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3"/>
    <p:sldId id="455" r:id="rId4"/>
    <p:sldId id="456" r:id="rId5"/>
    <p:sldId id="280" r:id="rId6"/>
    <p:sldId id="281" r:id="rId7"/>
    <p:sldId id="282" r:id="rId8"/>
    <p:sldId id="283" r:id="rId9"/>
    <p:sldId id="284" r:id="rId10"/>
    <p:sldId id="286" r:id="rId11"/>
    <p:sldId id="287" r:id="rId12"/>
    <p:sldId id="288" r:id="rId13"/>
    <p:sldId id="289" r:id="rId14"/>
    <p:sldId id="290" r:id="rId15"/>
    <p:sldId id="291" r:id="rId16"/>
    <p:sldId id="292" r:id="rId17"/>
    <p:sldId id="293" r:id="rId18"/>
    <p:sldId id="294" r:id="rId19"/>
    <p:sldId id="295"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454" r:id="rId40"/>
    <p:sldId id="453" r:id="rId41"/>
    <p:sldId id="457" r:id="rId42"/>
    <p:sldId id="459" r:id="rId43"/>
    <p:sldId id="458" r:id="rId44"/>
    <p:sldId id="460" r:id="rId45"/>
    <p:sldId id="461"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1" r:id="rId61"/>
    <p:sldId id="330" r:id="rId62"/>
    <p:sldId id="332" r:id="rId63"/>
    <p:sldId id="333" r:id="rId64"/>
    <p:sldId id="334" r:id="rId65"/>
    <p:sldId id="335" r:id="rId66"/>
    <p:sldId id="336" r:id="rId67"/>
    <p:sldId id="337" r:id="rId68"/>
    <p:sldId id="339" r:id="rId69"/>
    <p:sldId id="340" r:id="rId70"/>
    <p:sldId id="341" r:id="rId71"/>
    <p:sldId id="338" r:id="rId72"/>
    <p:sldId id="342" r:id="rId73"/>
    <p:sldId id="343" r:id="rId74"/>
    <p:sldId id="344" r:id="rId75"/>
    <p:sldId id="345" r:id="rId76"/>
    <p:sldId id="346" r:id="rId77"/>
    <p:sldId id="347" r:id="rId78"/>
    <p:sldId id="348" r:id="rId79"/>
    <p:sldId id="349" r:id="rId80"/>
    <p:sldId id="350" r:id="rId81"/>
    <p:sldId id="351" r:id="rId82"/>
    <p:sldId id="352" r:id="rId83"/>
    <p:sldId id="452" r:id="rId84"/>
    <p:sldId id="353" r:id="rId85"/>
    <p:sldId id="354" r:id="rId86"/>
    <p:sldId id="355" r:id="rId87"/>
    <p:sldId id="358" r:id="rId88"/>
    <p:sldId id="356" r:id="rId89"/>
    <p:sldId id="357" r:id="rId90"/>
    <p:sldId id="359" r:id="rId91"/>
    <p:sldId id="360" r:id="rId92"/>
    <p:sldId id="451" r:id="rId93"/>
    <p:sldId id="361" r:id="rId94"/>
    <p:sldId id="362" r:id="rId95"/>
    <p:sldId id="363" r:id="rId96"/>
    <p:sldId id="364" r:id="rId97"/>
    <p:sldId id="365" r:id="rId98"/>
    <p:sldId id="366" r:id="rId99"/>
    <p:sldId id="463" r:id="rId100"/>
    <p:sldId id="462" r:id="rId101"/>
    <p:sldId id="367" r:id="rId102"/>
    <p:sldId id="368" r:id="rId103"/>
    <p:sldId id="489" r:id="rId104"/>
    <p:sldId id="370" r:id="rId105"/>
    <p:sldId id="371" r:id="rId106"/>
    <p:sldId id="372" r:id="rId107"/>
    <p:sldId id="373" r:id="rId108"/>
    <p:sldId id="374" r:id="rId109"/>
    <p:sldId id="377" r:id="rId110"/>
    <p:sldId id="378" r:id="rId111"/>
    <p:sldId id="379" r:id="rId112"/>
    <p:sldId id="380" r:id="rId113"/>
    <p:sldId id="381" r:id="rId114"/>
    <p:sldId id="382" r:id="rId115"/>
    <p:sldId id="383" r:id="rId116"/>
    <p:sldId id="384" r:id="rId117"/>
    <p:sldId id="385" r:id="rId118"/>
    <p:sldId id="386" r:id="rId119"/>
    <p:sldId id="474" r:id="rId120"/>
    <p:sldId id="473" r:id="rId121"/>
    <p:sldId id="472" r:id="rId122"/>
    <p:sldId id="475" r:id="rId123"/>
    <p:sldId id="387" r:id="rId124"/>
    <p:sldId id="388" r:id="rId125"/>
    <p:sldId id="389" r:id="rId126"/>
    <p:sldId id="447" r:id="rId127"/>
    <p:sldId id="390" r:id="rId128"/>
    <p:sldId id="391" r:id="rId129"/>
    <p:sldId id="392" r:id="rId130"/>
    <p:sldId id="393" r:id="rId131"/>
    <p:sldId id="394" r:id="rId132"/>
    <p:sldId id="395" r:id="rId133"/>
    <p:sldId id="396" r:id="rId134"/>
    <p:sldId id="397" r:id="rId135"/>
    <p:sldId id="398" r:id="rId136"/>
    <p:sldId id="399" r:id="rId137"/>
    <p:sldId id="400" r:id="rId138"/>
    <p:sldId id="476" r:id="rId139"/>
    <p:sldId id="477" r:id="rId140"/>
    <p:sldId id="478" r:id="rId141"/>
    <p:sldId id="479" r:id="rId142"/>
    <p:sldId id="480" r:id="rId143"/>
    <p:sldId id="481" r:id="rId144"/>
    <p:sldId id="482" r:id="rId145"/>
    <p:sldId id="483" r:id="rId146"/>
    <p:sldId id="484" r:id="rId147"/>
    <p:sldId id="485" r:id="rId148"/>
    <p:sldId id="486" r:id="rId149"/>
    <p:sldId id="487" r:id="rId150"/>
    <p:sldId id="488" r:id="rId151"/>
    <p:sldId id="413" r:id="rId152"/>
    <p:sldId id="414" r:id="rId153"/>
    <p:sldId id="416" r:id="rId154"/>
    <p:sldId id="415" r:id="rId155"/>
    <p:sldId id="417" r:id="rId156"/>
    <p:sldId id="418" r:id="rId157"/>
    <p:sldId id="419" r:id="rId158"/>
    <p:sldId id="420" r:id="rId159"/>
    <p:sldId id="421" r:id="rId160"/>
    <p:sldId id="469" r:id="rId161"/>
    <p:sldId id="470" r:id="rId162"/>
    <p:sldId id="422" r:id="rId163"/>
    <p:sldId id="423" r:id="rId164"/>
    <p:sldId id="449" r:id="rId165"/>
    <p:sldId id="424" r:id="rId166"/>
    <p:sldId id="425" r:id="rId167"/>
    <p:sldId id="426" r:id="rId168"/>
    <p:sldId id="428" r:id="rId169"/>
    <p:sldId id="427" r:id="rId170"/>
    <p:sldId id="429" r:id="rId171"/>
    <p:sldId id="430" r:id="rId172"/>
    <p:sldId id="490" r:id="rId173"/>
    <p:sldId id="491" r:id="rId174"/>
    <p:sldId id="492" r:id="rId175"/>
    <p:sldId id="493" r:id="rId176"/>
    <p:sldId id="494" r:id="rId177"/>
    <p:sldId id="495" r:id="rId178"/>
    <p:sldId id="496" r:id="rId179"/>
    <p:sldId id="497" r:id="rId180"/>
    <p:sldId id="498" r:id="rId181"/>
    <p:sldId id="499" r:id="rId182"/>
    <p:sldId id="500" r:id="rId183"/>
    <p:sldId id="501" r:id="rId184"/>
    <p:sldId id="502" r:id="rId185"/>
    <p:sldId id="503" r:id="rId186"/>
    <p:sldId id="504" r:id="rId187"/>
    <p:sldId id="505" r:id="rId188"/>
    <p:sldId id="506" r:id="rId189"/>
  </p:sldIdLst>
  <p:sldSz cx="9144000" cy="6858000" type="screen4x3"/>
  <p:notesSz cx="6858000" cy="9144000"/>
  <p:custDataLst>
    <p:tags r:id="rId193"/>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99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114" d="100"/>
          <a:sy n="114" d="100"/>
        </p:scale>
        <p:origin x="-15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157"/>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3" Type="http://schemas.openxmlformats.org/officeDocument/2006/relationships/tags" Target="tags/tag1.xml"/><Relationship Id="rId192" Type="http://schemas.openxmlformats.org/officeDocument/2006/relationships/tableStyles" Target="tableStyles.xml"/><Relationship Id="rId191" Type="http://schemas.openxmlformats.org/officeDocument/2006/relationships/viewProps" Target="viewProps.xml"/><Relationship Id="rId190" Type="http://schemas.openxmlformats.org/officeDocument/2006/relationships/presProps" Target="presProps.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0.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image" Target="../media/image7.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76.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76.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77000" y="609600"/>
            <a:ext cx="19812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609600"/>
            <a:ext cx="57912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9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9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ct val="20000"/>
              </a:spcBef>
              <a:spcAft>
                <a:spcPct val="0"/>
              </a:spcAft>
              <a:buClrTx/>
              <a:buSzTx/>
              <a:buFontTx/>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GIF"/><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0354" name="Picture 23" descr="BJ2039"/>
          <p:cNvPicPr preferRelativeResize="0"/>
          <p:nvPr userDrawn="1"/>
        </p:nvPicPr>
        <p:blipFill>
          <a:blip r:embed="rId13"/>
          <a:stretch>
            <a:fillRect/>
          </a:stretch>
        </p:blipFill>
        <p:spPr>
          <a:xfrm>
            <a:off x="5867400" y="6096000"/>
            <a:ext cx="3276600" cy="762000"/>
          </a:xfrm>
          <a:prstGeom prst="rect">
            <a:avLst/>
          </a:prstGeom>
          <a:noFill/>
          <a:ln w="9525">
            <a:noFill/>
          </a:ln>
        </p:spPr>
      </p:pic>
      <p:sp>
        <p:nvSpPr>
          <p:cNvPr id="100355" name="Rectangle 2"/>
          <p:cNvSpPr>
            <a:spLocks noGrp="1"/>
          </p:cNvSpPr>
          <p:nvPr>
            <p:ph type="title"/>
          </p:nvPr>
        </p:nvSpPr>
        <p:spPr>
          <a:xfrm>
            <a:off x="685800" y="609600"/>
            <a:ext cx="7772400" cy="1143000"/>
          </a:xfrm>
          <a:prstGeom prst="rect">
            <a:avLst/>
          </a:prstGeom>
          <a:noFill/>
          <a:ln w="9525">
            <a:noFill/>
          </a:ln>
        </p:spPr>
        <p:txBody>
          <a:bodyPr anchor="ctr" anchorCtr="0"/>
          <a:p>
            <a:pPr lvl="0"/>
            <a:endParaRPr lang="zh-CN" altLang="zh-CN" dirty="0"/>
          </a:p>
        </p:txBody>
      </p:sp>
      <p:sp>
        <p:nvSpPr>
          <p:cNvPr id="100356" name="Rectangle 3"/>
          <p:cNvSpPr>
            <a:spLocks noGrp="1"/>
          </p:cNvSpPr>
          <p:nvPr>
            <p:ph type="body" idx="1"/>
          </p:nvPr>
        </p:nvSpPr>
        <p:spPr>
          <a:xfrm>
            <a:off x="533400" y="1981200"/>
            <a:ext cx="7772400" cy="4114800"/>
          </a:xfrm>
          <a:prstGeom prst="rect">
            <a:avLst/>
          </a:prstGeom>
          <a:noFill/>
          <a:ln w="9525">
            <a:noFill/>
          </a:ln>
        </p:spPr>
        <p:txBody>
          <a:bodyPr/>
          <a:p>
            <a:pPr lvl="0"/>
            <a:endParaRPr lang="en-US" altLang="zh-CN"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Line 19"/>
          <p:cNvSpPr>
            <a:spLocks noChangeShapeType="1"/>
          </p:cNvSpPr>
          <p:nvPr/>
        </p:nvSpPr>
        <p:spPr bwMode="auto">
          <a:xfrm>
            <a:off x="228600" y="990600"/>
            <a:ext cx="0" cy="4953000"/>
          </a:xfrm>
          <a:prstGeom prst="line">
            <a:avLst/>
          </a:prstGeom>
          <a:noFill/>
          <a:ln w="28575">
            <a:solidFill>
              <a:srgbClr val="339966"/>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0358" name="Picture 20" descr="0028"/>
          <p:cNvPicPr>
            <a:picLocks noChangeAspect="1"/>
          </p:cNvPicPr>
          <p:nvPr userDrawn="1"/>
        </p:nvPicPr>
        <p:blipFill>
          <a:blip r:embed="rId14"/>
          <a:stretch>
            <a:fillRect/>
          </a:stretch>
        </p:blipFill>
        <p:spPr>
          <a:xfrm>
            <a:off x="76200" y="84138"/>
            <a:ext cx="6400800" cy="296862"/>
          </a:xfrm>
          <a:prstGeom prst="rect">
            <a:avLst/>
          </a:prstGeom>
          <a:noFill/>
          <a:ln w="9525">
            <a:noFill/>
          </a:ln>
        </p:spPr>
      </p:pic>
      <p:sp>
        <p:nvSpPr>
          <p:cNvPr id="1031" name="Text Box 24"/>
          <p:cNvSpPr txBox="1">
            <a:spLocks noChangeArrowheads="1"/>
          </p:cNvSpPr>
          <p:nvPr/>
        </p:nvSpPr>
        <p:spPr bwMode="auto">
          <a:xfrm>
            <a:off x="762000" y="-63500"/>
            <a:ext cx="5257800" cy="396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smtClean="0">
                <a:ln>
                  <a:noFill/>
                </a:ln>
                <a:solidFill>
                  <a:srgbClr val="009900"/>
                </a:solidFill>
                <a:effectLst/>
                <a:uLnTx/>
                <a:uFillTx/>
                <a:latin typeface="Times New Roman" panose="02020603050405020304" pitchFamily="18" charset="0"/>
                <a:ea typeface="宋体" panose="02010600030101010101" pitchFamily="2" charset="-122"/>
                <a:cs typeface="+mn-cs"/>
              </a:rPr>
              <a:t>第</a:t>
            </a:r>
            <a:r>
              <a:rPr kumimoji="1" lang="en-US" altLang="zh-CN" sz="2000" b="1" i="0" u="none" strike="noStrike" kern="1200" cap="none" spc="0" normalizeH="0" baseline="0" noProof="0" smtClean="0">
                <a:ln>
                  <a:noFill/>
                </a:ln>
                <a:solidFill>
                  <a:srgbClr val="009900"/>
                </a:solidFill>
                <a:effectLst/>
                <a:uLnTx/>
                <a:uFillTx/>
                <a:latin typeface="Times New Roman" panose="02020603050405020304" pitchFamily="18" charset="0"/>
                <a:ea typeface="宋体" panose="02010600030101010101" pitchFamily="2" charset="-122"/>
                <a:cs typeface="+mn-cs"/>
              </a:rPr>
              <a:t>4</a:t>
            </a:r>
            <a:r>
              <a:rPr kumimoji="1" lang="zh-CN" altLang="en-US" sz="2000" b="1" i="0" u="none" strike="noStrike" kern="1200" cap="none" spc="0" normalizeH="0" baseline="0" noProof="0" smtClean="0">
                <a:ln>
                  <a:noFill/>
                </a:ln>
                <a:solidFill>
                  <a:srgbClr val="009900"/>
                </a:solidFill>
                <a:effectLst/>
                <a:uLnTx/>
                <a:uFillTx/>
                <a:latin typeface="Times New Roman" panose="02020603050405020304" pitchFamily="18" charset="0"/>
                <a:ea typeface="宋体" panose="02010600030101010101" pitchFamily="2" charset="-122"/>
                <a:cs typeface="+mn-cs"/>
              </a:rPr>
              <a:t>章</a:t>
            </a:r>
            <a:r>
              <a:rPr kumimoji="1" lang="zh-CN" altLang="en-US" sz="2000" b="1" i="0" u="none" strike="noStrike" kern="1200" cap="none" spc="0" normalizeH="0" baseline="0" noProof="0" smtClean="0">
                <a:ln>
                  <a:noFill/>
                </a:ln>
                <a:solidFill>
                  <a:srgbClr val="009900"/>
                </a:solidFill>
                <a:effectLst/>
                <a:uLnTx/>
                <a:uFillTx/>
                <a:latin typeface="楷体_GB2312" pitchFamily="49" charset="-122"/>
                <a:ea typeface="宋体" panose="02010600030101010101" pitchFamily="2" charset="-122"/>
                <a:cs typeface="+mn-cs"/>
              </a:rPr>
              <a:t> </a:t>
            </a:r>
            <a:r>
              <a:rPr kumimoji="1" lang="zh-CN" altLang="en-US" sz="2000" b="1" i="0" u="none" strike="noStrike" kern="1200" cap="none" spc="0" normalizeH="0" baseline="0" noProof="0" smtClean="0">
                <a:ln>
                  <a:noFill/>
                </a:ln>
                <a:solidFill>
                  <a:srgbClr val="009900"/>
                </a:solidFill>
                <a:effectLst/>
                <a:uLnTx/>
                <a:uFillTx/>
                <a:latin typeface="Times New Roman" panose="02020603050405020304" pitchFamily="18" charset="0"/>
                <a:ea typeface="宋体" panose="02010600030101010101" pitchFamily="2" charset="-122"/>
                <a:cs typeface="+mn-cs"/>
              </a:rPr>
              <a:t>时序逻辑电路</a:t>
            </a:r>
            <a:r>
              <a:rPr kumimoji="1" lang="zh-CN" altLang="en-US" sz="2000" b="1" i="0" u="none" strike="noStrike" kern="1200" cap="none" spc="0" normalizeH="0" baseline="0" noProof="0" smtClean="0">
                <a:ln>
                  <a:noFill/>
                </a:ln>
                <a:solidFill>
                  <a:srgbClr val="009900"/>
                </a:solidFill>
                <a:effectLst/>
                <a:uLnTx/>
                <a:uFillTx/>
                <a:latin typeface="楷体_GB2312" pitchFamily="49" charset="-122"/>
                <a:ea typeface="楷体_GB2312" pitchFamily="49" charset="-122"/>
                <a:cs typeface="+mn-cs"/>
              </a:rPr>
              <a:t> </a:t>
            </a:r>
            <a:endParaRPr kumimoji="1" lang="zh-CN" altLang="en-US" sz="2000" b="1" i="0" u="none" strike="noStrike" kern="1200" cap="none" spc="0" normalizeH="0" baseline="0" noProof="0" smtClean="0">
              <a:ln>
                <a:noFill/>
              </a:ln>
              <a:solidFill>
                <a:srgbClr val="009900"/>
              </a:solidFill>
              <a:effectLst/>
              <a:uLnTx/>
              <a:uFillTx/>
              <a:latin typeface="楷体_GB2312" pitchFamily="49" charset="-122"/>
              <a:ea typeface="楷体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zoom/>
  </p:transition>
  <p:hf sldNum="0" hdr="0" ftr="0" dt="0"/>
  <p:txStyles>
    <p:titleStyle>
      <a:lvl1pPr algn="ctr" rtl="0" eaLnBrk="0" fontAlgn="base" hangingPunct="0">
        <a:spcBef>
          <a:spcPct val="0"/>
        </a:spcBef>
        <a:spcAft>
          <a:spcPct val="0"/>
        </a:spcAft>
        <a:defRPr kumimoji="1" sz="3200" b="1" kern="1200">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30000"/>
        </a:lnSpc>
        <a:spcBef>
          <a:spcPct val="20000"/>
        </a:spcBef>
        <a:spcAft>
          <a:spcPct val="0"/>
        </a:spcAft>
        <a:defRPr kumimoji="1" sz="2400" kern="12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lnSpc>
          <a:spcPct val="130000"/>
        </a:lnSpc>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lnSpc>
          <a:spcPct val="130000"/>
        </a:lnSpc>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lnSpc>
          <a:spcPct val="130000"/>
        </a:lnSpc>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hyperlink" Target="&#23553;&#38754;.ppt" TargetMode="External"/><Relationship Id="rId4" Type="http://schemas.openxmlformats.org/officeDocument/2006/relationships/slide" Target="slide150.xml"/><Relationship Id="rId3" Type="http://schemas.openxmlformats.org/officeDocument/2006/relationships/slide" Target="slide122.xml"/><Relationship Id="rId2" Type="http://schemas.openxmlformats.org/officeDocument/2006/relationships/slide" Target="slide9.xml"/><Relationship Id="rId1"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2.xml"/><Relationship Id="rId2" Type="http://schemas.openxmlformats.org/officeDocument/2006/relationships/image" Target="../media/image61.wmf"/><Relationship Id="rId1" Type="http://schemas.openxmlformats.org/officeDocument/2006/relationships/oleObject" Target="../embeddings/oleObject89.bin"/></Relationships>
</file>

<file path=ppt/slides/_rels/slide104.xml.rels><?xml version="1.0" encoding="UTF-8" standalone="yes"?>
<Relationships xmlns="http://schemas.openxmlformats.org/package/2006/relationships"><Relationship Id="rId6" Type="http://schemas.openxmlformats.org/officeDocument/2006/relationships/vmlDrawing" Target="../drawings/vmlDrawing51.vml"/><Relationship Id="rId5" Type="http://schemas.openxmlformats.org/officeDocument/2006/relationships/slideLayout" Target="../slideLayouts/slideLayout2.xml"/><Relationship Id="rId4" Type="http://schemas.openxmlformats.org/officeDocument/2006/relationships/image" Target="../media/image63.wmf"/><Relationship Id="rId3" Type="http://schemas.openxmlformats.org/officeDocument/2006/relationships/oleObject" Target="../embeddings/oleObject91.bin"/><Relationship Id="rId2" Type="http://schemas.openxmlformats.org/officeDocument/2006/relationships/image" Target="../media/image62.wmf"/><Relationship Id="rId1" Type="http://schemas.openxmlformats.org/officeDocument/2006/relationships/oleObject" Target="../embeddings/oleObject90.bin"/></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52.vml"/><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oleObject" Target="../embeddings/oleObject92.bin"/></Relationships>
</file>

<file path=ppt/slides/_rels/slide106.xml.rels><?xml version="1.0" encoding="UTF-8" standalone="yes"?>
<Relationships xmlns="http://schemas.openxmlformats.org/package/2006/relationships"><Relationship Id="rId6" Type="http://schemas.openxmlformats.org/officeDocument/2006/relationships/vmlDrawing" Target="../drawings/vmlDrawing53.vml"/><Relationship Id="rId5" Type="http://schemas.openxmlformats.org/officeDocument/2006/relationships/slideLayout" Target="../slideLayouts/slideLayout2.xml"/><Relationship Id="rId4" Type="http://schemas.openxmlformats.org/officeDocument/2006/relationships/image" Target="../media/image66.wmf"/><Relationship Id="rId3" Type="http://schemas.openxmlformats.org/officeDocument/2006/relationships/oleObject" Target="../embeddings/oleObject94.bin"/><Relationship Id="rId2" Type="http://schemas.openxmlformats.org/officeDocument/2006/relationships/image" Target="../media/image65.wmf"/><Relationship Id="rId1" Type="http://schemas.openxmlformats.org/officeDocument/2006/relationships/oleObject" Target="../embeddings/oleObject93.bin"/></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54.vml"/><Relationship Id="rId3" Type="http://schemas.openxmlformats.org/officeDocument/2006/relationships/slideLayout" Target="../slideLayouts/slideLayout2.xml"/><Relationship Id="rId2" Type="http://schemas.openxmlformats.org/officeDocument/2006/relationships/image" Target="../media/image67.wmf"/><Relationship Id="rId1" Type="http://schemas.openxmlformats.org/officeDocument/2006/relationships/oleObject" Target="../embeddings/oleObject95.bin"/></Relationships>
</file>

<file path=ppt/slides/_rels/slide108.xml.rels><?xml version="1.0" encoding="UTF-8" standalone="yes"?>
<Relationships xmlns="http://schemas.openxmlformats.org/package/2006/relationships"><Relationship Id="rId6" Type="http://schemas.openxmlformats.org/officeDocument/2006/relationships/vmlDrawing" Target="../drawings/vmlDrawing55.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97.bin"/><Relationship Id="rId2" Type="http://schemas.openxmlformats.org/officeDocument/2006/relationships/image" Target="../media/image68.wmf"/><Relationship Id="rId1" Type="http://schemas.openxmlformats.org/officeDocument/2006/relationships/oleObject" Target="../embeddings/oleObject96.bin"/></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9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99.bin"/></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2.xml"/><Relationship Id="rId2" Type="http://schemas.openxmlformats.org/officeDocument/2006/relationships/image" Target="../media/image72.wmf"/><Relationship Id="rId1" Type="http://schemas.openxmlformats.org/officeDocument/2006/relationships/oleObject" Target="../embeddings/oleObject100.bin"/></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59.vml"/><Relationship Id="rId3" Type="http://schemas.openxmlformats.org/officeDocument/2006/relationships/slideLayout" Target="../slideLayouts/slideLayout2.xml"/><Relationship Id="rId2" Type="http://schemas.openxmlformats.org/officeDocument/2006/relationships/image" Target="../media/image73.wmf"/><Relationship Id="rId1" Type="http://schemas.openxmlformats.org/officeDocument/2006/relationships/oleObject" Target="../embeddings/oleObject101.bin"/></Relationships>
</file>

<file path=ppt/slides/_rels/slide113.xml.rels><?xml version="1.0" encoding="UTF-8" standalone="yes"?>
<Relationships xmlns="http://schemas.openxmlformats.org/package/2006/relationships"><Relationship Id="rId6" Type="http://schemas.openxmlformats.org/officeDocument/2006/relationships/vmlDrawing" Target="../drawings/vmlDrawing60.vml"/><Relationship Id="rId5" Type="http://schemas.openxmlformats.org/officeDocument/2006/relationships/slideLayout" Target="../slideLayouts/slideLayout2.xml"/><Relationship Id="rId4" Type="http://schemas.openxmlformats.org/officeDocument/2006/relationships/image" Target="../media/image75.wmf"/><Relationship Id="rId3" Type="http://schemas.openxmlformats.org/officeDocument/2006/relationships/oleObject" Target="../embeddings/oleObject103.bin"/><Relationship Id="rId2" Type="http://schemas.openxmlformats.org/officeDocument/2006/relationships/image" Target="../media/image74.wmf"/><Relationship Id="rId1" Type="http://schemas.openxmlformats.org/officeDocument/2006/relationships/oleObject" Target="../embeddings/oleObject102.bin"/></Relationships>
</file>

<file path=ppt/slides/_rels/slide114.xml.rels><?xml version="1.0" encoding="UTF-8" standalone="yes"?>
<Relationships xmlns="http://schemas.openxmlformats.org/package/2006/relationships"><Relationship Id="rId6" Type="http://schemas.openxmlformats.org/officeDocument/2006/relationships/vmlDrawing" Target="../drawings/vmlDrawing61.vml"/><Relationship Id="rId5" Type="http://schemas.openxmlformats.org/officeDocument/2006/relationships/slideLayout" Target="../slideLayouts/slideLayout2.xml"/><Relationship Id="rId4" Type="http://schemas.openxmlformats.org/officeDocument/2006/relationships/image" Target="../media/image77.wmf"/><Relationship Id="rId3" Type="http://schemas.openxmlformats.org/officeDocument/2006/relationships/oleObject" Target="../embeddings/oleObject105.bin"/><Relationship Id="rId2" Type="http://schemas.openxmlformats.org/officeDocument/2006/relationships/image" Target="../media/image76.wmf"/><Relationship Id="rId1" Type="http://schemas.openxmlformats.org/officeDocument/2006/relationships/oleObject" Target="../embeddings/oleObject104.bin"/></Relationships>
</file>

<file path=ppt/slides/_rels/slide115.xml.rels><?xml version="1.0" encoding="UTF-8" standalone="yes"?>
<Relationships xmlns="http://schemas.openxmlformats.org/package/2006/relationships"><Relationship Id="rId4" Type="http://schemas.openxmlformats.org/officeDocument/2006/relationships/vmlDrawing" Target="../drawings/vmlDrawing62.vml"/><Relationship Id="rId3" Type="http://schemas.openxmlformats.org/officeDocument/2006/relationships/slideLayout" Target="../slideLayouts/slideLayout2.xml"/><Relationship Id="rId2" Type="http://schemas.openxmlformats.org/officeDocument/2006/relationships/image" Target="../media/image78.wmf"/><Relationship Id="rId1" Type="http://schemas.openxmlformats.org/officeDocument/2006/relationships/oleObject" Target="../embeddings/oleObject106.bin"/></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63.vml"/><Relationship Id="rId3" Type="http://schemas.openxmlformats.org/officeDocument/2006/relationships/slideLayout" Target="../slideLayouts/slideLayout2.xml"/><Relationship Id="rId2" Type="http://schemas.openxmlformats.org/officeDocument/2006/relationships/image" Target="../media/image79.wmf"/><Relationship Id="rId1" Type="http://schemas.openxmlformats.org/officeDocument/2006/relationships/oleObject" Target="../embeddings/oleObject107.bin"/></Relationships>
</file>

<file path=ppt/slides/_rels/slide117.xml.rels><?xml version="1.0" encoding="UTF-8" standalone="yes"?>
<Relationships xmlns="http://schemas.openxmlformats.org/package/2006/relationships"><Relationship Id="rId6" Type="http://schemas.openxmlformats.org/officeDocument/2006/relationships/vmlDrawing" Target="../drawings/vmlDrawing64.vml"/><Relationship Id="rId5" Type="http://schemas.openxmlformats.org/officeDocument/2006/relationships/slideLayout" Target="../slideLayouts/slideLayout2.xml"/><Relationship Id="rId4" Type="http://schemas.openxmlformats.org/officeDocument/2006/relationships/image" Target="../media/image80.wmf"/><Relationship Id="rId3" Type="http://schemas.openxmlformats.org/officeDocument/2006/relationships/oleObject" Target="../embeddings/oleObject109.bin"/><Relationship Id="rId2" Type="http://schemas.openxmlformats.org/officeDocument/2006/relationships/image" Target="../media/image70.wmf"/><Relationship Id="rId1" Type="http://schemas.openxmlformats.org/officeDocument/2006/relationships/oleObject" Target="../embeddings/oleObject108.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65.vml"/><Relationship Id="rId3" Type="http://schemas.openxmlformats.org/officeDocument/2006/relationships/slideLayout" Target="../slideLayouts/slideLayout2.xml"/><Relationship Id="rId2" Type="http://schemas.openxmlformats.org/officeDocument/2006/relationships/image" Target="../media/image81.wmf"/><Relationship Id="rId1" Type="http://schemas.openxmlformats.org/officeDocument/2006/relationships/oleObject" Target="../embeddings/oleObject110.bin"/></Relationships>
</file>

<file path=ppt/slides/_rels/slide126.xml.rels><?xml version="1.0" encoding="UTF-8" standalone="yes"?>
<Relationships xmlns="http://schemas.openxmlformats.org/package/2006/relationships"><Relationship Id="rId6" Type="http://schemas.openxmlformats.org/officeDocument/2006/relationships/vmlDrawing" Target="../drawings/vmlDrawing66.vml"/><Relationship Id="rId5" Type="http://schemas.openxmlformats.org/officeDocument/2006/relationships/slideLayout" Target="../slideLayouts/slideLayout2.xml"/><Relationship Id="rId4" Type="http://schemas.openxmlformats.org/officeDocument/2006/relationships/image" Target="../media/image83.wmf"/><Relationship Id="rId3" Type="http://schemas.openxmlformats.org/officeDocument/2006/relationships/oleObject" Target="../embeddings/oleObject112.bin"/><Relationship Id="rId2" Type="http://schemas.openxmlformats.org/officeDocument/2006/relationships/image" Target="../media/image82.wmf"/><Relationship Id="rId1" Type="http://schemas.openxmlformats.org/officeDocument/2006/relationships/oleObject" Target="../embeddings/oleObject111.bin"/></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4.jpeg"/></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67.vml"/><Relationship Id="rId3" Type="http://schemas.openxmlformats.org/officeDocument/2006/relationships/slideLayout" Target="../slideLayouts/slideLayout2.xml"/><Relationship Id="rId2" Type="http://schemas.openxmlformats.org/officeDocument/2006/relationships/image" Target="../media/image85.wmf"/><Relationship Id="rId1" Type="http://schemas.openxmlformats.org/officeDocument/2006/relationships/oleObject" Target="../embeddings/oleObject113.bin"/></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68.vml"/><Relationship Id="rId3" Type="http://schemas.openxmlformats.org/officeDocument/2006/relationships/slideLayout" Target="../slideLayouts/slideLayout2.xml"/><Relationship Id="rId2" Type="http://schemas.openxmlformats.org/officeDocument/2006/relationships/image" Target="../media/image86.wmf"/><Relationship Id="rId1" Type="http://schemas.openxmlformats.org/officeDocument/2006/relationships/oleObject" Target="../embeddings/oleObject114.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oleObject" Target="../embeddings/oleObject5.bin"/><Relationship Id="rId4" Type="http://schemas.openxmlformats.org/officeDocument/2006/relationships/image" Target="../media/image7.wmf"/><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_rels/slide130.xml.rels><?xml version="1.0" encoding="UTF-8" standalone="yes"?>
<Relationships xmlns="http://schemas.openxmlformats.org/package/2006/relationships"><Relationship Id="rId4" Type="http://schemas.openxmlformats.org/officeDocument/2006/relationships/vmlDrawing" Target="../drawings/vmlDrawing69.vml"/><Relationship Id="rId3" Type="http://schemas.openxmlformats.org/officeDocument/2006/relationships/slideLayout" Target="../slideLayouts/slideLayout2.xml"/><Relationship Id="rId2" Type="http://schemas.openxmlformats.org/officeDocument/2006/relationships/image" Target="../media/image87.wmf"/><Relationship Id="rId1" Type="http://schemas.openxmlformats.org/officeDocument/2006/relationships/oleObject" Target="../embeddings/oleObject115.bin"/></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6" Type="http://schemas.openxmlformats.org/officeDocument/2006/relationships/vmlDrawing" Target="../drawings/vmlDrawing70.vml"/><Relationship Id="rId5" Type="http://schemas.openxmlformats.org/officeDocument/2006/relationships/slideLayout" Target="../slideLayouts/slideLayout2.xml"/><Relationship Id="rId4" Type="http://schemas.openxmlformats.org/officeDocument/2006/relationships/image" Target="../media/image88.wmf"/><Relationship Id="rId3" Type="http://schemas.openxmlformats.org/officeDocument/2006/relationships/oleObject" Target="../embeddings/oleObject117.bin"/><Relationship Id="rId2" Type="http://schemas.openxmlformats.org/officeDocument/2006/relationships/image" Target="../media/image76.wmf"/><Relationship Id="rId1" Type="http://schemas.openxmlformats.org/officeDocument/2006/relationships/oleObject" Target="../embeddings/oleObject116.bin"/></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9.jpe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4" Type="http://schemas.openxmlformats.org/officeDocument/2006/relationships/vmlDrawing" Target="../drawings/vmlDrawing71.vml"/><Relationship Id="rId3" Type="http://schemas.openxmlformats.org/officeDocument/2006/relationships/slideLayout" Target="../slideLayouts/slideLayout2.xml"/><Relationship Id="rId2" Type="http://schemas.openxmlformats.org/officeDocument/2006/relationships/image" Target="../media/image90.wmf"/><Relationship Id="rId1" Type="http://schemas.openxmlformats.org/officeDocument/2006/relationships/oleObject" Target="../embeddings/oleObject118.bin"/></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72.vml"/><Relationship Id="rId3" Type="http://schemas.openxmlformats.org/officeDocument/2006/relationships/slideLayout" Target="../slideLayouts/slideLayout2.xml"/><Relationship Id="rId2" Type="http://schemas.openxmlformats.org/officeDocument/2006/relationships/image" Target="../media/image91.wmf"/><Relationship Id="rId1" Type="http://schemas.openxmlformats.org/officeDocument/2006/relationships/oleObject" Target="../embeddings/oleObject119.bin"/></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6" Type="http://schemas.openxmlformats.org/officeDocument/2006/relationships/vmlDrawing" Target="../drawings/vmlDrawing73.vml"/><Relationship Id="rId5" Type="http://schemas.openxmlformats.org/officeDocument/2006/relationships/slideLayout" Target="../slideLayouts/slideLayout2.xml"/><Relationship Id="rId4" Type="http://schemas.openxmlformats.org/officeDocument/2006/relationships/image" Target="../media/image93.wmf"/><Relationship Id="rId3" Type="http://schemas.openxmlformats.org/officeDocument/2006/relationships/oleObject" Target="../embeddings/oleObject121.bin"/><Relationship Id="rId2" Type="http://schemas.openxmlformats.org/officeDocument/2006/relationships/image" Target="../media/image92.wmf"/><Relationship Id="rId1" Type="http://schemas.openxmlformats.org/officeDocument/2006/relationships/oleObject" Target="../embeddings/oleObject120.bin"/></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oleObject" Target="../embeddings/oleObject9.bin"/><Relationship Id="rId4" Type="http://schemas.openxmlformats.org/officeDocument/2006/relationships/oleObject" Target="../embeddings/oleObject8.bin"/><Relationship Id="rId3" Type="http://schemas.openxmlformats.org/officeDocument/2006/relationships/oleObject" Target="../embeddings/oleObject7.bin"/><Relationship Id="rId2" Type="http://schemas.openxmlformats.org/officeDocument/2006/relationships/image" Target="../media/image7.wmf"/><Relationship Id="rId1" Type="http://schemas.openxmlformats.org/officeDocument/2006/relationships/oleObject" Target="../embeddings/oleObject6.bin"/></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74.vml"/><Relationship Id="rId3" Type="http://schemas.openxmlformats.org/officeDocument/2006/relationships/slideLayout" Target="../slideLayouts/slideLayout2.xml"/><Relationship Id="rId2" Type="http://schemas.openxmlformats.org/officeDocument/2006/relationships/image" Target="../media/image94.wmf"/><Relationship Id="rId1" Type="http://schemas.openxmlformats.org/officeDocument/2006/relationships/oleObject" Target="../embeddings/oleObject122.bin"/></Relationships>
</file>

<file path=ppt/slides/_rels/slide141.xml.rels><?xml version="1.0" encoding="UTF-8" standalone="yes"?>
<Relationships xmlns="http://schemas.openxmlformats.org/package/2006/relationships"><Relationship Id="rId6" Type="http://schemas.openxmlformats.org/officeDocument/2006/relationships/vmlDrawing" Target="../drawings/vmlDrawing75.vml"/><Relationship Id="rId5" Type="http://schemas.openxmlformats.org/officeDocument/2006/relationships/slideLayout" Target="../slideLayouts/slideLayout2.xml"/><Relationship Id="rId4" Type="http://schemas.openxmlformats.org/officeDocument/2006/relationships/image" Target="../media/image95.wmf"/><Relationship Id="rId3" Type="http://schemas.openxmlformats.org/officeDocument/2006/relationships/oleObject" Target="../embeddings/oleObject124.bin"/><Relationship Id="rId2" Type="http://schemas.openxmlformats.org/officeDocument/2006/relationships/image" Target="../media/image76.wmf"/><Relationship Id="rId1" Type="http://schemas.openxmlformats.org/officeDocument/2006/relationships/oleObject" Target="../embeddings/oleObject123.bin"/></Relationships>
</file>

<file path=ppt/slides/_rels/slide142.xml.rels><?xml version="1.0" encoding="UTF-8" standalone="yes"?>
<Relationships xmlns="http://schemas.openxmlformats.org/package/2006/relationships"><Relationship Id="rId6" Type="http://schemas.openxmlformats.org/officeDocument/2006/relationships/vmlDrawing" Target="../drawings/vmlDrawing76.vml"/><Relationship Id="rId5" Type="http://schemas.openxmlformats.org/officeDocument/2006/relationships/slideLayout" Target="../slideLayouts/slideLayout2.xml"/><Relationship Id="rId4" Type="http://schemas.openxmlformats.org/officeDocument/2006/relationships/image" Target="../media/image97.wmf"/><Relationship Id="rId3" Type="http://schemas.openxmlformats.org/officeDocument/2006/relationships/oleObject" Target="../embeddings/oleObject126.bin"/><Relationship Id="rId2" Type="http://schemas.openxmlformats.org/officeDocument/2006/relationships/image" Target="../media/image96.wmf"/><Relationship Id="rId1" Type="http://schemas.openxmlformats.org/officeDocument/2006/relationships/oleObject" Target="../embeddings/oleObject125.bin"/></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8.jpeg"/></Relationships>
</file>

<file path=ppt/slides/_rels/slide144.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2.xml"/><Relationship Id="rId2" Type="http://schemas.openxmlformats.org/officeDocument/2006/relationships/image" Target="../media/image99.wmf"/><Relationship Id="rId1" Type="http://schemas.openxmlformats.org/officeDocument/2006/relationships/oleObject" Target="../embeddings/oleObject127.bin"/></Relationships>
</file>

<file path=ppt/slides/_rels/slide145.xml.rels><?xml version="1.0" encoding="UTF-8" standalone="yes"?>
<Relationships xmlns="http://schemas.openxmlformats.org/package/2006/relationships"><Relationship Id="rId4" Type="http://schemas.openxmlformats.org/officeDocument/2006/relationships/vmlDrawing" Target="../drawings/vmlDrawing78.vml"/><Relationship Id="rId3" Type="http://schemas.openxmlformats.org/officeDocument/2006/relationships/slideLayout" Target="../slideLayouts/slideLayout2.xml"/><Relationship Id="rId2" Type="http://schemas.openxmlformats.org/officeDocument/2006/relationships/image" Target="../media/image100.wmf"/><Relationship Id="rId1" Type="http://schemas.openxmlformats.org/officeDocument/2006/relationships/oleObject" Target="../embeddings/oleObject128.bin"/></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2.xml"/><Relationship Id="rId2" Type="http://schemas.openxmlformats.org/officeDocument/2006/relationships/image" Target="../media/image101.wmf"/><Relationship Id="rId1" Type="http://schemas.openxmlformats.org/officeDocument/2006/relationships/oleObject" Target="../embeddings/oleObject129.bin"/></Relationships>
</file>

<file path=ppt/slides/_rels/slide147.xml.rels><?xml version="1.0" encoding="UTF-8" standalone="yes"?>
<Relationships xmlns="http://schemas.openxmlformats.org/package/2006/relationships"><Relationship Id="rId6" Type="http://schemas.openxmlformats.org/officeDocument/2006/relationships/vmlDrawing" Target="../drawings/vmlDrawing80.vml"/><Relationship Id="rId5" Type="http://schemas.openxmlformats.org/officeDocument/2006/relationships/slideLayout" Target="../slideLayouts/slideLayout2.xml"/><Relationship Id="rId4" Type="http://schemas.openxmlformats.org/officeDocument/2006/relationships/image" Target="../media/image103.wmf"/><Relationship Id="rId3" Type="http://schemas.openxmlformats.org/officeDocument/2006/relationships/oleObject" Target="../embeddings/oleObject131.bin"/><Relationship Id="rId2" Type="http://schemas.openxmlformats.org/officeDocument/2006/relationships/image" Target="../media/image102.wmf"/><Relationship Id="rId1" Type="http://schemas.openxmlformats.org/officeDocument/2006/relationships/oleObject" Target="../embeddings/oleObject130.bin"/></Relationships>
</file>

<file path=ppt/slides/_rels/slide148.xml.rels><?xml version="1.0" encoding="UTF-8" standalone="yes"?>
<Relationships xmlns="http://schemas.openxmlformats.org/package/2006/relationships"><Relationship Id="rId4" Type="http://schemas.openxmlformats.org/officeDocument/2006/relationships/vmlDrawing" Target="../drawings/vmlDrawing81.vml"/><Relationship Id="rId3" Type="http://schemas.openxmlformats.org/officeDocument/2006/relationships/slideLayout" Target="../slideLayouts/slideLayout2.xml"/><Relationship Id="rId2" Type="http://schemas.openxmlformats.org/officeDocument/2006/relationships/image" Target="../media/image104.wmf"/><Relationship Id="rId1" Type="http://schemas.openxmlformats.org/officeDocument/2006/relationships/oleObject" Target="../embeddings/oleObject132.bin"/></Relationships>
</file>

<file path=ppt/slides/_rels/slide1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5.jpeg"/><Relationship Id="rId2" Type="http://schemas.openxmlformats.org/officeDocument/2006/relationships/image" Target="../media/image3.GIF"/><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oleObject" Target="../embeddings/oleObject14.bin"/><Relationship Id="rId7" Type="http://schemas.openxmlformats.org/officeDocument/2006/relationships/oleObject" Target="../embeddings/oleObject13.bin"/><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image" Target="../media/image8.wmf"/><Relationship Id="rId3" Type="http://schemas.openxmlformats.org/officeDocument/2006/relationships/oleObject" Target="../embeddings/oleObject11.bin"/><Relationship Id="rId2" Type="http://schemas.openxmlformats.org/officeDocument/2006/relationships/image" Target="../media/image7.wmf"/><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oleObject" Target="../embeddings/oleObject10.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82.vml"/><Relationship Id="rId3" Type="http://schemas.openxmlformats.org/officeDocument/2006/relationships/slideLayout" Target="../slideLayouts/slideLayout2.xml"/><Relationship Id="rId2" Type="http://schemas.openxmlformats.org/officeDocument/2006/relationships/image" Target="../media/image106.wmf"/><Relationship Id="rId1" Type="http://schemas.openxmlformats.org/officeDocument/2006/relationships/oleObject" Target="../embeddings/oleObject133.bin"/></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jpeg"/></Relationships>
</file>

<file path=ppt/slides/_rels/slide155.xml.rels><?xml version="1.0" encoding="UTF-8" standalone="yes"?>
<Relationships xmlns="http://schemas.openxmlformats.org/package/2006/relationships"><Relationship Id="rId4" Type="http://schemas.openxmlformats.org/officeDocument/2006/relationships/vmlDrawing" Target="../drawings/vmlDrawing83.vml"/><Relationship Id="rId3" Type="http://schemas.openxmlformats.org/officeDocument/2006/relationships/slideLayout" Target="../slideLayouts/slideLayout2.xml"/><Relationship Id="rId2" Type="http://schemas.openxmlformats.org/officeDocument/2006/relationships/image" Target="../media/image108.wmf"/><Relationship Id="rId1" Type="http://schemas.openxmlformats.org/officeDocument/2006/relationships/oleObject" Target="../embeddings/oleObject134.bin"/></Relationships>
</file>

<file path=ppt/slides/_rels/slide156.xml.rels><?xml version="1.0" encoding="UTF-8" standalone="yes"?>
<Relationships xmlns="http://schemas.openxmlformats.org/package/2006/relationships"><Relationship Id="rId6" Type="http://schemas.openxmlformats.org/officeDocument/2006/relationships/vmlDrawing" Target="../drawings/vmlDrawing84.vml"/><Relationship Id="rId5" Type="http://schemas.openxmlformats.org/officeDocument/2006/relationships/slideLayout" Target="../slideLayouts/slideLayout2.xml"/><Relationship Id="rId4" Type="http://schemas.openxmlformats.org/officeDocument/2006/relationships/image" Target="../media/image110.wmf"/><Relationship Id="rId3" Type="http://schemas.openxmlformats.org/officeDocument/2006/relationships/oleObject" Target="../embeddings/oleObject136.bin"/><Relationship Id="rId2" Type="http://schemas.openxmlformats.org/officeDocument/2006/relationships/image" Target="../media/image109.wmf"/><Relationship Id="rId1" Type="http://schemas.openxmlformats.org/officeDocument/2006/relationships/oleObject" Target="../embeddings/oleObject135.bin"/></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4" Type="http://schemas.openxmlformats.org/officeDocument/2006/relationships/vmlDrawing" Target="../drawings/vmlDrawing85.vml"/><Relationship Id="rId3" Type="http://schemas.openxmlformats.org/officeDocument/2006/relationships/slideLayout" Target="../slideLayouts/slideLayout2.xml"/><Relationship Id="rId2" Type="http://schemas.openxmlformats.org/officeDocument/2006/relationships/image" Target="../media/image111.wmf"/><Relationship Id="rId1" Type="http://schemas.openxmlformats.org/officeDocument/2006/relationships/oleObject" Target="../embeddings/oleObject137.bin"/></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8.bin"/><Relationship Id="rId4" Type="http://schemas.openxmlformats.org/officeDocument/2006/relationships/image" Target="../media/image8.wmf"/><Relationship Id="rId3" Type="http://schemas.openxmlformats.org/officeDocument/2006/relationships/oleObject" Target="../embeddings/oleObject17.bin"/><Relationship Id="rId2" Type="http://schemas.openxmlformats.org/officeDocument/2006/relationships/image" Target="../media/image7.wmf"/><Relationship Id="rId1" Type="http://schemas.openxmlformats.org/officeDocument/2006/relationships/oleObject" Target="../embeddings/oleObject16.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4" Type="http://schemas.openxmlformats.org/officeDocument/2006/relationships/vmlDrawing" Target="../drawings/vmlDrawing86.vml"/><Relationship Id="rId3" Type="http://schemas.openxmlformats.org/officeDocument/2006/relationships/slideLayout" Target="../slideLayouts/slideLayout2.xml"/><Relationship Id="rId2" Type="http://schemas.openxmlformats.org/officeDocument/2006/relationships/image" Target="../media/image112.wmf"/><Relationship Id="rId1" Type="http://schemas.openxmlformats.org/officeDocument/2006/relationships/oleObject" Target="../embeddings/oleObject138.bin"/></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3.jpeg"/></Relationships>
</file>

<file path=ppt/slides/_rels/slide166.xml.rels><?xml version="1.0" encoding="UTF-8" standalone="yes"?>
<Relationships xmlns="http://schemas.openxmlformats.org/package/2006/relationships"><Relationship Id="rId6" Type="http://schemas.openxmlformats.org/officeDocument/2006/relationships/vmlDrawing" Target="../drawings/vmlDrawing87.vml"/><Relationship Id="rId5" Type="http://schemas.openxmlformats.org/officeDocument/2006/relationships/slideLayout" Target="../slideLayouts/slideLayout2.xml"/><Relationship Id="rId4" Type="http://schemas.openxmlformats.org/officeDocument/2006/relationships/image" Target="../media/image115.wmf"/><Relationship Id="rId3" Type="http://schemas.openxmlformats.org/officeDocument/2006/relationships/oleObject" Target="../embeddings/oleObject140.bin"/><Relationship Id="rId2" Type="http://schemas.openxmlformats.org/officeDocument/2006/relationships/image" Target="../media/image114.wmf"/><Relationship Id="rId1" Type="http://schemas.openxmlformats.org/officeDocument/2006/relationships/oleObject" Target="../embeddings/oleObject139.bin"/></Relationships>
</file>

<file path=ppt/slides/_rels/slide167.xml.rels><?xml version="1.0" encoding="UTF-8" standalone="yes"?>
<Relationships xmlns="http://schemas.openxmlformats.org/package/2006/relationships"><Relationship Id="rId4" Type="http://schemas.openxmlformats.org/officeDocument/2006/relationships/vmlDrawing" Target="../drawings/vmlDrawing88.vml"/><Relationship Id="rId3" Type="http://schemas.openxmlformats.org/officeDocument/2006/relationships/slideLayout" Target="../slideLayouts/slideLayout2.xml"/><Relationship Id="rId2" Type="http://schemas.openxmlformats.org/officeDocument/2006/relationships/image" Target="../media/image116.wmf"/><Relationship Id="rId1" Type="http://schemas.openxmlformats.org/officeDocument/2006/relationships/oleObject" Target="../embeddings/oleObject141.bin"/></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jpeg"/></Relationships>
</file>

<file path=ppt/slides/_rels/slide169.xml.rels><?xml version="1.0" encoding="UTF-8" standalone="yes"?>
<Relationships xmlns="http://schemas.openxmlformats.org/package/2006/relationships"><Relationship Id="rId4" Type="http://schemas.openxmlformats.org/officeDocument/2006/relationships/vmlDrawing" Target="../drawings/vmlDrawing89.vml"/><Relationship Id="rId3" Type="http://schemas.openxmlformats.org/officeDocument/2006/relationships/slideLayout" Target="../slideLayouts/slideLayout2.xml"/><Relationship Id="rId2" Type="http://schemas.openxmlformats.org/officeDocument/2006/relationships/image" Target="../media/image118.wmf"/><Relationship Id="rId1" Type="http://schemas.openxmlformats.org/officeDocument/2006/relationships/oleObject" Target="../embeddings/oleObject142.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21.bin"/><Relationship Id="rId4" Type="http://schemas.openxmlformats.org/officeDocument/2006/relationships/image" Target="../media/image9.wmf"/><Relationship Id="rId3" Type="http://schemas.openxmlformats.org/officeDocument/2006/relationships/oleObject" Target="../embeddings/oleObject20.bin"/><Relationship Id="rId2" Type="http://schemas.openxmlformats.org/officeDocument/2006/relationships/image" Target="../media/image7.wmf"/><Relationship Id="rId1" Type="http://schemas.openxmlformats.org/officeDocument/2006/relationships/oleObject" Target="../embeddings/oleObject19.bin"/></Relationships>
</file>

<file path=ppt/slides/_rels/slide170.xml.rels><?xml version="1.0" encoding="UTF-8" standalone="yes"?>
<Relationships xmlns="http://schemas.openxmlformats.org/package/2006/relationships"><Relationship Id="rId4" Type="http://schemas.openxmlformats.org/officeDocument/2006/relationships/vmlDrawing" Target="../drawings/vmlDrawing90.vml"/><Relationship Id="rId3" Type="http://schemas.openxmlformats.org/officeDocument/2006/relationships/slideLayout" Target="../slideLayouts/slideLayout2.xml"/><Relationship Id="rId2" Type="http://schemas.openxmlformats.org/officeDocument/2006/relationships/image" Target="../media/image119.wmf"/><Relationship Id="rId1" Type="http://schemas.openxmlformats.org/officeDocument/2006/relationships/oleObject" Target="../embeddings/oleObject143.bin"/></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4" Type="http://schemas.openxmlformats.org/officeDocument/2006/relationships/vmlDrawing" Target="../drawings/vmlDrawing91.vml"/><Relationship Id="rId3" Type="http://schemas.openxmlformats.org/officeDocument/2006/relationships/slideLayout" Target="../slideLayouts/slideLayout2.xml"/><Relationship Id="rId2" Type="http://schemas.openxmlformats.org/officeDocument/2006/relationships/image" Target="../media/image120.wmf"/><Relationship Id="rId1" Type="http://schemas.openxmlformats.org/officeDocument/2006/relationships/oleObject" Target="../embeddings/oleObject144.bin"/></Relationships>
</file>

<file path=ppt/slides/_rels/slide175.xml.rels><?xml version="1.0" encoding="UTF-8" standalone="yes"?>
<Relationships xmlns="http://schemas.openxmlformats.org/package/2006/relationships"><Relationship Id="rId4" Type="http://schemas.openxmlformats.org/officeDocument/2006/relationships/vmlDrawing" Target="../drawings/vmlDrawing92.vml"/><Relationship Id="rId3" Type="http://schemas.openxmlformats.org/officeDocument/2006/relationships/slideLayout" Target="../slideLayouts/slideLayout2.xml"/><Relationship Id="rId2" Type="http://schemas.openxmlformats.org/officeDocument/2006/relationships/image" Target="../media/image121.wmf"/><Relationship Id="rId1" Type="http://schemas.openxmlformats.org/officeDocument/2006/relationships/oleObject" Target="../embeddings/oleObject145.bin"/></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2.bin"/></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2.jpeg"/></Relationships>
</file>

<file path=ppt/slides/_rels/slide181.xml.rels><?xml version="1.0" encoding="UTF-8" standalone="yes"?>
<Relationships xmlns="http://schemas.openxmlformats.org/package/2006/relationships"><Relationship Id="rId4" Type="http://schemas.openxmlformats.org/officeDocument/2006/relationships/vmlDrawing" Target="../drawings/vmlDrawing93.vml"/><Relationship Id="rId3" Type="http://schemas.openxmlformats.org/officeDocument/2006/relationships/slideLayout" Target="../slideLayouts/slideLayout2.xml"/><Relationship Id="rId2" Type="http://schemas.openxmlformats.org/officeDocument/2006/relationships/image" Target="../media/image123.wmf"/><Relationship Id="rId1" Type="http://schemas.openxmlformats.org/officeDocument/2006/relationships/oleObject" Target="../embeddings/oleObject146.bin"/></Relationships>
</file>

<file path=ppt/slides/_rels/slide182.xml.rels><?xml version="1.0" encoding="UTF-8" standalone="yes"?>
<Relationships xmlns="http://schemas.openxmlformats.org/package/2006/relationships"><Relationship Id="rId4" Type="http://schemas.openxmlformats.org/officeDocument/2006/relationships/vmlDrawing" Target="../drawings/vmlDrawing94.vml"/><Relationship Id="rId3" Type="http://schemas.openxmlformats.org/officeDocument/2006/relationships/slideLayout" Target="../slideLayouts/slideLayout2.xml"/><Relationship Id="rId2" Type="http://schemas.openxmlformats.org/officeDocument/2006/relationships/image" Target="../media/image124.wmf"/><Relationship Id="rId1" Type="http://schemas.openxmlformats.org/officeDocument/2006/relationships/oleObject" Target="../embeddings/oleObject147.bin"/></Relationships>
</file>

<file path=ppt/slides/_rels/slide183.xml.rels><?xml version="1.0" encoding="UTF-8" standalone="yes"?>
<Relationships xmlns="http://schemas.openxmlformats.org/package/2006/relationships"><Relationship Id="rId4" Type="http://schemas.openxmlformats.org/officeDocument/2006/relationships/vmlDrawing" Target="../drawings/vmlDrawing95.vml"/><Relationship Id="rId3" Type="http://schemas.openxmlformats.org/officeDocument/2006/relationships/slideLayout" Target="../slideLayouts/slideLayout2.xml"/><Relationship Id="rId2" Type="http://schemas.openxmlformats.org/officeDocument/2006/relationships/image" Target="../media/image125.wmf"/><Relationship Id="rId1" Type="http://schemas.openxmlformats.org/officeDocument/2006/relationships/oleObject" Target="../embeddings/oleObject148.bin"/></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6.jpe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4" Type="http://schemas.openxmlformats.org/officeDocument/2006/relationships/vmlDrawing" Target="../drawings/vmlDrawing96.vml"/><Relationship Id="rId3" Type="http://schemas.openxmlformats.org/officeDocument/2006/relationships/slideLayout" Target="../slideLayouts/slideLayout2.xml"/><Relationship Id="rId2" Type="http://schemas.openxmlformats.org/officeDocument/2006/relationships/image" Target="../media/image127.wmf"/><Relationship Id="rId1" Type="http://schemas.openxmlformats.org/officeDocument/2006/relationships/oleObject" Target="../embeddings/oleObject149.bin"/></Relationships>
</file>

<file path=ppt/slides/_rels/slide187.xml.rels><?xml version="1.0" encoding="UTF-8" standalone="yes"?>
<Relationships xmlns="http://schemas.openxmlformats.org/package/2006/relationships"><Relationship Id="rId6" Type="http://schemas.openxmlformats.org/officeDocument/2006/relationships/vmlDrawing" Target="../drawings/vmlDrawing97.vml"/><Relationship Id="rId5" Type="http://schemas.openxmlformats.org/officeDocument/2006/relationships/slideLayout" Target="../slideLayouts/slideLayout2.xml"/><Relationship Id="rId4" Type="http://schemas.openxmlformats.org/officeDocument/2006/relationships/image" Target="../media/image128.wmf"/><Relationship Id="rId3" Type="http://schemas.openxmlformats.org/officeDocument/2006/relationships/oleObject" Target="../embeddings/oleObject150.bin"/><Relationship Id="rId2" Type="http://schemas.openxmlformats.org/officeDocument/2006/relationships/image" Target="../media/image3.GIF"/><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29.bin"/><Relationship Id="rId2" Type="http://schemas.openxmlformats.org/officeDocument/2006/relationships/image" Target="../media/image9.wmf"/><Relationship Id="rId1"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3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32.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3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2.xml"/><Relationship Id="rId6" Type="http://schemas.openxmlformats.org/officeDocument/2006/relationships/image" Target="../media/image23.wmf"/><Relationship Id="rId5" Type="http://schemas.openxmlformats.org/officeDocument/2006/relationships/oleObject" Target="../embeddings/oleObject36.bin"/><Relationship Id="rId4" Type="http://schemas.openxmlformats.org/officeDocument/2006/relationships/image" Target="../media/image22.wmf"/><Relationship Id="rId3" Type="http://schemas.openxmlformats.org/officeDocument/2006/relationships/oleObject" Target="../embeddings/oleObject35.bin"/><Relationship Id="rId2" Type="http://schemas.openxmlformats.org/officeDocument/2006/relationships/image" Target="../media/image21.wmf"/><Relationship Id="rId1" Type="http://schemas.openxmlformats.org/officeDocument/2006/relationships/oleObject" Target="../embeddings/oleObject3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3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8.wmf"/><Relationship Id="rId7" Type="http://schemas.openxmlformats.org/officeDocument/2006/relationships/oleObject" Target="../embeddings/oleObject41.bin"/><Relationship Id="rId6" Type="http://schemas.openxmlformats.org/officeDocument/2006/relationships/image" Target="../media/image27.wmf"/><Relationship Id="rId5" Type="http://schemas.openxmlformats.org/officeDocument/2006/relationships/oleObject" Target="../embeddings/oleObject40.bin"/><Relationship Id="rId4" Type="http://schemas.openxmlformats.org/officeDocument/2006/relationships/image" Target="../media/image26.wmf"/><Relationship Id="rId3" Type="http://schemas.openxmlformats.org/officeDocument/2006/relationships/oleObject" Target="../embeddings/oleObject39.bin"/><Relationship Id="rId2" Type="http://schemas.openxmlformats.org/officeDocument/2006/relationships/image" Target="../media/image25.wmf"/><Relationship Id="rId10" Type="http://schemas.openxmlformats.org/officeDocument/2006/relationships/vmlDrawing" Target="../drawings/vmlDrawing21.vml"/><Relationship Id="rId1" Type="http://schemas.openxmlformats.org/officeDocument/2006/relationships/oleObject" Target="../embeddings/oleObject38.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43.bin"/><Relationship Id="rId2" Type="http://schemas.openxmlformats.org/officeDocument/2006/relationships/image" Target="../media/image29.wmf"/><Relationship Id="rId1" Type="http://schemas.openxmlformats.org/officeDocument/2006/relationships/oleObject" Target="../embeddings/oleObject42.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oleObject" Target="../embeddings/oleObject47.bin"/><Relationship Id="rId5" Type="http://schemas.openxmlformats.org/officeDocument/2006/relationships/image" Target="../media/image29.wmf"/><Relationship Id="rId4" Type="http://schemas.openxmlformats.org/officeDocument/2006/relationships/oleObject" Target="../embeddings/oleObject46.bin"/><Relationship Id="rId3" Type="http://schemas.openxmlformats.org/officeDocument/2006/relationships/oleObject" Target="../embeddings/oleObject45.bin"/><Relationship Id="rId2" Type="http://schemas.openxmlformats.org/officeDocument/2006/relationships/image" Target="../media/image7.wmf"/><Relationship Id="rId1" Type="http://schemas.openxmlformats.org/officeDocument/2006/relationships/oleObject" Target="../embeddings/oleObject44.bin"/></Relationships>
</file>

<file path=ppt/slides/_rels/slide51.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2.xml"/><Relationship Id="rId7" Type="http://schemas.openxmlformats.org/officeDocument/2006/relationships/image" Target="../media/image30.wmf"/><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image" Target="../media/image29.wmf"/><Relationship Id="rId3" Type="http://schemas.openxmlformats.org/officeDocument/2006/relationships/oleObject" Target="../embeddings/oleObject49.bin"/><Relationship Id="rId2" Type="http://schemas.openxmlformats.org/officeDocument/2006/relationships/image" Target="../media/image7.wmf"/><Relationship Id="rId1" Type="http://schemas.openxmlformats.org/officeDocument/2006/relationships/oleObject" Target="../embeddings/oleObject4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5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53.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oleObject" Target="../embeddings/oleObject58.bin"/><Relationship Id="rId7" Type="http://schemas.openxmlformats.org/officeDocument/2006/relationships/oleObject" Target="../embeddings/oleObject57.bin"/><Relationship Id="rId6" Type="http://schemas.openxmlformats.org/officeDocument/2006/relationships/image" Target="../media/image35.wmf"/><Relationship Id="rId5" Type="http://schemas.openxmlformats.org/officeDocument/2006/relationships/oleObject" Target="../embeddings/oleObject56.bin"/><Relationship Id="rId4" Type="http://schemas.openxmlformats.org/officeDocument/2006/relationships/image" Target="../media/image34.wmf"/><Relationship Id="rId3" Type="http://schemas.openxmlformats.org/officeDocument/2006/relationships/oleObject" Target="../embeddings/oleObject55.bin"/><Relationship Id="rId2" Type="http://schemas.openxmlformats.org/officeDocument/2006/relationships/image" Target="../media/image33.wmf"/><Relationship Id="rId12" Type="http://schemas.openxmlformats.org/officeDocument/2006/relationships/vmlDrawing" Target="../drawings/vmlDrawing27.vml"/><Relationship Id="rId11" Type="http://schemas.openxmlformats.org/officeDocument/2006/relationships/slideLayout" Target="../slideLayouts/slideLayout2.xml"/><Relationship Id="rId10" Type="http://schemas.openxmlformats.org/officeDocument/2006/relationships/oleObject" Target="../embeddings/oleObject60.bin"/><Relationship Id="rId1" Type="http://schemas.openxmlformats.org/officeDocument/2006/relationships/oleObject" Target="../embeddings/oleObject54.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61.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oleObject" Target="../embeddings/oleObject65.bin"/><Relationship Id="rId3" Type="http://schemas.openxmlformats.org/officeDocument/2006/relationships/oleObject" Target="../embeddings/oleObject64.bin"/><Relationship Id="rId2" Type="http://schemas.openxmlformats.org/officeDocument/2006/relationships/image" Target="../media/image7.wmf"/><Relationship Id="rId1" Type="http://schemas.openxmlformats.org/officeDocument/2006/relationships/oleObject" Target="../embeddings/oleObject6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66.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67.bin"/></Relationships>
</file>

<file path=ppt/slides/_rels/slide65.xml.rels><?xml version="1.0" encoding="UTF-8" standalone="yes"?>
<Relationships xmlns="http://schemas.openxmlformats.org/package/2006/relationships"><Relationship Id="rId7" Type="http://schemas.openxmlformats.org/officeDocument/2006/relationships/vmlDrawing" Target="../drawings/vmlDrawing33.vml"/><Relationship Id="rId6"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70.bin"/><Relationship Id="rId3" Type="http://schemas.openxmlformats.org/officeDocument/2006/relationships/oleObject" Target="../embeddings/oleObject69.bin"/><Relationship Id="rId2" Type="http://schemas.openxmlformats.org/officeDocument/2006/relationships/image" Target="../media/image7.wmf"/><Relationship Id="rId1" Type="http://schemas.openxmlformats.org/officeDocument/2006/relationships/oleObject" Target="../embeddings/oleObject68.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71.bin"/></Relationships>
</file>

<file path=ppt/slides/_rels/slide67.xml.rels><?xml version="1.0" encoding="UTF-8" standalone="yes"?>
<Relationships xmlns="http://schemas.openxmlformats.org/package/2006/relationships"><Relationship Id="rId7" Type="http://schemas.openxmlformats.org/officeDocument/2006/relationships/vmlDrawing" Target="../drawings/vmlDrawing35.vml"/><Relationship Id="rId6" Type="http://schemas.openxmlformats.org/officeDocument/2006/relationships/slideLayout" Target="../slideLayouts/slideLayout2.xml"/><Relationship Id="rId5" Type="http://schemas.openxmlformats.org/officeDocument/2006/relationships/oleObject" Target="../embeddings/oleObject74.bin"/><Relationship Id="rId4" Type="http://schemas.openxmlformats.org/officeDocument/2006/relationships/image" Target="../media/image29.wmf"/><Relationship Id="rId3" Type="http://schemas.openxmlformats.org/officeDocument/2006/relationships/oleObject" Target="../embeddings/oleObject73.bin"/><Relationship Id="rId2" Type="http://schemas.openxmlformats.org/officeDocument/2006/relationships/image" Target="../media/image7.wmf"/><Relationship Id="rId1" Type="http://schemas.openxmlformats.org/officeDocument/2006/relationships/oleObject" Target="../embeddings/oleObject72.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75.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7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77.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78.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46.wmf"/><Relationship Id="rId1" Type="http://schemas.openxmlformats.org/officeDocument/2006/relationships/oleObject" Target="../embeddings/oleObject79.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41.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80.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2.xml"/><Relationship Id="rId2" Type="http://schemas.openxmlformats.org/officeDocument/2006/relationships/image" Target="../media/image47.wmf"/><Relationship Id="rId1" Type="http://schemas.openxmlformats.org/officeDocument/2006/relationships/oleObject" Target="../embeddings/oleObject81.bin"/></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jpe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2.xml"/><Relationship Id="rId2" Type="http://schemas.openxmlformats.org/officeDocument/2006/relationships/image" Target="../media/image50.wmf"/><Relationship Id="rId1" Type="http://schemas.openxmlformats.org/officeDocument/2006/relationships/oleObject" Target="../embeddings/oleObject82.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53.wmf"/><Relationship Id="rId1" Type="http://schemas.openxmlformats.org/officeDocument/2006/relationships/oleObject" Target="../embeddings/oleObject83.bin"/></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8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jpeg"/></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2.xml"/><Relationship Id="rId2" Type="http://schemas.openxmlformats.org/officeDocument/2006/relationships/image" Target="../media/image56.wmf"/><Relationship Id="rId1" Type="http://schemas.openxmlformats.org/officeDocument/2006/relationships/oleObject" Target="../embeddings/oleObject85.bin"/></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86.bin"/></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jpe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jpeg"/></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87.bin"/></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2.xml"/><Relationship Id="rId2" Type="http://schemas.openxmlformats.org/officeDocument/2006/relationships/image" Target="../media/image60.wmf"/><Relationship Id="rId1" Type="http://schemas.openxmlformats.org/officeDocument/2006/relationships/oleObject" Target="../embeddings/oleObject88.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a:xfrm>
            <a:off x="304800" y="685800"/>
            <a:ext cx="7772400" cy="1143000"/>
          </a:xfrm>
          <a:ln/>
        </p:spPr>
        <p:txBody>
          <a:bodyPr vert="horz" wrap="square" lIns="91440" tIns="45720" rIns="91440" bIns="45720" anchor="ctr" anchorCtr="0"/>
          <a:p>
            <a:pPr eaLnBrk="1" hangingPunct="1"/>
            <a:r>
              <a:rPr lang="zh-CN" altLang="en-US" dirty="0"/>
              <a:t>第</a:t>
            </a:r>
            <a:r>
              <a:rPr lang="en-US" altLang="zh-CN" dirty="0"/>
              <a:t>4</a:t>
            </a:r>
            <a:r>
              <a:rPr lang="zh-CN" altLang="en-US" dirty="0"/>
              <a:t>章   时序逻辑电路 </a:t>
            </a:r>
            <a:endParaRPr lang="zh-CN" altLang="en-US" dirty="0"/>
          </a:p>
        </p:txBody>
      </p:sp>
      <p:sp>
        <p:nvSpPr>
          <p:cNvPr id="101379" name="Rectangle 3"/>
          <p:cNvSpPr>
            <a:spLocks noGrp="1"/>
          </p:cNvSpPr>
          <p:nvPr>
            <p:ph idx="1"/>
          </p:nvPr>
        </p:nvSpPr>
        <p:spPr>
          <a:xfrm>
            <a:off x="2209800" y="2133600"/>
            <a:ext cx="5562600" cy="3733800"/>
          </a:xfrm>
          <a:ln/>
        </p:spPr>
        <p:txBody>
          <a:bodyPr vert="horz" wrap="square" lIns="91440" tIns="45720" rIns="91440" bIns="45720" anchor="t" anchorCtr="0"/>
          <a:p>
            <a:pPr eaLnBrk="1" hangingPunct="1">
              <a:buNone/>
            </a:pPr>
            <a:r>
              <a:rPr lang="en-US" altLang="zh-CN" sz="2800" b="1" dirty="0">
                <a:hlinkClick r:id="rId1" action="ppaction://hlinksldjump"/>
              </a:rPr>
              <a:t>4.1 </a:t>
            </a:r>
            <a:r>
              <a:rPr lang="zh-CN" altLang="en-US" sz="2800" b="1" dirty="0">
                <a:hlinkClick r:id="rId1" action="ppaction://hlinksldjump"/>
              </a:rPr>
              <a:t>时序逻辑电路的结构和特点 </a:t>
            </a:r>
            <a:endParaRPr lang="zh-CN" altLang="en-US" sz="2800" b="1" dirty="0"/>
          </a:p>
          <a:p>
            <a:pPr eaLnBrk="1" hangingPunct="1">
              <a:buNone/>
            </a:pPr>
            <a:r>
              <a:rPr lang="en-US" altLang="zh-CN" sz="2800" b="1" dirty="0">
                <a:hlinkClick r:id="rId2" action="ppaction://hlinksldjump"/>
              </a:rPr>
              <a:t>4.2 </a:t>
            </a:r>
            <a:r>
              <a:rPr lang="zh-CN" altLang="en-US" sz="2800" b="1" dirty="0">
                <a:hlinkClick r:id="rId2" action="ppaction://hlinksldjump"/>
              </a:rPr>
              <a:t>触发器 </a:t>
            </a:r>
            <a:r>
              <a:rPr lang="zh-CN" altLang="en-US" sz="2800" b="1" dirty="0"/>
              <a:t>  </a:t>
            </a:r>
            <a:endParaRPr lang="zh-CN" altLang="en-US" sz="2800" b="1" dirty="0"/>
          </a:p>
          <a:p>
            <a:pPr eaLnBrk="1" hangingPunct="1">
              <a:buNone/>
            </a:pPr>
            <a:r>
              <a:rPr lang="en-US" altLang="zh-CN" sz="2800" b="1" dirty="0">
                <a:hlinkClick r:id="rId3" action="ppaction://hlinksldjump"/>
              </a:rPr>
              <a:t>4.3 </a:t>
            </a:r>
            <a:r>
              <a:rPr lang="zh-CN" altLang="en-US" sz="2800" b="1" dirty="0">
                <a:hlinkClick r:id="rId3" action="ppaction://hlinksldjump"/>
              </a:rPr>
              <a:t>时序逻辑电路的分析 </a:t>
            </a:r>
            <a:endParaRPr lang="zh-CN" altLang="en-US" sz="2800" b="1" dirty="0"/>
          </a:p>
          <a:p>
            <a:pPr eaLnBrk="1" hangingPunct="1">
              <a:buNone/>
            </a:pPr>
            <a:r>
              <a:rPr lang="en-US" altLang="zh-CN" sz="2800" b="1" dirty="0">
                <a:hlinkClick r:id="rId4" action="ppaction://hlinksldjump"/>
              </a:rPr>
              <a:t>4.4 </a:t>
            </a:r>
            <a:r>
              <a:rPr lang="zh-CN" altLang="en-US" sz="2800" b="1" dirty="0">
                <a:hlinkClick r:id="rId4" action="ppaction://hlinksldjump"/>
              </a:rPr>
              <a:t>时序逻辑电路的设计</a:t>
            </a:r>
            <a:endParaRPr lang="zh-CN" altLang="en-US" sz="2800" b="1" dirty="0"/>
          </a:p>
        </p:txBody>
      </p:sp>
      <p:pic>
        <p:nvPicPr>
          <p:cNvPr id="101380" name="Picture 6" descr="0021">
            <a:hlinkClick r:id="rId5" action="ppaction://hlinkpres?slideindex=1&amp;slidetitle="/>
          </p:cNvPr>
          <p:cNvPicPr>
            <a:picLocks noChangeAspect="1"/>
          </p:cNvPicPr>
          <p:nvPr/>
        </p:nvPicPr>
        <p:blipFill>
          <a:blip r:embed="rId6"/>
          <a:stretch>
            <a:fillRect/>
          </a:stretch>
        </p:blipFill>
        <p:spPr>
          <a:xfrm>
            <a:off x="762000" y="6111875"/>
            <a:ext cx="914400" cy="365125"/>
          </a:xfrm>
          <a:prstGeom prst="rect">
            <a:avLst/>
          </a:prstGeom>
          <a:noFill/>
          <a:ln w="9525">
            <a:noFill/>
          </a:ln>
        </p:spPr>
      </p:pic>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在分析触发器的状态变化时</a:t>
            </a:r>
            <a:r>
              <a:rPr lang="en-US" altLang="zh-CN" dirty="0"/>
              <a:t>,</a:t>
            </a:r>
            <a:r>
              <a:rPr lang="zh-CN" altLang="en-US" dirty="0"/>
              <a:t>将外加信号变化之前触发器的状态称为现态</a:t>
            </a:r>
            <a:r>
              <a:rPr lang="en-US" altLang="zh-CN" dirty="0"/>
              <a:t>,</a:t>
            </a:r>
            <a:r>
              <a:rPr lang="zh-CN" altLang="en-US" dirty="0"/>
              <a:t>用</a:t>
            </a:r>
            <a:r>
              <a:rPr lang="en-US" altLang="zh-CN" dirty="0"/>
              <a:t>Q</a:t>
            </a:r>
            <a:r>
              <a:rPr lang="en-US" altLang="zh-CN" baseline="30000" dirty="0"/>
              <a:t>n</a:t>
            </a:r>
            <a:r>
              <a:rPr lang="zh-CN" altLang="en-US" dirty="0"/>
              <a:t>表示；将外加信号变化之后触发器的状态称为次态</a:t>
            </a:r>
            <a:r>
              <a:rPr lang="en-US" altLang="zh-CN" dirty="0"/>
              <a:t>,</a:t>
            </a:r>
            <a:r>
              <a:rPr lang="zh-CN" altLang="en-US" dirty="0"/>
              <a:t>用</a:t>
            </a:r>
            <a:r>
              <a:rPr lang="en-US" altLang="zh-CN" dirty="0"/>
              <a:t>Q</a:t>
            </a:r>
            <a:r>
              <a:rPr lang="en-US" altLang="zh-CN" baseline="30000" dirty="0"/>
              <a:t>n+1</a:t>
            </a:r>
            <a:r>
              <a:rPr lang="zh-CN" altLang="en-US" dirty="0"/>
              <a:t>表示。触发器的</a:t>
            </a:r>
            <a:r>
              <a:rPr lang="en-US" altLang="zh-CN" dirty="0"/>
              <a:t>Q</a:t>
            </a:r>
            <a:r>
              <a:rPr lang="zh-CN" altLang="en-US" dirty="0"/>
              <a:t>输出端为</a:t>
            </a:r>
            <a:r>
              <a:rPr lang="en-US" altLang="zh-CN" dirty="0"/>
              <a:t>0</a:t>
            </a:r>
            <a:r>
              <a:rPr lang="zh-CN" altLang="en-US" dirty="0"/>
              <a:t>时称为</a:t>
            </a:r>
            <a:r>
              <a:rPr lang="en-US" altLang="zh-CN" dirty="0"/>
              <a:t>0</a:t>
            </a:r>
            <a:r>
              <a:rPr lang="zh-CN" altLang="en-US" dirty="0"/>
              <a:t>状态</a:t>
            </a:r>
            <a:r>
              <a:rPr lang="en-US" altLang="zh-CN" dirty="0"/>
              <a:t>,</a:t>
            </a:r>
            <a:r>
              <a:rPr lang="zh-CN" altLang="en-US" dirty="0"/>
              <a:t>为</a:t>
            </a:r>
            <a:r>
              <a:rPr lang="en-US" altLang="zh-CN" dirty="0"/>
              <a:t>1</a:t>
            </a:r>
            <a:r>
              <a:rPr lang="zh-CN" altLang="en-US" dirty="0"/>
              <a:t>时称为</a:t>
            </a:r>
            <a:r>
              <a:rPr lang="en-US" altLang="zh-CN" dirty="0"/>
              <a:t>1</a:t>
            </a:r>
            <a:r>
              <a:rPr lang="zh-CN" altLang="en-US" dirty="0"/>
              <a:t>状态。</a:t>
            </a:r>
            <a:endParaRPr lang="zh-CN" altLang="en-US" dirty="0"/>
          </a:p>
          <a:p>
            <a:pPr eaLnBrk="1" hangingPunct="1">
              <a:buNone/>
            </a:pPr>
            <a:endParaRPr lang="en-US" altLang="zh-CN" dirty="0"/>
          </a:p>
        </p:txBody>
      </p:sp>
    </p:spTree>
  </p:cSld>
  <p:clrMapOvr>
    <a:masterClrMapping/>
  </p:clrMapOvr>
  <p:transition spd="med">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4.2.3 </a:t>
            </a:r>
            <a:r>
              <a:rPr lang="zh-CN" altLang="en-US" dirty="0"/>
              <a:t>不同逻辑功能触发器间的转换</a:t>
            </a:r>
            <a:endParaRPr lang="zh-CN" altLang="en-US" dirty="0"/>
          </a:p>
          <a:p>
            <a:pPr eaLnBrk="1" hangingPunct="1">
              <a:buNone/>
            </a:pPr>
            <a:r>
              <a:rPr lang="zh-CN" altLang="en-US" dirty="0"/>
              <a:t>            </a:t>
            </a:r>
            <a:r>
              <a:rPr lang="zh-CN" altLang="en-US" dirty="0">
                <a:latin typeface="Courier New" panose="02070309020205020404" pitchFamily="49" charset="0"/>
              </a:rPr>
              <a:t> </a:t>
            </a:r>
            <a:r>
              <a:rPr lang="zh-CN" altLang="en-US" dirty="0"/>
              <a:t>上一节介绍了几种逻辑功能不同的触发器</a:t>
            </a:r>
            <a:r>
              <a:rPr lang="en-US" altLang="zh-CN" dirty="0"/>
              <a:t>,</a:t>
            </a:r>
            <a:r>
              <a:rPr lang="zh-CN" altLang="en-US" dirty="0"/>
              <a:t>最常见的有</a:t>
            </a:r>
            <a:r>
              <a:rPr lang="en-US" altLang="zh-CN" dirty="0"/>
              <a:t>D</a:t>
            </a:r>
            <a:r>
              <a:rPr lang="zh-CN" altLang="en-US" dirty="0"/>
              <a:t>触发器和</a:t>
            </a:r>
            <a:r>
              <a:rPr lang="en-US" altLang="zh-CN" dirty="0"/>
              <a:t>JK</a:t>
            </a:r>
            <a:r>
              <a:rPr lang="zh-CN" altLang="en-US" dirty="0"/>
              <a:t>触发器。不同逻辑功能触发器间的转换就是在已有触发器的基础上</a:t>
            </a:r>
            <a:r>
              <a:rPr lang="en-US" altLang="zh-CN" dirty="0"/>
              <a:t>,</a:t>
            </a:r>
            <a:r>
              <a:rPr lang="zh-CN" altLang="en-US" dirty="0"/>
              <a:t>通过增加附加转换电路</a:t>
            </a:r>
            <a:r>
              <a:rPr lang="en-US" altLang="zh-CN" dirty="0"/>
              <a:t>,</a:t>
            </a:r>
            <a:r>
              <a:rPr lang="zh-CN" altLang="en-US" dirty="0"/>
              <a:t>使之转变成另一种类型的触发器。触发器转换的结构示意图如图</a:t>
            </a:r>
            <a:r>
              <a:rPr lang="en-US" altLang="zh-CN" dirty="0"/>
              <a:t>4―25</a:t>
            </a:r>
            <a:r>
              <a:rPr lang="zh-CN" altLang="en-US" dirty="0"/>
              <a:t>所示。</a:t>
            </a:r>
            <a:endParaRPr lang="zh-CN" altLang="en-US" dirty="0"/>
          </a:p>
          <a:p>
            <a:pPr algn="just" eaLnBrk="1" hangingPunct="1">
              <a:buNone/>
            </a:pPr>
            <a:r>
              <a:rPr lang="zh-CN" altLang="en-US" dirty="0"/>
              <a:t>             </a:t>
            </a:r>
            <a:endParaRPr lang="zh-CN" altLang="en-US" dirty="0"/>
          </a:p>
          <a:p>
            <a:pPr eaLnBrk="1" hangingPunct="1">
              <a:buNone/>
            </a:pPr>
            <a:endParaRPr lang="en-US" altLang="zh-CN" dirty="0"/>
          </a:p>
        </p:txBody>
      </p:sp>
    </p:spTree>
  </p:cSld>
  <p:clrMapOvr>
    <a:masterClrMapping/>
  </p:clrMapOvr>
  <p:transition spd="med">
    <p:zo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公式法的转换步骤</a:t>
            </a:r>
            <a:r>
              <a:rPr lang="en-US" altLang="zh-CN" dirty="0"/>
              <a:t>:</a:t>
            </a:r>
            <a:endParaRPr lang="en-US" altLang="zh-CN" dirty="0"/>
          </a:p>
          <a:p>
            <a:pPr algn="just" eaLnBrk="1" hangingPunct="1">
              <a:buNone/>
            </a:pPr>
            <a:r>
              <a:rPr lang="en-US" altLang="zh-CN" dirty="0"/>
              <a:t>            (1)</a:t>
            </a:r>
            <a:r>
              <a:rPr lang="zh-CN" altLang="en-US" dirty="0"/>
              <a:t>写出已有触发器和期待有的触发器的特性方程</a:t>
            </a:r>
            <a:r>
              <a:rPr lang="en-US" altLang="zh-CN" dirty="0"/>
              <a:t>;</a:t>
            </a:r>
            <a:endParaRPr lang="en-US" altLang="zh-CN" dirty="0"/>
          </a:p>
          <a:p>
            <a:pPr algn="just" eaLnBrk="1" hangingPunct="1">
              <a:buNone/>
            </a:pPr>
            <a:r>
              <a:rPr lang="en-US" altLang="zh-CN" dirty="0"/>
              <a:t>            (2)</a:t>
            </a:r>
            <a:r>
              <a:rPr lang="zh-CN" altLang="en-US" dirty="0"/>
              <a:t>将期待有的触发器的特性方程变换成已有触发器特性方程的形式</a:t>
            </a:r>
            <a:r>
              <a:rPr lang="en-US" altLang="zh-CN" dirty="0"/>
              <a:t>;</a:t>
            </a:r>
            <a:endParaRPr lang="en-US" altLang="zh-CN" dirty="0"/>
          </a:p>
          <a:p>
            <a:pPr algn="just" eaLnBrk="1" hangingPunct="1">
              <a:buNone/>
            </a:pPr>
            <a:r>
              <a:rPr lang="en-US" altLang="zh-CN" dirty="0"/>
              <a:t>            (3)</a:t>
            </a:r>
            <a:r>
              <a:rPr lang="zh-CN" altLang="en-US" dirty="0"/>
              <a:t>比较两个触发器的特性方程</a:t>
            </a:r>
            <a:r>
              <a:rPr lang="en-US" altLang="zh-CN" dirty="0"/>
              <a:t>,</a:t>
            </a:r>
            <a:r>
              <a:rPr lang="zh-CN" altLang="en-US" dirty="0"/>
              <a:t>求出转换电路的逻辑表达式</a:t>
            </a:r>
            <a:r>
              <a:rPr lang="en-US" altLang="zh-CN" dirty="0"/>
              <a:t>;</a:t>
            </a:r>
            <a:endParaRPr lang="en-US" altLang="zh-CN" dirty="0"/>
          </a:p>
          <a:p>
            <a:pPr algn="just" eaLnBrk="1" hangingPunct="1">
              <a:buNone/>
            </a:pPr>
            <a:r>
              <a:rPr lang="en-US" altLang="zh-CN" dirty="0"/>
              <a:t>            (4)</a:t>
            </a:r>
            <a:r>
              <a:rPr lang="zh-CN" altLang="en-US" dirty="0"/>
              <a:t>画出逻辑电路图。</a:t>
            </a:r>
            <a:endParaRPr lang="zh-CN" altLang="en-US" dirty="0"/>
          </a:p>
          <a:p>
            <a:pPr algn="just" eaLnBrk="1" hangingPunct="1">
              <a:buNone/>
            </a:pPr>
            <a:r>
              <a:rPr lang="zh-CN" altLang="en-US" dirty="0">
                <a:latin typeface="Courier New" panose="02070309020205020404" pitchFamily="49" charset="0"/>
              </a:rPr>
              <a:t> </a:t>
            </a:r>
            <a:endParaRPr lang="zh-CN" altLang="en-US" dirty="0"/>
          </a:p>
        </p:txBody>
      </p:sp>
    </p:spTree>
  </p:cSld>
  <p:clrMapOvr>
    <a:masterClrMapping/>
  </p:clrMapOvr>
  <p:transition spd="med">
    <p:zo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3"/>
          <p:cNvSpPr>
            <a:spLocks noGrp="1"/>
          </p:cNvSpPr>
          <p:nvPr>
            <p:ph idx="1"/>
          </p:nvPr>
        </p:nvSpPr>
        <p:spPr>
          <a:xfrm>
            <a:off x="533400" y="533400"/>
            <a:ext cx="7772400" cy="5562600"/>
          </a:xfrm>
          <a:ln/>
        </p:spPr>
        <p:txBody>
          <a:bodyPr vert="horz" wrap="square" lIns="91440" tIns="45720" rIns="91440" bIns="45720" anchor="t" anchorCtr="0"/>
          <a:p>
            <a:pPr algn="just">
              <a:buNone/>
            </a:pPr>
            <a:r>
              <a:rPr lang="en-US" altLang="zh-CN" dirty="0"/>
              <a:t>            </a:t>
            </a:r>
            <a:r>
              <a:rPr lang="zh-CN" altLang="en-US" dirty="0"/>
              <a:t>图表法的转换步骤</a:t>
            </a:r>
            <a:r>
              <a:rPr lang="en-US" altLang="zh-CN" dirty="0"/>
              <a:t>:</a:t>
            </a:r>
            <a:endParaRPr lang="en-US" altLang="zh-CN" dirty="0"/>
          </a:p>
          <a:p>
            <a:pPr algn="just">
              <a:buNone/>
            </a:pPr>
            <a:r>
              <a:rPr lang="en-US" altLang="zh-CN" dirty="0"/>
              <a:t>            (1)</a:t>
            </a:r>
            <a:r>
              <a:rPr lang="zh-CN" altLang="en-US" dirty="0"/>
              <a:t>根据期待触发器的特性表和已有触发器的驱动表列出转换电路的真值表</a:t>
            </a:r>
            <a:r>
              <a:rPr lang="en-US" altLang="zh-CN" dirty="0"/>
              <a:t>;</a:t>
            </a:r>
            <a:endParaRPr lang="en-US" altLang="zh-CN" dirty="0"/>
          </a:p>
          <a:p>
            <a:pPr algn="just">
              <a:buNone/>
            </a:pPr>
            <a:r>
              <a:rPr lang="en-US" altLang="zh-CN" dirty="0"/>
              <a:t>            (2)</a:t>
            </a:r>
            <a:r>
              <a:rPr lang="zh-CN" altLang="en-US" dirty="0"/>
              <a:t>根据真值表求出转换电路的逻辑表达式</a:t>
            </a:r>
            <a:r>
              <a:rPr lang="en-US" altLang="zh-CN" dirty="0"/>
              <a:t>;</a:t>
            </a:r>
            <a:endParaRPr lang="en-US" altLang="zh-CN" dirty="0"/>
          </a:p>
          <a:p>
            <a:pPr algn="just">
              <a:buNone/>
            </a:pPr>
            <a:r>
              <a:rPr lang="en-US" altLang="zh-CN" dirty="0"/>
              <a:t>            (3)</a:t>
            </a:r>
            <a:r>
              <a:rPr lang="zh-CN" altLang="en-US" dirty="0"/>
              <a:t>画出逻辑电路图。</a:t>
            </a:r>
            <a:endParaRPr lang="zh-CN" altLang="en-US" dirty="0"/>
          </a:p>
          <a:p>
            <a:pPr>
              <a:buNone/>
            </a:pPr>
            <a:endParaRPr lang="zh-CN" altLang="en-US" dirty="0"/>
          </a:p>
          <a:p>
            <a:pPr>
              <a:buNone/>
            </a:pPr>
            <a:endParaRPr lang="en-US" altLang="zh-CN" dirty="0"/>
          </a:p>
        </p:txBody>
      </p:sp>
    </p:spTree>
  </p:cSld>
  <p:clrMapOvr>
    <a:masterClrMapping/>
  </p:clrMapOvr>
  <p:transition spd="med">
    <p:zo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Text Box 4"/>
          <p:cNvSpPr txBox="1"/>
          <p:nvPr/>
        </p:nvSpPr>
        <p:spPr>
          <a:xfrm>
            <a:off x="2362200" y="5105400"/>
            <a:ext cx="53340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4―25  </a:t>
            </a:r>
            <a:r>
              <a:rPr lang="zh-CN" altLang="en-US" dirty="0">
                <a:latin typeface="Times New Roman" panose="02020603050405020304" pitchFamily="18" charset="0"/>
              </a:rPr>
              <a:t>触发器转换的结构示意图</a:t>
            </a:r>
            <a:endParaRPr lang="zh-CN" altLang="en-US" dirty="0">
              <a:latin typeface="Times New Roman" panose="02020603050405020304" pitchFamily="18" charset="0"/>
            </a:endParaRPr>
          </a:p>
        </p:txBody>
      </p:sp>
      <p:graphicFrame>
        <p:nvGraphicFramePr>
          <p:cNvPr id="51202" name="Object 5"/>
          <p:cNvGraphicFramePr>
            <a:graphicFrameLocks noChangeAspect="1"/>
          </p:cNvGraphicFramePr>
          <p:nvPr/>
        </p:nvGraphicFramePr>
        <p:xfrm>
          <a:off x="1295400" y="609600"/>
          <a:ext cx="6477000" cy="3989388"/>
        </p:xfrm>
        <a:graphic>
          <a:graphicData uri="http://schemas.openxmlformats.org/presentationml/2006/ole">
            <mc:AlternateContent xmlns:mc="http://schemas.openxmlformats.org/markup-compatibility/2006">
              <mc:Choice xmlns:v="urn:schemas-microsoft-com:vml" Requires="v">
                <p:oleObj spid="_x0000_s3163" name="" r:id="rId1" imgW="2247900" imgH="1379220" progId="Visio.Drawing.4">
                  <p:embed/>
                </p:oleObj>
              </mc:Choice>
              <mc:Fallback>
                <p:oleObj name="" r:id="rId1" imgW="2247900" imgH="1379220" progId="Visio.Drawing.4">
                  <p:embed/>
                  <p:pic>
                    <p:nvPicPr>
                      <p:cNvPr id="0" name="图片 3162"/>
                      <p:cNvPicPr/>
                      <p:nvPr/>
                    </p:nvPicPr>
                    <p:blipFill>
                      <a:blip r:embed="rId2"/>
                      <a:stretch>
                        <a:fillRect/>
                      </a:stretch>
                    </p:blipFill>
                    <p:spPr>
                      <a:xfrm>
                        <a:off x="1295400" y="609600"/>
                        <a:ext cx="6477000" cy="39893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8" name="Rectangle 3"/>
          <p:cNvSpPr>
            <a:spLocks noGrp="1"/>
          </p:cNvSpPr>
          <p:nvPr>
            <p:ph idx="1"/>
          </p:nvPr>
        </p:nvSpPr>
        <p:spPr>
          <a:xfrm>
            <a:off x="838200" y="457200"/>
            <a:ext cx="6324600" cy="2362200"/>
          </a:xfrm>
          <a:ln/>
        </p:spPr>
        <p:txBody>
          <a:bodyPr vert="horz" wrap="square" lIns="91440" tIns="45720" rIns="91440" bIns="45720" anchor="t" anchorCtr="0"/>
          <a:p>
            <a:pPr algn="just" eaLnBrk="1" hangingPunct="1">
              <a:buNone/>
            </a:pPr>
            <a:r>
              <a:rPr lang="en-US" altLang="zh-CN" dirty="0"/>
              <a:t>   1.JK</a:t>
            </a:r>
            <a:r>
              <a:rPr lang="zh-CN" altLang="en-US" dirty="0"/>
              <a:t>触发器转换为</a:t>
            </a:r>
            <a:r>
              <a:rPr lang="en-US" altLang="zh-CN" dirty="0"/>
              <a:t>RS</a:t>
            </a:r>
            <a:r>
              <a:rPr lang="zh-CN" altLang="en-US" dirty="0"/>
              <a:t>、</a:t>
            </a:r>
            <a:r>
              <a:rPr lang="en-US" altLang="zh-CN" dirty="0"/>
              <a:t>D</a:t>
            </a:r>
            <a:r>
              <a:rPr lang="zh-CN" altLang="en-US" dirty="0"/>
              <a:t>、</a:t>
            </a:r>
            <a:r>
              <a:rPr lang="en-US" altLang="zh-CN" dirty="0"/>
              <a:t>T</a:t>
            </a:r>
            <a:r>
              <a:rPr lang="zh-CN" altLang="en-US" dirty="0"/>
              <a:t>触发器</a:t>
            </a:r>
            <a:endParaRPr lang="zh-CN" altLang="en-US" dirty="0"/>
          </a:p>
          <a:p>
            <a:pPr algn="just" eaLnBrk="1" hangingPunct="1">
              <a:buNone/>
            </a:pPr>
            <a:r>
              <a:rPr lang="zh-CN" altLang="en-US" dirty="0">
                <a:latin typeface="Courier New" panose="02070309020205020404" pitchFamily="49" charset="0"/>
              </a:rPr>
              <a:t> </a:t>
            </a:r>
            <a:r>
              <a:rPr lang="zh-CN" altLang="en-US" dirty="0"/>
              <a:t> </a:t>
            </a:r>
            <a:r>
              <a:rPr lang="en-US" altLang="zh-CN" dirty="0"/>
              <a:t>1)JK</a:t>
            </a:r>
            <a:r>
              <a:rPr lang="zh-CN" altLang="en-US" dirty="0"/>
              <a:t>触发器转换为</a:t>
            </a:r>
            <a:r>
              <a:rPr lang="en-US" altLang="zh-CN" dirty="0"/>
              <a:t>RS</a:t>
            </a:r>
            <a:r>
              <a:rPr lang="zh-CN" altLang="en-US" dirty="0"/>
              <a:t>触发器</a:t>
            </a:r>
            <a:endParaRPr lang="zh-CN" altLang="en-US" dirty="0"/>
          </a:p>
          <a:p>
            <a:pPr algn="just" eaLnBrk="1" hangingPunct="1">
              <a:buNone/>
            </a:pPr>
            <a:r>
              <a:rPr lang="en-US" altLang="zh-CN" dirty="0"/>
              <a:t>JK</a:t>
            </a:r>
            <a:r>
              <a:rPr lang="zh-CN" altLang="en-US" dirty="0"/>
              <a:t>触发器的特性方程为</a:t>
            </a:r>
            <a:endParaRPr lang="zh-CN" altLang="en-US" dirty="0"/>
          </a:p>
          <a:p>
            <a:pPr eaLnBrk="1" hangingPunct="1">
              <a:buNone/>
            </a:pPr>
            <a:endParaRPr lang="en-US" altLang="zh-CN" dirty="0"/>
          </a:p>
        </p:txBody>
      </p:sp>
      <p:graphicFrame>
        <p:nvGraphicFramePr>
          <p:cNvPr id="52226" name="Object 4"/>
          <p:cNvGraphicFramePr>
            <a:graphicFrameLocks noChangeAspect="1"/>
          </p:cNvGraphicFramePr>
          <p:nvPr/>
        </p:nvGraphicFramePr>
        <p:xfrm>
          <a:off x="2743200" y="2667000"/>
          <a:ext cx="2590800" cy="619125"/>
        </p:xfrm>
        <a:graphic>
          <a:graphicData uri="http://schemas.openxmlformats.org/presentationml/2006/ole">
            <mc:AlternateContent xmlns:mc="http://schemas.openxmlformats.org/markup-compatibility/2006">
              <mc:Choice xmlns:v="urn:schemas-microsoft-com:vml" Requires="v">
                <p:oleObj spid="_x0000_s3164" name="" r:id="rId1" imgW="1116965" imgH="266700" progId="Equation.DSMT4">
                  <p:embed/>
                </p:oleObj>
              </mc:Choice>
              <mc:Fallback>
                <p:oleObj name="" r:id="rId1" imgW="1116965" imgH="266700" progId="Equation.DSMT4">
                  <p:embed/>
                  <p:pic>
                    <p:nvPicPr>
                      <p:cNvPr id="0" name="图片 3163"/>
                      <p:cNvPicPr/>
                      <p:nvPr/>
                    </p:nvPicPr>
                    <p:blipFill>
                      <a:blip r:embed="rId2"/>
                      <a:stretch>
                        <a:fillRect/>
                      </a:stretch>
                    </p:blipFill>
                    <p:spPr>
                      <a:xfrm>
                        <a:off x="2743200" y="2667000"/>
                        <a:ext cx="2590800" cy="619125"/>
                      </a:xfrm>
                      <a:prstGeom prst="rect">
                        <a:avLst/>
                      </a:prstGeom>
                      <a:noFill/>
                      <a:ln w="38100">
                        <a:noFill/>
                        <a:miter/>
                      </a:ln>
                    </p:spPr>
                  </p:pic>
                </p:oleObj>
              </mc:Fallback>
            </mc:AlternateContent>
          </a:graphicData>
        </a:graphic>
      </p:graphicFrame>
      <p:sp>
        <p:nvSpPr>
          <p:cNvPr id="52229" name="Text Box 5"/>
          <p:cNvSpPr txBox="1"/>
          <p:nvPr/>
        </p:nvSpPr>
        <p:spPr>
          <a:xfrm>
            <a:off x="1143000" y="3505200"/>
            <a:ext cx="4267200" cy="457200"/>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RS</a:t>
            </a:r>
            <a:r>
              <a:rPr lang="zh-CN" altLang="en-US" dirty="0">
                <a:latin typeface="Times New Roman" panose="02020603050405020304" pitchFamily="18" charset="0"/>
              </a:rPr>
              <a:t>触发器的特性方程为</a:t>
            </a:r>
            <a:endParaRPr lang="zh-CN" altLang="en-US" dirty="0">
              <a:latin typeface="Times New Roman" panose="02020603050405020304" pitchFamily="18" charset="0"/>
            </a:endParaRPr>
          </a:p>
        </p:txBody>
      </p:sp>
      <p:graphicFrame>
        <p:nvGraphicFramePr>
          <p:cNvPr id="52227" name="Object 6"/>
          <p:cNvGraphicFramePr>
            <a:graphicFrameLocks noChangeAspect="1"/>
          </p:cNvGraphicFramePr>
          <p:nvPr/>
        </p:nvGraphicFramePr>
        <p:xfrm>
          <a:off x="2895600" y="4191000"/>
          <a:ext cx="2362200" cy="1095375"/>
        </p:xfrm>
        <a:graphic>
          <a:graphicData uri="http://schemas.openxmlformats.org/presentationml/2006/ole">
            <mc:AlternateContent xmlns:mc="http://schemas.openxmlformats.org/markup-compatibility/2006">
              <mc:Choice xmlns:v="urn:schemas-microsoft-com:vml" Requires="v">
                <p:oleObj spid="_x0000_s3165" name="" r:id="rId3" imgW="1040765" imgH="482600" progId="Equation.DSMT4">
                  <p:embed/>
                </p:oleObj>
              </mc:Choice>
              <mc:Fallback>
                <p:oleObj name="" r:id="rId3" imgW="1040765" imgH="482600" progId="Equation.DSMT4">
                  <p:embed/>
                  <p:pic>
                    <p:nvPicPr>
                      <p:cNvPr id="0" name="图片 3164"/>
                      <p:cNvPicPr/>
                      <p:nvPr/>
                    </p:nvPicPr>
                    <p:blipFill>
                      <a:blip r:embed="rId4"/>
                      <a:stretch>
                        <a:fillRect/>
                      </a:stretch>
                    </p:blipFill>
                    <p:spPr>
                      <a:xfrm>
                        <a:off x="2895600" y="4191000"/>
                        <a:ext cx="2362200" cy="10953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Rectangle 3"/>
          <p:cNvSpPr>
            <a:spLocks noGrp="1"/>
          </p:cNvSpPr>
          <p:nvPr>
            <p:ph idx="1"/>
          </p:nvPr>
        </p:nvSpPr>
        <p:spPr>
          <a:xfrm>
            <a:off x="457200" y="533400"/>
            <a:ext cx="7772400" cy="1371600"/>
          </a:xfrm>
          <a:ln/>
        </p:spPr>
        <p:txBody>
          <a:bodyPr vert="horz" wrap="square" lIns="91440" tIns="45720" rIns="91440" bIns="45720" anchor="t" anchorCtr="0"/>
          <a:p>
            <a:pPr algn="just" eaLnBrk="1" hangingPunct="1">
              <a:buNone/>
            </a:pPr>
            <a:r>
              <a:rPr lang="en-US" altLang="zh-CN" dirty="0"/>
              <a:t>            </a:t>
            </a:r>
            <a:r>
              <a:rPr lang="zh-CN" altLang="en-US" dirty="0"/>
              <a:t>转换</a:t>
            </a:r>
            <a:r>
              <a:rPr lang="en-US" altLang="zh-CN" dirty="0"/>
              <a:t>RS</a:t>
            </a:r>
            <a:r>
              <a:rPr lang="zh-CN" altLang="en-US" dirty="0"/>
              <a:t>触发器特性方程的形式</a:t>
            </a:r>
            <a:r>
              <a:rPr lang="en-US" altLang="zh-CN" dirty="0"/>
              <a:t>,</a:t>
            </a:r>
            <a:r>
              <a:rPr lang="zh-CN" altLang="en-US" dirty="0"/>
              <a:t>使之和</a:t>
            </a:r>
            <a:r>
              <a:rPr lang="en-US" altLang="zh-CN" dirty="0"/>
              <a:t>JK</a:t>
            </a:r>
            <a:r>
              <a:rPr lang="zh-CN" altLang="en-US" dirty="0"/>
              <a:t>触发器特性方程的形式一致</a:t>
            </a:r>
            <a:r>
              <a:rPr lang="en-US" altLang="zh-CN" dirty="0"/>
              <a:t>:</a:t>
            </a:r>
            <a:endParaRPr lang="en-US" altLang="zh-CN" dirty="0"/>
          </a:p>
        </p:txBody>
      </p:sp>
      <p:graphicFrame>
        <p:nvGraphicFramePr>
          <p:cNvPr id="53250" name="Object 4"/>
          <p:cNvGraphicFramePr>
            <a:graphicFrameLocks noChangeAspect="1"/>
          </p:cNvGraphicFramePr>
          <p:nvPr/>
        </p:nvGraphicFramePr>
        <p:xfrm>
          <a:off x="2438400" y="1828800"/>
          <a:ext cx="2921000" cy="2511425"/>
        </p:xfrm>
        <a:graphic>
          <a:graphicData uri="http://schemas.openxmlformats.org/presentationml/2006/ole">
            <mc:AlternateContent xmlns:mc="http://schemas.openxmlformats.org/markup-compatibility/2006">
              <mc:Choice xmlns:v="urn:schemas-microsoft-com:vml" Requires="v">
                <p:oleObj spid="_x0000_s3166" name="" r:id="rId1" imgW="1269365" imgH="1091565" progId="Equation.DSMT4">
                  <p:embed/>
                </p:oleObj>
              </mc:Choice>
              <mc:Fallback>
                <p:oleObj name="" r:id="rId1" imgW="1269365" imgH="1091565" progId="Equation.DSMT4">
                  <p:embed/>
                  <p:pic>
                    <p:nvPicPr>
                      <p:cNvPr id="0" name="图片 3165"/>
                      <p:cNvPicPr/>
                      <p:nvPr/>
                    </p:nvPicPr>
                    <p:blipFill>
                      <a:blip r:embed="rId2"/>
                      <a:stretch>
                        <a:fillRect/>
                      </a:stretch>
                    </p:blipFill>
                    <p:spPr>
                      <a:xfrm>
                        <a:off x="2438400" y="1828800"/>
                        <a:ext cx="2921000" cy="25114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将上式和</a:t>
            </a:r>
            <a:r>
              <a:rPr lang="en-US" altLang="zh-CN" dirty="0"/>
              <a:t>JK</a:t>
            </a:r>
            <a:r>
              <a:rPr lang="zh-CN" altLang="en-US" dirty="0"/>
              <a:t>触发器的特性方程进行比较</a:t>
            </a:r>
            <a:r>
              <a:rPr lang="en-US" altLang="zh-CN" dirty="0"/>
              <a:t>,</a:t>
            </a:r>
            <a:r>
              <a:rPr lang="zh-CN" altLang="en-US" dirty="0"/>
              <a:t>可得</a:t>
            </a:r>
            <a:endParaRPr lang="zh-CN" altLang="en-US" dirty="0"/>
          </a:p>
          <a:p>
            <a:pPr algn="just" eaLnBrk="1" hangingPunct="1">
              <a:buNone/>
            </a:pPr>
            <a:r>
              <a:rPr lang="zh-CN" altLang="en-US" dirty="0">
                <a:latin typeface="Courier New" panose="02070309020205020404" pitchFamily="49" charset="0"/>
              </a:rPr>
              <a:t> </a:t>
            </a:r>
            <a:r>
              <a:rPr lang="zh-CN" altLang="en-US" dirty="0"/>
              <a:t> </a:t>
            </a:r>
            <a:endParaRPr lang="zh-CN" altLang="en-US" dirty="0"/>
          </a:p>
          <a:p>
            <a:pPr algn="just" eaLnBrk="1" hangingPunct="1">
              <a:buNone/>
            </a:pPr>
            <a:r>
              <a:rPr lang="zh-CN" altLang="en-US" dirty="0"/>
              <a:t>    利用约束条件</a:t>
            </a:r>
            <a:r>
              <a:rPr lang="en-US" altLang="zh-CN" dirty="0"/>
              <a:t>RS=0,</a:t>
            </a:r>
            <a:r>
              <a:rPr lang="zh-CN" altLang="en-US" dirty="0"/>
              <a:t>可得</a:t>
            </a:r>
            <a:endParaRPr lang="zh-CN" altLang="en-US" dirty="0"/>
          </a:p>
          <a:p>
            <a:pPr algn="just" eaLnBrk="1" hangingPunct="1">
              <a:buNone/>
            </a:pPr>
            <a:endParaRPr lang="zh-CN" altLang="en-US" dirty="0"/>
          </a:p>
          <a:p>
            <a:pPr algn="just" eaLnBrk="1" hangingPunct="1">
              <a:buNone/>
            </a:pPr>
            <a:r>
              <a:rPr lang="zh-CN" altLang="en-US" dirty="0"/>
              <a:t>    因此</a:t>
            </a:r>
            <a:r>
              <a:rPr lang="en-US" altLang="zh-CN" dirty="0"/>
              <a:t>,</a:t>
            </a:r>
            <a:r>
              <a:rPr lang="zh-CN" altLang="en-US" dirty="0"/>
              <a:t>转换逻辑为</a:t>
            </a:r>
            <a:endParaRPr lang="zh-CN" altLang="en-US" dirty="0"/>
          </a:p>
          <a:p>
            <a:pPr algn="just" eaLnBrk="1" hangingPunct="1">
              <a:buNone/>
            </a:pPr>
            <a:r>
              <a:rPr lang="zh-CN" altLang="en-US" dirty="0"/>
              <a:t>                                            </a:t>
            </a:r>
            <a:r>
              <a:rPr lang="en-US" altLang="zh-CN" dirty="0"/>
              <a:t>J=S,K=R</a:t>
            </a:r>
            <a:endParaRPr lang="en-US" altLang="zh-CN" dirty="0"/>
          </a:p>
          <a:p>
            <a:pPr algn="just" eaLnBrk="1" hangingPunct="1">
              <a:buNone/>
            </a:pPr>
            <a:r>
              <a:rPr lang="en-US" altLang="zh-CN" dirty="0"/>
              <a:t>             </a:t>
            </a:r>
            <a:r>
              <a:rPr lang="zh-CN" altLang="en-US" dirty="0"/>
              <a:t>这一结果表明</a:t>
            </a:r>
            <a:r>
              <a:rPr lang="en-US" altLang="zh-CN" dirty="0"/>
              <a:t>,JK</a:t>
            </a:r>
            <a:r>
              <a:rPr lang="zh-CN" altLang="en-US" dirty="0"/>
              <a:t>触发器可以直接作为</a:t>
            </a:r>
            <a:r>
              <a:rPr lang="en-US" altLang="zh-CN" dirty="0"/>
              <a:t>RS</a:t>
            </a:r>
            <a:r>
              <a:rPr lang="zh-CN" altLang="en-US" dirty="0"/>
              <a:t>触发器使用</a:t>
            </a:r>
            <a:r>
              <a:rPr lang="en-US" altLang="zh-CN" dirty="0"/>
              <a:t>,</a:t>
            </a:r>
            <a:r>
              <a:rPr lang="zh-CN" altLang="en-US" dirty="0"/>
              <a:t>如图</a:t>
            </a:r>
            <a:r>
              <a:rPr lang="en-US" altLang="zh-CN" dirty="0"/>
              <a:t>4―26</a:t>
            </a:r>
            <a:r>
              <a:rPr lang="zh-CN" altLang="en-US" dirty="0"/>
              <a:t>所示。根据</a:t>
            </a:r>
            <a:r>
              <a:rPr lang="en-US" altLang="zh-CN" dirty="0"/>
              <a:t>RS</a:t>
            </a:r>
            <a:r>
              <a:rPr lang="zh-CN" altLang="en-US" dirty="0"/>
              <a:t>触发器的特性表和</a:t>
            </a:r>
            <a:r>
              <a:rPr lang="en-US" altLang="zh-CN" dirty="0"/>
              <a:t>JK</a:t>
            </a:r>
            <a:r>
              <a:rPr lang="zh-CN" altLang="en-US" dirty="0"/>
              <a:t>触发器的驱动表可以列出转换电路的真值表</a:t>
            </a:r>
            <a:r>
              <a:rPr lang="en-US" altLang="zh-CN" dirty="0"/>
              <a:t>,</a:t>
            </a:r>
            <a:r>
              <a:rPr lang="zh-CN" altLang="en-US" dirty="0"/>
              <a:t>如表</a:t>
            </a:r>
            <a:r>
              <a:rPr lang="en-US" altLang="zh-CN" dirty="0"/>
              <a:t>4―15</a:t>
            </a:r>
            <a:r>
              <a:rPr lang="zh-CN" altLang="en-US" dirty="0"/>
              <a:t>所示。</a:t>
            </a:r>
            <a:endParaRPr lang="zh-CN" altLang="en-US" dirty="0"/>
          </a:p>
        </p:txBody>
      </p:sp>
      <p:graphicFrame>
        <p:nvGraphicFramePr>
          <p:cNvPr id="54274" name="Object 4"/>
          <p:cNvGraphicFramePr>
            <a:graphicFrameLocks noChangeAspect="1"/>
          </p:cNvGraphicFramePr>
          <p:nvPr/>
        </p:nvGraphicFramePr>
        <p:xfrm>
          <a:off x="3505200" y="1143000"/>
          <a:ext cx="1492250" cy="488950"/>
        </p:xfrm>
        <a:graphic>
          <a:graphicData uri="http://schemas.openxmlformats.org/presentationml/2006/ole">
            <mc:AlternateContent xmlns:mc="http://schemas.openxmlformats.org/markup-compatibility/2006">
              <mc:Choice xmlns:v="urn:schemas-microsoft-com:vml" Requires="v">
                <p:oleObj spid="_x0000_s3171" name="" r:id="rId1" imgW="698500" imgH="228600" progId="Equation.DSMT4">
                  <p:embed/>
                </p:oleObj>
              </mc:Choice>
              <mc:Fallback>
                <p:oleObj name="" r:id="rId1" imgW="698500" imgH="228600" progId="Equation.DSMT4">
                  <p:embed/>
                  <p:pic>
                    <p:nvPicPr>
                      <p:cNvPr id="0" name="图片 3170"/>
                      <p:cNvPicPr/>
                      <p:nvPr/>
                    </p:nvPicPr>
                    <p:blipFill>
                      <a:blip r:embed="rId2"/>
                      <a:stretch>
                        <a:fillRect/>
                      </a:stretch>
                    </p:blipFill>
                    <p:spPr>
                      <a:xfrm>
                        <a:off x="3505200" y="1143000"/>
                        <a:ext cx="1492250" cy="488950"/>
                      </a:xfrm>
                      <a:prstGeom prst="rect">
                        <a:avLst/>
                      </a:prstGeom>
                      <a:noFill/>
                      <a:ln w="38100">
                        <a:noFill/>
                        <a:miter/>
                      </a:ln>
                    </p:spPr>
                  </p:pic>
                </p:oleObj>
              </mc:Fallback>
            </mc:AlternateContent>
          </a:graphicData>
        </a:graphic>
      </p:graphicFrame>
      <p:graphicFrame>
        <p:nvGraphicFramePr>
          <p:cNvPr id="54275" name="Object 5"/>
          <p:cNvGraphicFramePr>
            <a:graphicFrameLocks noChangeAspect="1"/>
          </p:cNvGraphicFramePr>
          <p:nvPr/>
        </p:nvGraphicFramePr>
        <p:xfrm>
          <a:off x="3048000" y="2286000"/>
          <a:ext cx="2209800" cy="458788"/>
        </p:xfrm>
        <a:graphic>
          <a:graphicData uri="http://schemas.openxmlformats.org/presentationml/2006/ole">
            <mc:AlternateContent xmlns:mc="http://schemas.openxmlformats.org/markup-compatibility/2006">
              <mc:Choice xmlns:v="urn:schemas-microsoft-com:vml" Requires="v">
                <p:oleObj spid="_x0000_s3169" name="" r:id="rId3" imgW="1040765" imgH="215900" progId="Equation.DSMT4">
                  <p:embed/>
                </p:oleObj>
              </mc:Choice>
              <mc:Fallback>
                <p:oleObj name="" r:id="rId3" imgW="1040765" imgH="215900" progId="Equation.DSMT4">
                  <p:embed/>
                  <p:pic>
                    <p:nvPicPr>
                      <p:cNvPr id="0" name="图片 3168"/>
                      <p:cNvPicPr/>
                      <p:nvPr/>
                    </p:nvPicPr>
                    <p:blipFill>
                      <a:blip r:embed="rId4"/>
                      <a:stretch>
                        <a:fillRect/>
                      </a:stretch>
                    </p:blipFill>
                    <p:spPr>
                      <a:xfrm>
                        <a:off x="3048000" y="2286000"/>
                        <a:ext cx="2209800" cy="4587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Text Box 4"/>
          <p:cNvSpPr txBox="1"/>
          <p:nvPr/>
        </p:nvSpPr>
        <p:spPr>
          <a:xfrm>
            <a:off x="2590800" y="5257800"/>
            <a:ext cx="44196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4―26 JK</a:t>
            </a:r>
            <a:r>
              <a:rPr lang="zh-CN" altLang="en-US" dirty="0">
                <a:latin typeface="Times New Roman" panose="02020603050405020304" pitchFamily="18" charset="0"/>
              </a:rPr>
              <a:t>转换为</a:t>
            </a:r>
            <a:r>
              <a:rPr lang="en-US" altLang="zh-CN" dirty="0">
                <a:latin typeface="Times New Roman" panose="02020603050405020304" pitchFamily="18" charset="0"/>
              </a:rPr>
              <a:t>RS</a:t>
            </a:r>
            <a:r>
              <a:rPr lang="zh-CN" altLang="en-US" dirty="0">
                <a:latin typeface="Times New Roman" panose="02020603050405020304" pitchFamily="18" charset="0"/>
              </a:rPr>
              <a:t>的逻辑图 </a:t>
            </a:r>
            <a:endParaRPr lang="zh-CN" altLang="en-US" dirty="0">
              <a:latin typeface="Times New Roman" panose="02020603050405020304" pitchFamily="18" charset="0"/>
            </a:endParaRPr>
          </a:p>
        </p:txBody>
      </p:sp>
      <p:graphicFrame>
        <p:nvGraphicFramePr>
          <p:cNvPr id="55298" name="Object 5"/>
          <p:cNvGraphicFramePr>
            <a:graphicFrameLocks noChangeAspect="1"/>
          </p:cNvGraphicFramePr>
          <p:nvPr/>
        </p:nvGraphicFramePr>
        <p:xfrm>
          <a:off x="2819400" y="1143000"/>
          <a:ext cx="3095625" cy="3276600"/>
        </p:xfrm>
        <a:graphic>
          <a:graphicData uri="http://schemas.openxmlformats.org/presentationml/2006/ole">
            <mc:AlternateContent xmlns:mc="http://schemas.openxmlformats.org/markup-compatibility/2006">
              <mc:Choice xmlns:v="urn:schemas-microsoft-com:vml" Requires="v">
                <p:oleObj spid="_x0000_s3168" name="" r:id="rId1" imgW="899160" imgH="952500" progId="Visio.Drawing.4">
                  <p:embed/>
                </p:oleObj>
              </mc:Choice>
              <mc:Fallback>
                <p:oleObj name="" r:id="rId1" imgW="899160" imgH="952500" progId="Visio.Drawing.4">
                  <p:embed/>
                  <p:pic>
                    <p:nvPicPr>
                      <p:cNvPr id="0" name="图片 3167"/>
                      <p:cNvPicPr/>
                      <p:nvPr/>
                    </p:nvPicPr>
                    <p:blipFill>
                      <a:blip r:embed="rId2"/>
                      <a:stretch>
                        <a:fillRect/>
                      </a:stretch>
                    </p:blipFill>
                    <p:spPr>
                      <a:xfrm>
                        <a:off x="2819400" y="1143000"/>
                        <a:ext cx="3095625" cy="32766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3"/>
          <p:cNvSpPr>
            <a:spLocks noGrp="1"/>
          </p:cNvSpPr>
          <p:nvPr>
            <p:ph idx="1"/>
          </p:nvPr>
        </p:nvSpPr>
        <p:spPr>
          <a:xfrm>
            <a:off x="685800" y="533400"/>
            <a:ext cx="7772400" cy="5562600"/>
          </a:xfrm>
          <a:ln/>
        </p:spPr>
        <p:txBody>
          <a:bodyPr vert="horz" wrap="square" lIns="91440" tIns="45720" rIns="91440" bIns="45720" anchor="t" anchorCtr="0"/>
          <a:p>
            <a:pPr algn="just" eaLnBrk="1" hangingPunct="1">
              <a:buNone/>
            </a:pPr>
            <a:r>
              <a:rPr lang="en-US" altLang="zh-CN" dirty="0"/>
              <a:t>   2)JK</a:t>
            </a:r>
            <a:r>
              <a:rPr lang="zh-CN" altLang="en-US" dirty="0"/>
              <a:t>触发器转换为</a:t>
            </a:r>
            <a:r>
              <a:rPr lang="en-US" altLang="zh-CN" dirty="0"/>
              <a:t>D</a:t>
            </a:r>
            <a:r>
              <a:rPr lang="zh-CN" altLang="en-US" dirty="0"/>
              <a:t>触发器</a:t>
            </a:r>
            <a:endParaRPr lang="zh-CN" altLang="en-US" dirty="0"/>
          </a:p>
          <a:p>
            <a:pPr algn="just" eaLnBrk="1" hangingPunct="1">
              <a:buNone/>
            </a:pPr>
            <a:r>
              <a:rPr lang="zh-CN" altLang="en-US" dirty="0"/>
              <a:t>   </a:t>
            </a:r>
            <a:r>
              <a:rPr lang="en-US" altLang="zh-CN" dirty="0"/>
              <a:t>D</a:t>
            </a:r>
            <a:r>
              <a:rPr lang="zh-CN" altLang="en-US" dirty="0"/>
              <a:t>触发器的特性方程为</a:t>
            </a:r>
            <a:endParaRPr lang="zh-CN" altLang="en-US" dirty="0"/>
          </a:p>
          <a:p>
            <a:pPr algn="just" eaLnBrk="1" hangingPunct="1">
              <a:buNone/>
            </a:pPr>
            <a:endParaRPr lang="zh-CN" altLang="en-US" dirty="0"/>
          </a:p>
          <a:p>
            <a:pPr algn="just" eaLnBrk="1" hangingPunct="1">
              <a:buNone/>
            </a:pPr>
            <a:r>
              <a:rPr lang="zh-CN" altLang="en-US" dirty="0">
                <a:latin typeface="Courier New" panose="02070309020205020404" pitchFamily="49" charset="0"/>
              </a:rPr>
              <a:t> </a:t>
            </a:r>
            <a:r>
              <a:rPr lang="en-US" altLang="zh-CN" dirty="0"/>
              <a:t>JK</a:t>
            </a:r>
            <a:r>
              <a:rPr lang="zh-CN" altLang="en-US" dirty="0"/>
              <a:t>触发器转换为</a:t>
            </a:r>
            <a:r>
              <a:rPr lang="en-US" altLang="zh-CN" dirty="0"/>
              <a:t>D</a:t>
            </a:r>
            <a:r>
              <a:rPr lang="zh-CN" altLang="en-US" dirty="0"/>
              <a:t>触发器的转换逻辑为</a:t>
            </a:r>
            <a:endParaRPr lang="zh-CN" altLang="en-US" dirty="0"/>
          </a:p>
          <a:p>
            <a:pPr algn="just" eaLnBrk="1" hangingPunct="1">
              <a:buNone/>
            </a:pPr>
            <a:endParaRPr lang="zh-CN" altLang="en-US" dirty="0"/>
          </a:p>
          <a:p>
            <a:pPr algn="just" eaLnBrk="1" hangingPunct="1">
              <a:buNone/>
            </a:pPr>
            <a:r>
              <a:rPr lang="zh-CN" altLang="en-US" dirty="0"/>
              <a:t>  图</a:t>
            </a:r>
            <a:r>
              <a:rPr lang="en-US" altLang="zh-CN" dirty="0"/>
              <a:t>4―28</a:t>
            </a:r>
            <a:r>
              <a:rPr lang="zh-CN" altLang="en-US" dirty="0"/>
              <a:t>所示是</a:t>
            </a:r>
            <a:r>
              <a:rPr lang="en-US" altLang="zh-CN" dirty="0"/>
              <a:t>JK</a:t>
            </a:r>
            <a:r>
              <a:rPr lang="zh-CN" altLang="en-US" dirty="0"/>
              <a:t>触发器转换为</a:t>
            </a:r>
            <a:r>
              <a:rPr lang="en-US" altLang="zh-CN" dirty="0"/>
              <a:t>D</a:t>
            </a:r>
            <a:r>
              <a:rPr lang="zh-CN" altLang="en-US" dirty="0"/>
              <a:t>触发器的逻辑图。</a:t>
            </a:r>
            <a:endParaRPr lang="zh-CN" altLang="en-US" dirty="0"/>
          </a:p>
          <a:p>
            <a:pPr algn="just" eaLnBrk="1" hangingPunct="1">
              <a:buNone/>
            </a:pPr>
            <a:r>
              <a:rPr lang="zh-CN" altLang="en-US" dirty="0">
                <a:latin typeface="Courier New" panose="02070309020205020404" pitchFamily="49" charset="0"/>
              </a:rPr>
              <a:t> </a:t>
            </a:r>
            <a:endParaRPr lang="zh-CN" altLang="en-US" dirty="0"/>
          </a:p>
          <a:p>
            <a:pPr eaLnBrk="1" hangingPunct="1">
              <a:buNone/>
            </a:pPr>
            <a:endParaRPr lang="en-US" altLang="zh-CN" dirty="0"/>
          </a:p>
        </p:txBody>
      </p:sp>
      <p:graphicFrame>
        <p:nvGraphicFramePr>
          <p:cNvPr id="56322" name="Object 4"/>
          <p:cNvGraphicFramePr>
            <a:graphicFrameLocks noChangeAspect="1"/>
          </p:cNvGraphicFramePr>
          <p:nvPr/>
        </p:nvGraphicFramePr>
        <p:xfrm>
          <a:off x="2895600" y="1600200"/>
          <a:ext cx="2514600" cy="538163"/>
        </p:xfrm>
        <a:graphic>
          <a:graphicData uri="http://schemas.openxmlformats.org/presentationml/2006/ole">
            <mc:AlternateContent xmlns:mc="http://schemas.openxmlformats.org/markup-compatibility/2006">
              <mc:Choice xmlns:v="urn:schemas-microsoft-com:vml" Requires="v">
                <p:oleObj spid="_x0000_s3175" name="" r:id="rId1" imgW="1243965" imgH="266700" progId="Equation.DSMT4">
                  <p:embed/>
                </p:oleObj>
              </mc:Choice>
              <mc:Fallback>
                <p:oleObj name="" r:id="rId1" imgW="1243965" imgH="266700" progId="Equation.DSMT4">
                  <p:embed/>
                  <p:pic>
                    <p:nvPicPr>
                      <p:cNvPr id="0" name="图片 3174"/>
                      <p:cNvPicPr/>
                      <p:nvPr/>
                    </p:nvPicPr>
                    <p:blipFill>
                      <a:blip r:embed="rId2"/>
                      <a:stretch>
                        <a:fillRect/>
                      </a:stretch>
                    </p:blipFill>
                    <p:spPr>
                      <a:xfrm>
                        <a:off x="2895600" y="1600200"/>
                        <a:ext cx="2514600" cy="538163"/>
                      </a:xfrm>
                      <a:prstGeom prst="rect">
                        <a:avLst/>
                      </a:prstGeom>
                      <a:noFill/>
                      <a:ln w="38100">
                        <a:noFill/>
                        <a:miter/>
                      </a:ln>
                    </p:spPr>
                  </p:pic>
                </p:oleObj>
              </mc:Fallback>
            </mc:AlternateContent>
          </a:graphicData>
        </a:graphic>
      </p:graphicFrame>
      <p:graphicFrame>
        <p:nvGraphicFramePr>
          <p:cNvPr id="56323" name="Object 5"/>
          <p:cNvGraphicFramePr>
            <a:graphicFrameLocks noChangeAspect="1"/>
          </p:cNvGraphicFramePr>
          <p:nvPr/>
        </p:nvGraphicFramePr>
        <p:xfrm>
          <a:off x="3505200" y="2819400"/>
          <a:ext cx="1371600" cy="484188"/>
        </p:xfrm>
        <a:graphic>
          <a:graphicData uri="http://schemas.openxmlformats.org/presentationml/2006/ole">
            <mc:AlternateContent xmlns:mc="http://schemas.openxmlformats.org/markup-compatibility/2006">
              <mc:Choice xmlns:v="urn:schemas-microsoft-com:vml" Requires="v">
                <p:oleObj spid="_x0000_s3170" name="" r:id="rId3" imgW="647700" imgH="228600" progId="Equation.DSMT4">
                  <p:embed/>
                </p:oleObj>
              </mc:Choice>
              <mc:Fallback>
                <p:oleObj name="" r:id="rId3" imgW="647700" imgH="228600" progId="Equation.DSMT4">
                  <p:embed/>
                  <p:pic>
                    <p:nvPicPr>
                      <p:cNvPr id="0" name="图片 3169"/>
                      <p:cNvPicPr/>
                      <p:nvPr/>
                    </p:nvPicPr>
                    <p:blipFill>
                      <a:blip r:embed="rId4"/>
                      <a:stretch>
                        <a:fillRect/>
                      </a:stretch>
                    </p:blipFill>
                    <p:spPr>
                      <a:xfrm>
                        <a:off x="3505200" y="2819400"/>
                        <a:ext cx="1371600" cy="4841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3)JK</a:t>
            </a:r>
            <a:r>
              <a:rPr lang="zh-CN" altLang="en-US" dirty="0"/>
              <a:t>触发器转换为</a:t>
            </a:r>
            <a:r>
              <a:rPr lang="en-US" altLang="zh-CN" dirty="0"/>
              <a:t>T</a:t>
            </a:r>
            <a:r>
              <a:rPr lang="zh-CN" altLang="en-US" dirty="0"/>
              <a:t>触发器</a:t>
            </a:r>
            <a:endParaRPr lang="zh-CN" altLang="en-US" dirty="0"/>
          </a:p>
          <a:p>
            <a:pPr algn="just" eaLnBrk="1" hangingPunct="1">
              <a:buNone/>
            </a:pPr>
            <a:r>
              <a:rPr lang="zh-CN" altLang="en-US" dirty="0"/>
              <a:t>   </a:t>
            </a:r>
            <a:r>
              <a:rPr lang="en-US" altLang="zh-CN" dirty="0"/>
              <a:t>T</a:t>
            </a:r>
            <a:r>
              <a:rPr lang="zh-CN" altLang="en-US" dirty="0"/>
              <a:t>触发器的特性方程为</a:t>
            </a:r>
            <a:endParaRPr lang="zh-CN" altLang="en-US" dirty="0"/>
          </a:p>
          <a:p>
            <a:pPr algn="just" eaLnBrk="1" hangingPunct="1">
              <a:buNone/>
            </a:pPr>
            <a:endParaRPr lang="zh-CN" altLang="en-US" dirty="0"/>
          </a:p>
          <a:p>
            <a:pPr algn="just" eaLnBrk="1" hangingPunct="1">
              <a:buNone/>
            </a:pPr>
            <a:r>
              <a:rPr lang="zh-CN" altLang="en-US" dirty="0"/>
              <a:t> </a:t>
            </a:r>
            <a:r>
              <a:rPr lang="zh-CN" altLang="en-US" dirty="0">
                <a:latin typeface="Courier New" panose="02070309020205020404" pitchFamily="49" charset="0"/>
              </a:rPr>
              <a:t> </a:t>
            </a:r>
            <a:r>
              <a:rPr lang="zh-CN" altLang="en-US" dirty="0"/>
              <a:t>显然</a:t>
            </a:r>
            <a:r>
              <a:rPr lang="en-US" altLang="zh-CN" dirty="0"/>
              <a:t>,J=K=T</a:t>
            </a:r>
            <a:r>
              <a:rPr lang="zh-CN" altLang="en-US" dirty="0"/>
              <a:t>。</a:t>
            </a:r>
            <a:endParaRPr lang="zh-CN" altLang="en-US" dirty="0"/>
          </a:p>
          <a:p>
            <a:pPr algn="just" eaLnBrk="1" hangingPunct="1">
              <a:buNone/>
            </a:pPr>
            <a:r>
              <a:rPr lang="zh-CN" altLang="en-US" dirty="0"/>
              <a:t>   </a:t>
            </a:r>
            <a:r>
              <a:rPr lang="en-US" altLang="zh-CN" dirty="0"/>
              <a:t>JK</a:t>
            </a:r>
            <a:r>
              <a:rPr lang="zh-CN" altLang="en-US" dirty="0"/>
              <a:t>触发器转换为</a:t>
            </a:r>
            <a:r>
              <a:rPr lang="en-US" altLang="zh-CN" dirty="0"/>
              <a:t>T</a:t>
            </a:r>
            <a:r>
              <a:rPr lang="zh-CN" altLang="en-US" dirty="0"/>
              <a:t>触发器的逻辑图如图</a:t>
            </a:r>
            <a:r>
              <a:rPr lang="en-US" altLang="zh-CN" dirty="0"/>
              <a:t>4―29</a:t>
            </a:r>
            <a:r>
              <a:rPr lang="zh-CN" altLang="en-US" dirty="0"/>
              <a:t>所示。</a:t>
            </a:r>
            <a:endParaRPr lang="zh-CN" altLang="en-US" dirty="0"/>
          </a:p>
          <a:p>
            <a:pPr eaLnBrk="1" hangingPunct="1">
              <a:buNone/>
            </a:pPr>
            <a:endParaRPr lang="en-US" altLang="zh-CN" dirty="0"/>
          </a:p>
        </p:txBody>
      </p:sp>
      <p:graphicFrame>
        <p:nvGraphicFramePr>
          <p:cNvPr id="57346" name="Object 4"/>
          <p:cNvGraphicFramePr>
            <a:graphicFrameLocks noChangeAspect="1"/>
          </p:cNvGraphicFramePr>
          <p:nvPr/>
        </p:nvGraphicFramePr>
        <p:xfrm>
          <a:off x="2819400" y="1676400"/>
          <a:ext cx="2133600" cy="566738"/>
        </p:xfrm>
        <a:graphic>
          <a:graphicData uri="http://schemas.openxmlformats.org/presentationml/2006/ole">
            <mc:AlternateContent xmlns:mc="http://schemas.openxmlformats.org/markup-compatibility/2006">
              <mc:Choice xmlns:v="urn:schemas-microsoft-com:vml" Requires="v">
                <p:oleObj spid="_x0000_s3172" name="" r:id="rId1" imgW="1002665" imgH="266700" progId="Equation.DSMT4">
                  <p:embed/>
                </p:oleObj>
              </mc:Choice>
              <mc:Fallback>
                <p:oleObj name="" r:id="rId1" imgW="1002665" imgH="266700" progId="Equation.DSMT4">
                  <p:embed/>
                  <p:pic>
                    <p:nvPicPr>
                      <p:cNvPr id="0" name="图片 3171"/>
                      <p:cNvPicPr/>
                      <p:nvPr/>
                    </p:nvPicPr>
                    <p:blipFill>
                      <a:blip r:embed="rId2"/>
                      <a:stretch>
                        <a:fillRect/>
                      </a:stretch>
                    </p:blipFill>
                    <p:spPr>
                      <a:xfrm>
                        <a:off x="2819400" y="1676400"/>
                        <a:ext cx="2133600" cy="5667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3"/>
          <p:cNvSpPr>
            <a:spLocks noGrp="1"/>
          </p:cNvSpPr>
          <p:nvPr>
            <p:ph idx="1"/>
          </p:nvPr>
        </p:nvSpPr>
        <p:spPr>
          <a:xfrm>
            <a:off x="533400" y="609600"/>
            <a:ext cx="7772400" cy="5486400"/>
          </a:xfrm>
          <a:ln/>
        </p:spPr>
        <p:txBody>
          <a:bodyPr vert="horz" wrap="square" lIns="91440" tIns="45720" rIns="91440" bIns="45720" anchor="t" anchorCtr="0"/>
          <a:p>
            <a:pPr algn="just" eaLnBrk="1" hangingPunct="1">
              <a:buNone/>
            </a:pPr>
            <a:r>
              <a:rPr lang="en-US" altLang="zh-CN" dirty="0"/>
              <a:t>    4.2.1 </a:t>
            </a:r>
            <a:r>
              <a:rPr lang="zh-CN" altLang="en-US" dirty="0"/>
              <a:t>触发器的电路结构和动作特点</a:t>
            </a:r>
            <a:endParaRPr lang="zh-CN" altLang="en-US" dirty="0"/>
          </a:p>
          <a:p>
            <a:pPr algn="just" eaLnBrk="1" hangingPunct="1">
              <a:buNone/>
            </a:pPr>
            <a:r>
              <a:rPr lang="zh-CN" altLang="en-US" dirty="0"/>
              <a:t>            按照电路结构形式的不同</a:t>
            </a:r>
            <a:r>
              <a:rPr lang="en-US" altLang="zh-CN" dirty="0"/>
              <a:t>,</a:t>
            </a:r>
            <a:r>
              <a:rPr lang="zh-CN" altLang="en-US" dirty="0"/>
              <a:t>可以将触发器分为基本触发器、同步触发器、主从触发器和边沿触发器等。</a:t>
            </a:r>
            <a:endParaRPr lang="zh-CN" altLang="en-US" dirty="0"/>
          </a:p>
          <a:p>
            <a:pPr algn="just" eaLnBrk="1" hangingPunct="1">
              <a:buNone/>
            </a:pPr>
            <a:r>
              <a:rPr lang="zh-CN" altLang="en-US" dirty="0"/>
              <a:t>             </a:t>
            </a:r>
            <a:r>
              <a:rPr lang="en-US" altLang="zh-CN" dirty="0"/>
              <a:t>1.</a:t>
            </a:r>
            <a:r>
              <a:rPr lang="zh-CN" altLang="en-US" dirty="0"/>
              <a:t>基本</a:t>
            </a:r>
            <a:r>
              <a:rPr lang="en-US" altLang="zh-CN" dirty="0"/>
              <a:t>RS</a:t>
            </a:r>
            <a:r>
              <a:rPr lang="zh-CN" altLang="en-US" dirty="0"/>
              <a:t>触发器</a:t>
            </a:r>
            <a:endParaRPr lang="zh-CN" altLang="en-US" dirty="0"/>
          </a:p>
          <a:p>
            <a:pPr algn="just" eaLnBrk="1" hangingPunct="1">
              <a:buNone/>
            </a:pPr>
            <a:r>
              <a:rPr lang="zh-CN" altLang="en-US" dirty="0"/>
              <a:t>            基本</a:t>
            </a:r>
            <a:r>
              <a:rPr lang="en-US" altLang="zh-CN" dirty="0"/>
              <a:t>RS</a:t>
            </a:r>
            <a:r>
              <a:rPr lang="zh-CN" altLang="en-US" dirty="0"/>
              <a:t>触发器是各种触发器中结构最简单的一种</a:t>
            </a:r>
            <a:r>
              <a:rPr lang="en-US" altLang="zh-CN" dirty="0"/>
              <a:t>,</a:t>
            </a:r>
            <a:r>
              <a:rPr lang="zh-CN" altLang="en-US" dirty="0"/>
              <a:t>可用两个与非门或两个或非门通过交叉耦合构成。</a:t>
            </a:r>
            <a:endParaRPr lang="zh-CN" altLang="en-US" dirty="0"/>
          </a:p>
          <a:p>
            <a:pPr eaLnBrk="1" hangingPunct="1">
              <a:buNone/>
            </a:pPr>
            <a:endParaRPr lang="en-US" altLang="zh-CN" dirty="0"/>
          </a:p>
        </p:txBody>
      </p:sp>
    </p:spTree>
  </p:cSld>
  <p:clrMapOvr>
    <a:masterClrMapping/>
  </p:clrMapOvr>
  <p:transition spd="med">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Text Box 4"/>
          <p:cNvSpPr txBox="1"/>
          <p:nvPr/>
        </p:nvSpPr>
        <p:spPr>
          <a:xfrm>
            <a:off x="2286000" y="5486400"/>
            <a:ext cx="48006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4―28  JK</a:t>
            </a:r>
            <a:r>
              <a:rPr lang="zh-CN" altLang="en-US" dirty="0">
                <a:latin typeface="Times New Roman" panose="02020603050405020304" pitchFamily="18" charset="0"/>
              </a:rPr>
              <a:t>转换为</a:t>
            </a:r>
            <a:r>
              <a:rPr lang="en-US" altLang="zh-CN" dirty="0">
                <a:latin typeface="Times New Roman" panose="02020603050405020304" pitchFamily="18" charset="0"/>
              </a:rPr>
              <a:t>D</a:t>
            </a:r>
            <a:r>
              <a:rPr lang="zh-CN" altLang="en-US" dirty="0">
                <a:latin typeface="Times New Roman" panose="02020603050405020304" pitchFamily="18" charset="0"/>
              </a:rPr>
              <a:t>的逻辑图 </a:t>
            </a:r>
            <a:endParaRPr lang="zh-CN" altLang="en-US" dirty="0">
              <a:latin typeface="Times New Roman" panose="02020603050405020304" pitchFamily="18" charset="0"/>
            </a:endParaRPr>
          </a:p>
        </p:txBody>
      </p:sp>
      <p:graphicFrame>
        <p:nvGraphicFramePr>
          <p:cNvPr id="58370" name="Object 5"/>
          <p:cNvGraphicFramePr>
            <a:graphicFrameLocks noChangeAspect="1"/>
          </p:cNvGraphicFramePr>
          <p:nvPr/>
        </p:nvGraphicFramePr>
        <p:xfrm>
          <a:off x="3048000" y="1143000"/>
          <a:ext cx="2452688" cy="3581400"/>
        </p:xfrm>
        <a:graphic>
          <a:graphicData uri="http://schemas.openxmlformats.org/presentationml/2006/ole">
            <mc:AlternateContent xmlns:mc="http://schemas.openxmlformats.org/markup-compatibility/2006">
              <mc:Choice xmlns:v="urn:schemas-microsoft-com:vml" Requires="v">
                <p:oleObj spid="_x0000_s3173" name="" r:id="rId1" imgW="899160" imgH="1310640" progId="Visio.Drawing.4">
                  <p:embed/>
                </p:oleObj>
              </mc:Choice>
              <mc:Fallback>
                <p:oleObj name="" r:id="rId1" imgW="899160" imgH="1310640" progId="Visio.Drawing.4">
                  <p:embed/>
                  <p:pic>
                    <p:nvPicPr>
                      <p:cNvPr id="0" name="图片 3172"/>
                      <p:cNvPicPr/>
                      <p:nvPr/>
                    </p:nvPicPr>
                    <p:blipFill>
                      <a:blip r:embed="rId2"/>
                      <a:stretch>
                        <a:fillRect/>
                      </a:stretch>
                    </p:blipFill>
                    <p:spPr>
                      <a:xfrm>
                        <a:off x="3048000" y="1143000"/>
                        <a:ext cx="2452688" cy="3581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Text Box 4"/>
          <p:cNvSpPr txBox="1"/>
          <p:nvPr/>
        </p:nvSpPr>
        <p:spPr>
          <a:xfrm>
            <a:off x="2590800" y="5334000"/>
            <a:ext cx="44196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4―29 JK</a:t>
            </a:r>
            <a:r>
              <a:rPr lang="zh-CN" altLang="en-US" dirty="0">
                <a:latin typeface="Times New Roman" panose="02020603050405020304" pitchFamily="18" charset="0"/>
              </a:rPr>
              <a:t>转换为</a:t>
            </a:r>
            <a:r>
              <a:rPr lang="en-US" altLang="zh-CN" dirty="0">
                <a:latin typeface="Times New Roman" panose="02020603050405020304" pitchFamily="18" charset="0"/>
              </a:rPr>
              <a:t>T</a:t>
            </a:r>
            <a:r>
              <a:rPr lang="zh-CN" altLang="en-US" dirty="0">
                <a:latin typeface="Times New Roman" panose="02020603050405020304" pitchFamily="18" charset="0"/>
              </a:rPr>
              <a:t>的逻辑图</a:t>
            </a:r>
            <a:endParaRPr lang="zh-CN" altLang="en-US" dirty="0">
              <a:latin typeface="Times New Roman" panose="02020603050405020304" pitchFamily="18" charset="0"/>
            </a:endParaRPr>
          </a:p>
        </p:txBody>
      </p:sp>
      <p:graphicFrame>
        <p:nvGraphicFramePr>
          <p:cNvPr id="59394" name="Object 5"/>
          <p:cNvGraphicFramePr>
            <a:graphicFrameLocks noChangeAspect="1"/>
          </p:cNvGraphicFramePr>
          <p:nvPr/>
        </p:nvGraphicFramePr>
        <p:xfrm>
          <a:off x="2819400" y="914400"/>
          <a:ext cx="3481388" cy="3962400"/>
        </p:xfrm>
        <a:graphic>
          <a:graphicData uri="http://schemas.openxmlformats.org/presentationml/2006/ole">
            <mc:AlternateContent xmlns:mc="http://schemas.openxmlformats.org/markup-compatibility/2006">
              <mc:Choice xmlns:v="urn:schemas-microsoft-com:vml" Requires="v">
                <p:oleObj spid="_x0000_s3174" name="" r:id="rId1" imgW="899160" imgH="1021080" progId="Visio.Drawing.4">
                  <p:embed/>
                </p:oleObj>
              </mc:Choice>
              <mc:Fallback>
                <p:oleObj name="" r:id="rId1" imgW="899160" imgH="1021080" progId="Visio.Drawing.4">
                  <p:embed/>
                  <p:pic>
                    <p:nvPicPr>
                      <p:cNvPr id="0" name="图片 3173"/>
                      <p:cNvPicPr/>
                      <p:nvPr/>
                    </p:nvPicPr>
                    <p:blipFill>
                      <a:blip r:embed="rId2"/>
                      <a:stretch>
                        <a:fillRect/>
                      </a:stretch>
                    </p:blipFill>
                    <p:spPr>
                      <a:xfrm>
                        <a:off x="2819400" y="914400"/>
                        <a:ext cx="3481388" cy="3962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9" name="Text Box 4"/>
          <p:cNvSpPr txBox="1"/>
          <p:nvPr/>
        </p:nvSpPr>
        <p:spPr>
          <a:xfrm>
            <a:off x="2819400" y="5029200"/>
            <a:ext cx="4267200" cy="1004888"/>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4―30  D</a:t>
            </a:r>
            <a:r>
              <a:rPr lang="zh-CN" altLang="en-US" dirty="0">
                <a:latin typeface="Times New Roman" panose="02020603050405020304" pitchFamily="18" charset="0"/>
              </a:rPr>
              <a:t>转换为</a:t>
            </a:r>
            <a:r>
              <a:rPr lang="en-US" altLang="zh-CN" dirty="0">
                <a:latin typeface="Times New Roman" panose="02020603050405020304" pitchFamily="18" charset="0"/>
              </a:rPr>
              <a:t>RS</a:t>
            </a:r>
            <a:r>
              <a:rPr lang="zh-CN" altLang="en-US" dirty="0">
                <a:latin typeface="Times New Roman" panose="02020603050405020304" pitchFamily="18" charset="0"/>
              </a:rPr>
              <a:t>的</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逻辑图</a:t>
            </a:r>
            <a:endParaRPr lang="zh-CN" altLang="en-US" dirty="0">
              <a:latin typeface="Times New Roman" panose="02020603050405020304" pitchFamily="18" charset="0"/>
            </a:endParaRPr>
          </a:p>
        </p:txBody>
      </p:sp>
      <p:graphicFrame>
        <p:nvGraphicFramePr>
          <p:cNvPr id="60418" name="Object 5"/>
          <p:cNvGraphicFramePr>
            <a:graphicFrameLocks noChangeAspect="1"/>
          </p:cNvGraphicFramePr>
          <p:nvPr/>
        </p:nvGraphicFramePr>
        <p:xfrm>
          <a:off x="2819400" y="609600"/>
          <a:ext cx="2924175" cy="4343400"/>
        </p:xfrm>
        <a:graphic>
          <a:graphicData uri="http://schemas.openxmlformats.org/presentationml/2006/ole">
            <mc:AlternateContent xmlns:mc="http://schemas.openxmlformats.org/markup-compatibility/2006">
              <mc:Choice xmlns:v="urn:schemas-microsoft-com:vml" Requires="v">
                <p:oleObj spid="_x0000_s3167" name="" r:id="rId1" imgW="1219200" imgH="1813560" progId="Visio.Drawing.4">
                  <p:embed/>
                </p:oleObj>
              </mc:Choice>
              <mc:Fallback>
                <p:oleObj name="" r:id="rId1" imgW="1219200" imgH="1813560" progId="Visio.Drawing.4">
                  <p:embed/>
                  <p:pic>
                    <p:nvPicPr>
                      <p:cNvPr id="0" name="图片 3166"/>
                      <p:cNvPicPr/>
                      <p:nvPr/>
                    </p:nvPicPr>
                    <p:blipFill>
                      <a:blip r:embed="rId2"/>
                      <a:stretch>
                        <a:fillRect/>
                      </a:stretch>
                    </p:blipFill>
                    <p:spPr>
                      <a:xfrm>
                        <a:off x="2819400" y="609600"/>
                        <a:ext cx="2924175" cy="4343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Rectangle 3"/>
          <p:cNvSpPr>
            <a:spLocks noGrp="1"/>
          </p:cNvSpPr>
          <p:nvPr>
            <p:ph idx="1"/>
          </p:nvPr>
        </p:nvSpPr>
        <p:spPr>
          <a:xfrm>
            <a:off x="762000" y="533400"/>
            <a:ext cx="7772400" cy="5562600"/>
          </a:xfrm>
          <a:ln/>
        </p:spPr>
        <p:txBody>
          <a:bodyPr vert="horz" wrap="square" lIns="91440" tIns="45720" rIns="91440" bIns="45720" anchor="t" anchorCtr="0"/>
          <a:p>
            <a:pPr algn="just" eaLnBrk="1" hangingPunct="1">
              <a:buNone/>
            </a:pPr>
            <a:r>
              <a:rPr lang="en-US" altLang="zh-CN" dirty="0"/>
              <a:t>2.D</a:t>
            </a:r>
            <a:r>
              <a:rPr lang="zh-CN" altLang="en-US" dirty="0"/>
              <a:t>触发器转换为</a:t>
            </a:r>
            <a:r>
              <a:rPr lang="en-US" altLang="zh-CN" dirty="0"/>
              <a:t>RS</a:t>
            </a:r>
            <a:r>
              <a:rPr lang="zh-CN" altLang="en-US" dirty="0"/>
              <a:t>、</a:t>
            </a:r>
            <a:r>
              <a:rPr lang="en-US" altLang="zh-CN" dirty="0"/>
              <a:t>JK</a:t>
            </a:r>
            <a:r>
              <a:rPr lang="zh-CN" altLang="en-US" dirty="0"/>
              <a:t>、</a:t>
            </a:r>
            <a:r>
              <a:rPr lang="en-US" altLang="zh-CN" dirty="0"/>
              <a:t>T</a:t>
            </a:r>
            <a:r>
              <a:rPr lang="zh-CN" altLang="en-US" dirty="0"/>
              <a:t>触发器</a:t>
            </a:r>
            <a:endParaRPr lang="zh-CN" altLang="en-US" dirty="0"/>
          </a:p>
          <a:p>
            <a:pPr algn="just" eaLnBrk="1" hangingPunct="1">
              <a:buNone/>
            </a:pPr>
            <a:r>
              <a:rPr lang="en-US" altLang="zh-CN" dirty="0"/>
              <a:t>1)D</a:t>
            </a:r>
            <a:r>
              <a:rPr lang="zh-CN" altLang="en-US" dirty="0"/>
              <a:t>触发器转换为</a:t>
            </a:r>
            <a:r>
              <a:rPr lang="en-US" altLang="zh-CN" dirty="0"/>
              <a:t>RS</a:t>
            </a:r>
            <a:r>
              <a:rPr lang="zh-CN" altLang="en-US" dirty="0"/>
              <a:t>触发器</a:t>
            </a:r>
            <a:endParaRPr lang="zh-CN" altLang="en-US" dirty="0"/>
          </a:p>
          <a:p>
            <a:pPr algn="just" eaLnBrk="1" hangingPunct="1">
              <a:buNone/>
            </a:pPr>
            <a:r>
              <a:rPr lang="en-US" altLang="zh-CN" dirty="0"/>
              <a:t>D</a:t>
            </a:r>
            <a:r>
              <a:rPr lang="zh-CN" altLang="en-US" dirty="0"/>
              <a:t>触发器的特性方程为</a:t>
            </a:r>
            <a:endParaRPr lang="zh-CN" altLang="en-US" dirty="0"/>
          </a:p>
          <a:p>
            <a:pPr algn="just" eaLnBrk="1" hangingPunct="1">
              <a:buNone/>
            </a:pPr>
            <a:r>
              <a:rPr lang="zh-CN" altLang="en-US" dirty="0"/>
              <a:t>                   </a:t>
            </a:r>
            <a:r>
              <a:rPr lang="en-US" altLang="zh-CN" dirty="0"/>
              <a:t>Q</a:t>
            </a:r>
            <a:r>
              <a:rPr lang="en-US" altLang="zh-CN" baseline="30000" dirty="0"/>
              <a:t>n+1</a:t>
            </a:r>
            <a:r>
              <a:rPr lang="en-US" altLang="zh-CN" dirty="0"/>
              <a:t>=D</a:t>
            </a:r>
            <a:endParaRPr lang="en-US" altLang="zh-CN" dirty="0"/>
          </a:p>
          <a:p>
            <a:pPr algn="just" eaLnBrk="1" hangingPunct="1">
              <a:buNone/>
            </a:pPr>
            <a:r>
              <a:rPr lang="en-US" altLang="zh-CN" dirty="0"/>
              <a:t>RS</a:t>
            </a:r>
            <a:r>
              <a:rPr lang="zh-CN" altLang="en-US" dirty="0"/>
              <a:t>触发器的特性方程为</a:t>
            </a:r>
            <a:endParaRPr lang="zh-CN" altLang="en-US" dirty="0"/>
          </a:p>
          <a:p>
            <a:pPr algn="just" eaLnBrk="1" hangingPunct="1">
              <a:buNone/>
            </a:pPr>
            <a:r>
              <a:rPr lang="zh-CN" altLang="en-US" dirty="0"/>
              <a:t> </a:t>
            </a:r>
            <a:endParaRPr lang="zh-CN" altLang="en-US" dirty="0"/>
          </a:p>
          <a:p>
            <a:pPr algn="just" eaLnBrk="1" hangingPunct="1">
              <a:buNone/>
            </a:pPr>
            <a:r>
              <a:rPr lang="zh-CN" altLang="en-US" dirty="0"/>
              <a:t>转换逻辑为</a:t>
            </a:r>
            <a:endParaRPr lang="zh-CN" altLang="en-US" dirty="0"/>
          </a:p>
          <a:p>
            <a:pPr algn="just" eaLnBrk="1" hangingPunct="1">
              <a:buNone/>
            </a:pPr>
            <a:r>
              <a:rPr lang="zh-CN" altLang="en-US" dirty="0"/>
              <a:t>                  </a:t>
            </a:r>
            <a:endParaRPr lang="zh-CN" altLang="en-US" dirty="0"/>
          </a:p>
          <a:p>
            <a:pPr algn="just" eaLnBrk="1" hangingPunct="1">
              <a:buNone/>
            </a:pPr>
            <a:r>
              <a:rPr lang="en-US" altLang="zh-CN" dirty="0"/>
              <a:t>D</a:t>
            </a:r>
            <a:r>
              <a:rPr lang="zh-CN" altLang="en-US" dirty="0"/>
              <a:t>触发器转换为</a:t>
            </a:r>
            <a:r>
              <a:rPr lang="en-US" altLang="zh-CN" dirty="0"/>
              <a:t>RS</a:t>
            </a:r>
            <a:r>
              <a:rPr lang="zh-CN" altLang="en-US" dirty="0"/>
              <a:t>触发器的逻辑图如图</a:t>
            </a:r>
            <a:r>
              <a:rPr lang="en-US" altLang="zh-CN" dirty="0"/>
              <a:t>4―30</a:t>
            </a:r>
            <a:r>
              <a:rPr lang="zh-CN" altLang="en-US" dirty="0"/>
              <a:t>所示。</a:t>
            </a:r>
            <a:endParaRPr lang="zh-CN" altLang="en-US" dirty="0"/>
          </a:p>
        </p:txBody>
      </p:sp>
      <p:graphicFrame>
        <p:nvGraphicFramePr>
          <p:cNvPr id="61442" name="Object 4"/>
          <p:cNvGraphicFramePr>
            <a:graphicFrameLocks noChangeAspect="1"/>
          </p:cNvGraphicFramePr>
          <p:nvPr/>
        </p:nvGraphicFramePr>
        <p:xfrm>
          <a:off x="2133600" y="3298825"/>
          <a:ext cx="2057400" cy="592138"/>
        </p:xfrm>
        <a:graphic>
          <a:graphicData uri="http://schemas.openxmlformats.org/presentationml/2006/ole">
            <mc:AlternateContent xmlns:mc="http://schemas.openxmlformats.org/markup-compatibility/2006">
              <mc:Choice xmlns:v="urn:schemas-microsoft-com:vml" Requires="v">
                <p:oleObj spid="_x0000_s3176" name="" r:id="rId1" imgW="838200" imgH="241300" progId="Equation.DSMT4">
                  <p:embed/>
                </p:oleObj>
              </mc:Choice>
              <mc:Fallback>
                <p:oleObj name="" r:id="rId1" imgW="838200" imgH="241300" progId="Equation.DSMT4">
                  <p:embed/>
                  <p:pic>
                    <p:nvPicPr>
                      <p:cNvPr id="0" name="图片 3175"/>
                      <p:cNvPicPr/>
                      <p:nvPr/>
                    </p:nvPicPr>
                    <p:blipFill>
                      <a:blip r:embed="rId2"/>
                      <a:stretch>
                        <a:fillRect/>
                      </a:stretch>
                    </p:blipFill>
                    <p:spPr>
                      <a:xfrm>
                        <a:off x="2133600" y="3298825"/>
                        <a:ext cx="2057400" cy="592138"/>
                      </a:xfrm>
                      <a:prstGeom prst="rect">
                        <a:avLst/>
                      </a:prstGeom>
                      <a:noFill/>
                      <a:ln w="38100">
                        <a:noFill/>
                        <a:miter/>
                      </a:ln>
                    </p:spPr>
                  </p:pic>
                </p:oleObj>
              </mc:Fallback>
            </mc:AlternateContent>
          </a:graphicData>
        </a:graphic>
      </p:graphicFrame>
      <p:graphicFrame>
        <p:nvGraphicFramePr>
          <p:cNvPr id="61443" name="Object 5"/>
          <p:cNvGraphicFramePr>
            <a:graphicFrameLocks noChangeAspect="1"/>
          </p:cNvGraphicFramePr>
          <p:nvPr/>
        </p:nvGraphicFramePr>
        <p:xfrm>
          <a:off x="2133600" y="4419600"/>
          <a:ext cx="1447800" cy="509588"/>
        </p:xfrm>
        <a:graphic>
          <a:graphicData uri="http://schemas.openxmlformats.org/presentationml/2006/ole">
            <mc:AlternateContent xmlns:mc="http://schemas.openxmlformats.org/markup-compatibility/2006">
              <mc:Choice xmlns:v="urn:schemas-microsoft-com:vml" Requires="v">
                <p:oleObj spid="_x0000_s3177" name="" r:id="rId3" imgW="685800" imgH="241300" progId="Equation.DSMT4">
                  <p:embed/>
                </p:oleObj>
              </mc:Choice>
              <mc:Fallback>
                <p:oleObj name="" r:id="rId3" imgW="685800" imgH="241300" progId="Equation.DSMT4">
                  <p:embed/>
                  <p:pic>
                    <p:nvPicPr>
                      <p:cNvPr id="0" name="图片 3176"/>
                      <p:cNvPicPr/>
                      <p:nvPr/>
                    </p:nvPicPr>
                    <p:blipFill>
                      <a:blip r:embed="rId4"/>
                      <a:stretch>
                        <a:fillRect/>
                      </a:stretch>
                    </p:blipFill>
                    <p:spPr>
                      <a:xfrm>
                        <a:off x="2133600" y="4419600"/>
                        <a:ext cx="1447800" cy="5095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8"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2)D</a:t>
            </a:r>
            <a:r>
              <a:rPr lang="zh-CN" altLang="en-US" dirty="0"/>
              <a:t>触发器转换为</a:t>
            </a:r>
            <a:r>
              <a:rPr lang="en-US" altLang="zh-CN" dirty="0"/>
              <a:t>JK</a:t>
            </a:r>
            <a:r>
              <a:rPr lang="zh-CN" altLang="en-US" dirty="0"/>
              <a:t>触发器</a:t>
            </a:r>
            <a:endParaRPr lang="zh-CN" altLang="en-US" dirty="0"/>
          </a:p>
          <a:p>
            <a:pPr algn="just" eaLnBrk="1" hangingPunct="1">
              <a:buNone/>
            </a:pPr>
            <a:r>
              <a:rPr lang="zh-CN" altLang="en-US" dirty="0">
                <a:latin typeface="Courier New" panose="02070309020205020404" pitchFamily="49" charset="0"/>
              </a:rPr>
              <a:t> </a:t>
            </a:r>
            <a:r>
              <a:rPr lang="en-US" altLang="zh-CN" dirty="0"/>
              <a:t>JK</a:t>
            </a:r>
            <a:r>
              <a:rPr lang="zh-CN" altLang="en-US" dirty="0"/>
              <a:t>触发器的特性方程为</a:t>
            </a:r>
            <a:endParaRPr lang="zh-CN" altLang="en-US" dirty="0"/>
          </a:p>
          <a:p>
            <a:pPr algn="just" eaLnBrk="1" hangingPunct="1">
              <a:buNone/>
            </a:pPr>
            <a:endParaRPr lang="zh-CN" altLang="en-US" dirty="0"/>
          </a:p>
          <a:p>
            <a:pPr algn="just" eaLnBrk="1" hangingPunct="1">
              <a:buNone/>
            </a:pPr>
            <a:r>
              <a:rPr lang="zh-CN" altLang="en-US" dirty="0">
                <a:latin typeface="Courier New" panose="02070309020205020404" pitchFamily="49" charset="0"/>
              </a:rPr>
              <a:t> </a:t>
            </a:r>
            <a:r>
              <a:rPr lang="zh-CN" altLang="en-US" dirty="0"/>
              <a:t> 转换逻辑为</a:t>
            </a:r>
            <a:endParaRPr lang="zh-CN" altLang="en-US" dirty="0"/>
          </a:p>
          <a:p>
            <a:pPr algn="just" eaLnBrk="1" hangingPunct="1">
              <a:buNone/>
            </a:pPr>
            <a:r>
              <a:rPr lang="zh-CN" altLang="en-US" dirty="0"/>
              <a:t>    </a:t>
            </a:r>
            <a:endParaRPr lang="zh-CN" altLang="en-US" dirty="0"/>
          </a:p>
          <a:p>
            <a:pPr algn="just" eaLnBrk="1" hangingPunct="1">
              <a:buNone/>
            </a:pPr>
            <a:r>
              <a:rPr lang="zh-CN" altLang="en-US" dirty="0"/>
              <a:t>   图</a:t>
            </a:r>
            <a:r>
              <a:rPr lang="en-US" altLang="zh-CN" dirty="0"/>
              <a:t>4―31</a:t>
            </a:r>
            <a:r>
              <a:rPr lang="zh-CN" altLang="en-US" dirty="0"/>
              <a:t>所示为</a:t>
            </a:r>
            <a:r>
              <a:rPr lang="en-US" altLang="zh-CN" dirty="0"/>
              <a:t>D</a:t>
            </a:r>
            <a:r>
              <a:rPr lang="zh-CN" altLang="en-US" dirty="0"/>
              <a:t>触发器转换为</a:t>
            </a:r>
            <a:r>
              <a:rPr lang="en-US" altLang="zh-CN" dirty="0"/>
              <a:t>JK</a:t>
            </a:r>
            <a:r>
              <a:rPr lang="zh-CN" altLang="en-US" dirty="0"/>
              <a:t>触发器的逻辑图。</a:t>
            </a:r>
            <a:endParaRPr lang="zh-CN" altLang="en-US" dirty="0"/>
          </a:p>
          <a:p>
            <a:pPr eaLnBrk="1" hangingPunct="1">
              <a:buNone/>
            </a:pPr>
            <a:endParaRPr lang="en-US" altLang="zh-CN" dirty="0"/>
          </a:p>
        </p:txBody>
      </p:sp>
      <p:graphicFrame>
        <p:nvGraphicFramePr>
          <p:cNvPr id="62466" name="Object 4"/>
          <p:cNvGraphicFramePr>
            <a:graphicFrameLocks noChangeAspect="1"/>
          </p:cNvGraphicFramePr>
          <p:nvPr/>
        </p:nvGraphicFramePr>
        <p:xfrm>
          <a:off x="2590800" y="1600200"/>
          <a:ext cx="2133600" cy="566738"/>
        </p:xfrm>
        <a:graphic>
          <a:graphicData uri="http://schemas.openxmlformats.org/presentationml/2006/ole">
            <mc:AlternateContent xmlns:mc="http://schemas.openxmlformats.org/markup-compatibility/2006">
              <mc:Choice xmlns:v="urn:schemas-microsoft-com:vml" Requires="v">
                <p:oleObj spid="_x0000_s3178" name="" r:id="rId1" imgW="1002665" imgH="266700" progId="Equation.DSMT4">
                  <p:embed/>
                </p:oleObj>
              </mc:Choice>
              <mc:Fallback>
                <p:oleObj name="" r:id="rId1" imgW="1002665" imgH="266700" progId="Equation.DSMT4">
                  <p:embed/>
                  <p:pic>
                    <p:nvPicPr>
                      <p:cNvPr id="0" name="图片 3177"/>
                      <p:cNvPicPr/>
                      <p:nvPr/>
                    </p:nvPicPr>
                    <p:blipFill>
                      <a:blip r:embed="rId2"/>
                      <a:stretch>
                        <a:fillRect/>
                      </a:stretch>
                    </p:blipFill>
                    <p:spPr>
                      <a:xfrm>
                        <a:off x="2590800" y="1600200"/>
                        <a:ext cx="2133600" cy="566738"/>
                      </a:xfrm>
                      <a:prstGeom prst="rect">
                        <a:avLst/>
                      </a:prstGeom>
                      <a:noFill/>
                      <a:ln w="38100">
                        <a:noFill/>
                        <a:miter/>
                      </a:ln>
                    </p:spPr>
                  </p:pic>
                </p:oleObj>
              </mc:Fallback>
            </mc:AlternateContent>
          </a:graphicData>
        </a:graphic>
      </p:graphicFrame>
      <p:graphicFrame>
        <p:nvGraphicFramePr>
          <p:cNvPr id="62467" name="Object 5"/>
          <p:cNvGraphicFramePr>
            <a:graphicFrameLocks noChangeAspect="1"/>
          </p:cNvGraphicFramePr>
          <p:nvPr/>
        </p:nvGraphicFramePr>
        <p:xfrm>
          <a:off x="2667000" y="2667000"/>
          <a:ext cx="1905000" cy="596900"/>
        </p:xfrm>
        <a:graphic>
          <a:graphicData uri="http://schemas.openxmlformats.org/presentationml/2006/ole">
            <mc:AlternateContent xmlns:mc="http://schemas.openxmlformats.org/markup-compatibility/2006">
              <mc:Choice xmlns:v="urn:schemas-microsoft-com:vml" Requires="v">
                <p:oleObj spid="_x0000_s3179" name="" r:id="rId3" imgW="850265" imgH="266700" progId="Equation.DSMT4">
                  <p:embed/>
                </p:oleObj>
              </mc:Choice>
              <mc:Fallback>
                <p:oleObj name="" r:id="rId3" imgW="850265" imgH="266700" progId="Equation.DSMT4">
                  <p:embed/>
                  <p:pic>
                    <p:nvPicPr>
                      <p:cNvPr id="0" name="图片 3178"/>
                      <p:cNvPicPr/>
                      <p:nvPr/>
                    </p:nvPicPr>
                    <p:blipFill>
                      <a:blip r:embed="rId4"/>
                      <a:stretch>
                        <a:fillRect/>
                      </a:stretch>
                    </p:blipFill>
                    <p:spPr>
                      <a:xfrm>
                        <a:off x="2667000" y="2667000"/>
                        <a:ext cx="1905000" cy="5969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 Box 4"/>
          <p:cNvSpPr txBox="1"/>
          <p:nvPr/>
        </p:nvSpPr>
        <p:spPr>
          <a:xfrm>
            <a:off x="2667000" y="5410200"/>
            <a:ext cx="5257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4―31  D</a:t>
            </a:r>
            <a:r>
              <a:rPr lang="zh-CN" altLang="en-US" dirty="0">
                <a:latin typeface="Times New Roman" panose="02020603050405020304" pitchFamily="18" charset="0"/>
              </a:rPr>
              <a:t>转换为</a:t>
            </a:r>
            <a:r>
              <a:rPr lang="en-US" altLang="zh-CN" dirty="0">
                <a:latin typeface="Times New Roman" panose="02020603050405020304" pitchFamily="18" charset="0"/>
              </a:rPr>
              <a:t>JK</a:t>
            </a:r>
            <a:r>
              <a:rPr lang="zh-CN" altLang="en-US" dirty="0">
                <a:latin typeface="Times New Roman" panose="02020603050405020304" pitchFamily="18" charset="0"/>
              </a:rPr>
              <a:t>的逻辑图 </a:t>
            </a:r>
            <a:endParaRPr lang="zh-CN" altLang="en-US" dirty="0">
              <a:latin typeface="Times New Roman" panose="02020603050405020304" pitchFamily="18" charset="0"/>
            </a:endParaRPr>
          </a:p>
        </p:txBody>
      </p:sp>
      <p:graphicFrame>
        <p:nvGraphicFramePr>
          <p:cNvPr id="63490" name="Object 5"/>
          <p:cNvGraphicFramePr>
            <a:graphicFrameLocks noChangeAspect="1"/>
          </p:cNvGraphicFramePr>
          <p:nvPr/>
        </p:nvGraphicFramePr>
        <p:xfrm>
          <a:off x="2895600" y="685800"/>
          <a:ext cx="3735388" cy="4419600"/>
        </p:xfrm>
        <a:graphic>
          <a:graphicData uri="http://schemas.openxmlformats.org/presentationml/2006/ole">
            <mc:AlternateContent xmlns:mc="http://schemas.openxmlformats.org/markup-compatibility/2006">
              <mc:Choice xmlns:v="urn:schemas-microsoft-com:vml" Requires="v">
                <p:oleObj spid="_x0000_s3186" name="" r:id="rId1" imgW="1470660" imgH="1737360" progId="Visio.Drawing.4">
                  <p:embed/>
                </p:oleObj>
              </mc:Choice>
              <mc:Fallback>
                <p:oleObj name="" r:id="rId1" imgW="1470660" imgH="1737360" progId="Visio.Drawing.4">
                  <p:embed/>
                  <p:pic>
                    <p:nvPicPr>
                      <p:cNvPr id="0" name="图片 3185"/>
                      <p:cNvPicPr/>
                      <p:nvPr/>
                    </p:nvPicPr>
                    <p:blipFill>
                      <a:blip r:embed="rId2"/>
                      <a:stretch>
                        <a:fillRect/>
                      </a:stretch>
                    </p:blipFill>
                    <p:spPr>
                      <a:xfrm>
                        <a:off x="2895600" y="685800"/>
                        <a:ext cx="3735388" cy="44196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Text Box 4"/>
          <p:cNvSpPr txBox="1"/>
          <p:nvPr/>
        </p:nvSpPr>
        <p:spPr>
          <a:xfrm>
            <a:off x="2514600" y="5181600"/>
            <a:ext cx="5257800" cy="457200"/>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4―32   D</a:t>
            </a:r>
            <a:r>
              <a:rPr lang="zh-CN" altLang="en-US" dirty="0">
                <a:latin typeface="Times New Roman" panose="02020603050405020304" pitchFamily="18" charset="0"/>
              </a:rPr>
              <a:t>转换为</a:t>
            </a:r>
            <a:r>
              <a:rPr lang="en-US" altLang="zh-CN" dirty="0">
                <a:latin typeface="Times New Roman" panose="02020603050405020304" pitchFamily="18" charset="0"/>
              </a:rPr>
              <a:t>T</a:t>
            </a:r>
            <a:r>
              <a:rPr lang="zh-CN" altLang="en-US" dirty="0">
                <a:latin typeface="Times New Roman" panose="02020603050405020304" pitchFamily="18" charset="0"/>
              </a:rPr>
              <a:t>的逻辑图</a:t>
            </a:r>
            <a:endParaRPr lang="zh-CN" altLang="en-US" dirty="0">
              <a:latin typeface="Times New Roman" panose="02020603050405020304" pitchFamily="18" charset="0"/>
            </a:endParaRPr>
          </a:p>
        </p:txBody>
      </p:sp>
      <p:graphicFrame>
        <p:nvGraphicFramePr>
          <p:cNvPr id="64514" name="Object 5"/>
          <p:cNvGraphicFramePr>
            <a:graphicFrameLocks noChangeAspect="1"/>
          </p:cNvGraphicFramePr>
          <p:nvPr/>
        </p:nvGraphicFramePr>
        <p:xfrm>
          <a:off x="2895600" y="1066800"/>
          <a:ext cx="3271838" cy="3733800"/>
        </p:xfrm>
        <a:graphic>
          <a:graphicData uri="http://schemas.openxmlformats.org/presentationml/2006/ole">
            <mc:AlternateContent xmlns:mc="http://schemas.openxmlformats.org/markup-compatibility/2006">
              <mc:Choice xmlns:v="urn:schemas-microsoft-com:vml" Requires="v">
                <p:oleObj spid="_x0000_s3187" name="" r:id="rId1" imgW="1150620" imgH="1310640" progId="Visio.Drawing.4">
                  <p:embed/>
                </p:oleObj>
              </mc:Choice>
              <mc:Fallback>
                <p:oleObj name="" r:id="rId1" imgW="1150620" imgH="1310640" progId="Visio.Drawing.4">
                  <p:embed/>
                  <p:pic>
                    <p:nvPicPr>
                      <p:cNvPr id="0" name="图片 3186"/>
                      <p:cNvPicPr/>
                      <p:nvPr/>
                    </p:nvPicPr>
                    <p:blipFill>
                      <a:blip r:embed="rId2"/>
                      <a:stretch>
                        <a:fillRect/>
                      </a:stretch>
                    </p:blipFill>
                    <p:spPr>
                      <a:xfrm>
                        <a:off x="2895600" y="1066800"/>
                        <a:ext cx="3271838" cy="37338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0"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3)D</a:t>
            </a:r>
            <a:r>
              <a:rPr lang="zh-CN" altLang="en-US" dirty="0"/>
              <a:t>触发器转换为</a:t>
            </a:r>
            <a:r>
              <a:rPr lang="en-US" altLang="zh-CN" dirty="0"/>
              <a:t>T</a:t>
            </a:r>
            <a:r>
              <a:rPr lang="zh-CN" altLang="en-US" dirty="0"/>
              <a:t>触发器</a:t>
            </a:r>
            <a:endParaRPr lang="zh-CN" altLang="en-US" dirty="0"/>
          </a:p>
          <a:p>
            <a:pPr algn="just" eaLnBrk="1" hangingPunct="1">
              <a:buNone/>
            </a:pPr>
            <a:r>
              <a:rPr lang="zh-CN" altLang="en-US" dirty="0"/>
              <a:t>   </a:t>
            </a:r>
            <a:r>
              <a:rPr lang="en-US" altLang="zh-CN" dirty="0"/>
              <a:t>T</a:t>
            </a:r>
            <a:r>
              <a:rPr lang="zh-CN" altLang="en-US" dirty="0"/>
              <a:t>触发器的特性方程为</a:t>
            </a:r>
            <a:endParaRPr lang="zh-CN" altLang="en-US" dirty="0"/>
          </a:p>
          <a:p>
            <a:pPr algn="just" eaLnBrk="1" hangingPunct="1">
              <a:buNone/>
            </a:pPr>
            <a:endParaRPr lang="zh-CN" altLang="en-US" dirty="0"/>
          </a:p>
          <a:p>
            <a:pPr algn="just" eaLnBrk="1" hangingPunct="1">
              <a:buNone/>
            </a:pPr>
            <a:r>
              <a:rPr lang="zh-CN" altLang="en-US" dirty="0"/>
              <a:t> </a:t>
            </a:r>
            <a:r>
              <a:rPr lang="zh-CN" altLang="en-US" dirty="0">
                <a:latin typeface="Courier New" panose="02070309020205020404" pitchFamily="49" charset="0"/>
              </a:rPr>
              <a:t> </a:t>
            </a:r>
            <a:r>
              <a:rPr lang="zh-CN" altLang="en-US" dirty="0"/>
              <a:t> 转换逻辑为</a:t>
            </a:r>
            <a:endParaRPr lang="zh-CN" altLang="en-US" dirty="0"/>
          </a:p>
          <a:p>
            <a:pPr algn="just" eaLnBrk="1" hangingPunct="1">
              <a:buNone/>
            </a:pPr>
            <a:endParaRPr lang="zh-CN" altLang="en-US" dirty="0"/>
          </a:p>
          <a:p>
            <a:pPr algn="just" eaLnBrk="1" hangingPunct="1">
              <a:buNone/>
            </a:pPr>
            <a:r>
              <a:rPr lang="zh-CN" altLang="en-US" dirty="0"/>
              <a:t>    </a:t>
            </a:r>
            <a:r>
              <a:rPr lang="en-US" altLang="zh-CN" dirty="0"/>
              <a:t>D</a:t>
            </a:r>
            <a:r>
              <a:rPr lang="zh-CN" altLang="en-US" dirty="0"/>
              <a:t>触发器转换为</a:t>
            </a:r>
            <a:r>
              <a:rPr lang="en-US" altLang="zh-CN" dirty="0"/>
              <a:t>T</a:t>
            </a:r>
            <a:r>
              <a:rPr lang="zh-CN" altLang="en-US" dirty="0"/>
              <a:t>触发器的逻辑图如图</a:t>
            </a:r>
            <a:r>
              <a:rPr lang="en-US" altLang="zh-CN" dirty="0"/>
              <a:t>4―32</a:t>
            </a:r>
            <a:r>
              <a:rPr lang="zh-CN" altLang="en-US" dirty="0"/>
              <a:t>所示。</a:t>
            </a:r>
            <a:endParaRPr lang="zh-CN" altLang="en-US" dirty="0"/>
          </a:p>
          <a:p>
            <a:pPr eaLnBrk="1" hangingPunct="1">
              <a:buNone/>
            </a:pPr>
            <a:endParaRPr lang="en-US" altLang="zh-CN" dirty="0"/>
          </a:p>
        </p:txBody>
      </p:sp>
      <p:graphicFrame>
        <p:nvGraphicFramePr>
          <p:cNvPr id="65538" name="Object 4"/>
          <p:cNvGraphicFramePr>
            <a:graphicFrameLocks noChangeAspect="1"/>
          </p:cNvGraphicFramePr>
          <p:nvPr/>
        </p:nvGraphicFramePr>
        <p:xfrm>
          <a:off x="2438400" y="1676400"/>
          <a:ext cx="2133600" cy="566738"/>
        </p:xfrm>
        <a:graphic>
          <a:graphicData uri="http://schemas.openxmlformats.org/presentationml/2006/ole">
            <mc:AlternateContent xmlns:mc="http://schemas.openxmlformats.org/markup-compatibility/2006">
              <mc:Choice xmlns:v="urn:schemas-microsoft-com:vml" Requires="v">
                <p:oleObj spid="_x0000_s3188" name="" r:id="rId1" imgW="1002665" imgH="266700" progId="Equation.DSMT4">
                  <p:embed/>
                </p:oleObj>
              </mc:Choice>
              <mc:Fallback>
                <p:oleObj name="" r:id="rId1" imgW="1002665" imgH="266700" progId="Equation.DSMT4">
                  <p:embed/>
                  <p:pic>
                    <p:nvPicPr>
                      <p:cNvPr id="0" name="图片 3187"/>
                      <p:cNvPicPr/>
                      <p:nvPr/>
                    </p:nvPicPr>
                    <p:blipFill>
                      <a:blip r:embed="rId2"/>
                      <a:stretch>
                        <a:fillRect/>
                      </a:stretch>
                    </p:blipFill>
                    <p:spPr>
                      <a:xfrm>
                        <a:off x="2438400" y="1676400"/>
                        <a:ext cx="2133600" cy="566738"/>
                      </a:xfrm>
                      <a:prstGeom prst="rect">
                        <a:avLst/>
                      </a:prstGeom>
                      <a:noFill/>
                      <a:ln w="38100">
                        <a:noFill/>
                        <a:miter/>
                      </a:ln>
                    </p:spPr>
                  </p:pic>
                </p:oleObj>
              </mc:Fallback>
            </mc:AlternateContent>
          </a:graphicData>
        </a:graphic>
      </p:graphicFrame>
      <p:graphicFrame>
        <p:nvGraphicFramePr>
          <p:cNvPr id="65539" name="Object 5"/>
          <p:cNvGraphicFramePr>
            <a:graphicFrameLocks noChangeAspect="1"/>
          </p:cNvGraphicFramePr>
          <p:nvPr/>
        </p:nvGraphicFramePr>
        <p:xfrm>
          <a:off x="2514600" y="2706688"/>
          <a:ext cx="2286000" cy="600075"/>
        </p:xfrm>
        <a:graphic>
          <a:graphicData uri="http://schemas.openxmlformats.org/presentationml/2006/ole">
            <mc:AlternateContent xmlns:mc="http://schemas.openxmlformats.org/markup-compatibility/2006">
              <mc:Choice xmlns:v="urn:schemas-microsoft-com:vml" Requires="v">
                <p:oleObj spid="_x0000_s3185" name="" r:id="rId3" imgW="1015365" imgH="266700" progId="Equation.DSMT4">
                  <p:embed/>
                </p:oleObj>
              </mc:Choice>
              <mc:Fallback>
                <p:oleObj name="" r:id="rId3" imgW="1015365" imgH="266700" progId="Equation.DSMT4">
                  <p:embed/>
                  <p:pic>
                    <p:nvPicPr>
                      <p:cNvPr id="0" name="图片 3184"/>
                      <p:cNvPicPr/>
                      <p:nvPr/>
                    </p:nvPicPr>
                    <p:blipFill>
                      <a:blip r:embed="rId4"/>
                      <a:stretch>
                        <a:fillRect/>
                      </a:stretch>
                    </p:blipFill>
                    <p:spPr>
                      <a:xfrm>
                        <a:off x="2514600" y="2706688"/>
                        <a:ext cx="2286000" cy="6000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p:cNvSpPr>
          <p:nvPr>
            <p:ph type="title"/>
          </p:nvPr>
        </p:nvSpPr>
        <p:spPr>
          <a:ln/>
        </p:spPr>
        <p:txBody>
          <a:bodyPr vert="horz" wrap="square" lIns="91440" tIns="45720" rIns="91440" bIns="45720" anchor="ctr" anchorCtr="0"/>
          <a:p>
            <a:pPr eaLnBrk="1" hangingPunct="1"/>
            <a:r>
              <a:rPr lang="en-US" altLang="zh-CN" dirty="0"/>
              <a:t>Review1</a:t>
            </a:r>
            <a:endParaRPr lang="en-US" altLang="zh-CN" dirty="0"/>
          </a:p>
        </p:txBody>
      </p:sp>
      <p:sp>
        <p:nvSpPr>
          <p:cNvPr id="478211" name="Rectangle 3"/>
          <p:cNvSpPr>
            <a:spLocks noGrp="1"/>
          </p:cNvSpPr>
          <p:nvPr>
            <p:ph idx="1"/>
          </p:nvPr>
        </p:nvSpPr>
        <p:spPr>
          <a:ln/>
        </p:spPr>
        <p:txBody>
          <a:bodyPr vert="horz" wrap="square" lIns="91440" tIns="45720" rIns="91440" bIns="45720" anchor="t" anchorCtr="0"/>
          <a:p>
            <a:pPr eaLnBrk="1" hangingPunct="1">
              <a:lnSpc>
                <a:spcPct val="120000"/>
              </a:lnSpc>
              <a:buNone/>
            </a:pPr>
            <a:r>
              <a:rPr lang="zh-CN" altLang="en-US" sz="2000" dirty="0"/>
              <a:t>描述触发器逻辑功能的常用方式有：</a:t>
            </a:r>
            <a:r>
              <a:rPr lang="zh-CN" altLang="en-US" sz="2000" b="1" dirty="0"/>
              <a:t>特性方程、特性表、驱动表、状态转换图、时序图</a:t>
            </a:r>
            <a:r>
              <a:rPr lang="zh-CN" altLang="en-US" sz="2000" dirty="0"/>
              <a:t>。</a:t>
            </a:r>
            <a:endParaRPr lang="zh-CN" altLang="en-US" sz="2000" dirty="0"/>
          </a:p>
          <a:p>
            <a:pPr eaLnBrk="1" hangingPunct="1">
              <a:lnSpc>
                <a:spcPct val="120000"/>
              </a:lnSpc>
              <a:buNone/>
            </a:pPr>
            <a:r>
              <a:rPr lang="zh-CN" altLang="en-US" sz="2000" b="1" dirty="0"/>
              <a:t>特性方程</a:t>
            </a:r>
            <a:r>
              <a:rPr lang="zh-CN" altLang="en-US" sz="2000" dirty="0"/>
              <a:t>描述触发器的次态和输入信号以及现态之间的关系；</a:t>
            </a:r>
            <a:endParaRPr lang="zh-CN" altLang="en-US" sz="2000" dirty="0"/>
          </a:p>
          <a:p>
            <a:pPr eaLnBrk="1" hangingPunct="1">
              <a:lnSpc>
                <a:spcPct val="120000"/>
              </a:lnSpc>
              <a:buNone/>
            </a:pPr>
            <a:r>
              <a:rPr lang="zh-CN" altLang="en-US" sz="2000" b="1" dirty="0"/>
              <a:t>特性表</a:t>
            </a:r>
            <a:r>
              <a:rPr lang="zh-CN" altLang="en-US" sz="2000" dirty="0"/>
              <a:t>（或称功能表）反映触发器的次态和输入信号以及现态之间的关系；</a:t>
            </a:r>
            <a:endParaRPr lang="zh-CN" altLang="en-US" sz="2000" dirty="0"/>
          </a:p>
          <a:p>
            <a:pPr eaLnBrk="1" hangingPunct="1">
              <a:lnSpc>
                <a:spcPct val="120000"/>
              </a:lnSpc>
              <a:buNone/>
            </a:pPr>
            <a:r>
              <a:rPr lang="zh-CN" altLang="en-US" sz="2000" b="1" dirty="0"/>
              <a:t>驱动表</a:t>
            </a:r>
            <a:r>
              <a:rPr lang="zh-CN" altLang="en-US" sz="2000" dirty="0"/>
              <a:t>（又称激励表）用表格的形式描述触发器从一个状态转换为另一个状态所需的驱动信号；</a:t>
            </a:r>
            <a:endParaRPr lang="zh-CN" altLang="en-US" sz="2000" dirty="0"/>
          </a:p>
          <a:p>
            <a:pPr eaLnBrk="1" hangingPunct="1">
              <a:lnSpc>
                <a:spcPct val="120000"/>
              </a:lnSpc>
              <a:buNone/>
            </a:pPr>
            <a:r>
              <a:rPr lang="zh-CN" altLang="en-US" sz="2000" b="1" dirty="0"/>
              <a:t>状态转换图</a:t>
            </a:r>
            <a:r>
              <a:rPr lang="zh-CN" altLang="en-US" sz="2000" dirty="0"/>
              <a:t>是用图形来描述触发器的转换和相应驱动信号的关系；</a:t>
            </a:r>
            <a:endParaRPr lang="zh-CN" altLang="en-US" sz="2000" dirty="0"/>
          </a:p>
          <a:p>
            <a:pPr eaLnBrk="1" hangingPunct="1">
              <a:lnSpc>
                <a:spcPct val="120000"/>
              </a:lnSpc>
              <a:buNone/>
            </a:pPr>
            <a:r>
              <a:rPr lang="zh-CN" altLang="en-US" sz="2000" b="1" dirty="0"/>
              <a:t>时序图</a:t>
            </a:r>
            <a:r>
              <a:rPr lang="zh-CN" altLang="en-US" sz="2000" dirty="0"/>
              <a:t>反映时钟控制信号、输入信号、触发器状态变化的时间对应关系。</a:t>
            </a:r>
            <a:endParaRPr lang="zh-CN" altLang="en-US" sz="2000"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8211">
                                            <p:txEl>
                                              <p:charRg st="0" end="40"/>
                                            </p:txEl>
                                          </p:spTgt>
                                        </p:tgtEl>
                                        <p:attrNameLst>
                                          <p:attrName>style.visibility</p:attrName>
                                        </p:attrNameLst>
                                      </p:cBhvr>
                                      <p:to>
                                        <p:strVal val="visible"/>
                                      </p:to>
                                    </p:set>
                                    <p:anim calcmode="lin" valueType="num">
                                      <p:cBhvr additive="base">
                                        <p:cTn id="7" dur="500" fill="hold"/>
                                        <p:tgtEl>
                                          <p:spTgt spid="478211">
                                            <p:txEl>
                                              <p:charRg st="0" end="4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8211">
                                            <p:txEl>
                                              <p:charRg st="0" end="4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8211">
                                            <p:txEl>
                                              <p:charRg st="40" end="68"/>
                                            </p:txEl>
                                          </p:spTgt>
                                        </p:tgtEl>
                                        <p:attrNameLst>
                                          <p:attrName>style.visibility</p:attrName>
                                        </p:attrNameLst>
                                      </p:cBhvr>
                                      <p:to>
                                        <p:strVal val="visible"/>
                                      </p:to>
                                    </p:set>
                                    <p:anim calcmode="lin" valueType="num">
                                      <p:cBhvr additive="base">
                                        <p:cTn id="13" dur="500" fill="hold"/>
                                        <p:tgtEl>
                                          <p:spTgt spid="478211">
                                            <p:txEl>
                                              <p:charRg st="40" end="6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8211">
                                            <p:txEl>
                                              <p:charRg st="40" end="6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8211">
                                            <p:txEl>
                                              <p:charRg st="68" end="102"/>
                                            </p:txEl>
                                          </p:spTgt>
                                        </p:tgtEl>
                                        <p:attrNameLst>
                                          <p:attrName>style.visibility</p:attrName>
                                        </p:attrNameLst>
                                      </p:cBhvr>
                                      <p:to>
                                        <p:strVal val="visible"/>
                                      </p:to>
                                    </p:set>
                                    <p:anim calcmode="lin" valueType="num">
                                      <p:cBhvr additive="base">
                                        <p:cTn id="19" dur="500" fill="hold"/>
                                        <p:tgtEl>
                                          <p:spTgt spid="478211">
                                            <p:txEl>
                                              <p:charRg st="68" end="10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8211">
                                            <p:txEl>
                                              <p:charRg st="68" end="10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8211">
                                            <p:txEl>
                                              <p:charRg st="102" end="145"/>
                                            </p:txEl>
                                          </p:spTgt>
                                        </p:tgtEl>
                                        <p:attrNameLst>
                                          <p:attrName>style.visibility</p:attrName>
                                        </p:attrNameLst>
                                      </p:cBhvr>
                                      <p:to>
                                        <p:strVal val="visible"/>
                                      </p:to>
                                    </p:set>
                                    <p:anim calcmode="lin" valueType="num">
                                      <p:cBhvr additive="base">
                                        <p:cTn id="25" dur="500" fill="hold"/>
                                        <p:tgtEl>
                                          <p:spTgt spid="478211">
                                            <p:txEl>
                                              <p:charRg st="102" end="14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8211">
                                            <p:txEl>
                                              <p:charRg st="102" end="14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8211">
                                            <p:txEl>
                                              <p:charRg st="145" end="175"/>
                                            </p:txEl>
                                          </p:spTgt>
                                        </p:tgtEl>
                                        <p:attrNameLst>
                                          <p:attrName>style.visibility</p:attrName>
                                        </p:attrNameLst>
                                      </p:cBhvr>
                                      <p:to>
                                        <p:strVal val="visible"/>
                                      </p:to>
                                    </p:set>
                                    <p:anim calcmode="lin" valueType="num">
                                      <p:cBhvr additive="base">
                                        <p:cTn id="31" dur="500" fill="hold"/>
                                        <p:tgtEl>
                                          <p:spTgt spid="478211">
                                            <p:txEl>
                                              <p:charRg st="145" end="17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8211">
                                            <p:txEl>
                                              <p:charRg st="145" end="17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8211">
                                            <p:txEl>
                                              <p:charRg st="175" end="208"/>
                                            </p:txEl>
                                          </p:spTgt>
                                        </p:tgtEl>
                                        <p:attrNameLst>
                                          <p:attrName>style.visibility</p:attrName>
                                        </p:attrNameLst>
                                      </p:cBhvr>
                                      <p:to>
                                        <p:strVal val="visible"/>
                                      </p:to>
                                    </p:set>
                                    <p:anim calcmode="lin" valueType="num">
                                      <p:cBhvr additive="base">
                                        <p:cTn id="37" dur="500" fill="hold"/>
                                        <p:tgtEl>
                                          <p:spTgt spid="478211">
                                            <p:txEl>
                                              <p:charRg st="175" end="20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8211">
                                            <p:txEl>
                                              <p:charRg st="175" end="20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p:cNvSpPr>
          <p:nvPr>
            <p:ph type="title"/>
          </p:nvPr>
        </p:nvSpPr>
        <p:spPr>
          <a:ln/>
        </p:spPr>
        <p:txBody>
          <a:bodyPr vert="horz" wrap="square" lIns="91440" tIns="45720" rIns="91440" bIns="45720" anchor="ctr" anchorCtr="0"/>
          <a:p>
            <a:pPr eaLnBrk="1" hangingPunct="1"/>
            <a:r>
              <a:rPr lang="en-US" altLang="zh-CN" dirty="0"/>
              <a:t>Review2</a:t>
            </a:r>
            <a:endParaRPr lang="en-US" altLang="zh-CN" dirty="0"/>
          </a:p>
        </p:txBody>
      </p:sp>
      <p:sp>
        <p:nvSpPr>
          <p:cNvPr id="478211" name="Rectangle 3"/>
          <p:cNvSpPr>
            <a:spLocks noGrp="1"/>
          </p:cNvSpPr>
          <p:nvPr>
            <p:ph idx="1"/>
          </p:nvPr>
        </p:nvSpPr>
        <p:spPr>
          <a:xfrm>
            <a:off x="533400" y="1981200"/>
            <a:ext cx="8142288" cy="4114800"/>
          </a:xfrm>
          <a:ln/>
        </p:spPr>
        <p:txBody>
          <a:bodyPr vert="horz" wrap="square" lIns="91440" tIns="45720" rIns="91440" bIns="45720" anchor="t" anchorCtr="0"/>
          <a:p>
            <a:pPr algn="just" eaLnBrk="1" hangingPunct="1">
              <a:buNone/>
            </a:pPr>
            <a:r>
              <a:rPr lang="zh-CN" altLang="en-US" dirty="0"/>
              <a:t>公式法的转换步骤</a:t>
            </a:r>
            <a:endParaRPr lang="en-US" altLang="zh-CN" dirty="0"/>
          </a:p>
          <a:p>
            <a:pPr eaLnBrk="1" hangingPunct="1">
              <a:buNone/>
            </a:pPr>
            <a:r>
              <a:rPr lang="en-US" altLang="zh-CN" dirty="0"/>
              <a:t>1. </a:t>
            </a:r>
            <a:r>
              <a:rPr lang="zh-CN" altLang="en-US" dirty="0"/>
              <a:t>写出已有触发器和期待有的触发器的特性方程</a:t>
            </a:r>
            <a:r>
              <a:rPr lang="en-US" altLang="zh-CN" dirty="0"/>
              <a:t>;</a:t>
            </a:r>
            <a:endParaRPr lang="en-US" altLang="zh-CN" dirty="0"/>
          </a:p>
          <a:p>
            <a:pPr eaLnBrk="1" hangingPunct="1">
              <a:buNone/>
            </a:pPr>
            <a:r>
              <a:rPr lang="en-US" altLang="zh-CN" dirty="0"/>
              <a:t>2. </a:t>
            </a:r>
            <a:r>
              <a:rPr lang="zh-CN" altLang="en-US" dirty="0"/>
              <a:t>将期待有的触发器的特性方程变换成已有触发器特性方程的形式</a:t>
            </a:r>
            <a:r>
              <a:rPr lang="en-US" altLang="zh-CN" dirty="0"/>
              <a:t>;</a:t>
            </a:r>
            <a:endParaRPr lang="en-US" altLang="zh-CN" dirty="0"/>
          </a:p>
          <a:p>
            <a:pPr eaLnBrk="1" hangingPunct="1">
              <a:buNone/>
            </a:pPr>
            <a:r>
              <a:rPr lang="en-US" altLang="zh-CN" dirty="0"/>
              <a:t>3. </a:t>
            </a:r>
            <a:r>
              <a:rPr lang="zh-CN" altLang="en-US" dirty="0"/>
              <a:t>比较两个触发器的特性方程</a:t>
            </a:r>
            <a:r>
              <a:rPr lang="en-US" altLang="zh-CN" dirty="0"/>
              <a:t>,</a:t>
            </a:r>
            <a:r>
              <a:rPr lang="zh-CN" altLang="en-US" dirty="0"/>
              <a:t>求出转换电路的逻辑表达式</a:t>
            </a:r>
            <a:r>
              <a:rPr lang="en-US" altLang="zh-CN" dirty="0"/>
              <a:t>;</a:t>
            </a:r>
            <a:endParaRPr lang="en-US" altLang="zh-CN" dirty="0"/>
          </a:p>
          <a:p>
            <a:pPr eaLnBrk="1" hangingPunct="1">
              <a:buNone/>
            </a:pPr>
            <a:r>
              <a:rPr lang="en-US" altLang="zh-CN" dirty="0"/>
              <a:t>4. </a:t>
            </a:r>
            <a:r>
              <a:rPr lang="zh-CN" altLang="en-US" dirty="0"/>
              <a:t>画出逻辑电路图。</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8211">
                                            <p:txEl>
                                              <p:charRg st="0" end="9"/>
                                            </p:txEl>
                                          </p:spTgt>
                                        </p:tgtEl>
                                        <p:attrNameLst>
                                          <p:attrName>style.visibility</p:attrName>
                                        </p:attrNameLst>
                                      </p:cBhvr>
                                      <p:to>
                                        <p:strVal val="visible"/>
                                      </p:to>
                                    </p:set>
                                    <p:anim calcmode="lin" valueType="num">
                                      <p:cBhvr additive="base">
                                        <p:cTn id="7" dur="500" fill="hold"/>
                                        <p:tgtEl>
                                          <p:spTgt spid="478211">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821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8211">
                                            <p:txEl>
                                              <p:charRg st="9" end="34"/>
                                            </p:txEl>
                                          </p:spTgt>
                                        </p:tgtEl>
                                        <p:attrNameLst>
                                          <p:attrName>style.visibility</p:attrName>
                                        </p:attrNameLst>
                                      </p:cBhvr>
                                      <p:to>
                                        <p:strVal val="visible"/>
                                      </p:to>
                                    </p:set>
                                    <p:anim calcmode="lin" valueType="num">
                                      <p:cBhvr additive="base">
                                        <p:cTn id="13" dur="500" fill="hold"/>
                                        <p:tgtEl>
                                          <p:spTgt spid="478211">
                                            <p:txEl>
                                              <p:charRg st="9" end="3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8211">
                                            <p:txEl>
                                              <p:charRg st="9" end="3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8211">
                                            <p:txEl>
                                              <p:charRg st="34" end="67"/>
                                            </p:txEl>
                                          </p:spTgt>
                                        </p:tgtEl>
                                        <p:attrNameLst>
                                          <p:attrName>style.visibility</p:attrName>
                                        </p:attrNameLst>
                                      </p:cBhvr>
                                      <p:to>
                                        <p:strVal val="visible"/>
                                      </p:to>
                                    </p:set>
                                    <p:anim calcmode="lin" valueType="num">
                                      <p:cBhvr additive="base">
                                        <p:cTn id="19" dur="500" fill="hold"/>
                                        <p:tgtEl>
                                          <p:spTgt spid="478211">
                                            <p:txEl>
                                              <p:charRg st="34" end="6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8211">
                                            <p:txEl>
                                              <p:charRg st="34" end="6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8211">
                                            <p:txEl>
                                              <p:charRg st="67" end="97"/>
                                            </p:txEl>
                                          </p:spTgt>
                                        </p:tgtEl>
                                        <p:attrNameLst>
                                          <p:attrName>style.visibility</p:attrName>
                                        </p:attrNameLst>
                                      </p:cBhvr>
                                      <p:to>
                                        <p:strVal val="visible"/>
                                      </p:to>
                                    </p:set>
                                    <p:anim calcmode="lin" valueType="num">
                                      <p:cBhvr additive="base">
                                        <p:cTn id="25" dur="500" fill="hold"/>
                                        <p:tgtEl>
                                          <p:spTgt spid="478211">
                                            <p:txEl>
                                              <p:charRg st="67" end="9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8211">
                                            <p:txEl>
                                              <p:charRg st="67" end="9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8211">
                                            <p:txEl>
                                              <p:charRg st="97" end="109"/>
                                            </p:txEl>
                                          </p:spTgt>
                                        </p:tgtEl>
                                        <p:attrNameLst>
                                          <p:attrName>style.visibility</p:attrName>
                                        </p:attrNameLst>
                                      </p:cBhvr>
                                      <p:to>
                                        <p:strVal val="visible"/>
                                      </p:to>
                                    </p:set>
                                    <p:anim calcmode="lin" valueType="num">
                                      <p:cBhvr additive="base">
                                        <p:cTn id="31" dur="500" fill="hold"/>
                                        <p:tgtEl>
                                          <p:spTgt spid="478211">
                                            <p:txEl>
                                              <p:charRg st="97" end="10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8211">
                                            <p:txEl>
                                              <p:charRg st="97" end="10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Text Box 4"/>
          <p:cNvSpPr txBox="1"/>
          <p:nvPr/>
        </p:nvSpPr>
        <p:spPr>
          <a:xfrm>
            <a:off x="1981200" y="4953000"/>
            <a:ext cx="5791200" cy="1004888"/>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 </a:t>
            </a:r>
            <a:r>
              <a:rPr lang="zh-CN" altLang="en-US" dirty="0">
                <a:latin typeface="Times New Roman" panose="02020603050405020304" pitchFamily="18" charset="0"/>
              </a:rPr>
              <a:t>由与非门构成的基本</a:t>
            </a:r>
            <a:r>
              <a:rPr lang="en-US" altLang="zh-CN" dirty="0">
                <a:latin typeface="Times New Roman" panose="02020603050405020304" pitchFamily="18" charset="0"/>
              </a:rPr>
              <a:t>RS</a:t>
            </a:r>
            <a:r>
              <a:rPr lang="zh-CN" altLang="en-US" dirty="0">
                <a:latin typeface="Times New Roman" panose="02020603050405020304" pitchFamily="18" charset="0"/>
              </a:rPr>
              <a:t>触发器</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）逻辑符号</a:t>
            </a:r>
            <a:endParaRPr lang="zh-CN" altLang="en-US" dirty="0">
              <a:latin typeface="Times New Roman" panose="02020603050405020304" pitchFamily="18" charset="0"/>
            </a:endParaRPr>
          </a:p>
        </p:txBody>
      </p:sp>
      <p:graphicFrame>
        <p:nvGraphicFramePr>
          <p:cNvPr id="2050" name="Object 5"/>
          <p:cNvGraphicFramePr>
            <a:graphicFrameLocks noChangeAspect="1"/>
          </p:cNvGraphicFramePr>
          <p:nvPr/>
        </p:nvGraphicFramePr>
        <p:xfrm>
          <a:off x="990600" y="1066800"/>
          <a:ext cx="6781800" cy="3598863"/>
        </p:xfrm>
        <a:graphic>
          <a:graphicData uri="http://schemas.openxmlformats.org/presentationml/2006/ole">
            <mc:AlternateContent xmlns:mc="http://schemas.openxmlformats.org/markup-compatibility/2006">
              <mc:Choice xmlns:v="urn:schemas-microsoft-com:vml" Requires="v">
                <p:oleObj spid="_x0000_s3077" name="" r:id="rId1" imgW="2339340" imgH="1242060" progId="Visio.Drawing.4">
                  <p:embed/>
                </p:oleObj>
              </mc:Choice>
              <mc:Fallback>
                <p:oleObj name="" r:id="rId1" imgW="2339340" imgH="1242060" progId="Visio.Drawing.4">
                  <p:embed/>
                  <p:pic>
                    <p:nvPicPr>
                      <p:cNvPr id="0" name="图片 3076"/>
                      <p:cNvPicPr/>
                      <p:nvPr/>
                    </p:nvPicPr>
                    <p:blipFill>
                      <a:blip r:embed="rId2"/>
                      <a:stretch>
                        <a:fillRect/>
                      </a:stretch>
                    </p:blipFill>
                    <p:spPr>
                      <a:xfrm>
                        <a:off x="990600" y="1066800"/>
                        <a:ext cx="6781800" cy="35988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
          <p:cNvSpPr>
            <a:spLocks noGrp="1"/>
          </p:cNvSpPr>
          <p:nvPr>
            <p:ph type="title"/>
          </p:nvPr>
        </p:nvSpPr>
        <p:spPr>
          <a:ln/>
        </p:spPr>
        <p:txBody>
          <a:bodyPr vert="horz" wrap="square" lIns="91440" tIns="45720" rIns="91440" bIns="45720" anchor="ctr" anchorCtr="0"/>
          <a:p>
            <a:pPr eaLnBrk="1" hangingPunct="1"/>
            <a:r>
              <a:rPr lang="en-US" altLang="zh-CN" dirty="0"/>
              <a:t>Review3</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ct val="20000"/>
              </a:spcBef>
              <a:spcAft>
                <a:spcPct val="0"/>
              </a:spcAft>
              <a:buClrTx/>
              <a:buSzPct val="85000"/>
              <a:buFontTx/>
              <a:buNone/>
              <a:defRPr/>
            </a:pP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图表法转换步骤</a:t>
            </a:r>
            <a:endParaRPr kumimoji="1"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base" latinLnBrk="0" hangingPunct="1">
              <a:lnSpc>
                <a:spcPct val="130000"/>
              </a:lnSpc>
              <a:spcBef>
                <a:spcPct val="20000"/>
              </a:spcBef>
              <a:spcAft>
                <a:spcPct val="0"/>
              </a:spcAft>
              <a:buClrTx/>
              <a:buSzPct val="85000"/>
              <a:buFont typeface="+mj-lt"/>
              <a:buAutoNum type="arabicPeriod"/>
              <a:defRPr/>
            </a:pP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根据期待触发器的特性表和已有触发器的驱动表列出转换电路的真值表；</a:t>
            </a:r>
            <a:endParaRPr kumimoji="1"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base" latinLnBrk="0" hangingPunct="1">
              <a:lnSpc>
                <a:spcPct val="130000"/>
              </a:lnSpc>
              <a:spcBef>
                <a:spcPct val="20000"/>
              </a:spcBef>
              <a:spcAft>
                <a:spcPct val="0"/>
              </a:spcAft>
              <a:buClrTx/>
              <a:buSzPct val="85000"/>
              <a:buFont typeface="+mj-lt"/>
              <a:buAutoNum type="arabicPeriod"/>
              <a:defRPr/>
            </a:pP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根据真值表求出转换电路的逻辑表达式；</a:t>
            </a:r>
            <a:endParaRPr kumimoji="1"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base" latinLnBrk="0" hangingPunct="1">
              <a:lnSpc>
                <a:spcPct val="130000"/>
              </a:lnSpc>
              <a:spcBef>
                <a:spcPct val="20000"/>
              </a:spcBef>
              <a:spcAft>
                <a:spcPct val="0"/>
              </a:spcAft>
              <a:buClrTx/>
              <a:buSzPct val="85000"/>
              <a:buFont typeface="+mj-lt"/>
              <a:buAutoNum type="arabicPeriod"/>
              <a:defRPr/>
            </a:pPr>
            <a:r>
              <a:rPr kumimoji="1" lang="zh-CN" altLang="en-US" sz="2400" b="0" i="0" u="none" strike="noStrike" kern="1200" cap="none" spc="0" normalizeH="0" baseline="0" noProof="0" dirty="0" smtClean="0">
                <a:ln>
                  <a:noFill/>
                </a:ln>
                <a:solidFill>
                  <a:schemeClr val="tx1"/>
                </a:solidFill>
                <a:effectLst/>
                <a:uLnTx/>
                <a:uFillTx/>
                <a:latin typeface="+mn-lt"/>
                <a:ea typeface="+mn-ea"/>
                <a:cs typeface="+mn-cs"/>
              </a:rPr>
              <a:t>画出逻辑电路图</a:t>
            </a:r>
            <a:endParaRPr kumimoji="1" lang="zh-CN"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med">
    <p:zo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p:cNvSpPr>
          <p:nvPr>
            <p:ph type="title"/>
          </p:nvPr>
        </p:nvSpPr>
        <p:spPr>
          <a:ln/>
        </p:spPr>
        <p:txBody>
          <a:bodyPr vert="horz" wrap="square" lIns="91440" tIns="45720" rIns="91440" bIns="45720" anchor="ctr" anchorCtr="0"/>
          <a:p>
            <a:pPr eaLnBrk="1" hangingPunct="1"/>
            <a:r>
              <a:rPr lang="zh-CN" altLang="en-US" dirty="0"/>
              <a:t>第四讲</a:t>
            </a:r>
            <a:endParaRPr lang="zh-CN" altLang="en-US" dirty="0"/>
          </a:p>
        </p:txBody>
      </p:sp>
      <p:sp>
        <p:nvSpPr>
          <p:cNvPr id="158723" name="Rectangle 3"/>
          <p:cNvSpPr>
            <a:spLocks noGrp="1"/>
          </p:cNvSpPr>
          <p:nvPr>
            <p:ph idx="1"/>
          </p:nvPr>
        </p:nvSpPr>
        <p:spPr>
          <a:ln/>
        </p:spPr>
        <p:txBody>
          <a:bodyPr vert="horz" wrap="square" lIns="91440" tIns="45720" rIns="91440" bIns="45720" anchor="t" anchorCtr="0"/>
          <a:p>
            <a:pPr marL="0" indent="0" eaLnBrk="1" hangingPunct="1">
              <a:buNone/>
            </a:pPr>
            <a:r>
              <a:rPr lang="zh-CN" altLang="en-US" dirty="0"/>
              <a:t>时序逻辑电路的分析</a:t>
            </a:r>
            <a:r>
              <a:rPr lang="zh-CN" altLang="en-US" sz="1800" dirty="0"/>
              <a:t>（</a:t>
            </a:r>
            <a:r>
              <a:rPr lang="zh-CN" altLang="en-US" sz="1800" b="1" dirty="0"/>
              <a:t>重点是步骤，难点是状态转换图的画法</a:t>
            </a:r>
            <a:r>
              <a:rPr lang="zh-CN" altLang="en-US" sz="1800" dirty="0"/>
              <a:t>）</a:t>
            </a:r>
            <a:endParaRPr lang="zh-CN" altLang="en-US" sz="1800" dirty="0"/>
          </a:p>
        </p:txBody>
      </p:sp>
    </p:spTree>
  </p:cSld>
  <p:clrMapOvr>
    <a:masterClrMapping/>
  </p:clrMapOvr>
  <p:transition spd="med">
    <p:zo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p:cNvSpPr>
          <p:nvPr>
            <p:ph type="title"/>
          </p:nvPr>
        </p:nvSpPr>
        <p:spPr>
          <a:ln/>
        </p:spPr>
        <p:txBody>
          <a:bodyPr vert="horz" wrap="square" lIns="91440" tIns="45720" rIns="91440" bIns="45720" anchor="ctr" anchorCtr="0"/>
          <a:p>
            <a:pPr eaLnBrk="1" hangingPunct="1"/>
            <a:r>
              <a:rPr lang="en-US" altLang="zh-CN" dirty="0">
                <a:latin typeface="Courier New" panose="02070309020205020404" pitchFamily="49" charset="0"/>
              </a:rPr>
              <a:t> </a:t>
            </a:r>
            <a:r>
              <a:rPr lang="en-US" altLang="zh-CN" dirty="0"/>
              <a:t>4.3  </a:t>
            </a:r>
            <a:r>
              <a:rPr lang="zh-CN" altLang="en-US" dirty="0"/>
              <a:t>时序逻辑电路的分析 </a:t>
            </a:r>
            <a:endParaRPr lang="zh-CN" altLang="en-US" dirty="0"/>
          </a:p>
        </p:txBody>
      </p:sp>
      <p:sp>
        <p:nvSpPr>
          <p:cNvPr id="159747" name="Rectangle 3"/>
          <p:cNvSpPr>
            <a:spLocks noGrp="1"/>
          </p:cNvSpPr>
          <p:nvPr>
            <p:ph idx="1"/>
          </p:nvPr>
        </p:nvSpPr>
        <p:spPr>
          <a:ln/>
        </p:spPr>
        <p:txBody>
          <a:bodyPr vert="horz" wrap="square" lIns="91440" tIns="45720" rIns="91440" bIns="45720" anchor="t" anchorCtr="0"/>
          <a:p>
            <a:pPr algn="just" eaLnBrk="1" hangingPunct="1">
              <a:buNone/>
            </a:pPr>
            <a:r>
              <a:rPr lang="en-US" altLang="zh-CN" dirty="0"/>
              <a:t>             </a:t>
            </a:r>
            <a:r>
              <a:rPr lang="zh-CN" altLang="en-US" dirty="0"/>
              <a:t>分析时序逻辑电路</a:t>
            </a:r>
            <a:r>
              <a:rPr lang="en-US" altLang="zh-CN" dirty="0"/>
              <a:t>,</a:t>
            </a:r>
            <a:r>
              <a:rPr lang="zh-CN" altLang="en-US" dirty="0"/>
              <a:t>就是要根据电路的逻辑图</a:t>
            </a:r>
            <a:r>
              <a:rPr lang="en-US" altLang="zh-CN" dirty="0"/>
              <a:t>,</a:t>
            </a:r>
            <a:r>
              <a:rPr lang="zh-CN" altLang="en-US" dirty="0"/>
              <a:t>总结出其逻辑功能并用一定的方式描述出来。时序逻辑电路常用的描述方式有逻辑方程、状态（转换）表、状态（转换）图、时序图等。一般而言</a:t>
            </a:r>
            <a:r>
              <a:rPr lang="en-US" altLang="zh-CN" dirty="0"/>
              <a:t>,</a:t>
            </a:r>
            <a:r>
              <a:rPr lang="zh-CN" altLang="en-US" dirty="0"/>
              <a:t>同组合逻辑电路相比</a:t>
            </a:r>
            <a:r>
              <a:rPr lang="en-US" altLang="zh-CN" dirty="0"/>
              <a:t>,</a:t>
            </a:r>
            <a:r>
              <a:rPr lang="zh-CN" altLang="en-US" dirty="0"/>
              <a:t>时序逻辑电路的分析更为复杂一些。</a:t>
            </a:r>
            <a:endParaRPr lang="zh-CN" altLang="en-US" dirty="0"/>
          </a:p>
        </p:txBody>
      </p:sp>
    </p:spTree>
  </p:cSld>
  <p:clrMapOvr>
    <a:masterClrMapping/>
  </p:clrMapOvr>
  <p:transition spd="med">
    <p:zo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lnSpc>
                <a:spcPct val="120000"/>
              </a:lnSpc>
              <a:buNone/>
            </a:pPr>
            <a:r>
              <a:rPr lang="en-US" altLang="zh-CN" dirty="0"/>
              <a:t>   4.3.1 </a:t>
            </a:r>
            <a:r>
              <a:rPr lang="zh-CN" altLang="en-US" dirty="0"/>
              <a:t>同步时序逻辑电路的分析</a:t>
            </a:r>
            <a:endParaRPr lang="zh-CN" altLang="en-US" dirty="0"/>
          </a:p>
          <a:p>
            <a:pPr algn="just" eaLnBrk="1" hangingPunct="1">
              <a:lnSpc>
                <a:spcPct val="120000"/>
              </a:lnSpc>
              <a:buNone/>
            </a:pPr>
            <a:r>
              <a:rPr lang="zh-CN" altLang="en-US" dirty="0"/>
              <a:t>            分析同步时序逻辑电路的一般步骤</a:t>
            </a:r>
            <a:r>
              <a:rPr lang="en-US" altLang="zh-CN" dirty="0"/>
              <a:t>:</a:t>
            </a:r>
            <a:endParaRPr lang="en-US" altLang="zh-CN" dirty="0"/>
          </a:p>
          <a:p>
            <a:pPr algn="just" eaLnBrk="1" hangingPunct="1">
              <a:lnSpc>
                <a:spcPct val="120000"/>
              </a:lnSpc>
              <a:buNone/>
            </a:pPr>
            <a:r>
              <a:rPr lang="en-US" altLang="zh-CN" dirty="0"/>
              <a:t>          </a:t>
            </a:r>
            <a:r>
              <a:rPr lang="zh-CN" altLang="en-US" dirty="0"/>
              <a:t>（</a:t>
            </a:r>
            <a:r>
              <a:rPr lang="en-US" altLang="zh-CN" dirty="0"/>
              <a:t>1</a:t>
            </a:r>
            <a:r>
              <a:rPr lang="zh-CN" altLang="en-US" dirty="0"/>
              <a:t>）根据逻辑图写方程</a:t>
            </a:r>
            <a:r>
              <a:rPr lang="en-US" altLang="zh-CN" dirty="0"/>
              <a:t>,</a:t>
            </a:r>
            <a:r>
              <a:rPr lang="zh-CN" altLang="en-US" dirty="0"/>
              <a:t>包括时钟方程、输出方程、各个触发器的驱动方程。由于同步时序逻辑电路的时钟都是统一的</a:t>
            </a:r>
            <a:r>
              <a:rPr lang="en-US" altLang="zh-CN" dirty="0"/>
              <a:t>,</a:t>
            </a:r>
            <a:r>
              <a:rPr lang="zh-CN" altLang="en-US" dirty="0"/>
              <a:t>所以时钟方程也可以省略不写。</a:t>
            </a:r>
            <a:endParaRPr lang="zh-CN" altLang="en-US" dirty="0"/>
          </a:p>
          <a:p>
            <a:pPr algn="just" eaLnBrk="1" hangingPunct="1">
              <a:lnSpc>
                <a:spcPct val="120000"/>
              </a:lnSpc>
              <a:buNone/>
            </a:pPr>
            <a:r>
              <a:rPr lang="zh-CN" altLang="en-US" dirty="0"/>
              <a:t>          （</a:t>
            </a:r>
            <a:r>
              <a:rPr lang="en-US" altLang="zh-CN" dirty="0"/>
              <a:t>2</a:t>
            </a:r>
            <a:r>
              <a:rPr lang="zh-CN" altLang="en-US" dirty="0"/>
              <a:t>）将驱动方程代入触发器的特性方程</a:t>
            </a:r>
            <a:r>
              <a:rPr lang="en-US" altLang="zh-CN" dirty="0"/>
              <a:t>,</a:t>
            </a:r>
            <a:r>
              <a:rPr lang="zh-CN" altLang="en-US" dirty="0"/>
              <a:t>得到各个触发器的状态方程。</a:t>
            </a:r>
            <a:endParaRPr lang="zh-CN" altLang="en-US" dirty="0"/>
          </a:p>
          <a:p>
            <a:pPr algn="just" eaLnBrk="1" hangingPunct="1">
              <a:lnSpc>
                <a:spcPct val="120000"/>
              </a:lnSpc>
              <a:buNone/>
            </a:pPr>
            <a:r>
              <a:rPr lang="zh-CN" altLang="en-US" dirty="0"/>
              <a:t>          （</a:t>
            </a:r>
            <a:r>
              <a:rPr lang="en-US" altLang="zh-CN" dirty="0"/>
              <a:t>3</a:t>
            </a:r>
            <a:r>
              <a:rPr lang="zh-CN" altLang="en-US" dirty="0"/>
              <a:t>）根据状态方程和输出方程进行计算</a:t>
            </a:r>
            <a:r>
              <a:rPr lang="en-US" altLang="zh-CN" dirty="0"/>
              <a:t>,</a:t>
            </a:r>
            <a:r>
              <a:rPr lang="zh-CN" altLang="en-US" dirty="0"/>
              <a:t>求出各种不同输入和现态情况下电路的次态和输出。根据计算结果列状态表。</a:t>
            </a:r>
            <a:endParaRPr lang="zh-CN" altLang="en-US" dirty="0"/>
          </a:p>
          <a:p>
            <a:pPr algn="just" eaLnBrk="1" hangingPunct="1">
              <a:lnSpc>
                <a:spcPct val="120000"/>
              </a:lnSpc>
              <a:buNone/>
            </a:pPr>
            <a:r>
              <a:rPr lang="zh-CN" altLang="en-US" dirty="0"/>
              <a:t>          （</a:t>
            </a:r>
            <a:r>
              <a:rPr lang="en-US" altLang="zh-CN" dirty="0"/>
              <a:t>4</a:t>
            </a:r>
            <a:r>
              <a:rPr lang="zh-CN" altLang="en-US" dirty="0"/>
              <a:t>）画状态图、时序图。</a:t>
            </a:r>
            <a:endParaRPr lang="zh-CN" altLang="en-US" dirty="0"/>
          </a:p>
        </p:txBody>
      </p:sp>
    </p:spTree>
  </p:cSld>
  <p:clrMapOvr>
    <a:masterClrMapping/>
  </p:clrMapOvr>
  <p:transition spd="med">
    <p:zo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3"/>
          <p:cNvSpPr>
            <a:spLocks noGrp="1"/>
          </p:cNvSpPr>
          <p:nvPr>
            <p:ph idx="1"/>
          </p:nvPr>
        </p:nvSpPr>
        <p:spPr>
          <a:xfrm>
            <a:off x="533400" y="457200"/>
            <a:ext cx="7772400" cy="5638800"/>
          </a:xfrm>
          <a:ln/>
        </p:spPr>
        <p:txBody>
          <a:bodyPr vert="horz" wrap="square" lIns="91440" tIns="45720" rIns="91440" bIns="45720" anchor="t" anchorCtr="0"/>
          <a:p>
            <a:pPr eaLnBrk="1" hangingPunct="1">
              <a:buNone/>
            </a:pPr>
            <a:r>
              <a:rPr lang="en-US" altLang="zh-CN" dirty="0"/>
              <a:t>【</a:t>
            </a:r>
            <a:r>
              <a:rPr lang="zh-CN" altLang="en-US" dirty="0"/>
              <a:t>例</a:t>
            </a:r>
            <a:r>
              <a:rPr lang="en-US" altLang="zh-CN" dirty="0"/>
              <a:t>4.1】 </a:t>
            </a:r>
            <a:r>
              <a:rPr lang="zh-CN" altLang="en-US" dirty="0"/>
              <a:t>分析图</a:t>
            </a:r>
            <a:r>
              <a:rPr lang="en-US" altLang="zh-CN" dirty="0"/>
              <a:t>4―33</a:t>
            </a:r>
            <a:r>
              <a:rPr lang="zh-CN" altLang="en-US" dirty="0"/>
              <a:t>所示的同步时序逻辑电路。</a:t>
            </a:r>
            <a:endParaRPr lang="zh-CN" altLang="en-US" dirty="0"/>
          </a:p>
          <a:p>
            <a:pPr algn="just" eaLnBrk="1" hangingPunct="1">
              <a:buNone/>
            </a:pPr>
            <a:r>
              <a:rPr lang="zh-CN" altLang="en-US" dirty="0"/>
              <a:t>  解</a:t>
            </a:r>
            <a:r>
              <a:rPr lang="en-US" altLang="zh-CN" dirty="0"/>
              <a:t>:(1)</a:t>
            </a:r>
            <a:r>
              <a:rPr lang="zh-CN" altLang="en-US" dirty="0"/>
              <a:t>写出方程。</a:t>
            </a:r>
            <a:endParaRPr lang="zh-CN" altLang="en-US" dirty="0"/>
          </a:p>
          <a:p>
            <a:pPr algn="just" eaLnBrk="1" hangingPunct="1">
              <a:buNone/>
            </a:pPr>
            <a:r>
              <a:rPr lang="zh-CN" altLang="en-US" dirty="0"/>
              <a:t>         时钟方程</a:t>
            </a:r>
            <a:r>
              <a:rPr lang="en-US" altLang="zh-CN" dirty="0"/>
              <a:t>:       </a:t>
            </a:r>
            <a:endParaRPr lang="en-US" altLang="zh-CN" dirty="0"/>
          </a:p>
          <a:p>
            <a:pPr algn="just" eaLnBrk="1" hangingPunct="1">
              <a:buNone/>
            </a:pPr>
            <a:r>
              <a:rPr lang="en-US" altLang="zh-CN" dirty="0"/>
              <a:t>                       CP</a:t>
            </a:r>
            <a:r>
              <a:rPr lang="en-US" altLang="zh-CN" baseline="-25000" dirty="0"/>
              <a:t>0</a:t>
            </a:r>
            <a:r>
              <a:rPr lang="en-US" altLang="zh-CN" dirty="0"/>
              <a:t>=CP</a:t>
            </a:r>
            <a:r>
              <a:rPr lang="en-US" altLang="zh-CN" baseline="-25000" dirty="0"/>
              <a:t>1</a:t>
            </a:r>
            <a:r>
              <a:rPr lang="en-US" altLang="zh-CN" dirty="0"/>
              <a:t>=CP</a:t>
            </a:r>
            <a:r>
              <a:rPr lang="en-US" altLang="zh-CN" baseline="-25000" dirty="0"/>
              <a:t>2</a:t>
            </a:r>
            <a:r>
              <a:rPr lang="en-US" altLang="zh-CN" dirty="0"/>
              <a:t>=CP</a:t>
            </a:r>
            <a:endParaRPr lang="en-US" altLang="zh-CN" dirty="0"/>
          </a:p>
          <a:p>
            <a:pPr algn="just" eaLnBrk="1" hangingPunct="1">
              <a:buNone/>
            </a:pPr>
            <a:r>
              <a:rPr lang="en-US" altLang="zh-CN" dirty="0"/>
              <a:t>         </a:t>
            </a:r>
            <a:r>
              <a:rPr lang="zh-CN" altLang="en-US" dirty="0"/>
              <a:t>输出方程</a:t>
            </a:r>
            <a:r>
              <a:rPr lang="en-US" altLang="zh-CN" dirty="0"/>
              <a:t>:</a:t>
            </a:r>
            <a:endParaRPr lang="en-US" altLang="zh-CN" dirty="0"/>
          </a:p>
          <a:p>
            <a:pPr algn="just" eaLnBrk="1" hangingPunct="1">
              <a:buNone/>
            </a:pPr>
            <a:r>
              <a:rPr lang="en-US" altLang="zh-CN" dirty="0"/>
              <a:t>                         C=Q</a:t>
            </a:r>
            <a:r>
              <a:rPr lang="en-US" altLang="zh-CN" baseline="30000" dirty="0"/>
              <a:t>n</a:t>
            </a:r>
            <a:r>
              <a:rPr lang="en-US" altLang="zh-CN" baseline="-25000" dirty="0"/>
              <a:t>0</a:t>
            </a:r>
            <a:r>
              <a:rPr lang="en-US" altLang="zh-CN" dirty="0"/>
              <a:t>Q</a:t>
            </a:r>
            <a:r>
              <a:rPr lang="en-US" altLang="zh-CN" baseline="30000" dirty="0"/>
              <a:t>n</a:t>
            </a:r>
            <a:r>
              <a:rPr lang="en-US" altLang="zh-CN" baseline="-25000" dirty="0"/>
              <a:t>1</a:t>
            </a:r>
            <a:r>
              <a:rPr lang="en-US" altLang="zh-CN" dirty="0"/>
              <a:t>Q</a:t>
            </a:r>
            <a:r>
              <a:rPr lang="en-US" altLang="zh-CN" baseline="30000" dirty="0"/>
              <a:t>n</a:t>
            </a:r>
            <a:r>
              <a:rPr lang="en-US" altLang="zh-CN" baseline="-25000" dirty="0"/>
              <a:t>2</a:t>
            </a:r>
            <a:endParaRPr lang="en-US" altLang="zh-CN" baseline="-25000" dirty="0"/>
          </a:p>
          <a:p>
            <a:pPr algn="just" eaLnBrk="1" hangingPunct="1">
              <a:buNone/>
            </a:pPr>
            <a:r>
              <a:rPr lang="en-US" altLang="zh-CN" dirty="0"/>
              <a:t>         </a:t>
            </a:r>
            <a:r>
              <a:rPr lang="zh-CN" altLang="en-US" dirty="0"/>
              <a:t>驱动方程</a:t>
            </a:r>
            <a:r>
              <a:rPr lang="en-US" altLang="zh-CN" dirty="0"/>
              <a:t>:</a:t>
            </a:r>
            <a:endParaRPr lang="en-US" altLang="zh-CN" dirty="0"/>
          </a:p>
          <a:p>
            <a:pPr algn="just" eaLnBrk="1" hangingPunct="1">
              <a:buNone/>
            </a:pPr>
            <a:r>
              <a:rPr lang="en-US" altLang="zh-CN" dirty="0"/>
              <a:t>                 J</a:t>
            </a:r>
            <a:r>
              <a:rPr lang="en-US" altLang="zh-CN" baseline="-25000" dirty="0"/>
              <a:t>0</a:t>
            </a:r>
            <a:r>
              <a:rPr lang="en-US" altLang="zh-CN" dirty="0"/>
              <a:t>=K</a:t>
            </a:r>
            <a:r>
              <a:rPr lang="en-US" altLang="zh-CN" baseline="-25000" dirty="0"/>
              <a:t>0</a:t>
            </a:r>
            <a:r>
              <a:rPr lang="en-US" altLang="zh-CN" dirty="0"/>
              <a:t>=1,J</a:t>
            </a:r>
            <a:r>
              <a:rPr lang="en-US" altLang="zh-CN" baseline="-25000" dirty="0"/>
              <a:t>1</a:t>
            </a:r>
            <a:r>
              <a:rPr lang="en-US" altLang="zh-CN" dirty="0"/>
              <a:t>=K</a:t>
            </a:r>
            <a:r>
              <a:rPr lang="en-US" altLang="zh-CN" baseline="-25000" dirty="0"/>
              <a:t>1</a:t>
            </a:r>
            <a:r>
              <a:rPr lang="en-US" altLang="zh-CN" dirty="0"/>
              <a:t>=Q</a:t>
            </a:r>
            <a:r>
              <a:rPr lang="en-US" altLang="zh-CN" baseline="30000" dirty="0"/>
              <a:t>n</a:t>
            </a:r>
            <a:r>
              <a:rPr lang="en-US" altLang="zh-CN" baseline="-25000" dirty="0"/>
              <a:t>0</a:t>
            </a:r>
            <a:r>
              <a:rPr lang="en-US" altLang="zh-CN" dirty="0"/>
              <a:t>,J</a:t>
            </a:r>
            <a:r>
              <a:rPr lang="en-US" altLang="zh-CN" baseline="-25000" dirty="0"/>
              <a:t>2</a:t>
            </a:r>
            <a:r>
              <a:rPr lang="en-US" altLang="zh-CN" dirty="0"/>
              <a:t>=K</a:t>
            </a:r>
            <a:r>
              <a:rPr lang="en-US" altLang="zh-CN" baseline="-25000" dirty="0"/>
              <a:t>2</a:t>
            </a:r>
            <a:r>
              <a:rPr lang="en-US" altLang="zh-CN" dirty="0"/>
              <a:t>=Q</a:t>
            </a:r>
            <a:r>
              <a:rPr lang="en-US" altLang="zh-CN" baseline="30000" dirty="0"/>
              <a:t>n</a:t>
            </a:r>
            <a:r>
              <a:rPr lang="en-US" altLang="zh-CN" baseline="-25000" dirty="0"/>
              <a:t>0</a:t>
            </a:r>
            <a:r>
              <a:rPr lang="en-US" altLang="zh-CN" dirty="0"/>
              <a:t>Q</a:t>
            </a:r>
            <a:r>
              <a:rPr lang="en-US" altLang="zh-CN" baseline="30000" dirty="0"/>
              <a:t>n</a:t>
            </a:r>
            <a:r>
              <a:rPr lang="en-US" altLang="zh-CN" baseline="-25000" dirty="0"/>
              <a:t>1</a:t>
            </a:r>
            <a:endParaRPr lang="en-US" altLang="zh-CN" baseline="-25000" dirty="0"/>
          </a:p>
          <a:p>
            <a:pPr eaLnBrk="1" hangingPunct="1">
              <a:buNone/>
            </a:pPr>
            <a:r>
              <a:rPr lang="en-US" altLang="zh-CN" dirty="0"/>
              <a:t> </a:t>
            </a:r>
            <a:endParaRPr lang="en-US" altLang="zh-CN" dirty="0"/>
          </a:p>
        </p:txBody>
      </p:sp>
    </p:spTree>
  </p:cSld>
  <p:clrMapOvr>
    <a:masterClrMapping/>
  </p:clrMapOvr>
  <p:transition spd="med">
    <p:zo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1028"/>
          <p:cNvSpPr txBox="1"/>
          <p:nvPr/>
        </p:nvSpPr>
        <p:spPr>
          <a:xfrm>
            <a:off x="2133600" y="5181600"/>
            <a:ext cx="56388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4―33 </a:t>
            </a:r>
            <a:r>
              <a:rPr lang="zh-CN" altLang="en-US" dirty="0">
                <a:latin typeface="Times New Roman" panose="02020603050405020304" pitchFamily="18" charset="0"/>
              </a:rPr>
              <a:t>同步时序逻辑电路</a:t>
            </a:r>
            <a:endParaRPr lang="zh-CN" altLang="en-US" dirty="0">
              <a:latin typeface="Times New Roman" panose="02020603050405020304" pitchFamily="18" charset="0"/>
            </a:endParaRPr>
          </a:p>
        </p:txBody>
      </p:sp>
      <p:graphicFrame>
        <p:nvGraphicFramePr>
          <p:cNvPr id="66562" name="Object 1029"/>
          <p:cNvGraphicFramePr>
            <a:graphicFrameLocks noChangeAspect="1"/>
          </p:cNvGraphicFramePr>
          <p:nvPr/>
        </p:nvGraphicFramePr>
        <p:xfrm>
          <a:off x="838200" y="1143000"/>
          <a:ext cx="7696200" cy="3227388"/>
        </p:xfrm>
        <a:graphic>
          <a:graphicData uri="http://schemas.openxmlformats.org/presentationml/2006/ole">
            <mc:AlternateContent xmlns:mc="http://schemas.openxmlformats.org/markup-compatibility/2006">
              <mc:Choice xmlns:v="urn:schemas-microsoft-com:vml" Requires="v">
                <p:oleObj spid="_x0000_s3189" name="" r:id="rId1" imgW="2872740" imgH="1203960" progId="Visio.Drawing.4">
                  <p:embed/>
                </p:oleObj>
              </mc:Choice>
              <mc:Fallback>
                <p:oleObj name="" r:id="rId1" imgW="2872740" imgH="1203960" progId="Visio.Drawing.4">
                  <p:embed/>
                  <p:pic>
                    <p:nvPicPr>
                      <p:cNvPr id="0" name="图片 3188"/>
                      <p:cNvPicPr/>
                      <p:nvPr/>
                    </p:nvPicPr>
                    <p:blipFill>
                      <a:blip r:embed="rId2"/>
                      <a:stretch>
                        <a:fillRect/>
                      </a:stretch>
                    </p:blipFill>
                    <p:spPr>
                      <a:xfrm>
                        <a:off x="838200" y="1143000"/>
                        <a:ext cx="7696200" cy="32273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3"/>
          <p:cNvSpPr>
            <a:spLocks noGrp="1"/>
          </p:cNvSpPr>
          <p:nvPr>
            <p:ph idx="1"/>
          </p:nvPr>
        </p:nvSpPr>
        <p:spPr>
          <a:xfrm>
            <a:off x="533400" y="381000"/>
            <a:ext cx="7772400" cy="5715000"/>
          </a:xfrm>
          <a:ln/>
        </p:spPr>
        <p:txBody>
          <a:bodyPr vert="horz" wrap="square" lIns="91440" tIns="45720" rIns="91440" bIns="45720" anchor="t" anchorCtr="0"/>
          <a:p>
            <a:pPr eaLnBrk="1" hangingPunct="1">
              <a:buNone/>
            </a:pPr>
            <a:r>
              <a:rPr lang="en-US" altLang="zh-CN" dirty="0"/>
              <a:t>          </a:t>
            </a:r>
            <a:r>
              <a:rPr lang="zh-CN" altLang="en-US" dirty="0"/>
              <a:t>（</a:t>
            </a:r>
            <a:r>
              <a:rPr lang="en-US" altLang="zh-CN" dirty="0"/>
              <a:t>2</a:t>
            </a:r>
            <a:r>
              <a:rPr lang="zh-CN" altLang="en-US" dirty="0"/>
              <a:t>）将驱动方程代入</a:t>
            </a:r>
            <a:r>
              <a:rPr lang="en-US" altLang="zh-CN" dirty="0"/>
              <a:t>JK</a:t>
            </a:r>
            <a:r>
              <a:rPr lang="zh-CN" altLang="en-US" dirty="0"/>
              <a:t>触发器的特性方程</a:t>
            </a:r>
            <a:r>
              <a:rPr lang="en-US" altLang="zh-CN" dirty="0"/>
              <a:t>,</a:t>
            </a:r>
            <a:r>
              <a:rPr lang="zh-CN" altLang="en-US" dirty="0"/>
              <a:t>求各个触发器的状态方程。</a:t>
            </a:r>
            <a:r>
              <a:rPr lang="en-US" altLang="zh-CN" dirty="0"/>
              <a:t>JK</a:t>
            </a:r>
            <a:r>
              <a:rPr lang="zh-CN" altLang="en-US" dirty="0"/>
              <a:t>触发器的特性方程为</a:t>
            </a:r>
            <a:endParaRPr lang="zh-CN" altLang="en-US" dirty="0"/>
          </a:p>
          <a:p>
            <a:pPr algn="just" eaLnBrk="1" hangingPunct="1">
              <a:buNone/>
            </a:pPr>
            <a:r>
              <a:rPr lang="zh-CN" altLang="en-US" dirty="0"/>
              <a:t>                      </a:t>
            </a:r>
            <a:endParaRPr lang="zh-CN" altLang="en-US" dirty="0"/>
          </a:p>
          <a:p>
            <a:pPr algn="just" eaLnBrk="1" hangingPunct="1">
              <a:buNone/>
            </a:pPr>
            <a:r>
              <a:rPr lang="zh-CN" altLang="en-US" dirty="0"/>
              <a:t>     各个触发器的状态方程为</a:t>
            </a:r>
            <a:endParaRPr lang="zh-CN" altLang="en-US" dirty="0"/>
          </a:p>
          <a:p>
            <a:pPr algn="just" eaLnBrk="1" hangingPunct="1">
              <a:buNone/>
            </a:pPr>
            <a:r>
              <a:rPr lang="zh-CN" altLang="en-US" dirty="0"/>
              <a:t>                      </a:t>
            </a:r>
            <a:endParaRPr lang="zh-CN" altLang="en-US" dirty="0"/>
          </a:p>
        </p:txBody>
      </p:sp>
      <p:graphicFrame>
        <p:nvGraphicFramePr>
          <p:cNvPr id="67586" name="Object 4"/>
          <p:cNvGraphicFramePr>
            <a:graphicFrameLocks noChangeAspect="1"/>
          </p:cNvGraphicFramePr>
          <p:nvPr/>
        </p:nvGraphicFramePr>
        <p:xfrm>
          <a:off x="2819400" y="1447800"/>
          <a:ext cx="2057400" cy="547688"/>
        </p:xfrm>
        <a:graphic>
          <a:graphicData uri="http://schemas.openxmlformats.org/presentationml/2006/ole">
            <mc:AlternateContent xmlns:mc="http://schemas.openxmlformats.org/markup-compatibility/2006">
              <mc:Choice xmlns:v="urn:schemas-microsoft-com:vml" Requires="v">
                <p:oleObj spid="_x0000_s3190" name="" r:id="rId1" imgW="1002665" imgH="266700" progId="Equation.DSMT4">
                  <p:embed/>
                </p:oleObj>
              </mc:Choice>
              <mc:Fallback>
                <p:oleObj name="" r:id="rId1" imgW="1002665" imgH="266700" progId="Equation.DSMT4">
                  <p:embed/>
                  <p:pic>
                    <p:nvPicPr>
                      <p:cNvPr id="0" name="图片 3189"/>
                      <p:cNvPicPr/>
                      <p:nvPr/>
                    </p:nvPicPr>
                    <p:blipFill>
                      <a:blip r:embed="rId2"/>
                      <a:stretch>
                        <a:fillRect/>
                      </a:stretch>
                    </p:blipFill>
                    <p:spPr>
                      <a:xfrm>
                        <a:off x="2819400" y="1447800"/>
                        <a:ext cx="2057400" cy="547688"/>
                      </a:xfrm>
                      <a:prstGeom prst="rect">
                        <a:avLst/>
                      </a:prstGeom>
                      <a:noFill/>
                      <a:ln w="38100">
                        <a:noFill/>
                        <a:miter/>
                      </a:ln>
                    </p:spPr>
                  </p:pic>
                </p:oleObj>
              </mc:Fallback>
            </mc:AlternateContent>
          </a:graphicData>
        </a:graphic>
      </p:graphicFrame>
      <p:graphicFrame>
        <p:nvGraphicFramePr>
          <p:cNvPr id="67587" name="Object 5"/>
          <p:cNvGraphicFramePr>
            <a:graphicFrameLocks noChangeAspect="1"/>
          </p:cNvGraphicFramePr>
          <p:nvPr/>
        </p:nvGraphicFramePr>
        <p:xfrm>
          <a:off x="2514600" y="2819400"/>
          <a:ext cx="3657600" cy="1933575"/>
        </p:xfrm>
        <a:graphic>
          <a:graphicData uri="http://schemas.openxmlformats.org/presentationml/2006/ole">
            <mc:AlternateContent xmlns:mc="http://schemas.openxmlformats.org/markup-compatibility/2006">
              <mc:Choice xmlns:v="urn:schemas-microsoft-com:vml" Requires="v">
                <p:oleObj spid="_x0000_s3191" name="" r:id="rId3" imgW="1536700" imgH="812800" progId="Equation.DSMT4">
                  <p:embed/>
                </p:oleObj>
              </mc:Choice>
              <mc:Fallback>
                <p:oleObj name="" r:id="rId3" imgW="1536700" imgH="812800" progId="Equation.DSMT4">
                  <p:embed/>
                  <p:pic>
                    <p:nvPicPr>
                      <p:cNvPr id="0" name="图片 3190"/>
                      <p:cNvPicPr/>
                      <p:nvPr/>
                    </p:nvPicPr>
                    <p:blipFill>
                      <a:blip r:embed="rId4"/>
                      <a:stretch>
                        <a:fillRect/>
                      </a:stretch>
                    </p:blipFill>
                    <p:spPr>
                      <a:xfrm>
                        <a:off x="2514600" y="2819400"/>
                        <a:ext cx="3657600" cy="1933575"/>
                      </a:xfrm>
                      <a:prstGeom prst="rect">
                        <a:avLst/>
                      </a:prstGeom>
                      <a:noFill/>
                      <a:ln w="38100">
                        <a:noFill/>
                        <a:miter/>
                      </a:ln>
                    </p:spPr>
                  </p:pic>
                </p:oleObj>
              </mc:Fallback>
            </mc:AlternateContent>
          </a:graphicData>
        </a:graphic>
      </p:graphicFrame>
      <p:sp>
        <p:nvSpPr>
          <p:cNvPr id="67589" name="Text Box 6"/>
          <p:cNvSpPr txBox="1"/>
          <p:nvPr/>
        </p:nvSpPr>
        <p:spPr>
          <a:xfrm>
            <a:off x="838200" y="4876800"/>
            <a:ext cx="7543800" cy="1004888"/>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）根据状态方程和输出方程进行计算</a:t>
            </a:r>
            <a:r>
              <a:rPr lang="en-US" altLang="zh-CN" dirty="0">
                <a:latin typeface="Times New Roman" panose="02020603050405020304" pitchFamily="18" charset="0"/>
              </a:rPr>
              <a:t>,</a:t>
            </a:r>
            <a:r>
              <a:rPr lang="zh-CN" altLang="en-US" dirty="0">
                <a:latin typeface="Times New Roman" panose="02020603050405020304" pitchFamily="18" charset="0"/>
              </a:rPr>
              <a:t>列状态表</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如表</a:t>
            </a:r>
            <a:r>
              <a:rPr lang="en-US" altLang="zh-CN" dirty="0">
                <a:latin typeface="Times New Roman" panose="02020603050405020304" pitchFamily="18" charset="0"/>
              </a:rPr>
              <a:t>4―16</a:t>
            </a:r>
            <a:r>
              <a:rPr lang="zh-CN" altLang="en-US" dirty="0">
                <a:latin typeface="Times New Roman" panose="02020603050405020304" pitchFamily="18" charset="0"/>
              </a:rPr>
              <a:t>所示。</a:t>
            </a:r>
            <a:endParaRPr lang="zh-CN" altLang="en-US" dirty="0">
              <a:latin typeface="Times New Roman" panose="02020603050405020304" pitchFamily="18" charset="0"/>
            </a:endParaRPr>
          </a:p>
        </p:txBody>
      </p:sp>
    </p:spTree>
  </p:cSld>
  <p:clrMapOvr>
    <a:masterClrMapping/>
  </p:clrMapOvr>
  <p:transition spd="med">
    <p:zo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Text Box 4"/>
          <p:cNvSpPr txBox="1"/>
          <p:nvPr/>
        </p:nvSpPr>
        <p:spPr>
          <a:xfrm>
            <a:off x="1905000" y="838200"/>
            <a:ext cx="61722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4―16 </a:t>
            </a:r>
            <a:r>
              <a:rPr lang="zh-CN" altLang="en-US" dirty="0">
                <a:latin typeface="Times New Roman" panose="02020603050405020304" pitchFamily="18" charset="0"/>
              </a:rPr>
              <a:t>例</a:t>
            </a:r>
            <a:r>
              <a:rPr lang="en-US" altLang="zh-CN" dirty="0">
                <a:latin typeface="Times New Roman" panose="02020603050405020304" pitchFamily="18" charset="0"/>
              </a:rPr>
              <a:t>4.1</a:t>
            </a:r>
            <a:r>
              <a:rPr lang="zh-CN" altLang="en-US" dirty="0">
                <a:latin typeface="Times New Roman" panose="02020603050405020304" pitchFamily="18" charset="0"/>
              </a:rPr>
              <a:t>同步时序逻辑电路的状态表</a:t>
            </a:r>
            <a:endParaRPr lang="zh-CN" altLang="en-US" dirty="0">
              <a:latin typeface="Times New Roman" panose="02020603050405020304" pitchFamily="18" charset="0"/>
            </a:endParaRPr>
          </a:p>
        </p:txBody>
      </p:sp>
      <p:pic>
        <p:nvPicPr>
          <p:cNvPr id="162819" name="Picture 5" descr="Img00043"/>
          <p:cNvPicPr>
            <a:picLocks noChangeAspect="1"/>
          </p:cNvPicPr>
          <p:nvPr/>
        </p:nvPicPr>
        <p:blipFill>
          <a:blip r:embed="rId1"/>
          <a:stretch>
            <a:fillRect/>
          </a:stretch>
        </p:blipFill>
        <p:spPr>
          <a:xfrm>
            <a:off x="685800" y="1752600"/>
            <a:ext cx="7840663" cy="4267200"/>
          </a:xfrm>
          <a:prstGeom prst="rect">
            <a:avLst/>
          </a:prstGeom>
          <a:noFill/>
          <a:ln w="9525">
            <a:noFill/>
          </a:ln>
        </p:spPr>
      </p:pic>
    </p:spTree>
  </p:cSld>
  <p:clrMapOvr>
    <a:masterClrMapping/>
  </p:clrMapOvr>
  <p:transition spd="med">
    <p:zo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Rectangle 3"/>
          <p:cNvSpPr>
            <a:spLocks noGrp="1"/>
          </p:cNvSpPr>
          <p:nvPr>
            <p:ph idx="1"/>
          </p:nvPr>
        </p:nvSpPr>
        <p:spPr>
          <a:xfrm>
            <a:off x="457200" y="457200"/>
            <a:ext cx="7772400" cy="1676400"/>
          </a:xfrm>
          <a:ln/>
        </p:spPr>
        <p:txBody>
          <a:bodyPr vert="horz" wrap="square" lIns="91440" tIns="45720" rIns="91440" bIns="45720" anchor="t" anchorCtr="0"/>
          <a:p>
            <a:pPr eaLnBrk="1" hangingPunct="1">
              <a:buNone/>
            </a:pPr>
            <a:r>
              <a:rPr lang="en-US" altLang="zh-CN" dirty="0"/>
              <a:t>             </a:t>
            </a:r>
            <a:r>
              <a:rPr lang="zh-CN" altLang="en-US" dirty="0"/>
              <a:t>（</a:t>
            </a:r>
            <a:r>
              <a:rPr lang="en-US" altLang="zh-CN" dirty="0"/>
              <a:t>4</a:t>
            </a:r>
            <a:r>
              <a:rPr lang="zh-CN" altLang="en-US" dirty="0"/>
              <a:t>）画状态图、时序图</a:t>
            </a:r>
            <a:r>
              <a:rPr lang="en-US" altLang="zh-CN" dirty="0"/>
              <a:t>,</a:t>
            </a:r>
            <a:r>
              <a:rPr lang="zh-CN" altLang="en-US" dirty="0"/>
              <a:t>分别如图</a:t>
            </a:r>
            <a:r>
              <a:rPr lang="en-US" altLang="zh-CN" dirty="0"/>
              <a:t>4―34</a:t>
            </a:r>
            <a:r>
              <a:rPr lang="zh-CN" altLang="en-US" dirty="0"/>
              <a:t>和图</a:t>
            </a:r>
            <a:r>
              <a:rPr lang="en-US" altLang="zh-CN" dirty="0"/>
              <a:t>4―35</a:t>
            </a:r>
            <a:r>
              <a:rPr lang="zh-CN" altLang="en-US" dirty="0"/>
              <a:t>所示。</a:t>
            </a:r>
            <a:endParaRPr lang="zh-CN" altLang="en-US" dirty="0"/>
          </a:p>
        </p:txBody>
      </p:sp>
      <p:sp>
        <p:nvSpPr>
          <p:cNvPr id="68612" name="Text Box 4"/>
          <p:cNvSpPr txBox="1"/>
          <p:nvPr/>
        </p:nvSpPr>
        <p:spPr>
          <a:xfrm>
            <a:off x="1752600" y="5410200"/>
            <a:ext cx="62484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4―34  </a:t>
            </a:r>
            <a:r>
              <a:rPr lang="zh-CN" altLang="en-US" dirty="0">
                <a:latin typeface="Times New Roman" panose="02020603050405020304" pitchFamily="18" charset="0"/>
              </a:rPr>
              <a:t>例</a:t>
            </a:r>
            <a:r>
              <a:rPr lang="en-US" altLang="zh-CN" dirty="0">
                <a:latin typeface="Times New Roman" panose="02020603050405020304" pitchFamily="18" charset="0"/>
              </a:rPr>
              <a:t>4.1</a:t>
            </a:r>
            <a:r>
              <a:rPr lang="zh-CN" altLang="en-US" dirty="0">
                <a:latin typeface="Times New Roman" panose="02020603050405020304" pitchFamily="18" charset="0"/>
              </a:rPr>
              <a:t>同步时序逻辑电路的状态图</a:t>
            </a:r>
            <a:endParaRPr lang="zh-CN" altLang="en-US" dirty="0">
              <a:latin typeface="Times New Roman" panose="02020603050405020304" pitchFamily="18" charset="0"/>
            </a:endParaRPr>
          </a:p>
        </p:txBody>
      </p:sp>
      <p:graphicFrame>
        <p:nvGraphicFramePr>
          <p:cNvPr id="68610" name="Object 5"/>
          <p:cNvGraphicFramePr>
            <a:graphicFrameLocks noChangeAspect="1"/>
          </p:cNvGraphicFramePr>
          <p:nvPr/>
        </p:nvGraphicFramePr>
        <p:xfrm>
          <a:off x="1219200" y="2133600"/>
          <a:ext cx="7086600" cy="2441575"/>
        </p:xfrm>
        <a:graphic>
          <a:graphicData uri="http://schemas.openxmlformats.org/presentationml/2006/ole">
            <mc:AlternateContent xmlns:mc="http://schemas.openxmlformats.org/markup-compatibility/2006">
              <mc:Choice xmlns:v="urn:schemas-microsoft-com:vml" Requires="v">
                <p:oleObj spid="_x0000_s3193" name="" r:id="rId1" imgW="2278380" imgH="784860" progId="Visio.Drawing.4">
                  <p:embed/>
                </p:oleObj>
              </mc:Choice>
              <mc:Fallback>
                <p:oleObj name="" r:id="rId1" imgW="2278380" imgH="784860" progId="Visio.Drawing.4">
                  <p:embed/>
                  <p:pic>
                    <p:nvPicPr>
                      <p:cNvPr id="0" name="图片 3192"/>
                      <p:cNvPicPr/>
                      <p:nvPr/>
                    </p:nvPicPr>
                    <p:blipFill>
                      <a:blip r:embed="rId2"/>
                      <a:stretch>
                        <a:fillRect/>
                      </a:stretch>
                    </p:blipFill>
                    <p:spPr>
                      <a:xfrm>
                        <a:off x="1219200" y="2133600"/>
                        <a:ext cx="7086600" cy="24415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Text Box 4"/>
          <p:cNvSpPr txBox="1"/>
          <p:nvPr/>
        </p:nvSpPr>
        <p:spPr>
          <a:xfrm>
            <a:off x="1828800" y="5486400"/>
            <a:ext cx="57912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4―35  </a:t>
            </a:r>
            <a:r>
              <a:rPr lang="zh-CN" altLang="en-US" dirty="0">
                <a:latin typeface="Times New Roman" panose="02020603050405020304" pitchFamily="18" charset="0"/>
              </a:rPr>
              <a:t>例</a:t>
            </a:r>
            <a:r>
              <a:rPr lang="en-US" altLang="zh-CN" dirty="0">
                <a:latin typeface="Times New Roman" panose="02020603050405020304" pitchFamily="18" charset="0"/>
              </a:rPr>
              <a:t>4.1</a:t>
            </a:r>
            <a:r>
              <a:rPr lang="zh-CN" altLang="en-US" dirty="0">
                <a:latin typeface="Times New Roman" panose="02020603050405020304" pitchFamily="18" charset="0"/>
              </a:rPr>
              <a:t>同步时序逻辑电路的时序图 </a:t>
            </a:r>
            <a:endParaRPr lang="zh-CN" altLang="en-US" dirty="0">
              <a:latin typeface="Times New Roman" panose="02020603050405020304" pitchFamily="18" charset="0"/>
            </a:endParaRPr>
          </a:p>
        </p:txBody>
      </p:sp>
      <p:graphicFrame>
        <p:nvGraphicFramePr>
          <p:cNvPr id="69634" name="Object 5"/>
          <p:cNvGraphicFramePr>
            <a:graphicFrameLocks noChangeAspect="1"/>
          </p:cNvGraphicFramePr>
          <p:nvPr/>
        </p:nvGraphicFramePr>
        <p:xfrm>
          <a:off x="1143000" y="1295400"/>
          <a:ext cx="7239000" cy="3944938"/>
        </p:xfrm>
        <a:graphic>
          <a:graphicData uri="http://schemas.openxmlformats.org/presentationml/2006/ole">
            <mc:AlternateContent xmlns:mc="http://schemas.openxmlformats.org/markup-compatibility/2006">
              <mc:Choice xmlns:v="urn:schemas-microsoft-com:vml" Requires="v">
                <p:oleObj spid="_x0000_s3192" name="" r:id="rId1" imgW="2842260" imgH="1546860" progId="Visio.Drawing.4">
                  <p:embed/>
                </p:oleObj>
              </mc:Choice>
              <mc:Fallback>
                <p:oleObj name="" r:id="rId1" imgW="2842260" imgH="1546860" progId="Visio.Drawing.4">
                  <p:embed/>
                  <p:pic>
                    <p:nvPicPr>
                      <p:cNvPr id="0" name="图片 3191"/>
                      <p:cNvPicPr/>
                      <p:nvPr/>
                    </p:nvPicPr>
                    <p:blipFill>
                      <a:blip r:embed="rId2"/>
                      <a:stretch>
                        <a:fillRect/>
                      </a:stretch>
                    </p:blipFill>
                    <p:spPr>
                      <a:xfrm>
                        <a:off x="1143000" y="1295400"/>
                        <a:ext cx="7239000" cy="39449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7" name="Rectangle 3"/>
          <p:cNvSpPr>
            <a:spLocks noGrp="1"/>
          </p:cNvSpPr>
          <p:nvPr>
            <p:ph idx="1"/>
          </p:nvPr>
        </p:nvSpPr>
        <p:spPr>
          <a:xfrm>
            <a:off x="4572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4―2(a)</a:t>
            </a:r>
            <a:r>
              <a:rPr lang="zh-CN" altLang="en-US" dirty="0"/>
              <a:t>是一个由两个与非门构成的基本</a:t>
            </a:r>
            <a:r>
              <a:rPr lang="en-US" altLang="zh-CN" dirty="0"/>
              <a:t>RS</a:t>
            </a:r>
            <a:r>
              <a:rPr lang="zh-CN" altLang="en-US" dirty="0"/>
              <a:t>触发器电路</a:t>
            </a:r>
            <a:r>
              <a:rPr lang="en-US" altLang="zh-CN" dirty="0"/>
              <a:t>,</a:t>
            </a:r>
            <a:r>
              <a:rPr lang="zh-CN" altLang="en-US" dirty="0"/>
              <a:t>图</a:t>
            </a:r>
            <a:r>
              <a:rPr lang="en-US" altLang="zh-CN" dirty="0"/>
              <a:t>4―2(b)</a:t>
            </a:r>
            <a:r>
              <a:rPr lang="zh-CN" altLang="en-US" dirty="0"/>
              <a:t>是它的逻辑符号。图中，与非门</a:t>
            </a:r>
            <a:r>
              <a:rPr lang="en-US" altLang="zh-CN" dirty="0"/>
              <a:t>G</a:t>
            </a:r>
            <a:r>
              <a:rPr lang="en-US" altLang="zh-CN" baseline="-25000" dirty="0"/>
              <a:t>1</a:t>
            </a:r>
            <a:r>
              <a:rPr lang="zh-CN" altLang="en-US" dirty="0"/>
              <a:t>的输出连接到与非门</a:t>
            </a:r>
            <a:r>
              <a:rPr lang="en-US" altLang="zh-CN" dirty="0"/>
              <a:t>G</a:t>
            </a:r>
            <a:r>
              <a:rPr lang="en-US" altLang="zh-CN" baseline="-25000" dirty="0"/>
              <a:t>2</a:t>
            </a:r>
            <a:r>
              <a:rPr lang="zh-CN" altLang="en-US" dirty="0"/>
              <a:t>的输入</a:t>
            </a:r>
            <a:r>
              <a:rPr lang="en-US" altLang="zh-CN" dirty="0"/>
              <a:t>,</a:t>
            </a:r>
            <a:r>
              <a:rPr lang="zh-CN" altLang="en-US" dirty="0"/>
              <a:t>与非门</a:t>
            </a:r>
            <a:r>
              <a:rPr lang="en-US" altLang="zh-CN" dirty="0"/>
              <a:t>G</a:t>
            </a:r>
            <a:r>
              <a:rPr lang="en-US" altLang="zh-CN" baseline="-25000" dirty="0"/>
              <a:t>2</a:t>
            </a:r>
            <a:r>
              <a:rPr lang="zh-CN" altLang="en-US" dirty="0"/>
              <a:t>的输出又连接到与非门</a:t>
            </a:r>
            <a:r>
              <a:rPr lang="en-US" altLang="zh-CN" dirty="0"/>
              <a:t>G</a:t>
            </a:r>
            <a:r>
              <a:rPr lang="en-US" altLang="zh-CN" baseline="-25000" dirty="0"/>
              <a:t>1</a:t>
            </a:r>
            <a:r>
              <a:rPr lang="zh-CN" altLang="en-US" dirty="0"/>
              <a:t>的输入</a:t>
            </a:r>
            <a:r>
              <a:rPr lang="en-US" altLang="zh-CN" dirty="0"/>
              <a:t>,</a:t>
            </a:r>
            <a:r>
              <a:rPr lang="zh-CN" altLang="en-US" dirty="0"/>
              <a:t>形成交叉反馈</a:t>
            </a:r>
            <a:r>
              <a:rPr lang="en-US" altLang="zh-CN" dirty="0"/>
              <a:t>,</a:t>
            </a:r>
            <a:r>
              <a:rPr lang="zh-CN" altLang="en-US" dirty="0"/>
              <a:t>这是触发器的一个特点。           </a:t>
            </a:r>
            <a:endParaRPr lang="zh-CN" altLang="en-US" dirty="0"/>
          </a:p>
          <a:p>
            <a:pPr algn="just" eaLnBrk="1" hangingPunct="1">
              <a:buNone/>
            </a:pPr>
            <a:r>
              <a:rPr lang="zh-CN" altLang="en-US" dirty="0"/>
              <a:t>            和       是触发器的输入端</a:t>
            </a:r>
            <a:r>
              <a:rPr lang="en-US" altLang="zh-CN" dirty="0"/>
              <a:t>,</a:t>
            </a:r>
            <a:r>
              <a:rPr lang="zh-CN" altLang="en-US" dirty="0"/>
              <a:t>反号表示低电平有效。</a:t>
            </a:r>
            <a:r>
              <a:rPr lang="en-US" altLang="zh-CN" dirty="0"/>
              <a:t>Q</a:t>
            </a:r>
            <a:r>
              <a:rPr lang="zh-CN" altLang="en-US" dirty="0"/>
              <a:t>和       是触发器的两个互补输出端。触发器正常工作时</a:t>
            </a:r>
            <a:r>
              <a:rPr lang="en-US" altLang="zh-CN" dirty="0"/>
              <a:t>,Q</a:t>
            </a:r>
            <a:r>
              <a:rPr lang="zh-CN" altLang="en-US" dirty="0"/>
              <a:t>和        的值总是相反的。</a:t>
            </a:r>
            <a:endParaRPr lang="zh-CN" altLang="en-US" dirty="0"/>
          </a:p>
          <a:p>
            <a:pPr eaLnBrk="1" hangingPunct="1">
              <a:buNone/>
            </a:pPr>
            <a:endParaRPr lang="en-US" altLang="zh-CN" dirty="0"/>
          </a:p>
        </p:txBody>
      </p:sp>
      <p:graphicFrame>
        <p:nvGraphicFramePr>
          <p:cNvPr id="3074" name="Object 5"/>
          <p:cNvGraphicFramePr>
            <a:graphicFrameLocks noChangeAspect="1"/>
          </p:cNvGraphicFramePr>
          <p:nvPr/>
        </p:nvGraphicFramePr>
        <p:xfrm>
          <a:off x="1219200" y="2438400"/>
          <a:ext cx="914400" cy="619125"/>
        </p:xfrm>
        <a:graphic>
          <a:graphicData uri="http://schemas.openxmlformats.org/presentationml/2006/ole">
            <mc:AlternateContent xmlns:mc="http://schemas.openxmlformats.org/markup-compatibility/2006">
              <mc:Choice xmlns:v="urn:schemas-microsoft-com:vml" Requires="v">
                <p:oleObj spid="_x0000_s3078" name="" r:id="rId1" imgW="393065" imgH="266700" progId="Equation.DSMT4">
                  <p:embed/>
                </p:oleObj>
              </mc:Choice>
              <mc:Fallback>
                <p:oleObj name="" r:id="rId1" imgW="393065" imgH="266700" progId="Equation.DSMT4">
                  <p:embed/>
                  <p:pic>
                    <p:nvPicPr>
                      <p:cNvPr id="0" name="图片 3077"/>
                      <p:cNvPicPr/>
                      <p:nvPr/>
                    </p:nvPicPr>
                    <p:blipFill>
                      <a:blip r:embed="rId2"/>
                      <a:stretch>
                        <a:fillRect/>
                      </a:stretch>
                    </p:blipFill>
                    <p:spPr>
                      <a:xfrm>
                        <a:off x="1219200" y="2438400"/>
                        <a:ext cx="914400" cy="619125"/>
                      </a:xfrm>
                      <a:prstGeom prst="rect">
                        <a:avLst/>
                      </a:prstGeom>
                      <a:noFill/>
                      <a:ln w="38100">
                        <a:noFill/>
                        <a:miter/>
                      </a:ln>
                    </p:spPr>
                  </p:pic>
                </p:oleObj>
              </mc:Fallback>
            </mc:AlternateContent>
          </a:graphicData>
        </a:graphic>
      </p:graphicFrame>
      <p:graphicFrame>
        <p:nvGraphicFramePr>
          <p:cNvPr id="3075" name="Object 6"/>
          <p:cNvGraphicFramePr>
            <a:graphicFrameLocks noChangeAspect="1"/>
          </p:cNvGraphicFramePr>
          <p:nvPr/>
        </p:nvGraphicFramePr>
        <p:xfrm>
          <a:off x="1447800" y="2895600"/>
          <a:ext cx="317500" cy="501650"/>
        </p:xfrm>
        <a:graphic>
          <a:graphicData uri="http://schemas.openxmlformats.org/presentationml/2006/ole">
            <mc:AlternateContent xmlns:mc="http://schemas.openxmlformats.org/markup-compatibility/2006">
              <mc:Choice xmlns:v="urn:schemas-microsoft-com:vml" Requires="v">
                <p:oleObj spid="_x0000_s3079" name="" r:id="rId3" imgW="152400" imgH="241300" progId="Equation.DSMT4">
                  <p:embed/>
                </p:oleObj>
              </mc:Choice>
              <mc:Fallback>
                <p:oleObj name="" r:id="rId3" imgW="152400" imgH="241300" progId="Equation.DSMT4">
                  <p:embed/>
                  <p:pic>
                    <p:nvPicPr>
                      <p:cNvPr id="0" name="图片 3078"/>
                      <p:cNvPicPr/>
                      <p:nvPr/>
                    </p:nvPicPr>
                    <p:blipFill>
                      <a:blip r:embed="rId4"/>
                      <a:stretch>
                        <a:fillRect/>
                      </a:stretch>
                    </p:blipFill>
                    <p:spPr>
                      <a:xfrm>
                        <a:off x="1447800" y="2895600"/>
                        <a:ext cx="317500" cy="501650"/>
                      </a:xfrm>
                      <a:prstGeom prst="rect">
                        <a:avLst/>
                      </a:prstGeom>
                      <a:noFill/>
                      <a:ln w="38100">
                        <a:noFill/>
                        <a:miter/>
                      </a:ln>
                    </p:spPr>
                  </p:pic>
                </p:oleObj>
              </mc:Fallback>
            </mc:AlternateContent>
          </a:graphicData>
        </a:graphic>
      </p:graphicFrame>
      <p:graphicFrame>
        <p:nvGraphicFramePr>
          <p:cNvPr id="3076" name="Object 7"/>
          <p:cNvGraphicFramePr>
            <a:graphicFrameLocks noChangeAspect="1"/>
          </p:cNvGraphicFramePr>
          <p:nvPr/>
        </p:nvGraphicFramePr>
        <p:xfrm>
          <a:off x="1905000" y="3429000"/>
          <a:ext cx="317500" cy="501650"/>
        </p:xfrm>
        <a:graphic>
          <a:graphicData uri="http://schemas.openxmlformats.org/presentationml/2006/ole">
            <mc:AlternateContent xmlns:mc="http://schemas.openxmlformats.org/markup-compatibility/2006">
              <mc:Choice xmlns:v="urn:schemas-microsoft-com:vml" Requires="v">
                <p:oleObj spid="_x0000_s2" name="" r:id="rId5" imgW="152400" imgH="241300" progId="Equation.DSMT4">
                  <p:embed/>
                </p:oleObj>
              </mc:Choice>
              <mc:Fallback>
                <p:oleObj name="" r:id="rId5" imgW="152400" imgH="241300" progId="Equation.DSMT4">
                  <p:embed/>
                  <p:pic>
                    <p:nvPicPr>
                      <p:cNvPr id="0" name="图片 1"/>
                      <p:cNvPicPr/>
                      <p:nvPr/>
                    </p:nvPicPr>
                    <p:blipFill>
                      <a:blip r:embed="rId4"/>
                      <a:stretch>
                        <a:fillRect/>
                      </a:stretch>
                    </p:blipFill>
                    <p:spPr>
                      <a:xfrm>
                        <a:off x="1905000" y="3429000"/>
                        <a:ext cx="317500" cy="5016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Rectangle 3"/>
          <p:cNvSpPr>
            <a:spLocks noGrp="1"/>
          </p:cNvSpPr>
          <p:nvPr>
            <p:ph idx="1"/>
          </p:nvPr>
        </p:nvSpPr>
        <p:spPr>
          <a:xfrm>
            <a:off x="533400" y="533400"/>
            <a:ext cx="7772400" cy="838200"/>
          </a:xfrm>
          <a:ln/>
        </p:spPr>
        <p:txBody>
          <a:bodyPr vert="horz" wrap="square" lIns="91440" tIns="45720" rIns="91440" bIns="45720" anchor="t" anchorCtr="0"/>
          <a:p>
            <a:pPr algn="just" eaLnBrk="1" hangingPunct="1">
              <a:buNone/>
            </a:pPr>
            <a:r>
              <a:rPr lang="en-US" altLang="zh-CN" dirty="0"/>
              <a:t> 【</a:t>
            </a:r>
            <a:r>
              <a:rPr lang="zh-CN" altLang="en-US" dirty="0"/>
              <a:t>例</a:t>
            </a:r>
            <a:r>
              <a:rPr lang="en-US" altLang="zh-CN" dirty="0"/>
              <a:t>4.2】 </a:t>
            </a:r>
            <a:r>
              <a:rPr lang="zh-CN" altLang="en-US" dirty="0"/>
              <a:t>分析图</a:t>
            </a:r>
            <a:r>
              <a:rPr lang="en-US" altLang="zh-CN" dirty="0"/>
              <a:t>4―36</a:t>
            </a:r>
            <a:r>
              <a:rPr lang="zh-CN" altLang="en-US" dirty="0"/>
              <a:t>所示的同步时序逻辑电路。</a:t>
            </a:r>
            <a:endParaRPr lang="zh-CN" altLang="en-US" dirty="0"/>
          </a:p>
        </p:txBody>
      </p:sp>
      <p:sp>
        <p:nvSpPr>
          <p:cNvPr id="70660" name="Text Box 4"/>
          <p:cNvSpPr txBox="1"/>
          <p:nvPr/>
        </p:nvSpPr>
        <p:spPr>
          <a:xfrm>
            <a:off x="2438400" y="5257800"/>
            <a:ext cx="5257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4―36  </a:t>
            </a:r>
            <a:r>
              <a:rPr lang="zh-CN" altLang="en-US" dirty="0">
                <a:latin typeface="Times New Roman" panose="02020603050405020304" pitchFamily="18" charset="0"/>
              </a:rPr>
              <a:t>例</a:t>
            </a:r>
            <a:r>
              <a:rPr lang="en-US" altLang="zh-CN" dirty="0">
                <a:latin typeface="Times New Roman" panose="02020603050405020304" pitchFamily="18" charset="0"/>
              </a:rPr>
              <a:t>4.2</a:t>
            </a:r>
            <a:r>
              <a:rPr lang="zh-CN" altLang="en-US" dirty="0">
                <a:latin typeface="Times New Roman" panose="02020603050405020304" pitchFamily="18" charset="0"/>
              </a:rPr>
              <a:t>同步时序逻辑电路 </a:t>
            </a:r>
            <a:endParaRPr lang="zh-CN" altLang="en-US" dirty="0">
              <a:latin typeface="Times New Roman" panose="02020603050405020304" pitchFamily="18" charset="0"/>
            </a:endParaRPr>
          </a:p>
        </p:txBody>
      </p:sp>
      <p:graphicFrame>
        <p:nvGraphicFramePr>
          <p:cNvPr id="70658" name="Object 5"/>
          <p:cNvGraphicFramePr>
            <a:graphicFrameLocks noChangeAspect="1"/>
          </p:cNvGraphicFramePr>
          <p:nvPr/>
        </p:nvGraphicFramePr>
        <p:xfrm>
          <a:off x="914400" y="1828800"/>
          <a:ext cx="7620000" cy="2997200"/>
        </p:xfrm>
        <a:graphic>
          <a:graphicData uri="http://schemas.openxmlformats.org/presentationml/2006/ole">
            <mc:AlternateContent xmlns:mc="http://schemas.openxmlformats.org/markup-compatibility/2006">
              <mc:Choice xmlns:v="urn:schemas-microsoft-com:vml" Requires="v">
                <p:oleObj spid="_x0000_s3196" name="" r:id="rId1" imgW="2880360" imgH="1135380" progId="Visio.Drawing.4">
                  <p:embed/>
                </p:oleObj>
              </mc:Choice>
              <mc:Fallback>
                <p:oleObj name="" r:id="rId1" imgW="2880360" imgH="1135380" progId="Visio.Drawing.4">
                  <p:embed/>
                  <p:pic>
                    <p:nvPicPr>
                      <p:cNvPr id="0" name="图片 3195"/>
                      <p:cNvPicPr/>
                      <p:nvPr/>
                    </p:nvPicPr>
                    <p:blipFill>
                      <a:blip r:embed="rId2"/>
                      <a:stretch>
                        <a:fillRect/>
                      </a:stretch>
                    </p:blipFill>
                    <p:spPr>
                      <a:xfrm>
                        <a:off x="914400" y="1828800"/>
                        <a:ext cx="7620000" cy="29972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3"/>
          <p:cNvSpPr>
            <a:spLocks noGrp="1"/>
          </p:cNvSpPr>
          <p:nvPr>
            <p:ph idx="1"/>
          </p:nvPr>
        </p:nvSpPr>
        <p:spPr>
          <a:xfrm>
            <a:off x="1143000" y="533400"/>
            <a:ext cx="5105400" cy="5410200"/>
          </a:xfrm>
          <a:ln/>
        </p:spPr>
        <p:txBody>
          <a:bodyPr vert="horz" wrap="square" lIns="91440" tIns="45720" rIns="91440" bIns="45720" anchor="t" anchorCtr="0"/>
          <a:p>
            <a:pPr algn="just" eaLnBrk="1" hangingPunct="1">
              <a:buNone/>
            </a:pPr>
            <a:r>
              <a:rPr lang="zh-CN" altLang="en-US" dirty="0"/>
              <a:t>解</a:t>
            </a:r>
            <a:r>
              <a:rPr lang="en-US" altLang="zh-CN" dirty="0"/>
              <a:t>:(1)</a:t>
            </a:r>
            <a:r>
              <a:rPr lang="zh-CN" altLang="en-US" dirty="0"/>
              <a:t>写出方程。</a:t>
            </a:r>
            <a:endParaRPr lang="zh-CN" altLang="en-US" dirty="0"/>
          </a:p>
          <a:p>
            <a:pPr algn="just" eaLnBrk="1" hangingPunct="1">
              <a:buNone/>
            </a:pPr>
            <a:r>
              <a:rPr lang="zh-CN" altLang="en-US" dirty="0"/>
              <a:t>时钟方程</a:t>
            </a:r>
            <a:r>
              <a:rPr lang="en-US" altLang="zh-CN" dirty="0"/>
              <a:t>:</a:t>
            </a:r>
            <a:endParaRPr lang="en-US" altLang="zh-CN" dirty="0"/>
          </a:p>
          <a:p>
            <a:pPr algn="just" eaLnBrk="1" hangingPunct="1">
              <a:buNone/>
            </a:pPr>
            <a:r>
              <a:rPr lang="en-US" altLang="zh-CN" dirty="0"/>
              <a:t>    CP</a:t>
            </a:r>
            <a:r>
              <a:rPr lang="en-US" altLang="zh-CN" baseline="-25000" dirty="0"/>
              <a:t>0</a:t>
            </a:r>
            <a:r>
              <a:rPr lang="en-US" altLang="zh-CN" dirty="0"/>
              <a:t>=CP</a:t>
            </a:r>
            <a:r>
              <a:rPr lang="en-US" altLang="zh-CN" baseline="-25000" dirty="0"/>
              <a:t>1</a:t>
            </a:r>
            <a:r>
              <a:rPr lang="en-US" altLang="zh-CN" dirty="0"/>
              <a:t>=CP</a:t>
            </a:r>
            <a:r>
              <a:rPr lang="en-US" altLang="zh-CN" baseline="-25000" dirty="0"/>
              <a:t>2</a:t>
            </a:r>
            <a:r>
              <a:rPr lang="en-US" altLang="zh-CN" dirty="0"/>
              <a:t>=CP</a:t>
            </a:r>
            <a:endParaRPr lang="en-US" altLang="zh-CN" dirty="0"/>
          </a:p>
          <a:p>
            <a:pPr algn="just" eaLnBrk="1" hangingPunct="1">
              <a:buNone/>
            </a:pPr>
            <a:r>
              <a:rPr lang="zh-CN" altLang="en-US" dirty="0"/>
              <a:t>输出方程</a:t>
            </a:r>
            <a:r>
              <a:rPr lang="en-US" altLang="zh-CN" dirty="0"/>
              <a:t>:</a:t>
            </a:r>
            <a:r>
              <a:rPr lang="zh-CN" altLang="en-US" dirty="0"/>
              <a:t>无。</a:t>
            </a:r>
            <a:endParaRPr lang="zh-CN" altLang="en-US" dirty="0"/>
          </a:p>
          <a:p>
            <a:pPr algn="just" eaLnBrk="1" hangingPunct="1">
              <a:buNone/>
            </a:pPr>
            <a:r>
              <a:rPr lang="zh-CN" altLang="en-US" dirty="0"/>
              <a:t>驱动方程</a:t>
            </a:r>
            <a:r>
              <a:rPr lang="en-US" altLang="zh-CN" dirty="0"/>
              <a:t>:</a:t>
            </a:r>
            <a:endParaRPr lang="en-US" altLang="zh-CN" dirty="0"/>
          </a:p>
          <a:p>
            <a:pPr algn="just" eaLnBrk="1" hangingPunct="1">
              <a:buNone/>
            </a:pPr>
            <a:r>
              <a:rPr lang="en-US" altLang="zh-CN" dirty="0"/>
              <a:t>    J</a:t>
            </a:r>
            <a:r>
              <a:rPr lang="en-US" altLang="zh-CN" baseline="-25000" dirty="0"/>
              <a:t>0</a:t>
            </a:r>
            <a:r>
              <a:rPr lang="en-US" altLang="zh-CN" dirty="0"/>
              <a:t>=K</a:t>
            </a:r>
            <a:r>
              <a:rPr lang="en-US" altLang="zh-CN" baseline="-25000" dirty="0"/>
              <a:t>0</a:t>
            </a:r>
            <a:r>
              <a:rPr lang="en-US" altLang="zh-CN" dirty="0"/>
              <a:t>=1</a:t>
            </a:r>
            <a:endParaRPr lang="en-US" altLang="zh-CN" dirty="0"/>
          </a:p>
          <a:p>
            <a:pPr algn="just" eaLnBrk="1" hangingPunct="1">
              <a:buNone/>
            </a:pPr>
            <a:r>
              <a:rPr lang="en-US" altLang="zh-CN" dirty="0"/>
              <a:t>    J</a:t>
            </a:r>
            <a:r>
              <a:rPr lang="en-US" altLang="zh-CN" baseline="-25000" dirty="0"/>
              <a:t>1</a:t>
            </a:r>
            <a:r>
              <a:rPr lang="en-US" altLang="zh-CN" dirty="0"/>
              <a:t>=K</a:t>
            </a:r>
            <a:r>
              <a:rPr lang="en-US" altLang="zh-CN" baseline="-25000" dirty="0"/>
              <a:t>1</a:t>
            </a:r>
            <a:r>
              <a:rPr lang="en-US" altLang="zh-CN" dirty="0"/>
              <a:t>=AQ</a:t>
            </a:r>
            <a:r>
              <a:rPr lang="en-US" altLang="zh-CN" baseline="30000" dirty="0"/>
              <a:t>n</a:t>
            </a:r>
            <a:r>
              <a:rPr lang="en-US" altLang="zh-CN" baseline="-25000" dirty="0"/>
              <a:t>0</a:t>
            </a:r>
            <a:endParaRPr lang="en-US" altLang="zh-CN" baseline="-25000" dirty="0"/>
          </a:p>
          <a:p>
            <a:pPr algn="just" eaLnBrk="1" hangingPunct="1">
              <a:buNone/>
            </a:pPr>
            <a:r>
              <a:rPr lang="en-US" altLang="zh-CN" dirty="0"/>
              <a:t>    J</a:t>
            </a:r>
            <a:r>
              <a:rPr lang="en-US" altLang="zh-CN" baseline="-25000" dirty="0"/>
              <a:t>2</a:t>
            </a:r>
            <a:r>
              <a:rPr lang="en-US" altLang="zh-CN" dirty="0"/>
              <a:t>=K</a:t>
            </a:r>
            <a:r>
              <a:rPr lang="en-US" altLang="zh-CN" baseline="-25000" dirty="0"/>
              <a:t>2</a:t>
            </a:r>
            <a:r>
              <a:rPr lang="en-US" altLang="zh-CN" dirty="0"/>
              <a:t>=AQ</a:t>
            </a:r>
            <a:r>
              <a:rPr lang="en-US" altLang="zh-CN" baseline="30000" dirty="0"/>
              <a:t>n</a:t>
            </a:r>
            <a:r>
              <a:rPr lang="en-US" altLang="zh-CN" baseline="-25000" dirty="0"/>
              <a:t>0</a:t>
            </a:r>
            <a:r>
              <a:rPr lang="en-US" altLang="zh-CN" dirty="0"/>
              <a:t>Q</a:t>
            </a:r>
            <a:r>
              <a:rPr lang="en-US" altLang="zh-CN" baseline="30000" dirty="0"/>
              <a:t>n</a:t>
            </a:r>
            <a:r>
              <a:rPr lang="en-US" altLang="zh-CN" baseline="-25000" dirty="0"/>
              <a:t>1</a:t>
            </a:r>
            <a:endParaRPr lang="en-US" altLang="zh-CN" baseline="-25000" dirty="0"/>
          </a:p>
          <a:p>
            <a:pPr eaLnBrk="1" hangingPunct="1">
              <a:buNone/>
            </a:pPr>
            <a:endParaRPr lang="en-US" altLang="zh-CN" dirty="0"/>
          </a:p>
        </p:txBody>
      </p:sp>
    </p:spTree>
  </p:cSld>
  <p:clrMapOvr>
    <a:masterClrMapping/>
  </p:clrMapOvr>
  <p:transition spd="med">
    <p:zo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4" name="Rectangle 3"/>
          <p:cNvSpPr>
            <a:spLocks noGrp="1"/>
          </p:cNvSpPr>
          <p:nvPr>
            <p:ph idx="1"/>
          </p:nvPr>
        </p:nvSpPr>
        <p:spPr>
          <a:xfrm>
            <a:off x="533400" y="457200"/>
            <a:ext cx="7772400" cy="2819400"/>
          </a:xfrm>
          <a:ln/>
        </p:spPr>
        <p:txBody>
          <a:bodyPr vert="horz" wrap="square" lIns="91440" tIns="45720" rIns="91440" bIns="45720" anchor="t" anchorCtr="0"/>
          <a:p>
            <a:pPr algn="just" eaLnBrk="1" hangingPunct="1">
              <a:buNone/>
            </a:pPr>
            <a:r>
              <a:rPr lang="en-US" altLang="zh-CN" dirty="0"/>
              <a:t>           </a:t>
            </a:r>
            <a:r>
              <a:rPr lang="zh-CN" altLang="en-US" dirty="0"/>
              <a:t>（</a:t>
            </a:r>
            <a:r>
              <a:rPr lang="en-US" altLang="zh-CN" dirty="0"/>
              <a:t>2</a:t>
            </a:r>
            <a:r>
              <a:rPr lang="zh-CN" altLang="en-US" dirty="0"/>
              <a:t>）将驱动方程代入</a:t>
            </a:r>
            <a:r>
              <a:rPr lang="en-US" altLang="zh-CN" dirty="0"/>
              <a:t>JK</a:t>
            </a:r>
            <a:r>
              <a:rPr lang="zh-CN" altLang="en-US" dirty="0"/>
              <a:t>触发器的特性方程</a:t>
            </a:r>
            <a:r>
              <a:rPr lang="en-US" altLang="zh-CN" dirty="0"/>
              <a:t>,</a:t>
            </a:r>
            <a:r>
              <a:rPr lang="zh-CN" altLang="en-US" dirty="0"/>
              <a:t>求各个触发器的状态方程。</a:t>
            </a:r>
            <a:r>
              <a:rPr lang="en-US" altLang="zh-CN" dirty="0"/>
              <a:t>JK</a:t>
            </a:r>
            <a:r>
              <a:rPr lang="zh-CN" altLang="en-US" dirty="0"/>
              <a:t>触发器的特性方程为</a:t>
            </a:r>
            <a:endParaRPr lang="zh-CN" altLang="en-US" dirty="0"/>
          </a:p>
          <a:p>
            <a:pPr algn="just" eaLnBrk="1" hangingPunct="1">
              <a:buNone/>
            </a:pPr>
            <a:endParaRPr lang="zh-CN" altLang="en-US" dirty="0"/>
          </a:p>
          <a:p>
            <a:pPr algn="just" eaLnBrk="1" hangingPunct="1">
              <a:buNone/>
            </a:pPr>
            <a:r>
              <a:rPr lang="zh-CN" altLang="en-US" dirty="0"/>
              <a:t>    各个触发器的状态方程为</a:t>
            </a:r>
            <a:endParaRPr lang="zh-CN" altLang="en-US" dirty="0"/>
          </a:p>
          <a:p>
            <a:pPr algn="just" eaLnBrk="1" hangingPunct="1">
              <a:buNone/>
            </a:pPr>
            <a:r>
              <a:rPr lang="zh-CN" altLang="en-US" dirty="0"/>
              <a:t>     </a:t>
            </a:r>
            <a:endParaRPr lang="zh-CN" altLang="en-US" dirty="0"/>
          </a:p>
          <a:p>
            <a:pPr eaLnBrk="1" hangingPunct="1">
              <a:buNone/>
            </a:pPr>
            <a:endParaRPr lang="en-US" altLang="zh-CN" dirty="0"/>
          </a:p>
        </p:txBody>
      </p:sp>
      <p:graphicFrame>
        <p:nvGraphicFramePr>
          <p:cNvPr id="71682" name="Object 4"/>
          <p:cNvGraphicFramePr>
            <a:graphicFrameLocks noChangeAspect="1"/>
          </p:cNvGraphicFramePr>
          <p:nvPr/>
        </p:nvGraphicFramePr>
        <p:xfrm>
          <a:off x="2743200" y="1524000"/>
          <a:ext cx="2133600" cy="566738"/>
        </p:xfrm>
        <a:graphic>
          <a:graphicData uri="http://schemas.openxmlformats.org/presentationml/2006/ole">
            <mc:AlternateContent xmlns:mc="http://schemas.openxmlformats.org/markup-compatibility/2006">
              <mc:Choice xmlns:v="urn:schemas-microsoft-com:vml" Requires="v">
                <p:oleObj spid="_x0000_s3194" name="" r:id="rId1" imgW="1002665" imgH="266700" progId="Equation.DSMT4">
                  <p:embed/>
                </p:oleObj>
              </mc:Choice>
              <mc:Fallback>
                <p:oleObj name="" r:id="rId1" imgW="1002665" imgH="266700" progId="Equation.DSMT4">
                  <p:embed/>
                  <p:pic>
                    <p:nvPicPr>
                      <p:cNvPr id="0" name="图片 3193"/>
                      <p:cNvPicPr/>
                      <p:nvPr/>
                    </p:nvPicPr>
                    <p:blipFill>
                      <a:blip r:embed="rId2"/>
                      <a:stretch>
                        <a:fillRect/>
                      </a:stretch>
                    </p:blipFill>
                    <p:spPr>
                      <a:xfrm>
                        <a:off x="2743200" y="1524000"/>
                        <a:ext cx="2133600" cy="566738"/>
                      </a:xfrm>
                      <a:prstGeom prst="rect">
                        <a:avLst/>
                      </a:prstGeom>
                      <a:noFill/>
                      <a:ln w="38100">
                        <a:noFill/>
                        <a:miter/>
                      </a:ln>
                    </p:spPr>
                  </p:pic>
                </p:oleObj>
              </mc:Fallback>
            </mc:AlternateContent>
          </a:graphicData>
        </a:graphic>
      </p:graphicFrame>
      <p:graphicFrame>
        <p:nvGraphicFramePr>
          <p:cNvPr id="71683" name="Object 5"/>
          <p:cNvGraphicFramePr>
            <a:graphicFrameLocks noChangeAspect="1"/>
          </p:cNvGraphicFramePr>
          <p:nvPr/>
        </p:nvGraphicFramePr>
        <p:xfrm>
          <a:off x="2209800" y="2667000"/>
          <a:ext cx="4724400" cy="2182813"/>
        </p:xfrm>
        <a:graphic>
          <a:graphicData uri="http://schemas.openxmlformats.org/presentationml/2006/ole">
            <mc:AlternateContent xmlns:mc="http://schemas.openxmlformats.org/markup-compatibility/2006">
              <mc:Choice xmlns:v="urn:schemas-microsoft-com:vml" Requires="v">
                <p:oleObj spid="_x0000_s3195" name="" r:id="rId3" imgW="1841500" imgH="850900" progId="Equation.DSMT4">
                  <p:embed/>
                </p:oleObj>
              </mc:Choice>
              <mc:Fallback>
                <p:oleObj name="" r:id="rId3" imgW="1841500" imgH="850900" progId="Equation.DSMT4">
                  <p:embed/>
                  <p:pic>
                    <p:nvPicPr>
                      <p:cNvPr id="0" name="图片 3194"/>
                      <p:cNvPicPr/>
                      <p:nvPr/>
                    </p:nvPicPr>
                    <p:blipFill>
                      <a:blip r:embed="rId4"/>
                      <a:stretch>
                        <a:fillRect/>
                      </a:stretch>
                    </p:blipFill>
                    <p:spPr>
                      <a:xfrm>
                        <a:off x="2209800" y="2667000"/>
                        <a:ext cx="4724400" cy="2182813"/>
                      </a:xfrm>
                      <a:prstGeom prst="rect">
                        <a:avLst/>
                      </a:prstGeom>
                      <a:noFill/>
                      <a:ln w="38100">
                        <a:noFill/>
                        <a:miter/>
                      </a:ln>
                    </p:spPr>
                  </p:pic>
                </p:oleObj>
              </mc:Fallback>
            </mc:AlternateContent>
          </a:graphicData>
        </a:graphic>
      </p:graphicFrame>
      <p:sp>
        <p:nvSpPr>
          <p:cNvPr id="71685" name="Text Box 6"/>
          <p:cNvSpPr txBox="1"/>
          <p:nvPr/>
        </p:nvSpPr>
        <p:spPr>
          <a:xfrm>
            <a:off x="914400" y="5181600"/>
            <a:ext cx="7162800" cy="1004888"/>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）根据状态方程和输出方程进行计算</a:t>
            </a:r>
            <a:r>
              <a:rPr lang="en-US" altLang="zh-CN" dirty="0">
                <a:latin typeface="Times New Roman" panose="02020603050405020304" pitchFamily="18" charset="0"/>
              </a:rPr>
              <a:t>,</a:t>
            </a:r>
            <a:r>
              <a:rPr lang="zh-CN" altLang="en-US" dirty="0">
                <a:latin typeface="Times New Roman" panose="02020603050405020304" pitchFamily="18" charset="0"/>
              </a:rPr>
              <a:t>列状态</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a:t>
            </a:r>
            <a:r>
              <a:rPr lang="zh-CN" altLang="en-US" dirty="0">
                <a:latin typeface="Times New Roman" panose="02020603050405020304" pitchFamily="18" charset="0"/>
              </a:rPr>
              <a:t>如表</a:t>
            </a:r>
            <a:r>
              <a:rPr lang="en-US" altLang="zh-CN" dirty="0">
                <a:latin typeface="Times New Roman" panose="02020603050405020304" pitchFamily="18" charset="0"/>
              </a:rPr>
              <a:t>4―17</a:t>
            </a:r>
            <a:r>
              <a:rPr lang="zh-CN" altLang="en-US" dirty="0">
                <a:latin typeface="Times New Roman" panose="02020603050405020304" pitchFamily="18" charset="0"/>
              </a:rPr>
              <a:t>所示。</a:t>
            </a:r>
            <a:endParaRPr lang="zh-CN" altLang="en-US" dirty="0">
              <a:latin typeface="Times New Roman" panose="02020603050405020304" pitchFamily="18" charset="0"/>
            </a:endParaRPr>
          </a:p>
        </p:txBody>
      </p:sp>
    </p:spTree>
  </p:cSld>
  <p:clrMapOvr>
    <a:masterClrMapping/>
  </p:clrMapOvr>
  <p:transition spd="med">
    <p:zo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Text Box 4"/>
          <p:cNvSpPr txBox="1"/>
          <p:nvPr/>
        </p:nvSpPr>
        <p:spPr>
          <a:xfrm>
            <a:off x="1524000" y="381000"/>
            <a:ext cx="64770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4―17  </a:t>
            </a:r>
            <a:r>
              <a:rPr lang="zh-CN" altLang="en-US" dirty="0">
                <a:latin typeface="Times New Roman" panose="02020603050405020304" pitchFamily="18" charset="0"/>
              </a:rPr>
              <a:t>例</a:t>
            </a:r>
            <a:r>
              <a:rPr lang="en-US" altLang="zh-CN" dirty="0">
                <a:latin typeface="Times New Roman" panose="02020603050405020304" pitchFamily="18" charset="0"/>
              </a:rPr>
              <a:t>4.2</a:t>
            </a:r>
            <a:r>
              <a:rPr lang="zh-CN" altLang="en-US" dirty="0">
                <a:latin typeface="Times New Roman" panose="02020603050405020304" pitchFamily="18" charset="0"/>
              </a:rPr>
              <a:t>同步时序逻辑电路的状态表</a:t>
            </a:r>
            <a:endParaRPr lang="zh-CN" altLang="en-US" dirty="0">
              <a:latin typeface="Times New Roman" panose="02020603050405020304" pitchFamily="18" charset="0"/>
            </a:endParaRPr>
          </a:p>
        </p:txBody>
      </p:sp>
      <p:pic>
        <p:nvPicPr>
          <p:cNvPr id="164867" name="Picture 5" descr="Img00042"/>
          <p:cNvPicPr>
            <a:picLocks noChangeAspect="1"/>
          </p:cNvPicPr>
          <p:nvPr/>
        </p:nvPicPr>
        <p:blipFill>
          <a:blip r:embed="rId1"/>
          <a:stretch>
            <a:fillRect/>
          </a:stretch>
        </p:blipFill>
        <p:spPr>
          <a:xfrm>
            <a:off x="1905000" y="990600"/>
            <a:ext cx="4502150" cy="5562600"/>
          </a:xfrm>
          <a:prstGeom prst="rect">
            <a:avLst/>
          </a:prstGeom>
          <a:noFill/>
          <a:ln w="9525">
            <a:noFill/>
          </a:ln>
        </p:spPr>
      </p:pic>
    </p:spTree>
  </p:cSld>
  <p:clrMapOvr>
    <a:masterClrMapping/>
  </p:clrMapOvr>
  <p:transition spd="med">
    <p:zoom/>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3"/>
          <p:cNvSpPr>
            <a:spLocks noGrp="1"/>
          </p:cNvSpPr>
          <p:nvPr>
            <p:ph idx="1"/>
          </p:nvPr>
        </p:nvSpPr>
        <p:spPr>
          <a:xfrm>
            <a:off x="381000" y="533400"/>
            <a:ext cx="7772400" cy="5638800"/>
          </a:xfrm>
          <a:ln/>
        </p:spPr>
        <p:txBody>
          <a:bodyPr vert="horz" wrap="square" lIns="91440" tIns="45720" rIns="91440" bIns="45720" anchor="t" anchorCtr="0"/>
          <a:p>
            <a:pPr eaLnBrk="1" hangingPunct="1">
              <a:buNone/>
            </a:pPr>
            <a:r>
              <a:rPr lang="en-US" altLang="zh-CN" dirty="0"/>
              <a:t>          </a:t>
            </a:r>
            <a:r>
              <a:rPr lang="zh-CN" altLang="en-US" dirty="0"/>
              <a:t>（</a:t>
            </a:r>
            <a:r>
              <a:rPr lang="en-US" altLang="zh-CN" dirty="0"/>
              <a:t>3</a:t>
            </a:r>
            <a:r>
              <a:rPr lang="zh-CN" altLang="en-US" dirty="0"/>
              <a:t>）根据状态方程和输出方程进行计算</a:t>
            </a:r>
            <a:r>
              <a:rPr lang="en-US" altLang="zh-CN" dirty="0"/>
              <a:t>,</a:t>
            </a:r>
            <a:r>
              <a:rPr lang="zh-CN" altLang="en-US" dirty="0"/>
              <a:t>列状态表</a:t>
            </a:r>
            <a:r>
              <a:rPr lang="en-US" altLang="zh-CN" dirty="0"/>
              <a:t>,</a:t>
            </a:r>
            <a:r>
              <a:rPr lang="zh-CN" altLang="en-US" dirty="0"/>
              <a:t>如表</a:t>
            </a:r>
            <a:r>
              <a:rPr lang="en-US" altLang="zh-CN" dirty="0"/>
              <a:t>4―17</a:t>
            </a:r>
            <a:r>
              <a:rPr lang="zh-CN" altLang="en-US" dirty="0"/>
              <a:t>所示。</a:t>
            </a:r>
            <a:endParaRPr lang="zh-CN" altLang="en-US" dirty="0"/>
          </a:p>
          <a:p>
            <a:pPr algn="just" eaLnBrk="1" hangingPunct="1">
              <a:buNone/>
            </a:pPr>
            <a:r>
              <a:rPr lang="zh-CN" altLang="en-US" dirty="0">
                <a:latin typeface="Courier New" panose="02070309020205020404" pitchFamily="49" charset="0"/>
              </a:rPr>
              <a:t> </a:t>
            </a:r>
            <a:r>
              <a:rPr lang="zh-CN" altLang="en-US" dirty="0"/>
              <a:t>        （</a:t>
            </a:r>
            <a:r>
              <a:rPr lang="en-US" altLang="zh-CN" dirty="0"/>
              <a:t>4</a:t>
            </a:r>
            <a:r>
              <a:rPr lang="zh-CN" altLang="en-US" dirty="0"/>
              <a:t>）画状态图、时序图。</a:t>
            </a:r>
            <a:endParaRPr lang="zh-CN" altLang="en-US" dirty="0"/>
          </a:p>
          <a:p>
            <a:pPr algn="just" eaLnBrk="1" hangingPunct="1">
              <a:buNone/>
            </a:pPr>
            <a:r>
              <a:rPr lang="zh-CN" altLang="en-US" dirty="0"/>
              <a:t>            根据状态表可以画出电路的状态图如图</a:t>
            </a:r>
            <a:r>
              <a:rPr lang="en-US" altLang="zh-CN" dirty="0"/>
              <a:t>4―37</a:t>
            </a:r>
            <a:r>
              <a:rPr lang="zh-CN" altLang="en-US" dirty="0"/>
              <a:t>所示。图中的</a:t>
            </a:r>
            <a:r>
              <a:rPr lang="zh-CN" altLang="en-US" dirty="0">
                <a:latin typeface="Courier New" panose="02070309020205020404" pitchFamily="49" charset="0"/>
              </a:rPr>
              <a:t>“</a:t>
            </a:r>
            <a:r>
              <a:rPr lang="en-US" altLang="zh-CN" dirty="0"/>
              <a:t>1,0/</a:t>
            </a:r>
            <a:r>
              <a:rPr lang="en-US" altLang="zh-CN" dirty="0">
                <a:latin typeface="Courier New" panose="02070309020205020404" pitchFamily="49" charset="0"/>
              </a:rPr>
              <a:t>”</a:t>
            </a:r>
            <a:r>
              <a:rPr lang="zh-CN" altLang="en-US" dirty="0"/>
              <a:t>表示输入信号</a:t>
            </a:r>
            <a:r>
              <a:rPr lang="en-US" altLang="zh-CN" dirty="0"/>
              <a:t>A</a:t>
            </a:r>
            <a:r>
              <a:rPr lang="zh-CN" altLang="en-US" dirty="0"/>
              <a:t>为</a:t>
            </a:r>
            <a:r>
              <a:rPr lang="en-US" altLang="zh-CN" dirty="0"/>
              <a:t>1</a:t>
            </a:r>
            <a:r>
              <a:rPr lang="zh-CN" altLang="en-US" dirty="0"/>
              <a:t>或</a:t>
            </a:r>
            <a:r>
              <a:rPr lang="en-US" altLang="zh-CN" dirty="0"/>
              <a:t>0</a:t>
            </a:r>
            <a:r>
              <a:rPr lang="zh-CN" altLang="en-US" dirty="0"/>
              <a:t>。</a:t>
            </a:r>
            <a:endParaRPr lang="zh-CN" altLang="en-US" dirty="0"/>
          </a:p>
          <a:p>
            <a:pPr algn="just" eaLnBrk="1" hangingPunct="1">
              <a:buNone/>
            </a:pPr>
            <a:r>
              <a:rPr lang="zh-CN" altLang="en-US" dirty="0"/>
              <a:t>            图</a:t>
            </a:r>
            <a:r>
              <a:rPr lang="en-US" altLang="zh-CN" dirty="0"/>
              <a:t>4―38</a:t>
            </a:r>
            <a:r>
              <a:rPr lang="zh-CN" altLang="en-US" dirty="0"/>
              <a:t>为在图</a:t>
            </a:r>
            <a:r>
              <a:rPr lang="en-US" altLang="zh-CN" dirty="0"/>
              <a:t>4―36</a:t>
            </a:r>
            <a:r>
              <a:rPr lang="zh-CN" altLang="en-US" dirty="0"/>
              <a:t>所示的输入信号和时钟信号作用下</a:t>
            </a:r>
            <a:r>
              <a:rPr lang="en-US" altLang="zh-CN" dirty="0"/>
              <a:t>,</a:t>
            </a:r>
            <a:r>
              <a:rPr lang="zh-CN" altLang="en-US" dirty="0"/>
              <a:t>电路中各个触发器状态的时序图。</a:t>
            </a:r>
            <a:endParaRPr lang="zh-CN" altLang="en-US" dirty="0"/>
          </a:p>
          <a:p>
            <a:pPr eaLnBrk="1" hangingPunct="1">
              <a:buNone/>
            </a:pPr>
            <a:endParaRPr lang="en-US" altLang="zh-CN" dirty="0"/>
          </a:p>
        </p:txBody>
      </p:sp>
    </p:spTree>
  </p:cSld>
  <p:clrMapOvr>
    <a:masterClrMapping/>
  </p:clrMapOvr>
  <p:transition spd="med">
    <p:zo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Text Box 4"/>
          <p:cNvSpPr txBox="1"/>
          <p:nvPr/>
        </p:nvSpPr>
        <p:spPr>
          <a:xfrm>
            <a:off x="2057400" y="5257800"/>
            <a:ext cx="6019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4―37  </a:t>
            </a:r>
            <a:r>
              <a:rPr lang="zh-CN" altLang="en-US" dirty="0">
                <a:latin typeface="Times New Roman" panose="02020603050405020304" pitchFamily="18" charset="0"/>
              </a:rPr>
              <a:t>例</a:t>
            </a:r>
            <a:r>
              <a:rPr lang="en-US" altLang="zh-CN" dirty="0">
                <a:latin typeface="Times New Roman" panose="02020603050405020304" pitchFamily="18" charset="0"/>
              </a:rPr>
              <a:t>4.2</a:t>
            </a:r>
            <a:r>
              <a:rPr lang="zh-CN" altLang="en-US" dirty="0">
                <a:latin typeface="Times New Roman" panose="02020603050405020304" pitchFamily="18" charset="0"/>
              </a:rPr>
              <a:t>同步时序逻辑电路的状态图 </a:t>
            </a:r>
            <a:endParaRPr lang="zh-CN" altLang="en-US" dirty="0">
              <a:latin typeface="Times New Roman" panose="02020603050405020304" pitchFamily="18" charset="0"/>
            </a:endParaRPr>
          </a:p>
        </p:txBody>
      </p:sp>
      <p:graphicFrame>
        <p:nvGraphicFramePr>
          <p:cNvPr id="72706" name="Object 5"/>
          <p:cNvGraphicFramePr>
            <a:graphicFrameLocks noChangeAspect="1"/>
          </p:cNvGraphicFramePr>
          <p:nvPr/>
        </p:nvGraphicFramePr>
        <p:xfrm>
          <a:off x="914400" y="914400"/>
          <a:ext cx="7848600" cy="3827463"/>
        </p:xfrm>
        <a:graphic>
          <a:graphicData uri="http://schemas.openxmlformats.org/presentationml/2006/ole">
            <mc:AlternateContent xmlns:mc="http://schemas.openxmlformats.org/markup-compatibility/2006">
              <mc:Choice xmlns:v="urn:schemas-microsoft-com:vml" Requires="v">
                <p:oleObj spid="_x0000_s3184" name="" r:id="rId1" imgW="2499360" imgH="1219200" progId="Visio.Drawing.4">
                  <p:embed/>
                </p:oleObj>
              </mc:Choice>
              <mc:Fallback>
                <p:oleObj name="" r:id="rId1" imgW="2499360" imgH="1219200" progId="Visio.Drawing.4">
                  <p:embed/>
                  <p:pic>
                    <p:nvPicPr>
                      <p:cNvPr id="0" name="图片 3183"/>
                      <p:cNvPicPr/>
                      <p:nvPr/>
                    </p:nvPicPr>
                    <p:blipFill>
                      <a:blip r:embed="rId2"/>
                      <a:stretch>
                        <a:fillRect/>
                      </a:stretch>
                    </p:blipFill>
                    <p:spPr>
                      <a:xfrm>
                        <a:off x="914400" y="914400"/>
                        <a:ext cx="7848600" cy="38274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Text Box 4"/>
          <p:cNvSpPr txBox="1"/>
          <p:nvPr/>
        </p:nvSpPr>
        <p:spPr>
          <a:xfrm>
            <a:off x="1676400" y="5249863"/>
            <a:ext cx="64008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4―38  </a:t>
            </a:r>
            <a:r>
              <a:rPr lang="zh-CN" altLang="en-US" dirty="0">
                <a:latin typeface="Times New Roman" panose="02020603050405020304" pitchFamily="18" charset="0"/>
              </a:rPr>
              <a:t>例</a:t>
            </a:r>
            <a:r>
              <a:rPr lang="en-US" altLang="zh-CN" dirty="0">
                <a:latin typeface="Times New Roman" panose="02020603050405020304" pitchFamily="18" charset="0"/>
              </a:rPr>
              <a:t>4.2</a:t>
            </a:r>
            <a:r>
              <a:rPr lang="zh-CN" altLang="en-US" dirty="0">
                <a:latin typeface="Times New Roman" panose="02020603050405020304" pitchFamily="18" charset="0"/>
              </a:rPr>
              <a:t>同步时序逻辑电路的时序图 </a:t>
            </a:r>
            <a:endParaRPr lang="zh-CN" altLang="en-US" dirty="0">
              <a:latin typeface="Times New Roman" panose="02020603050405020304" pitchFamily="18" charset="0"/>
            </a:endParaRPr>
          </a:p>
        </p:txBody>
      </p:sp>
      <p:graphicFrame>
        <p:nvGraphicFramePr>
          <p:cNvPr id="73730" name="Object 5"/>
          <p:cNvGraphicFramePr>
            <a:graphicFrameLocks noChangeAspect="1"/>
          </p:cNvGraphicFramePr>
          <p:nvPr/>
        </p:nvGraphicFramePr>
        <p:xfrm>
          <a:off x="838200" y="838200"/>
          <a:ext cx="7620000" cy="3960813"/>
        </p:xfrm>
        <a:graphic>
          <a:graphicData uri="http://schemas.openxmlformats.org/presentationml/2006/ole">
            <mc:AlternateContent xmlns:mc="http://schemas.openxmlformats.org/markup-compatibility/2006">
              <mc:Choice xmlns:v="urn:schemas-microsoft-com:vml" Requires="v">
                <p:oleObj spid="_x0000_s3182" name="" r:id="rId1" imgW="2842260" imgH="1478280" progId="Visio.Drawing.4">
                  <p:embed/>
                </p:oleObj>
              </mc:Choice>
              <mc:Fallback>
                <p:oleObj name="" r:id="rId1" imgW="2842260" imgH="1478280" progId="Visio.Drawing.4">
                  <p:embed/>
                  <p:pic>
                    <p:nvPicPr>
                      <p:cNvPr id="0" name="图片 3181"/>
                      <p:cNvPicPr/>
                      <p:nvPr/>
                    </p:nvPicPr>
                    <p:blipFill>
                      <a:blip r:embed="rId2"/>
                      <a:stretch>
                        <a:fillRect/>
                      </a:stretch>
                    </p:blipFill>
                    <p:spPr>
                      <a:xfrm>
                        <a:off x="838200" y="838200"/>
                        <a:ext cx="7620000" cy="396081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3"/>
          <p:cNvSpPr>
            <a:spLocks noGrp="1"/>
          </p:cNvSpPr>
          <p:nvPr>
            <p:ph idx="1"/>
          </p:nvPr>
        </p:nvSpPr>
        <p:spPr>
          <a:xfrm>
            <a:off x="533400" y="533400"/>
            <a:ext cx="7772400" cy="5562600"/>
          </a:xfrm>
          <a:ln/>
        </p:spPr>
        <p:txBody>
          <a:bodyPr vert="horz" wrap="square" lIns="91440" tIns="45720" rIns="91440" bIns="45720" anchor="t" anchorCtr="0"/>
          <a:p>
            <a:pPr algn="just">
              <a:buNone/>
            </a:pPr>
            <a:r>
              <a:rPr lang="en-US" altLang="zh-CN" dirty="0"/>
              <a:t>   4.3.2 </a:t>
            </a:r>
            <a:r>
              <a:rPr lang="zh-CN" altLang="en-US" dirty="0"/>
              <a:t>异步时序逻辑电路的分析</a:t>
            </a:r>
            <a:endParaRPr lang="zh-CN" altLang="en-US" dirty="0"/>
          </a:p>
          <a:p>
            <a:pPr algn="just">
              <a:buNone/>
            </a:pPr>
            <a:r>
              <a:rPr lang="zh-CN" altLang="en-US" dirty="0"/>
              <a:t>            和同步时序逻辑电路不同</a:t>
            </a:r>
            <a:r>
              <a:rPr lang="en-US" altLang="zh-CN" dirty="0"/>
              <a:t>,</a:t>
            </a:r>
            <a:r>
              <a:rPr lang="zh-CN" altLang="en-US" dirty="0"/>
              <a:t>异步时序逻辑电路中各个触发器的时钟信号不是统一的。也就是说</a:t>
            </a:r>
            <a:r>
              <a:rPr lang="en-US" altLang="zh-CN" dirty="0"/>
              <a:t>,</a:t>
            </a:r>
            <a:r>
              <a:rPr lang="zh-CN" altLang="en-US" dirty="0"/>
              <a:t>异步时序逻辑电路中各个触发器的状态方程不是同时成立的。分析异步时序逻辑电路时</a:t>
            </a:r>
            <a:r>
              <a:rPr lang="en-US" altLang="zh-CN" dirty="0"/>
              <a:t>,</a:t>
            </a:r>
            <a:r>
              <a:rPr lang="zh-CN" altLang="en-US" dirty="0"/>
              <a:t>必须要确定触发器的时钟信号是否有效。</a:t>
            </a:r>
            <a:endParaRPr lang="zh-CN" altLang="en-US" dirty="0"/>
          </a:p>
          <a:p>
            <a:pPr algn="just">
              <a:buNone/>
            </a:pPr>
            <a:r>
              <a:rPr lang="zh-CN" altLang="en-US" dirty="0"/>
              <a:t>             分析异步时序逻辑电路的一般步骤</a:t>
            </a:r>
            <a:r>
              <a:rPr lang="en-US" altLang="zh-CN" dirty="0"/>
              <a:t>:</a:t>
            </a:r>
            <a:endParaRPr lang="en-US" altLang="zh-CN" dirty="0"/>
          </a:p>
          <a:p>
            <a:pPr>
              <a:buNone/>
            </a:pPr>
            <a:endParaRPr lang="en-US" altLang="zh-CN" dirty="0"/>
          </a:p>
        </p:txBody>
      </p:sp>
    </p:spTree>
  </p:cSld>
  <p:clrMapOvr>
    <a:masterClrMapping/>
  </p:clrMapOvr>
  <p:transition spd="med">
    <p:zoom/>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Rectangle 3"/>
          <p:cNvSpPr>
            <a:spLocks noGrp="1"/>
          </p:cNvSpPr>
          <p:nvPr>
            <p:ph idx="1"/>
          </p:nvPr>
        </p:nvSpPr>
        <p:spPr>
          <a:xfrm>
            <a:off x="533400" y="457200"/>
            <a:ext cx="7772400" cy="5638800"/>
          </a:xfrm>
          <a:ln/>
        </p:spPr>
        <p:txBody>
          <a:bodyPr vert="horz" wrap="square" lIns="91440" tIns="45720" rIns="91440" bIns="45720" anchor="t" anchorCtr="0"/>
          <a:p>
            <a:pPr algn="just">
              <a:buNone/>
            </a:pPr>
            <a:r>
              <a:rPr lang="en-US" altLang="zh-CN" dirty="0"/>
              <a:t>           </a:t>
            </a:r>
            <a:r>
              <a:rPr lang="zh-CN" altLang="en-US" dirty="0"/>
              <a:t>（</a:t>
            </a:r>
            <a:r>
              <a:rPr lang="en-US" altLang="zh-CN" dirty="0"/>
              <a:t>1</a:t>
            </a:r>
            <a:r>
              <a:rPr lang="zh-CN" altLang="en-US" dirty="0"/>
              <a:t>）根据逻辑图写方程</a:t>
            </a:r>
            <a:r>
              <a:rPr lang="en-US" altLang="zh-CN" dirty="0"/>
              <a:t>,</a:t>
            </a:r>
            <a:r>
              <a:rPr lang="zh-CN" altLang="en-US" dirty="0"/>
              <a:t>包括时钟方程、输出方程及各个触发器的驱动方程。</a:t>
            </a:r>
            <a:endParaRPr lang="zh-CN" altLang="en-US" dirty="0"/>
          </a:p>
          <a:p>
            <a:pPr algn="just">
              <a:buNone/>
            </a:pPr>
            <a:r>
              <a:rPr lang="zh-CN" altLang="en-US" dirty="0"/>
              <a:t>           （</a:t>
            </a:r>
            <a:r>
              <a:rPr lang="en-US" altLang="zh-CN" dirty="0"/>
              <a:t>2</a:t>
            </a:r>
            <a:r>
              <a:rPr lang="zh-CN" altLang="en-US" dirty="0"/>
              <a:t>）将驱动方程代入触发器的特性方程</a:t>
            </a:r>
            <a:r>
              <a:rPr lang="en-US" altLang="zh-CN" dirty="0"/>
              <a:t>,</a:t>
            </a:r>
            <a:r>
              <a:rPr lang="zh-CN" altLang="en-US" dirty="0"/>
              <a:t>得到各个触发器的状态方程。</a:t>
            </a:r>
            <a:endParaRPr lang="zh-CN" altLang="en-US" dirty="0"/>
          </a:p>
          <a:p>
            <a:pPr algn="just">
              <a:buNone/>
            </a:pPr>
            <a:r>
              <a:rPr lang="zh-CN" altLang="en-US" dirty="0"/>
              <a:t>           （</a:t>
            </a:r>
            <a:r>
              <a:rPr lang="en-US" altLang="zh-CN" dirty="0"/>
              <a:t>3</a:t>
            </a:r>
            <a:r>
              <a:rPr lang="zh-CN" altLang="en-US" dirty="0"/>
              <a:t>）根据时钟方程、状态方程和输出方程进行计算</a:t>
            </a:r>
            <a:r>
              <a:rPr lang="en-US" altLang="zh-CN" dirty="0"/>
              <a:t>,</a:t>
            </a:r>
            <a:r>
              <a:rPr lang="zh-CN" altLang="en-US" dirty="0"/>
              <a:t>求出各种不同输入和现态情况下电路的次态和输出</a:t>
            </a:r>
            <a:r>
              <a:rPr lang="en-US" altLang="zh-CN" dirty="0"/>
              <a:t>,</a:t>
            </a:r>
            <a:r>
              <a:rPr lang="zh-CN" altLang="en-US" dirty="0"/>
              <a:t>根据计算结果列状态表。在计算的时候</a:t>
            </a:r>
            <a:r>
              <a:rPr lang="en-US" altLang="zh-CN" dirty="0"/>
              <a:t>,</a:t>
            </a:r>
            <a:r>
              <a:rPr lang="zh-CN" altLang="en-US" dirty="0"/>
              <a:t>要根据各个触发器的时钟方程来确定触发器的时钟信号是否有效。如果时钟信号有效</a:t>
            </a:r>
            <a:r>
              <a:rPr lang="en-US" altLang="zh-CN" dirty="0"/>
              <a:t>,</a:t>
            </a:r>
            <a:r>
              <a:rPr lang="zh-CN" altLang="en-US" dirty="0"/>
              <a:t>则按照状态方程计算触发器的次态</a:t>
            </a:r>
            <a:r>
              <a:rPr lang="en-US" altLang="zh-CN" dirty="0"/>
              <a:t>;</a:t>
            </a:r>
            <a:r>
              <a:rPr lang="zh-CN" altLang="en-US" dirty="0"/>
              <a:t>如果时钟信号无效</a:t>
            </a:r>
            <a:r>
              <a:rPr lang="en-US" altLang="zh-CN" dirty="0"/>
              <a:t>,</a:t>
            </a:r>
            <a:r>
              <a:rPr lang="zh-CN" altLang="en-US" dirty="0"/>
              <a:t>则触发器的状态不变。</a:t>
            </a:r>
            <a:endParaRPr lang="zh-CN" altLang="en-US" dirty="0"/>
          </a:p>
          <a:p>
            <a:pPr algn="just">
              <a:buNone/>
            </a:pPr>
            <a:r>
              <a:rPr lang="zh-CN" altLang="en-US" dirty="0"/>
              <a:t>           （</a:t>
            </a:r>
            <a:r>
              <a:rPr lang="en-US" altLang="zh-CN" dirty="0"/>
              <a:t>4</a:t>
            </a:r>
            <a:r>
              <a:rPr lang="zh-CN" altLang="en-US" dirty="0"/>
              <a:t>）画状态图、时序图。</a:t>
            </a:r>
            <a:endParaRPr lang="zh-CN" altLang="en-US" dirty="0"/>
          </a:p>
        </p:txBody>
      </p:sp>
    </p:spTree>
  </p:cSld>
  <p:clrMapOvr>
    <a:masterClrMapping/>
  </p:clrMapOvr>
  <p:transition spd="med">
    <p:zoom/>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6" name="Rectangle 3"/>
          <p:cNvSpPr>
            <a:spLocks noGrp="1"/>
          </p:cNvSpPr>
          <p:nvPr>
            <p:ph idx="1"/>
          </p:nvPr>
        </p:nvSpPr>
        <p:spPr>
          <a:xfrm>
            <a:off x="533400" y="533400"/>
            <a:ext cx="7772400" cy="5562600"/>
          </a:xfrm>
          <a:ln/>
        </p:spPr>
        <p:txBody>
          <a:bodyPr vert="horz" wrap="square" lIns="91440" tIns="45720" rIns="91440" bIns="45720" anchor="t" anchorCtr="0"/>
          <a:p>
            <a:pPr algn="just">
              <a:buNone/>
            </a:pPr>
            <a:r>
              <a:rPr lang="en-US" altLang="zh-CN" dirty="0"/>
              <a:t>【</a:t>
            </a:r>
            <a:r>
              <a:rPr lang="zh-CN" altLang="en-US" dirty="0"/>
              <a:t>例</a:t>
            </a:r>
            <a:r>
              <a:rPr lang="en-US" altLang="zh-CN" dirty="0"/>
              <a:t>4.3】 </a:t>
            </a:r>
            <a:r>
              <a:rPr lang="zh-CN" altLang="en-US" dirty="0"/>
              <a:t>分析图</a:t>
            </a:r>
            <a:r>
              <a:rPr lang="en-US" altLang="zh-CN" dirty="0"/>
              <a:t>4―39</a:t>
            </a:r>
            <a:r>
              <a:rPr lang="zh-CN" altLang="en-US" dirty="0"/>
              <a:t>所示的异步时序逻辑电路。</a:t>
            </a:r>
            <a:endParaRPr lang="zh-CN" altLang="en-US" dirty="0"/>
          </a:p>
          <a:p>
            <a:pPr algn="just">
              <a:buNone/>
            </a:pPr>
            <a:r>
              <a:rPr lang="zh-CN" altLang="en-US" dirty="0"/>
              <a:t>   解</a:t>
            </a:r>
            <a:r>
              <a:rPr lang="en-US" altLang="zh-CN" dirty="0"/>
              <a:t>:(1)</a:t>
            </a:r>
            <a:r>
              <a:rPr lang="zh-CN" altLang="en-US" dirty="0"/>
              <a:t>写出方程。</a:t>
            </a:r>
            <a:endParaRPr lang="zh-CN" altLang="en-US" dirty="0"/>
          </a:p>
          <a:p>
            <a:pPr algn="just">
              <a:buNone/>
            </a:pPr>
            <a:r>
              <a:rPr lang="zh-CN" altLang="en-US" dirty="0"/>
              <a:t>             时钟方程</a:t>
            </a:r>
            <a:r>
              <a:rPr lang="en-US" altLang="zh-CN" dirty="0"/>
              <a:t>:</a:t>
            </a:r>
            <a:endParaRPr lang="en-US" altLang="zh-CN" dirty="0"/>
          </a:p>
          <a:p>
            <a:pPr algn="just">
              <a:buNone/>
            </a:pPr>
            <a:r>
              <a:rPr lang="en-US" altLang="zh-CN" dirty="0"/>
              <a:t>                  </a:t>
            </a:r>
            <a:endParaRPr lang="en-US" altLang="zh-CN" dirty="0"/>
          </a:p>
          <a:p>
            <a:pPr algn="just">
              <a:buNone/>
            </a:pPr>
            <a:r>
              <a:rPr lang="en-US" altLang="zh-CN" dirty="0"/>
              <a:t>             </a:t>
            </a:r>
            <a:r>
              <a:rPr lang="zh-CN" altLang="en-US" dirty="0"/>
              <a:t>输出方程</a:t>
            </a:r>
            <a:r>
              <a:rPr lang="en-US" altLang="zh-CN" dirty="0"/>
              <a:t>: </a:t>
            </a:r>
            <a:endParaRPr lang="en-US" altLang="zh-CN" dirty="0"/>
          </a:p>
          <a:p>
            <a:pPr algn="just">
              <a:buNone/>
            </a:pPr>
            <a:endParaRPr lang="en-US" altLang="zh-CN" dirty="0"/>
          </a:p>
          <a:p>
            <a:pPr algn="just">
              <a:buNone/>
            </a:pPr>
            <a:r>
              <a:rPr lang="en-US" altLang="zh-CN" dirty="0"/>
              <a:t>            </a:t>
            </a:r>
            <a:r>
              <a:rPr lang="zh-CN" altLang="en-US" dirty="0"/>
              <a:t>驱动方程</a:t>
            </a:r>
            <a:r>
              <a:rPr lang="en-US" altLang="zh-CN" dirty="0"/>
              <a:t>:</a:t>
            </a:r>
            <a:endParaRPr lang="en-US" altLang="zh-CN" dirty="0"/>
          </a:p>
          <a:p>
            <a:pPr algn="just">
              <a:buNone/>
            </a:pPr>
            <a:r>
              <a:rPr lang="en-US" altLang="zh-CN" dirty="0"/>
              <a:t>                     J</a:t>
            </a:r>
            <a:r>
              <a:rPr lang="en-US" altLang="zh-CN" baseline="-25000" dirty="0"/>
              <a:t>0</a:t>
            </a:r>
            <a:r>
              <a:rPr lang="en-US" altLang="zh-CN" dirty="0"/>
              <a:t>=K</a:t>
            </a:r>
            <a:r>
              <a:rPr lang="en-US" altLang="zh-CN" baseline="-25000" dirty="0"/>
              <a:t>0</a:t>
            </a:r>
            <a:r>
              <a:rPr lang="en-US" altLang="zh-CN" dirty="0"/>
              <a:t>=1,J</a:t>
            </a:r>
            <a:r>
              <a:rPr lang="en-US" altLang="zh-CN" baseline="-25000" dirty="0"/>
              <a:t>1</a:t>
            </a:r>
            <a:r>
              <a:rPr lang="en-US" altLang="zh-CN" dirty="0"/>
              <a:t>=K</a:t>
            </a:r>
            <a:r>
              <a:rPr lang="en-US" altLang="zh-CN" baseline="-25000" dirty="0"/>
              <a:t>1</a:t>
            </a:r>
            <a:r>
              <a:rPr lang="en-US" altLang="zh-CN" dirty="0"/>
              <a:t>=1,J</a:t>
            </a:r>
            <a:r>
              <a:rPr lang="en-US" altLang="zh-CN" baseline="-25000" dirty="0"/>
              <a:t>2</a:t>
            </a:r>
            <a:r>
              <a:rPr lang="en-US" altLang="zh-CN" dirty="0"/>
              <a:t>=K</a:t>
            </a:r>
            <a:r>
              <a:rPr lang="en-US" altLang="zh-CN" baseline="-25000" dirty="0"/>
              <a:t>2</a:t>
            </a:r>
            <a:r>
              <a:rPr lang="en-US" altLang="zh-CN" dirty="0"/>
              <a:t>=1</a:t>
            </a:r>
            <a:endParaRPr lang="en-US" altLang="zh-CN" dirty="0"/>
          </a:p>
          <a:p>
            <a:pPr>
              <a:buNone/>
            </a:pPr>
            <a:endParaRPr lang="en-US" altLang="zh-CN" dirty="0"/>
          </a:p>
        </p:txBody>
      </p:sp>
      <p:graphicFrame>
        <p:nvGraphicFramePr>
          <p:cNvPr id="74754" name="Object 4"/>
          <p:cNvGraphicFramePr>
            <a:graphicFrameLocks noChangeAspect="1"/>
          </p:cNvGraphicFramePr>
          <p:nvPr/>
        </p:nvGraphicFramePr>
        <p:xfrm>
          <a:off x="2667000" y="2209800"/>
          <a:ext cx="3352800" cy="546100"/>
        </p:xfrm>
        <a:graphic>
          <a:graphicData uri="http://schemas.openxmlformats.org/presentationml/2006/ole">
            <mc:AlternateContent xmlns:mc="http://schemas.openxmlformats.org/markup-compatibility/2006">
              <mc:Choice xmlns:v="urn:schemas-microsoft-com:vml" Requires="v">
                <p:oleObj spid="_x0000_s3180" name="" r:id="rId1" imgW="1562100" imgH="254000" progId="Equation.DSMT4">
                  <p:embed/>
                </p:oleObj>
              </mc:Choice>
              <mc:Fallback>
                <p:oleObj name="" r:id="rId1" imgW="1562100" imgH="254000" progId="Equation.DSMT4">
                  <p:embed/>
                  <p:pic>
                    <p:nvPicPr>
                      <p:cNvPr id="0" name="图片 3179"/>
                      <p:cNvPicPr/>
                      <p:nvPr/>
                    </p:nvPicPr>
                    <p:blipFill>
                      <a:blip r:embed="rId2"/>
                      <a:stretch>
                        <a:fillRect/>
                      </a:stretch>
                    </p:blipFill>
                    <p:spPr>
                      <a:xfrm>
                        <a:off x="2667000" y="2209800"/>
                        <a:ext cx="3352800" cy="546100"/>
                      </a:xfrm>
                      <a:prstGeom prst="rect">
                        <a:avLst/>
                      </a:prstGeom>
                      <a:noFill/>
                      <a:ln w="38100">
                        <a:noFill/>
                        <a:miter/>
                      </a:ln>
                    </p:spPr>
                  </p:pic>
                </p:oleObj>
              </mc:Fallback>
            </mc:AlternateContent>
          </a:graphicData>
        </a:graphic>
      </p:graphicFrame>
      <p:graphicFrame>
        <p:nvGraphicFramePr>
          <p:cNvPr id="74755" name="Object 5"/>
          <p:cNvGraphicFramePr>
            <a:graphicFrameLocks noChangeAspect="1"/>
          </p:cNvGraphicFramePr>
          <p:nvPr/>
        </p:nvGraphicFramePr>
        <p:xfrm>
          <a:off x="3124200" y="3276600"/>
          <a:ext cx="2057400" cy="665163"/>
        </p:xfrm>
        <a:graphic>
          <a:graphicData uri="http://schemas.openxmlformats.org/presentationml/2006/ole">
            <mc:AlternateContent xmlns:mc="http://schemas.openxmlformats.org/markup-compatibility/2006">
              <mc:Choice xmlns:v="urn:schemas-microsoft-com:vml" Requires="v">
                <p:oleObj spid="_x0000_s3181" name="" r:id="rId3" imgW="824865" imgH="266700" progId="Equation.DSMT4">
                  <p:embed/>
                </p:oleObj>
              </mc:Choice>
              <mc:Fallback>
                <p:oleObj name="" r:id="rId3" imgW="824865" imgH="266700" progId="Equation.DSMT4">
                  <p:embed/>
                  <p:pic>
                    <p:nvPicPr>
                      <p:cNvPr id="0" name="图片 3180"/>
                      <p:cNvPicPr/>
                      <p:nvPr/>
                    </p:nvPicPr>
                    <p:blipFill>
                      <a:blip r:embed="rId4"/>
                      <a:stretch>
                        <a:fillRect/>
                      </a:stretch>
                    </p:blipFill>
                    <p:spPr>
                      <a:xfrm>
                        <a:off x="3124200" y="3276600"/>
                        <a:ext cx="2057400" cy="6651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2"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工作原理分析</a:t>
            </a:r>
            <a:r>
              <a:rPr lang="en-US" altLang="zh-CN" dirty="0"/>
              <a:t>:</a:t>
            </a:r>
            <a:endParaRPr lang="en-US" altLang="zh-CN" dirty="0"/>
          </a:p>
          <a:p>
            <a:pPr algn="just" eaLnBrk="1" hangingPunct="1">
              <a:buNone/>
            </a:pPr>
            <a:r>
              <a:rPr lang="en-US" altLang="zh-CN" dirty="0"/>
              <a:t>           </a:t>
            </a:r>
            <a:r>
              <a:rPr lang="zh-CN" altLang="en-US" dirty="0"/>
              <a:t>（</a:t>
            </a:r>
            <a:r>
              <a:rPr lang="en-US" altLang="zh-CN" dirty="0"/>
              <a:t>1</a:t>
            </a:r>
            <a:r>
              <a:rPr lang="zh-CN" altLang="en-US" dirty="0"/>
              <a:t>）当</a:t>
            </a:r>
            <a:r>
              <a:rPr lang="en-US" altLang="zh-CN" dirty="0"/>
              <a:t>S=0</a:t>
            </a:r>
            <a:r>
              <a:rPr lang="zh-CN" altLang="en-US" dirty="0"/>
              <a:t>、</a:t>
            </a:r>
            <a:r>
              <a:rPr lang="en-US" altLang="zh-CN" dirty="0"/>
              <a:t>R=0</a:t>
            </a:r>
            <a:r>
              <a:rPr lang="zh-CN" altLang="en-US" dirty="0"/>
              <a:t>时</a:t>
            </a:r>
            <a:r>
              <a:rPr lang="en-US" altLang="zh-CN" dirty="0"/>
              <a:t>:</a:t>
            </a:r>
            <a:endParaRPr lang="en-US" altLang="zh-CN" dirty="0"/>
          </a:p>
          <a:p>
            <a:pPr algn="just" eaLnBrk="1" hangingPunct="1">
              <a:buNone/>
            </a:pPr>
            <a:r>
              <a:rPr lang="en-US" altLang="zh-CN" dirty="0"/>
              <a:t>             </a:t>
            </a:r>
            <a:r>
              <a:rPr lang="zh-CN" altLang="en-US" dirty="0"/>
              <a:t>如果</a:t>
            </a:r>
            <a:r>
              <a:rPr lang="en-US" altLang="zh-CN" dirty="0"/>
              <a:t>Q=0</a:t>
            </a:r>
            <a:r>
              <a:rPr lang="zh-CN" altLang="en-US" dirty="0"/>
              <a:t>、       </a:t>
            </a:r>
            <a:r>
              <a:rPr lang="en-US" altLang="zh-CN" dirty="0"/>
              <a:t>=1,</a:t>
            </a:r>
            <a:r>
              <a:rPr lang="zh-CN" altLang="en-US" dirty="0"/>
              <a:t>则与非门</a:t>
            </a:r>
            <a:r>
              <a:rPr lang="en-US" altLang="zh-CN" dirty="0"/>
              <a:t>G</a:t>
            </a:r>
            <a:r>
              <a:rPr lang="en-US" altLang="zh-CN" baseline="-25000" dirty="0"/>
              <a:t>1</a:t>
            </a:r>
            <a:r>
              <a:rPr lang="zh-CN" altLang="en-US" dirty="0"/>
              <a:t>的两个输入端均为</a:t>
            </a:r>
            <a:r>
              <a:rPr lang="en-US" altLang="zh-CN" dirty="0"/>
              <a:t>1,</a:t>
            </a:r>
            <a:r>
              <a:rPr lang="zh-CN" altLang="en-US" dirty="0"/>
              <a:t>其输出为</a:t>
            </a:r>
            <a:r>
              <a:rPr lang="en-US" altLang="zh-CN" dirty="0"/>
              <a:t>0;</a:t>
            </a:r>
            <a:r>
              <a:rPr lang="zh-CN" altLang="en-US" dirty="0"/>
              <a:t>与非门</a:t>
            </a:r>
            <a:r>
              <a:rPr lang="en-US" altLang="zh-CN" dirty="0"/>
              <a:t>G</a:t>
            </a:r>
            <a:r>
              <a:rPr lang="en-US" altLang="zh-CN" baseline="-25000" dirty="0"/>
              <a:t>2</a:t>
            </a:r>
            <a:r>
              <a:rPr lang="zh-CN" altLang="en-US" dirty="0"/>
              <a:t>的一个输入端为</a:t>
            </a:r>
            <a:r>
              <a:rPr lang="en-US" altLang="zh-CN" dirty="0"/>
              <a:t>1,</a:t>
            </a:r>
            <a:r>
              <a:rPr lang="zh-CN" altLang="en-US" dirty="0"/>
              <a:t>另一个输入端为</a:t>
            </a:r>
            <a:r>
              <a:rPr lang="en-US" altLang="zh-CN" dirty="0"/>
              <a:t>0,</a:t>
            </a:r>
            <a:r>
              <a:rPr lang="zh-CN" altLang="en-US" dirty="0"/>
              <a:t>其输出为</a:t>
            </a:r>
            <a:r>
              <a:rPr lang="en-US" altLang="zh-CN" dirty="0"/>
              <a:t>1;Q=0</a:t>
            </a:r>
            <a:r>
              <a:rPr lang="zh-CN" altLang="en-US" dirty="0"/>
              <a:t>、       </a:t>
            </a:r>
            <a:r>
              <a:rPr lang="en-US" altLang="zh-CN" dirty="0"/>
              <a:t>=1</a:t>
            </a:r>
            <a:r>
              <a:rPr lang="zh-CN" altLang="en-US" dirty="0"/>
              <a:t>保持不变。如果</a:t>
            </a:r>
            <a:r>
              <a:rPr lang="en-US" altLang="zh-CN" dirty="0"/>
              <a:t>Q=1</a:t>
            </a:r>
            <a:r>
              <a:rPr lang="zh-CN" altLang="en-US" dirty="0"/>
              <a:t>、      </a:t>
            </a:r>
            <a:r>
              <a:rPr lang="en-US" altLang="zh-CN" dirty="0"/>
              <a:t>=0,</a:t>
            </a:r>
            <a:r>
              <a:rPr lang="zh-CN" altLang="en-US" dirty="0"/>
              <a:t>则与非门</a:t>
            </a:r>
            <a:r>
              <a:rPr lang="en-US" altLang="zh-CN" dirty="0"/>
              <a:t>G</a:t>
            </a:r>
            <a:r>
              <a:rPr lang="en-US" altLang="zh-CN" baseline="-25000" dirty="0"/>
              <a:t>2</a:t>
            </a:r>
            <a:r>
              <a:rPr lang="zh-CN" altLang="en-US" dirty="0"/>
              <a:t>的两个输入端均为</a:t>
            </a:r>
            <a:r>
              <a:rPr lang="en-US" altLang="zh-CN" dirty="0"/>
              <a:t>1,</a:t>
            </a:r>
            <a:r>
              <a:rPr lang="zh-CN" altLang="en-US" dirty="0"/>
              <a:t>其输出为</a:t>
            </a:r>
            <a:r>
              <a:rPr lang="en-US" altLang="zh-CN" dirty="0"/>
              <a:t>0;</a:t>
            </a:r>
            <a:r>
              <a:rPr lang="zh-CN" altLang="en-US" dirty="0"/>
              <a:t>与非门</a:t>
            </a:r>
            <a:r>
              <a:rPr lang="en-US" altLang="zh-CN" dirty="0"/>
              <a:t>G</a:t>
            </a:r>
            <a:r>
              <a:rPr lang="en-US" altLang="zh-CN" baseline="-25000" dirty="0"/>
              <a:t>1</a:t>
            </a:r>
            <a:r>
              <a:rPr lang="zh-CN" altLang="en-US" dirty="0"/>
              <a:t>的一个输入端为</a:t>
            </a:r>
            <a:r>
              <a:rPr lang="en-US" altLang="zh-CN" dirty="0"/>
              <a:t>1,</a:t>
            </a:r>
            <a:r>
              <a:rPr lang="zh-CN" altLang="en-US" dirty="0"/>
              <a:t>另一个输入端为</a:t>
            </a:r>
            <a:r>
              <a:rPr lang="en-US" altLang="zh-CN" dirty="0"/>
              <a:t>0,</a:t>
            </a:r>
            <a:r>
              <a:rPr lang="zh-CN" altLang="en-US" dirty="0"/>
              <a:t>其输出为</a:t>
            </a:r>
            <a:r>
              <a:rPr lang="en-US" altLang="zh-CN" dirty="0"/>
              <a:t>1;Q=1</a:t>
            </a:r>
            <a:r>
              <a:rPr lang="zh-CN" altLang="en-US" dirty="0"/>
              <a:t>、             </a:t>
            </a:r>
            <a:endParaRPr lang="zh-CN" altLang="en-US" dirty="0"/>
          </a:p>
          <a:p>
            <a:pPr algn="just" eaLnBrk="1" hangingPunct="1">
              <a:buNone/>
            </a:pPr>
            <a:r>
              <a:rPr lang="zh-CN" altLang="en-US" dirty="0"/>
              <a:t>             </a:t>
            </a:r>
            <a:r>
              <a:rPr lang="en-US" altLang="zh-CN" dirty="0"/>
              <a:t>=0</a:t>
            </a:r>
            <a:r>
              <a:rPr lang="zh-CN" altLang="en-US" dirty="0"/>
              <a:t>保持不变。</a:t>
            </a:r>
            <a:r>
              <a:rPr lang="en-US" altLang="zh-CN" dirty="0"/>
              <a:t>S=0</a:t>
            </a:r>
            <a:r>
              <a:rPr lang="zh-CN" altLang="en-US" dirty="0"/>
              <a:t>、</a:t>
            </a:r>
            <a:r>
              <a:rPr lang="en-US" altLang="zh-CN" dirty="0"/>
              <a:t>R=0</a:t>
            </a:r>
            <a:r>
              <a:rPr lang="zh-CN" altLang="en-US" dirty="0"/>
              <a:t>常表示无输入信号。由分析可以得出</a:t>
            </a:r>
            <a:r>
              <a:rPr lang="en-US" altLang="zh-CN" dirty="0"/>
              <a:t>:</a:t>
            </a:r>
            <a:r>
              <a:rPr lang="zh-CN" altLang="en-US" dirty="0"/>
              <a:t>在此情况下，触发器的状态保持不变。</a:t>
            </a:r>
            <a:endParaRPr lang="zh-CN" altLang="en-US" dirty="0"/>
          </a:p>
          <a:p>
            <a:pPr eaLnBrk="1" hangingPunct="1">
              <a:buNone/>
            </a:pPr>
            <a:endParaRPr lang="en-US" altLang="zh-CN" dirty="0"/>
          </a:p>
        </p:txBody>
      </p:sp>
      <p:graphicFrame>
        <p:nvGraphicFramePr>
          <p:cNvPr id="4098" name="Object 4"/>
          <p:cNvGraphicFramePr>
            <a:graphicFrameLocks noChangeAspect="1"/>
          </p:cNvGraphicFramePr>
          <p:nvPr/>
        </p:nvGraphicFramePr>
        <p:xfrm>
          <a:off x="3200400" y="1600200"/>
          <a:ext cx="317500" cy="501650"/>
        </p:xfrm>
        <a:graphic>
          <a:graphicData uri="http://schemas.openxmlformats.org/presentationml/2006/ole">
            <mc:AlternateContent xmlns:mc="http://schemas.openxmlformats.org/markup-compatibility/2006">
              <mc:Choice xmlns:v="urn:schemas-microsoft-com:vml" Requires="v">
                <p:oleObj spid="_x0000_s3081" name="" r:id="rId1" imgW="152400" imgH="241300" progId="Equation.DSMT4">
                  <p:embed/>
                </p:oleObj>
              </mc:Choice>
              <mc:Fallback>
                <p:oleObj name="" r:id="rId1" imgW="152400" imgH="241300" progId="Equation.DSMT4">
                  <p:embed/>
                  <p:pic>
                    <p:nvPicPr>
                      <p:cNvPr id="0" name="图片 3080"/>
                      <p:cNvPicPr/>
                      <p:nvPr/>
                    </p:nvPicPr>
                    <p:blipFill>
                      <a:blip r:embed="rId2"/>
                      <a:stretch>
                        <a:fillRect/>
                      </a:stretch>
                    </p:blipFill>
                    <p:spPr>
                      <a:xfrm>
                        <a:off x="3200400" y="1600200"/>
                        <a:ext cx="317500" cy="501650"/>
                      </a:xfrm>
                      <a:prstGeom prst="rect">
                        <a:avLst/>
                      </a:prstGeom>
                      <a:noFill/>
                      <a:ln w="38100">
                        <a:noFill/>
                        <a:miter/>
                      </a:ln>
                    </p:spPr>
                  </p:pic>
                </p:oleObj>
              </mc:Fallback>
            </mc:AlternateContent>
          </a:graphicData>
        </a:graphic>
      </p:graphicFrame>
      <p:graphicFrame>
        <p:nvGraphicFramePr>
          <p:cNvPr id="4099" name="Object 5"/>
          <p:cNvGraphicFramePr>
            <a:graphicFrameLocks noChangeAspect="1"/>
          </p:cNvGraphicFramePr>
          <p:nvPr/>
        </p:nvGraphicFramePr>
        <p:xfrm>
          <a:off x="3581400" y="2590800"/>
          <a:ext cx="317500" cy="501650"/>
        </p:xfrm>
        <a:graphic>
          <a:graphicData uri="http://schemas.openxmlformats.org/presentationml/2006/ole">
            <mc:AlternateContent xmlns:mc="http://schemas.openxmlformats.org/markup-compatibility/2006">
              <mc:Choice xmlns:v="urn:schemas-microsoft-com:vml" Requires="v">
                <p:oleObj spid="_x0000_s3091" name="" r:id="rId3" imgW="152400" imgH="241300" progId="Equation.DSMT4">
                  <p:embed/>
                </p:oleObj>
              </mc:Choice>
              <mc:Fallback>
                <p:oleObj name="" r:id="rId3" imgW="152400" imgH="241300" progId="Equation.DSMT4">
                  <p:embed/>
                  <p:pic>
                    <p:nvPicPr>
                      <p:cNvPr id="0" name="图片 3090"/>
                      <p:cNvPicPr/>
                      <p:nvPr/>
                    </p:nvPicPr>
                    <p:blipFill>
                      <a:blip r:embed="rId2"/>
                      <a:stretch>
                        <a:fillRect/>
                      </a:stretch>
                    </p:blipFill>
                    <p:spPr>
                      <a:xfrm>
                        <a:off x="3581400" y="2590800"/>
                        <a:ext cx="317500" cy="501650"/>
                      </a:xfrm>
                      <a:prstGeom prst="rect">
                        <a:avLst/>
                      </a:prstGeom>
                      <a:noFill/>
                      <a:ln w="38100">
                        <a:noFill/>
                        <a:miter/>
                      </a:ln>
                    </p:spPr>
                  </p:pic>
                </p:oleObj>
              </mc:Fallback>
            </mc:AlternateContent>
          </a:graphicData>
        </a:graphic>
      </p:graphicFrame>
      <p:graphicFrame>
        <p:nvGraphicFramePr>
          <p:cNvPr id="4100" name="Object 6"/>
          <p:cNvGraphicFramePr>
            <a:graphicFrameLocks noChangeAspect="1"/>
          </p:cNvGraphicFramePr>
          <p:nvPr/>
        </p:nvGraphicFramePr>
        <p:xfrm>
          <a:off x="7391400" y="2590800"/>
          <a:ext cx="317500" cy="501650"/>
        </p:xfrm>
        <a:graphic>
          <a:graphicData uri="http://schemas.openxmlformats.org/presentationml/2006/ole">
            <mc:AlternateContent xmlns:mc="http://schemas.openxmlformats.org/markup-compatibility/2006">
              <mc:Choice xmlns:v="urn:schemas-microsoft-com:vml" Requires="v">
                <p:oleObj spid="_x0000_s3085" name="" r:id="rId4" imgW="152400" imgH="241300" progId="Equation.DSMT4">
                  <p:embed/>
                </p:oleObj>
              </mc:Choice>
              <mc:Fallback>
                <p:oleObj name="" r:id="rId4" imgW="152400" imgH="241300" progId="Equation.DSMT4">
                  <p:embed/>
                  <p:pic>
                    <p:nvPicPr>
                      <p:cNvPr id="0" name="图片 3084"/>
                      <p:cNvPicPr/>
                      <p:nvPr/>
                    </p:nvPicPr>
                    <p:blipFill>
                      <a:blip r:embed="rId2"/>
                      <a:stretch>
                        <a:fillRect/>
                      </a:stretch>
                    </p:blipFill>
                    <p:spPr>
                      <a:xfrm>
                        <a:off x="7391400" y="2590800"/>
                        <a:ext cx="317500" cy="501650"/>
                      </a:xfrm>
                      <a:prstGeom prst="rect">
                        <a:avLst/>
                      </a:prstGeom>
                      <a:noFill/>
                      <a:ln w="38100">
                        <a:noFill/>
                        <a:miter/>
                      </a:ln>
                    </p:spPr>
                  </p:pic>
                </p:oleObj>
              </mc:Fallback>
            </mc:AlternateContent>
          </a:graphicData>
        </a:graphic>
      </p:graphicFrame>
      <p:graphicFrame>
        <p:nvGraphicFramePr>
          <p:cNvPr id="4101" name="Object 7"/>
          <p:cNvGraphicFramePr>
            <a:graphicFrameLocks noChangeAspect="1"/>
          </p:cNvGraphicFramePr>
          <p:nvPr/>
        </p:nvGraphicFramePr>
        <p:xfrm>
          <a:off x="1219200" y="4038600"/>
          <a:ext cx="317500" cy="501650"/>
        </p:xfrm>
        <a:graphic>
          <a:graphicData uri="http://schemas.openxmlformats.org/presentationml/2006/ole">
            <mc:AlternateContent xmlns:mc="http://schemas.openxmlformats.org/markup-compatibility/2006">
              <mc:Choice xmlns:v="urn:schemas-microsoft-com:vml" Requires="v">
                <p:oleObj spid="_x0000_s3090" name="" r:id="rId5" imgW="152400" imgH="241300" progId="Equation.DSMT4">
                  <p:embed/>
                </p:oleObj>
              </mc:Choice>
              <mc:Fallback>
                <p:oleObj name="" r:id="rId5" imgW="152400" imgH="241300" progId="Equation.DSMT4">
                  <p:embed/>
                  <p:pic>
                    <p:nvPicPr>
                      <p:cNvPr id="0" name="图片 3089"/>
                      <p:cNvPicPr/>
                      <p:nvPr/>
                    </p:nvPicPr>
                    <p:blipFill>
                      <a:blip r:embed="rId2"/>
                      <a:stretch>
                        <a:fillRect/>
                      </a:stretch>
                    </p:blipFill>
                    <p:spPr>
                      <a:xfrm>
                        <a:off x="1219200" y="4038600"/>
                        <a:ext cx="317500" cy="5016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78" name="Object 1028"/>
          <p:cNvGraphicFramePr>
            <a:graphicFrameLocks noChangeAspect="1"/>
          </p:cNvGraphicFramePr>
          <p:nvPr/>
        </p:nvGraphicFramePr>
        <p:xfrm>
          <a:off x="457200" y="1371600"/>
          <a:ext cx="8153400" cy="2825750"/>
        </p:xfrm>
        <a:graphic>
          <a:graphicData uri="http://schemas.openxmlformats.org/presentationml/2006/ole">
            <mc:AlternateContent xmlns:mc="http://schemas.openxmlformats.org/markup-compatibility/2006">
              <mc:Choice xmlns:v="urn:schemas-microsoft-com:vml" Requires="v">
                <p:oleObj spid="_x0000_s3183" name="" r:id="rId1" imgW="2857500" imgH="990600" progId="Visio.Drawing.4">
                  <p:embed/>
                </p:oleObj>
              </mc:Choice>
              <mc:Fallback>
                <p:oleObj name="" r:id="rId1" imgW="2857500" imgH="990600" progId="Visio.Drawing.4">
                  <p:embed/>
                  <p:pic>
                    <p:nvPicPr>
                      <p:cNvPr id="0" name="图片 3182"/>
                      <p:cNvPicPr/>
                      <p:nvPr/>
                    </p:nvPicPr>
                    <p:blipFill>
                      <a:blip r:embed="rId2"/>
                      <a:stretch>
                        <a:fillRect/>
                      </a:stretch>
                    </p:blipFill>
                    <p:spPr>
                      <a:xfrm>
                        <a:off x="457200" y="1371600"/>
                        <a:ext cx="8153400" cy="2825750"/>
                      </a:xfrm>
                      <a:prstGeom prst="rect">
                        <a:avLst/>
                      </a:prstGeom>
                      <a:noFill/>
                      <a:ln w="38100">
                        <a:noFill/>
                        <a:miter/>
                      </a:ln>
                    </p:spPr>
                  </p:pic>
                </p:oleObj>
              </mc:Fallback>
            </mc:AlternateContent>
          </a:graphicData>
        </a:graphic>
      </p:graphicFrame>
      <p:sp>
        <p:nvSpPr>
          <p:cNvPr id="75779" name="Text Box 1029"/>
          <p:cNvSpPr txBox="1"/>
          <p:nvPr/>
        </p:nvSpPr>
        <p:spPr>
          <a:xfrm>
            <a:off x="1905000" y="5105400"/>
            <a:ext cx="5638800" cy="45720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4―39  </a:t>
            </a:r>
            <a:r>
              <a:rPr lang="zh-CN" altLang="en-US" dirty="0">
                <a:latin typeface="Times New Roman" panose="02020603050405020304" pitchFamily="18" charset="0"/>
              </a:rPr>
              <a:t>异步时序逻辑电路</a:t>
            </a:r>
            <a:endParaRPr lang="zh-CN" altLang="en-US" dirty="0">
              <a:latin typeface="Times New Roman" panose="02020603050405020304" pitchFamily="18" charset="0"/>
            </a:endParaRPr>
          </a:p>
        </p:txBody>
      </p:sp>
    </p:spTree>
  </p:cSld>
  <p:clrMapOvr>
    <a:masterClrMapping/>
  </p:clrMapOvr>
  <p:transition spd="med">
    <p:zoom/>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4" name="Rectangle 3"/>
          <p:cNvSpPr>
            <a:spLocks noGrp="1"/>
          </p:cNvSpPr>
          <p:nvPr>
            <p:ph idx="1"/>
          </p:nvPr>
        </p:nvSpPr>
        <p:spPr>
          <a:xfrm>
            <a:off x="533400" y="533400"/>
            <a:ext cx="7772400" cy="5562600"/>
          </a:xfrm>
          <a:ln/>
        </p:spPr>
        <p:txBody>
          <a:bodyPr vert="horz" wrap="square" lIns="91440" tIns="45720" rIns="91440" bIns="45720" anchor="t" anchorCtr="0"/>
          <a:p>
            <a:pPr algn="just">
              <a:buNone/>
            </a:pPr>
            <a:r>
              <a:rPr lang="en-US" altLang="zh-CN" dirty="0"/>
              <a:t>          </a:t>
            </a:r>
            <a:r>
              <a:rPr lang="zh-CN" altLang="en-US" dirty="0"/>
              <a:t>（</a:t>
            </a:r>
            <a:r>
              <a:rPr lang="en-US" altLang="zh-CN" dirty="0"/>
              <a:t>2</a:t>
            </a:r>
            <a:r>
              <a:rPr lang="zh-CN" altLang="en-US" dirty="0"/>
              <a:t>）将驱动方程代入</a:t>
            </a:r>
            <a:r>
              <a:rPr lang="en-US" altLang="zh-CN" dirty="0"/>
              <a:t>JK</a:t>
            </a:r>
            <a:r>
              <a:rPr lang="zh-CN" altLang="en-US" dirty="0"/>
              <a:t>触发器的特性方程</a:t>
            </a:r>
            <a:r>
              <a:rPr lang="en-US" altLang="zh-CN" dirty="0"/>
              <a:t>,</a:t>
            </a:r>
            <a:r>
              <a:rPr lang="zh-CN" altLang="en-US" dirty="0"/>
              <a:t>求各个触发器的状态方程。</a:t>
            </a:r>
            <a:r>
              <a:rPr lang="en-US" altLang="zh-CN" dirty="0"/>
              <a:t>JK</a:t>
            </a:r>
            <a:r>
              <a:rPr lang="zh-CN" altLang="en-US" dirty="0"/>
              <a:t>触发器的特性方程为</a:t>
            </a:r>
            <a:endParaRPr lang="zh-CN" altLang="en-US" dirty="0"/>
          </a:p>
          <a:p>
            <a:pPr algn="just">
              <a:buNone/>
            </a:pPr>
            <a:endParaRPr lang="zh-CN" altLang="en-US" dirty="0"/>
          </a:p>
          <a:p>
            <a:pPr algn="just">
              <a:buNone/>
            </a:pPr>
            <a:r>
              <a:rPr lang="zh-CN" altLang="en-US" dirty="0"/>
              <a:t>            各个触发器的状态方程为</a:t>
            </a:r>
            <a:endParaRPr lang="zh-CN" altLang="en-US" dirty="0"/>
          </a:p>
          <a:p>
            <a:pPr algn="just">
              <a:buNone/>
            </a:pPr>
            <a:r>
              <a:rPr lang="zh-CN" altLang="en-US" dirty="0"/>
              <a:t>                                           下降沿到来时</a:t>
            </a:r>
            <a:endParaRPr lang="zh-CN" altLang="en-US" dirty="0"/>
          </a:p>
          <a:p>
            <a:pPr algn="just">
              <a:buNone/>
            </a:pPr>
            <a:r>
              <a:rPr lang="zh-CN" altLang="en-US" dirty="0"/>
              <a:t>                                           下降沿到来时</a:t>
            </a:r>
            <a:endParaRPr lang="zh-CN" altLang="en-US" dirty="0"/>
          </a:p>
          <a:p>
            <a:pPr algn="just">
              <a:buNone/>
            </a:pPr>
            <a:r>
              <a:rPr lang="zh-CN" altLang="en-US" dirty="0"/>
              <a:t>                                           下降沿到来时</a:t>
            </a:r>
            <a:endParaRPr lang="zh-CN" altLang="en-US" dirty="0"/>
          </a:p>
          <a:p>
            <a:pPr>
              <a:buNone/>
            </a:pPr>
            <a:endParaRPr lang="en-US" altLang="zh-CN" dirty="0"/>
          </a:p>
        </p:txBody>
      </p:sp>
      <p:graphicFrame>
        <p:nvGraphicFramePr>
          <p:cNvPr id="76802" name="Object 4"/>
          <p:cNvGraphicFramePr>
            <a:graphicFrameLocks noChangeAspect="1"/>
          </p:cNvGraphicFramePr>
          <p:nvPr/>
        </p:nvGraphicFramePr>
        <p:xfrm>
          <a:off x="3124200" y="1524000"/>
          <a:ext cx="2286000" cy="608013"/>
        </p:xfrm>
        <a:graphic>
          <a:graphicData uri="http://schemas.openxmlformats.org/presentationml/2006/ole">
            <mc:AlternateContent xmlns:mc="http://schemas.openxmlformats.org/markup-compatibility/2006">
              <mc:Choice xmlns:v="urn:schemas-microsoft-com:vml" Requires="v">
                <p:oleObj spid="_x0000_s3201" name="" r:id="rId1" imgW="1002665" imgH="266700" progId="Equation.DSMT4">
                  <p:embed/>
                </p:oleObj>
              </mc:Choice>
              <mc:Fallback>
                <p:oleObj name="" r:id="rId1" imgW="1002665" imgH="266700" progId="Equation.DSMT4">
                  <p:embed/>
                  <p:pic>
                    <p:nvPicPr>
                      <p:cNvPr id="0" name="图片 3200"/>
                      <p:cNvPicPr/>
                      <p:nvPr/>
                    </p:nvPicPr>
                    <p:blipFill>
                      <a:blip r:embed="rId2"/>
                      <a:stretch>
                        <a:fillRect/>
                      </a:stretch>
                    </p:blipFill>
                    <p:spPr>
                      <a:xfrm>
                        <a:off x="3124200" y="1524000"/>
                        <a:ext cx="2286000" cy="608013"/>
                      </a:xfrm>
                      <a:prstGeom prst="rect">
                        <a:avLst/>
                      </a:prstGeom>
                      <a:noFill/>
                      <a:ln w="38100">
                        <a:noFill/>
                        <a:miter/>
                      </a:ln>
                    </p:spPr>
                  </p:pic>
                </p:oleObj>
              </mc:Fallback>
            </mc:AlternateContent>
          </a:graphicData>
        </a:graphic>
      </p:graphicFrame>
      <p:graphicFrame>
        <p:nvGraphicFramePr>
          <p:cNvPr id="76803" name="Object 5"/>
          <p:cNvGraphicFramePr>
            <a:graphicFrameLocks noChangeAspect="1"/>
          </p:cNvGraphicFramePr>
          <p:nvPr/>
        </p:nvGraphicFramePr>
        <p:xfrm>
          <a:off x="2032000" y="2641600"/>
          <a:ext cx="1828800" cy="1701800"/>
        </p:xfrm>
        <a:graphic>
          <a:graphicData uri="http://schemas.openxmlformats.org/presentationml/2006/ole">
            <mc:AlternateContent xmlns:mc="http://schemas.openxmlformats.org/markup-compatibility/2006">
              <mc:Choice xmlns:v="urn:schemas-microsoft-com:vml" Requires="v">
                <p:oleObj spid="_x0000_s3198" name="" r:id="rId3" imgW="914400" imgH="850900" progId="Equation.DSMT4">
                  <p:embed/>
                </p:oleObj>
              </mc:Choice>
              <mc:Fallback>
                <p:oleObj name="" r:id="rId3" imgW="914400" imgH="850900" progId="Equation.DSMT4">
                  <p:embed/>
                  <p:pic>
                    <p:nvPicPr>
                      <p:cNvPr id="0" name="图片 3197"/>
                      <p:cNvPicPr/>
                      <p:nvPr/>
                    </p:nvPicPr>
                    <p:blipFill>
                      <a:blip r:embed="rId4"/>
                      <a:stretch>
                        <a:fillRect/>
                      </a:stretch>
                    </p:blipFill>
                    <p:spPr>
                      <a:xfrm>
                        <a:off x="2032000" y="2641600"/>
                        <a:ext cx="1828800" cy="17018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8" name="Rectangle 3"/>
          <p:cNvSpPr>
            <a:spLocks noGrp="1"/>
          </p:cNvSpPr>
          <p:nvPr>
            <p:ph idx="1"/>
          </p:nvPr>
        </p:nvSpPr>
        <p:spPr>
          <a:xfrm>
            <a:off x="533400" y="457200"/>
            <a:ext cx="7772400" cy="5638800"/>
          </a:xfrm>
          <a:ln/>
        </p:spPr>
        <p:txBody>
          <a:bodyPr vert="horz" wrap="square" lIns="91440" tIns="45720" rIns="91440" bIns="45720" anchor="t" anchorCtr="0"/>
          <a:p>
            <a:pPr algn="just">
              <a:buNone/>
            </a:pPr>
            <a:r>
              <a:rPr lang="en-US" altLang="zh-CN" dirty="0"/>
              <a:t>         </a:t>
            </a:r>
            <a:r>
              <a:rPr lang="zh-CN" altLang="en-US" dirty="0"/>
              <a:t>（</a:t>
            </a:r>
            <a:r>
              <a:rPr lang="en-US" altLang="zh-CN" dirty="0"/>
              <a:t>3</a:t>
            </a:r>
            <a:r>
              <a:rPr lang="zh-CN" altLang="en-US" dirty="0"/>
              <a:t>）根据状态方程和输出方程进行计算</a:t>
            </a:r>
            <a:r>
              <a:rPr lang="en-US" altLang="zh-CN" dirty="0"/>
              <a:t>,</a:t>
            </a:r>
            <a:r>
              <a:rPr lang="zh-CN" altLang="en-US" dirty="0"/>
              <a:t>列状态表。</a:t>
            </a:r>
            <a:endParaRPr lang="zh-CN" altLang="en-US" dirty="0"/>
          </a:p>
          <a:p>
            <a:pPr algn="just">
              <a:buNone/>
            </a:pPr>
            <a:r>
              <a:rPr lang="zh-CN" altLang="en-US" dirty="0"/>
              <a:t>            计算触发器的次态时</a:t>
            </a:r>
            <a:r>
              <a:rPr lang="en-US" altLang="zh-CN" dirty="0"/>
              <a:t>,</a:t>
            </a:r>
            <a:r>
              <a:rPr lang="zh-CN" altLang="en-US" dirty="0"/>
              <a:t>要先确定该触发器的时钟是否有效。例如</a:t>
            </a:r>
            <a:r>
              <a:rPr lang="en-US" altLang="zh-CN" dirty="0"/>
              <a:t>,</a:t>
            </a:r>
            <a:r>
              <a:rPr lang="zh-CN" altLang="en-US" dirty="0"/>
              <a:t>当现态为</a:t>
            </a:r>
            <a:r>
              <a:rPr lang="en-US" altLang="zh-CN" dirty="0"/>
              <a:t>010</a:t>
            </a:r>
            <a:r>
              <a:rPr lang="zh-CN" altLang="en-US" dirty="0"/>
              <a:t>时</a:t>
            </a:r>
            <a:r>
              <a:rPr lang="en-US" altLang="zh-CN" dirty="0"/>
              <a:t>,</a:t>
            </a:r>
            <a:r>
              <a:rPr lang="zh-CN" altLang="en-US" dirty="0"/>
              <a:t>如果</a:t>
            </a:r>
            <a:r>
              <a:rPr lang="en-US" altLang="zh-CN" dirty="0"/>
              <a:t>CP</a:t>
            </a:r>
            <a:r>
              <a:rPr lang="zh-CN" altLang="en-US" dirty="0"/>
              <a:t>出现一个下降沿</a:t>
            </a:r>
            <a:r>
              <a:rPr lang="en-US" altLang="zh-CN" dirty="0"/>
              <a:t>,</a:t>
            </a:r>
            <a:r>
              <a:rPr lang="zh-CN" altLang="en-US" dirty="0"/>
              <a:t>由时钟方程可知</a:t>
            </a:r>
            <a:r>
              <a:rPr lang="en-US" altLang="zh-CN" dirty="0"/>
              <a:t>CP</a:t>
            </a:r>
            <a:r>
              <a:rPr lang="en-US" altLang="zh-CN" baseline="-25000" dirty="0"/>
              <a:t>0</a:t>
            </a:r>
            <a:r>
              <a:rPr lang="zh-CN" altLang="en-US" dirty="0"/>
              <a:t>即为下降沿</a:t>
            </a:r>
            <a:r>
              <a:rPr lang="en-US" altLang="zh-CN" dirty="0"/>
              <a:t>,CP</a:t>
            </a:r>
            <a:r>
              <a:rPr lang="en-US" altLang="zh-CN" baseline="-25000" dirty="0"/>
              <a:t>0</a:t>
            </a:r>
            <a:r>
              <a:rPr lang="zh-CN" altLang="en-US" dirty="0"/>
              <a:t>有效</a:t>
            </a:r>
            <a:r>
              <a:rPr lang="en-US" altLang="zh-CN" dirty="0"/>
              <a:t>,Q</a:t>
            </a:r>
            <a:r>
              <a:rPr lang="en-US" altLang="zh-CN" baseline="-25000" dirty="0"/>
              <a:t>0</a:t>
            </a:r>
            <a:r>
              <a:rPr lang="zh-CN" altLang="en-US" dirty="0"/>
              <a:t>端翻转</a:t>
            </a:r>
            <a:r>
              <a:rPr lang="en-US" altLang="zh-CN" dirty="0"/>
              <a:t>,</a:t>
            </a:r>
            <a:r>
              <a:rPr lang="zh-CN" altLang="en-US" dirty="0"/>
              <a:t>由</a:t>
            </a:r>
            <a:r>
              <a:rPr lang="en-US" altLang="zh-CN" dirty="0"/>
              <a:t>0</a:t>
            </a:r>
            <a:r>
              <a:rPr lang="zh-CN" altLang="en-US" dirty="0"/>
              <a:t>变为</a:t>
            </a:r>
            <a:r>
              <a:rPr lang="en-US" altLang="zh-CN" dirty="0"/>
              <a:t>1;</a:t>
            </a:r>
            <a:r>
              <a:rPr lang="zh-CN" altLang="en-US" dirty="0"/>
              <a:t>当</a:t>
            </a:r>
            <a:r>
              <a:rPr lang="en-US" altLang="zh-CN" dirty="0"/>
              <a:t>Q</a:t>
            </a:r>
            <a:r>
              <a:rPr lang="en-US" altLang="zh-CN" baseline="-25000" dirty="0"/>
              <a:t>0</a:t>
            </a:r>
            <a:r>
              <a:rPr lang="zh-CN" altLang="en-US" dirty="0"/>
              <a:t>端由</a:t>
            </a:r>
            <a:r>
              <a:rPr lang="en-US" altLang="zh-CN" dirty="0"/>
              <a:t>0</a:t>
            </a:r>
            <a:r>
              <a:rPr lang="zh-CN" altLang="en-US" dirty="0"/>
              <a:t>变为</a:t>
            </a:r>
            <a:r>
              <a:rPr lang="en-US" altLang="zh-CN" dirty="0"/>
              <a:t>1</a:t>
            </a:r>
            <a:r>
              <a:rPr lang="zh-CN" altLang="en-US" dirty="0"/>
              <a:t>时</a:t>
            </a:r>
            <a:r>
              <a:rPr lang="en-US" altLang="zh-CN" dirty="0"/>
              <a:t>,        </a:t>
            </a:r>
            <a:r>
              <a:rPr lang="zh-CN" altLang="en-US" dirty="0"/>
              <a:t>由</a:t>
            </a:r>
            <a:r>
              <a:rPr lang="en-US" altLang="zh-CN" dirty="0"/>
              <a:t>1</a:t>
            </a:r>
            <a:r>
              <a:rPr lang="zh-CN" altLang="en-US" dirty="0"/>
              <a:t>变为</a:t>
            </a:r>
            <a:r>
              <a:rPr lang="en-US" altLang="zh-CN" dirty="0"/>
              <a:t>0,</a:t>
            </a:r>
            <a:r>
              <a:rPr lang="zh-CN" altLang="en-US" dirty="0"/>
              <a:t>此时</a:t>
            </a:r>
            <a:r>
              <a:rPr lang="en-US" altLang="zh-CN" dirty="0"/>
              <a:t>CP</a:t>
            </a:r>
            <a:r>
              <a:rPr lang="en-US" altLang="zh-CN" baseline="-25000" dirty="0"/>
              <a:t>1</a:t>
            </a:r>
            <a:r>
              <a:rPr lang="zh-CN" altLang="en-US" dirty="0"/>
              <a:t>为下降沿</a:t>
            </a:r>
            <a:r>
              <a:rPr lang="en-US" altLang="zh-CN" dirty="0"/>
              <a:t>,CP</a:t>
            </a:r>
            <a:r>
              <a:rPr lang="en-US" altLang="zh-CN" baseline="-25000" dirty="0"/>
              <a:t>1</a:t>
            </a:r>
            <a:r>
              <a:rPr lang="zh-CN" altLang="en-US" dirty="0"/>
              <a:t>有效</a:t>
            </a:r>
            <a:r>
              <a:rPr lang="en-US" altLang="zh-CN" dirty="0"/>
              <a:t>,Q</a:t>
            </a:r>
            <a:r>
              <a:rPr lang="en-US" altLang="zh-CN" baseline="-25000" dirty="0"/>
              <a:t>1</a:t>
            </a:r>
            <a:r>
              <a:rPr lang="zh-CN" altLang="en-US" dirty="0"/>
              <a:t>端翻转</a:t>
            </a:r>
            <a:r>
              <a:rPr lang="en-US" altLang="zh-CN" dirty="0"/>
              <a:t>,</a:t>
            </a:r>
            <a:r>
              <a:rPr lang="zh-CN" altLang="en-US" dirty="0"/>
              <a:t>由</a:t>
            </a:r>
            <a:r>
              <a:rPr lang="en-US" altLang="zh-CN" dirty="0"/>
              <a:t>1</a:t>
            </a:r>
            <a:r>
              <a:rPr lang="zh-CN" altLang="en-US" dirty="0"/>
              <a:t>变为</a:t>
            </a:r>
            <a:r>
              <a:rPr lang="en-US" altLang="zh-CN" dirty="0"/>
              <a:t>0;</a:t>
            </a:r>
            <a:r>
              <a:rPr lang="zh-CN" altLang="en-US" dirty="0"/>
              <a:t>当</a:t>
            </a:r>
            <a:r>
              <a:rPr lang="en-US" altLang="zh-CN" dirty="0"/>
              <a:t>Q</a:t>
            </a:r>
            <a:r>
              <a:rPr lang="en-US" altLang="zh-CN" baseline="-25000" dirty="0"/>
              <a:t>1</a:t>
            </a:r>
            <a:r>
              <a:rPr lang="zh-CN" altLang="en-US" dirty="0"/>
              <a:t>端由</a:t>
            </a:r>
            <a:r>
              <a:rPr lang="en-US" altLang="zh-CN" dirty="0"/>
              <a:t>1</a:t>
            </a:r>
            <a:r>
              <a:rPr lang="zh-CN" altLang="en-US" dirty="0"/>
              <a:t>变为</a:t>
            </a:r>
            <a:r>
              <a:rPr lang="en-US" altLang="zh-CN" dirty="0"/>
              <a:t>0</a:t>
            </a:r>
            <a:r>
              <a:rPr lang="zh-CN" altLang="en-US" dirty="0"/>
              <a:t>时</a:t>
            </a:r>
            <a:r>
              <a:rPr lang="en-US" altLang="zh-CN" dirty="0"/>
              <a:t>,    </a:t>
            </a:r>
            <a:endParaRPr lang="en-US" altLang="zh-CN" dirty="0"/>
          </a:p>
          <a:p>
            <a:pPr algn="just">
              <a:buNone/>
            </a:pPr>
            <a:r>
              <a:rPr lang="en-US" altLang="zh-CN" dirty="0"/>
              <a:t>             </a:t>
            </a:r>
            <a:r>
              <a:rPr lang="zh-CN" altLang="en-US" dirty="0"/>
              <a:t>由</a:t>
            </a:r>
            <a:r>
              <a:rPr lang="en-US" altLang="zh-CN" dirty="0"/>
              <a:t>0</a:t>
            </a:r>
            <a:r>
              <a:rPr lang="zh-CN" altLang="en-US" dirty="0"/>
              <a:t>变为</a:t>
            </a:r>
            <a:r>
              <a:rPr lang="en-US" altLang="zh-CN" dirty="0"/>
              <a:t>1,</a:t>
            </a:r>
            <a:r>
              <a:rPr lang="zh-CN" altLang="en-US" dirty="0"/>
              <a:t>此时</a:t>
            </a:r>
            <a:r>
              <a:rPr lang="en-US" altLang="zh-CN" dirty="0"/>
              <a:t>CP</a:t>
            </a:r>
            <a:r>
              <a:rPr lang="en-US" altLang="zh-CN" baseline="-25000" dirty="0"/>
              <a:t>2</a:t>
            </a:r>
            <a:r>
              <a:rPr lang="zh-CN" altLang="en-US" dirty="0"/>
              <a:t>为上升沿</a:t>
            </a:r>
            <a:r>
              <a:rPr lang="en-US" altLang="zh-CN" dirty="0"/>
              <a:t>,CP</a:t>
            </a:r>
            <a:r>
              <a:rPr lang="en-US" altLang="zh-CN" baseline="-25000" dirty="0"/>
              <a:t>2</a:t>
            </a:r>
            <a:r>
              <a:rPr lang="zh-CN" altLang="en-US" dirty="0"/>
              <a:t>无效</a:t>
            </a:r>
            <a:r>
              <a:rPr lang="en-US" altLang="zh-CN" dirty="0"/>
              <a:t>,Q</a:t>
            </a:r>
            <a:r>
              <a:rPr lang="en-US" altLang="zh-CN" baseline="-25000" dirty="0"/>
              <a:t>2</a:t>
            </a:r>
            <a:r>
              <a:rPr lang="zh-CN" altLang="en-US" dirty="0"/>
              <a:t>端保持不变。通过计算得到状态表如表</a:t>
            </a:r>
            <a:r>
              <a:rPr lang="en-US" altLang="zh-CN" dirty="0"/>
              <a:t>4―18</a:t>
            </a:r>
            <a:r>
              <a:rPr lang="zh-CN" altLang="en-US" dirty="0"/>
              <a:t>所示</a:t>
            </a:r>
            <a:r>
              <a:rPr lang="en-US" altLang="zh-CN" dirty="0"/>
              <a:t>,</a:t>
            </a:r>
            <a:r>
              <a:rPr lang="zh-CN" altLang="en-US" dirty="0"/>
              <a:t>表中列出了有效的时钟信号（下降沿）。</a:t>
            </a:r>
            <a:endParaRPr lang="zh-CN" altLang="en-US" dirty="0"/>
          </a:p>
          <a:p>
            <a:pPr algn="just">
              <a:buNone/>
            </a:pPr>
            <a:r>
              <a:rPr lang="zh-CN" altLang="en-US" dirty="0"/>
              <a:t>      （</a:t>
            </a:r>
            <a:r>
              <a:rPr lang="en-US" altLang="zh-CN" dirty="0"/>
              <a:t>4</a:t>
            </a:r>
            <a:r>
              <a:rPr lang="zh-CN" altLang="en-US" dirty="0"/>
              <a:t>）状态图和时序图分别如图</a:t>
            </a:r>
            <a:r>
              <a:rPr lang="en-US" altLang="zh-CN" dirty="0"/>
              <a:t>4―40</a:t>
            </a:r>
            <a:r>
              <a:rPr lang="zh-CN" altLang="en-US" dirty="0"/>
              <a:t>和图</a:t>
            </a:r>
            <a:r>
              <a:rPr lang="en-US" altLang="zh-CN" dirty="0"/>
              <a:t>4―41</a:t>
            </a:r>
            <a:r>
              <a:rPr lang="zh-CN" altLang="en-US" dirty="0"/>
              <a:t>所示。</a:t>
            </a:r>
            <a:endParaRPr lang="zh-CN" altLang="en-US" dirty="0"/>
          </a:p>
          <a:p>
            <a:pPr>
              <a:buNone/>
            </a:pPr>
            <a:endParaRPr lang="en-US" altLang="zh-CN" dirty="0"/>
          </a:p>
        </p:txBody>
      </p:sp>
      <p:graphicFrame>
        <p:nvGraphicFramePr>
          <p:cNvPr id="77826" name="Object 4"/>
          <p:cNvGraphicFramePr>
            <a:graphicFrameLocks noChangeAspect="1"/>
          </p:cNvGraphicFramePr>
          <p:nvPr/>
        </p:nvGraphicFramePr>
        <p:xfrm>
          <a:off x="4419600" y="2514600"/>
          <a:ext cx="449263" cy="533400"/>
        </p:xfrm>
        <a:graphic>
          <a:graphicData uri="http://schemas.openxmlformats.org/presentationml/2006/ole">
            <mc:AlternateContent xmlns:mc="http://schemas.openxmlformats.org/markup-compatibility/2006">
              <mc:Choice xmlns:v="urn:schemas-microsoft-com:vml" Requires="v">
                <p:oleObj spid="_x0000_s3203" name="" r:id="rId1" imgW="203200" imgH="241300" progId="Equation.DSMT4">
                  <p:embed/>
                </p:oleObj>
              </mc:Choice>
              <mc:Fallback>
                <p:oleObj name="" r:id="rId1" imgW="203200" imgH="241300" progId="Equation.DSMT4">
                  <p:embed/>
                  <p:pic>
                    <p:nvPicPr>
                      <p:cNvPr id="0" name="图片 3202"/>
                      <p:cNvPicPr/>
                      <p:nvPr/>
                    </p:nvPicPr>
                    <p:blipFill>
                      <a:blip r:embed="rId2"/>
                      <a:stretch>
                        <a:fillRect/>
                      </a:stretch>
                    </p:blipFill>
                    <p:spPr>
                      <a:xfrm>
                        <a:off x="4419600" y="2514600"/>
                        <a:ext cx="449263" cy="533400"/>
                      </a:xfrm>
                      <a:prstGeom prst="rect">
                        <a:avLst/>
                      </a:prstGeom>
                      <a:noFill/>
                      <a:ln w="38100">
                        <a:noFill/>
                        <a:miter/>
                      </a:ln>
                    </p:spPr>
                  </p:pic>
                </p:oleObj>
              </mc:Fallback>
            </mc:AlternateContent>
          </a:graphicData>
        </a:graphic>
      </p:graphicFrame>
      <p:graphicFrame>
        <p:nvGraphicFramePr>
          <p:cNvPr id="77827" name="Object 5"/>
          <p:cNvGraphicFramePr>
            <a:graphicFrameLocks noChangeAspect="1"/>
          </p:cNvGraphicFramePr>
          <p:nvPr/>
        </p:nvGraphicFramePr>
        <p:xfrm>
          <a:off x="1066800" y="3505200"/>
          <a:ext cx="422275" cy="533400"/>
        </p:xfrm>
        <a:graphic>
          <a:graphicData uri="http://schemas.openxmlformats.org/presentationml/2006/ole">
            <mc:AlternateContent xmlns:mc="http://schemas.openxmlformats.org/markup-compatibility/2006">
              <mc:Choice xmlns:v="urn:schemas-microsoft-com:vml" Requires="v">
                <p:oleObj spid="_x0000_s3204" name="" r:id="rId3" imgW="190500" imgH="241300" progId="Equation.DSMT4">
                  <p:embed/>
                </p:oleObj>
              </mc:Choice>
              <mc:Fallback>
                <p:oleObj name="" r:id="rId3" imgW="190500" imgH="241300" progId="Equation.DSMT4">
                  <p:embed/>
                  <p:pic>
                    <p:nvPicPr>
                      <p:cNvPr id="0" name="图片 3203"/>
                      <p:cNvPicPr/>
                      <p:nvPr/>
                    </p:nvPicPr>
                    <p:blipFill>
                      <a:blip r:embed="rId4"/>
                      <a:stretch>
                        <a:fillRect/>
                      </a:stretch>
                    </p:blipFill>
                    <p:spPr>
                      <a:xfrm>
                        <a:off x="1066800" y="3505200"/>
                        <a:ext cx="422275" cy="533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Text Box 4"/>
          <p:cNvSpPr txBox="1"/>
          <p:nvPr/>
        </p:nvSpPr>
        <p:spPr>
          <a:xfrm>
            <a:off x="1752600" y="762000"/>
            <a:ext cx="6248400" cy="457200"/>
          </a:xfrm>
          <a:prstGeom prst="rect">
            <a:avLst/>
          </a:prstGeom>
          <a:noFill/>
          <a:ln w="9525">
            <a:noFill/>
          </a:ln>
        </p:spPr>
        <p:txBody>
          <a:bodyPr>
            <a:spAutoFit/>
          </a:bodyPr>
          <a:p>
            <a:pPr algn="just">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4―18 </a:t>
            </a:r>
            <a:r>
              <a:rPr lang="zh-CN" altLang="en-US" dirty="0">
                <a:latin typeface="Times New Roman" panose="02020603050405020304" pitchFamily="18" charset="0"/>
              </a:rPr>
              <a:t>例</a:t>
            </a:r>
            <a:r>
              <a:rPr lang="en-US" altLang="zh-CN" dirty="0">
                <a:latin typeface="Times New Roman" panose="02020603050405020304" pitchFamily="18" charset="0"/>
              </a:rPr>
              <a:t>4.3</a:t>
            </a:r>
            <a:r>
              <a:rPr lang="zh-CN" altLang="en-US" dirty="0">
                <a:latin typeface="Times New Roman" panose="02020603050405020304" pitchFamily="18" charset="0"/>
              </a:rPr>
              <a:t>异步时序逻辑电路的状态表  </a:t>
            </a:r>
            <a:endParaRPr lang="zh-CN" altLang="en-US" dirty="0">
              <a:latin typeface="Times New Roman" panose="02020603050405020304" pitchFamily="18" charset="0"/>
            </a:endParaRPr>
          </a:p>
        </p:txBody>
      </p:sp>
      <p:pic>
        <p:nvPicPr>
          <p:cNvPr id="168963" name="Picture 5" descr="C:\WINDOWS\Desktop\lln\Img00041.JPG"/>
          <p:cNvPicPr>
            <a:picLocks noChangeAspect="1"/>
          </p:cNvPicPr>
          <p:nvPr/>
        </p:nvPicPr>
        <p:blipFill>
          <a:blip r:embed="rId1"/>
          <a:stretch>
            <a:fillRect/>
          </a:stretch>
        </p:blipFill>
        <p:spPr>
          <a:xfrm>
            <a:off x="457200" y="1752600"/>
            <a:ext cx="8229600" cy="3863975"/>
          </a:xfrm>
          <a:prstGeom prst="rect">
            <a:avLst/>
          </a:prstGeom>
          <a:noFill/>
          <a:ln w="9525">
            <a:noFill/>
          </a:ln>
        </p:spPr>
      </p:pic>
    </p:spTree>
  </p:cSld>
  <p:clrMapOvr>
    <a:masterClrMapping/>
  </p:clrMapOvr>
  <p:transition spd="med">
    <p:zoom/>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Text Box 4"/>
          <p:cNvSpPr txBox="1"/>
          <p:nvPr/>
        </p:nvSpPr>
        <p:spPr>
          <a:xfrm>
            <a:off x="2057400" y="5257800"/>
            <a:ext cx="5715000" cy="4572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4―40 </a:t>
            </a:r>
            <a:r>
              <a:rPr lang="zh-CN" altLang="en-US" dirty="0">
                <a:latin typeface="Times New Roman" panose="02020603050405020304" pitchFamily="18" charset="0"/>
              </a:rPr>
              <a:t>例</a:t>
            </a:r>
            <a:r>
              <a:rPr lang="en-US" altLang="zh-CN" dirty="0">
                <a:latin typeface="Times New Roman" panose="02020603050405020304" pitchFamily="18" charset="0"/>
              </a:rPr>
              <a:t>4.3</a:t>
            </a:r>
            <a:r>
              <a:rPr lang="zh-CN" altLang="en-US" dirty="0">
                <a:latin typeface="Times New Roman" panose="02020603050405020304" pitchFamily="18" charset="0"/>
              </a:rPr>
              <a:t>异步时序逻辑电路的状态图 </a:t>
            </a:r>
            <a:endParaRPr lang="zh-CN" altLang="en-US" dirty="0">
              <a:latin typeface="Times New Roman" panose="02020603050405020304" pitchFamily="18" charset="0"/>
            </a:endParaRPr>
          </a:p>
        </p:txBody>
      </p:sp>
      <p:graphicFrame>
        <p:nvGraphicFramePr>
          <p:cNvPr id="78850" name="Object 5"/>
          <p:cNvGraphicFramePr>
            <a:graphicFrameLocks noChangeAspect="1"/>
          </p:cNvGraphicFramePr>
          <p:nvPr/>
        </p:nvGraphicFramePr>
        <p:xfrm>
          <a:off x="1066800" y="1905000"/>
          <a:ext cx="7162800" cy="2466975"/>
        </p:xfrm>
        <a:graphic>
          <a:graphicData uri="http://schemas.openxmlformats.org/presentationml/2006/ole">
            <mc:AlternateContent xmlns:mc="http://schemas.openxmlformats.org/markup-compatibility/2006">
              <mc:Choice xmlns:v="urn:schemas-microsoft-com:vml" Requires="v">
                <p:oleObj spid="_x0000_s3199" name="" r:id="rId1" imgW="2278380" imgH="784860" progId="Visio.Drawing.4">
                  <p:embed/>
                </p:oleObj>
              </mc:Choice>
              <mc:Fallback>
                <p:oleObj name="" r:id="rId1" imgW="2278380" imgH="784860" progId="Visio.Drawing.4">
                  <p:embed/>
                  <p:pic>
                    <p:nvPicPr>
                      <p:cNvPr id="0" name="图片 3198"/>
                      <p:cNvPicPr/>
                      <p:nvPr/>
                    </p:nvPicPr>
                    <p:blipFill>
                      <a:blip r:embed="rId2"/>
                      <a:stretch>
                        <a:fillRect/>
                      </a:stretch>
                    </p:blipFill>
                    <p:spPr>
                      <a:xfrm>
                        <a:off x="1066800" y="1905000"/>
                        <a:ext cx="7162800" cy="24669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5" name="Text Box 4"/>
          <p:cNvSpPr txBox="1"/>
          <p:nvPr/>
        </p:nvSpPr>
        <p:spPr>
          <a:xfrm>
            <a:off x="1981200" y="5257800"/>
            <a:ext cx="6553200" cy="4572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4―41  </a:t>
            </a:r>
            <a:r>
              <a:rPr lang="zh-CN" altLang="en-US" dirty="0">
                <a:latin typeface="Times New Roman" panose="02020603050405020304" pitchFamily="18" charset="0"/>
              </a:rPr>
              <a:t>例</a:t>
            </a:r>
            <a:r>
              <a:rPr lang="en-US" altLang="zh-CN" dirty="0">
                <a:latin typeface="Times New Roman" panose="02020603050405020304" pitchFamily="18" charset="0"/>
              </a:rPr>
              <a:t>4.3</a:t>
            </a:r>
            <a:r>
              <a:rPr lang="zh-CN" altLang="en-US" dirty="0">
                <a:latin typeface="Times New Roman" panose="02020603050405020304" pitchFamily="18" charset="0"/>
              </a:rPr>
              <a:t>异步时序逻辑电路的时序图 </a:t>
            </a:r>
            <a:endParaRPr lang="zh-CN" altLang="en-US" dirty="0">
              <a:latin typeface="Times New Roman" panose="02020603050405020304" pitchFamily="18" charset="0"/>
            </a:endParaRPr>
          </a:p>
        </p:txBody>
      </p:sp>
      <p:graphicFrame>
        <p:nvGraphicFramePr>
          <p:cNvPr id="79874" name="Object 5"/>
          <p:cNvGraphicFramePr>
            <a:graphicFrameLocks noChangeAspect="1"/>
          </p:cNvGraphicFramePr>
          <p:nvPr/>
        </p:nvGraphicFramePr>
        <p:xfrm>
          <a:off x="1066800" y="914400"/>
          <a:ext cx="7086600" cy="3862388"/>
        </p:xfrm>
        <a:graphic>
          <a:graphicData uri="http://schemas.openxmlformats.org/presentationml/2006/ole">
            <mc:AlternateContent xmlns:mc="http://schemas.openxmlformats.org/markup-compatibility/2006">
              <mc:Choice xmlns:v="urn:schemas-microsoft-com:vml" Requires="v">
                <p:oleObj spid="_x0000_s3200" name="" r:id="rId1" imgW="2842260" imgH="1546860" progId="Visio.Drawing.4">
                  <p:embed/>
                </p:oleObj>
              </mc:Choice>
              <mc:Fallback>
                <p:oleObj name="" r:id="rId1" imgW="2842260" imgH="1546860" progId="Visio.Drawing.4">
                  <p:embed/>
                  <p:pic>
                    <p:nvPicPr>
                      <p:cNvPr id="0" name="图片 3199"/>
                      <p:cNvPicPr/>
                      <p:nvPr/>
                    </p:nvPicPr>
                    <p:blipFill>
                      <a:blip r:embed="rId2"/>
                      <a:stretch>
                        <a:fillRect/>
                      </a:stretch>
                    </p:blipFill>
                    <p:spPr>
                      <a:xfrm>
                        <a:off x="1066800" y="914400"/>
                        <a:ext cx="7086600" cy="38623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9" name="Rectangle 3"/>
          <p:cNvSpPr>
            <a:spLocks noGrp="1"/>
          </p:cNvSpPr>
          <p:nvPr>
            <p:ph idx="1"/>
          </p:nvPr>
        </p:nvSpPr>
        <p:spPr>
          <a:xfrm>
            <a:off x="457200" y="457200"/>
            <a:ext cx="7772400" cy="1066800"/>
          </a:xfrm>
          <a:ln/>
        </p:spPr>
        <p:txBody>
          <a:bodyPr vert="horz" wrap="square" lIns="91440" tIns="45720" rIns="91440" bIns="45720" anchor="t" anchorCtr="0"/>
          <a:p>
            <a:pPr algn="just">
              <a:buNone/>
            </a:pPr>
            <a:r>
              <a:rPr lang="en-US" altLang="zh-CN" dirty="0"/>
              <a:t>           【</a:t>
            </a:r>
            <a:r>
              <a:rPr lang="zh-CN" altLang="en-US" dirty="0"/>
              <a:t>例</a:t>
            </a:r>
            <a:r>
              <a:rPr lang="en-US" altLang="zh-CN" dirty="0"/>
              <a:t>4.4】 </a:t>
            </a:r>
            <a:r>
              <a:rPr lang="zh-CN" altLang="en-US" dirty="0"/>
              <a:t>分析图</a:t>
            </a:r>
            <a:r>
              <a:rPr lang="en-US" altLang="zh-CN" dirty="0"/>
              <a:t>4―42</a:t>
            </a:r>
            <a:r>
              <a:rPr lang="zh-CN" altLang="en-US" dirty="0"/>
              <a:t>所示的异步时序逻辑电路</a:t>
            </a:r>
            <a:r>
              <a:rPr lang="en-US" altLang="zh-CN" dirty="0"/>
              <a:t>,</a:t>
            </a:r>
            <a:r>
              <a:rPr lang="zh-CN" altLang="en-US" dirty="0"/>
              <a:t>写出各类方程</a:t>
            </a:r>
            <a:r>
              <a:rPr lang="en-US" altLang="zh-CN" dirty="0"/>
              <a:t>,</a:t>
            </a:r>
            <a:r>
              <a:rPr lang="zh-CN" altLang="en-US" dirty="0"/>
              <a:t>列出状态表。</a:t>
            </a:r>
            <a:endParaRPr lang="zh-CN" altLang="en-US" dirty="0"/>
          </a:p>
          <a:p>
            <a:pPr>
              <a:buNone/>
            </a:pPr>
            <a:endParaRPr lang="en-US" altLang="zh-CN" dirty="0"/>
          </a:p>
        </p:txBody>
      </p:sp>
      <p:sp>
        <p:nvSpPr>
          <p:cNvPr id="80900" name="Text Box 4"/>
          <p:cNvSpPr txBox="1"/>
          <p:nvPr/>
        </p:nvSpPr>
        <p:spPr>
          <a:xfrm>
            <a:off x="2133600" y="5326063"/>
            <a:ext cx="6096000" cy="45720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4―42  </a:t>
            </a:r>
            <a:r>
              <a:rPr lang="zh-CN" altLang="en-US" dirty="0">
                <a:latin typeface="Times New Roman" panose="02020603050405020304" pitchFamily="18" charset="0"/>
              </a:rPr>
              <a:t>例</a:t>
            </a:r>
            <a:r>
              <a:rPr lang="en-US" altLang="zh-CN" dirty="0">
                <a:latin typeface="Times New Roman" panose="02020603050405020304" pitchFamily="18" charset="0"/>
              </a:rPr>
              <a:t>4.4</a:t>
            </a:r>
            <a:r>
              <a:rPr lang="zh-CN" altLang="en-US" dirty="0">
                <a:latin typeface="Times New Roman" panose="02020603050405020304" pitchFamily="18" charset="0"/>
              </a:rPr>
              <a:t>异步时序逻辑电路 </a:t>
            </a:r>
            <a:endParaRPr lang="zh-CN" altLang="en-US" dirty="0">
              <a:latin typeface="Times New Roman" panose="02020603050405020304" pitchFamily="18" charset="0"/>
            </a:endParaRPr>
          </a:p>
        </p:txBody>
      </p:sp>
      <p:graphicFrame>
        <p:nvGraphicFramePr>
          <p:cNvPr id="80898" name="Object 5"/>
          <p:cNvGraphicFramePr>
            <a:graphicFrameLocks noChangeAspect="1"/>
          </p:cNvGraphicFramePr>
          <p:nvPr/>
        </p:nvGraphicFramePr>
        <p:xfrm>
          <a:off x="762000" y="1981200"/>
          <a:ext cx="7239000" cy="2997200"/>
        </p:xfrm>
        <a:graphic>
          <a:graphicData uri="http://schemas.openxmlformats.org/presentationml/2006/ole">
            <mc:AlternateContent xmlns:mc="http://schemas.openxmlformats.org/markup-compatibility/2006">
              <mc:Choice xmlns:v="urn:schemas-microsoft-com:vml" Requires="v">
                <p:oleObj spid="_x0000_s3205" name="" r:id="rId1" imgW="3215640" imgH="1333500" progId="Visio.Drawing.4">
                  <p:embed/>
                </p:oleObj>
              </mc:Choice>
              <mc:Fallback>
                <p:oleObj name="" r:id="rId1" imgW="3215640" imgH="1333500" progId="Visio.Drawing.4">
                  <p:embed/>
                  <p:pic>
                    <p:nvPicPr>
                      <p:cNvPr id="0" name="图片 3204"/>
                      <p:cNvPicPr/>
                      <p:nvPr/>
                    </p:nvPicPr>
                    <p:blipFill>
                      <a:blip r:embed="rId2"/>
                      <a:stretch>
                        <a:fillRect/>
                      </a:stretch>
                    </p:blipFill>
                    <p:spPr>
                      <a:xfrm>
                        <a:off x="762000" y="1981200"/>
                        <a:ext cx="7239000" cy="29972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Rectangle 3"/>
          <p:cNvSpPr>
            <a:spLocks noGrp="1"/>
          </p:cNvSpPr>
          <p:nvPr>
            <p:ph idx="1"/>
          </p:nvPr>
        </p:nvSpPr>
        <p:spPr>
          <a:xfrm>
            <a:off x="1828800" y="457200"/>
            <a:ext cx="5257800" cy="4267200"/>
          </a:xfrm>
          <a:ln/>
        </p:spPr>
        <p:txBody>
          <a:bodyPr vert="horz" wrap="square" lIns="91440" tIns="45720" rIns="91440" bIns="45720" anchor="t" anchorCtr="0"/>
          <a:p>
            <a:pPr algn="just">
              <a:buNone/>
            </a:pPr>
            <a:r>
              <a:rPr lang="zh-CN" altLang="en-US" dirty="0"/>
              <a:t>解</a:t>
            </a:r>
            <a:r>
              <a:rPr lang="en-US" altLang="zh-CN" dirty="0"/>
              <a:t>:(1)</a:t>
            </a:r>
            <a:r>
              <a:rPr lang="zh-CN" altLang="en-US" dirty="0"/>
              <a:t>写出方程。</a:t>
            </a:r>
            <a:endParaRPr lang="zh-CN" altLang="en-US" dirty="0"/>
          </a:p>
          <a:p>
            <a:pPr algn="just">
              <a:buNone/>
            </a:pPr>
            <a:r>
              <a:rPr lang="zh-CN" altLang="en-US" dirty="0"/>
              <a:t>时钟方程</a:t>
            </a:r>
            <a:r>
              <a:rPr lang="en-US" altLang="zh-CN" dirty="0"/>
              <a:t>:</a:t>
            </a:r>
            <a:endParaRPr lang="en-US" altLang="zh-CN" dirty="0"/>
          </a:p>
          <a:p>
            <a:pPr algn="just">
              <a:buNone/>
            </a:pPr>
            <a:endParaRPr lang="en-US" altLang="zh-CN" dirty="0"/>
          </a:p>
          <a:p>
            <a:pPr algn="just">
              <a:buNone/>
            </a:pPr>
            <a:r>
              <a:rPr lang="zh-CN" altLang="en-US" dirty="0"/>
              <a:t>输出方程</a:t>
            </a:r>
            <a:r>
              <a:rPr lang="en-US" altLang="zh-CN" dirty="0"/>
              <a:t>:</a:t>
            </a:r>
            <a:r>
              <a:rPr lang="zh-CN" altLang="en-US" dirty="0"/>
              <a:t>无。</a:t>
            </a:r>
            <a:endParaRPr lang="zh-CN" altLang="en-US" dirty="0"/>
          </a:p>
          <a:p>
            <a:pPr algn="just">
              <a:buNone/>
            </a:pPr>
            <a:r>
              <a:rPr lang="zh-CN" altLang="en-US" dirty="0"/>
              <a:t>驱动方程</a:t>
            </a:r>
            <a:r>
              <a:rPr lang="en-US" altLang="zh-CN" dirty="0"/>
              <a:t>:</a:t>
            </a:r>
            <a:endParaRPr lang="en-US" altLang="zh-CN" dirty="0"/>
          </a:p>
          <a:p>
            <a:pPr algn="just">
              <a:buNone/>
            </a:pPr>
            <a:r>
              <a:rPr lang="en-US" altLang="zh-CN" dirty="0"/>
              <a:t>     </a:t>
            </a:r>
            <a:endParaRPr lang="en-US" altLang="zh-CN" dirty="0"/>
          </a:p>
          <a:p>
            <a:pPr>
              <a:buNone/>
            </a:pPr>
            <a:endParaRPr lang="en-US" altLang="zh-CN" dirty="0"/>
          </a:p>
        </p:txBody>
      </p:sp>
      <p:graphicFrame>
        <p:nvGraphicFramePr>
          <p:cNvPr id="81922" name="Object 4"/>
          <p:cNvGraphicFramePr>
            <a:graphicFrameLocks noChangeAspect="1"/>
          </p:cNvGraphicFramePr>
          <p:nvPr/>
        </p:nvGraphicFramePr>
        <p:xfrm>
          <a:off x="1981200" y="1524000"/>
          <a:ext cx="4038600" cy="557213"/>
        </p:xfrm>
        <a:graphic>
          <a:graphicData uri="http://schemas.openxmlformats.org/presentationml/2006/ole">
            <mc:AlternateContent xmlns:mc="http://schemas.openxmlformats.org/markup-compatibility/2006">
              <mc:Choice xmlns:v="urn:schemas-microsoft-com:vml" Requires="v">
                <p:oleObj spid="_x0000_s3197" name="" r:id="rId1" imgW="1841500" imgH="254000" progId="Equation.DSMT4">
                  <p:embed/>
                </p:oleObj>
              </mc:Choice>
              <mc:Fallback>
                <p:oleObj name="" r:id="rId1" imgW="1841500" imgH="254000" progId="Equation.DSMT4">
                  <p:embed/>
                  <p:pic>
                    <p:nvPicPr>
                      <p:cNvPr id="0" name="图片 3196"/>
                      <p:cNvPicPr/>
                      <p:nvPr/>
                    </p:nvPicPr>
                    <p:blipFill>
                      <a:blip r:embed="rId2"/>
                      <a:stretch>
                        <a:fillRect/>
                      </a:stretch>
                    </p:blipFill>
                    <p:spPr>
                      <a:xfrm>
                        <a:off x="1981200" y="1524000"/>
                        <a:ext cx="4038600" cy="557213"/>
                      </a:xfrm>
                      <a:prstGeom prst="rect">
                        <a:avLst/>
                      </a:prstGeom>
                      <a:noFill/>
                      <a:ln w="38100">
                        <a:noFill/>
                        <a:miter/>
                      </a:ln>
                    </p:spPr>
                  </p:pic>
                </p:oleObj>
              </mc:Fallback>
            </mc:AlternateContent>
          </a:graphicData>
        </a:graphic>
      </p:graphicFrame>
      <p:graphicFrame>
        <p:nvGraphicFramePr>
          <p:cNvPr id="81923" name="Object 5"/>
          <p:cNvGraphicFramePr>
            <a:graphicFrameLocks noChangeAspect="1"/>
          </p:cNvGraphicFramePr>
          <p:nvPr/>
        </p:nvGraphicFramePr>
        <p:xfrm>
          <a:off x="2133600" y="3276600"/>
          <a:ext cx="4648200" cy="642938"/>
        </p:xfrm>
        <a:graphic>
          <a:graphicData uri="http://schemas.openxmlformats.org/presentationml/2006/ole">
            <mc:AlternateContent xmlns:mc="http://schemas.openxmlformats.org/markup-compatibility/2006">
              <mc:Choice xmlns:v="urn:schemas-microsoft-com:vml" Requires="v">
                <p:oleObj spid="_x0000_s3202" name="" r:id="rId3" imgW="2019300" imgH="279400" progId="Equation.DSMT4">
                  <p:embed/>
                </p:oleObj>
              </mc:Choice>
              <mc:Fallback>
                <p:oleObj name="" r:id="rId3" imgW="2019300" imgH="279400" progId="Equation.DSMT4">
                  <p:embed/>
                  <p:pic>
                    <p:nvPicPr>
                      <p:cNvPr id="0" name="图片 3201"/>
                      <p:cNvPicPr/>
                      <p:nvPr/>
                    </p:nvPicPr>
                    <p:blipFill>
                      <a:blip r:embed="rId4"/>
                      <a:stretch>
                        <a:fillRect/>
                      </a:stretch>
                    </p:blipFill>
                    <p:spPr>
                      <a:xfrm>
                        <a:off x="2133600" y="3276600"/>
                        <a:ext cx="4648200" cy="6429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7" name="Rectangle 3"/>
          <p:cNvSpPr>
            <a:spLocks noGrp="1"/>
          </p:cNvSpPr>
          <p:nvPr>
            <p:ph idx="1"/>
          </p:nvPr>
        </p:nvSpPr>
        <p:spPr>
          <a:xfrm>
            <a:off x="533400" y="609600"/>
            <a:ext cx="7772400" cy="5486400"/>
          </a:xfrm>
          <a:ln/>
        </p:spPr>
        <p:txBody>
          <a:bodyPr vert="horz" wrap="square" lIns="91440" tIns="45720" rIns="91440" bIns="45720" anchor="t" anchorCtr="0"/>
          <a:p>
            <a:pPr>
              <a:buNone/>
            </a:pPr>
            <a:r>
              <a:rPr lang="en-US" altLang="zh-CN" dirty="0"/>
              <a:t>         </a:t>
            </a:r>
            <a:r>
              <a:rPr lang="zh-CN" altLang="en-US" dirty="0"/>
              <a:t>（</a:t>
            </a:r>
            <a:r>
              <a:rPr lang="en-US" altLang="zh-CN" dirty="0"/>
              <a:t>2</a:t>
            </a:r>
            <a:r>
              <a:rPr lang="zh-CN" altLang="en-US" dirty="0"/>
              <a:t>）将驱动方程代入</a:t>
            </a:r>
            <a:r>
              <a:rPr lang="en-US" altLang="zh-CN" dirty="0"/>
              <a:t>D</a:t>
            </a:r>
            <a:r>
              <a:rPr lang="zh-CN" altLang="en-US" dirty="0"/>
              <a:t>触发器的特性方程</a:t>
            </a:r>
            <a:r>
              <a:rPr lang="en-US" altLang="zh-CN" dirty="0"/>
              <a:t>,</a:t>
            </a:r>
            <a:r>
              <a:rPr lang="zh-CN" altLang="en-US" dirty="0"/>
              <a:t>求各个触发器的状态方程。</a:t>
            </a:r>
            <a:r>
              <a:rPr lang="en-US" altLang="zh-CN" dirty="0"/>
              <a:t>D</a:t>
            </a:r>
            <a:r>
              <a:rPr lang="zh-CN" altLang="en-US" dirty="0"/>
              <a:t>触发器的特性方程为</a:t>
            </a:r>
            <a:endParaRPr lang="zh-CN" altLang="en-US" dirty="0"/>
          </a:p>
          <a:p>
            <a:pPr algn="just">
              <a:buNone/>
            </a:pPr>
            <a:r>
              <a:rPr lang="zh-CN" altLang="en-US" dirty="0"/>
              <a:t>                           </a:t>
            </a:r>
            <a:r>
              <a:rPr lang="en-US" altLang="zh-CN" dirty="0"/>
              <a:t>Q</a:t>
            </a:r>
            <a:r>
              <a:rPr lang="en-US" altLang="zh-CN" baseline="30000" dirty="0"/>
              <a:t>n+1</a:t>
            </a:r>
            <a:r>
              <a:rPr lang="en-US" altLang="zh-CN" dirty="0"/>
              <a:t>=D</a:t>
            </a:r>
            <a:endParaRPr lang="en-US" altLang="zh-CN" dirty="0"/>
          </a:p>
          <a:p>
            <a:pPr algn="just">
              <a:buNone/>
            </a:pPr>
            <a:r>
              <a:rPr lang="en-US" altLang="zh-CN" dirty="0"/>
              <a:t>     </a:t>
            </a:r>
            <a:r>
              <a:rPr lang="zh-CN" altLang="en-US" dirty="0"/>
              <a:t>各个触发器的状态方程为</a:t>
            </a:r>
            <a:endParaRPr lang="zh-CN" altLang="en-US" dirty="0"/>
          </a:p>
          <a:p>
            <a:pPr algn="just">
              <a:buNone/>
            </a:pPr>
            <a:r>
              <a:rPr lang="zh-CN" altLang="en-US" dirty="0"/>
              <a:t>                                            </a:t>
            </a:r>
            <a:r>
              <a:rPr lang="en-US" altLang="zh-CN" dirty="0"/>
              <a:t>, CP</a:t>
            </a:r>
            <a:r>
              <a:rPr lang="en-US" altLang="zh-CN" baseline="-25000" dirty="0"/>
              <a:t>0</a:t>
            </a:r>
            <a:r>
              <a:rPr lang="zh-CN" altLang="en-US" dirty="0"/>
              <a:t>下降沿到来时</a:t>
            </a:r>
            <a:endParaRPr lang="zh-CN" altLang="en-US" dirty="0"/>
          </a:p>
          <a:p>
            <a:pPr algn="just">
              <a:buNone/>
            </a:pPr>
            <a:r>
              <a:rPr lang="zh-CN" altLang="en-US" dirty="0"/>
              <a:t>                                            </a:t>
            </a:r>
            <a:r>
              <a:rPr lang="en-US" altLang="zh-CN" dirty="0"/>
              <a:t>, CP</a:t>
            </a:r>
            <a:r>
              <a:rPr lang="en-US" altLang="zh-CN" baseline="-25000" dirty="0"/>
              <a:t>1</a:t>
            </a:r>
            <a:r>
              <a:rPr lang="zh-CN" altLang="en-US" dirty="0"/>
              <a:t>下降沿到来时</a:t>
            </a:r>
            <a:endParaRPr lang="zh-CN" altLang="en-US" dirty="0"/>
          </a:p>
          <a:p>
            <a:pPr algn="just">
              <a:buNone/>
            </a:pPr>
            <a:r>
              <a:rPr lang="zh-CN" altLang="en-US" dirty="0"/>
              <a:t>                                            </a:t>
            </a:r>
            <a:r>
              <a:rPr lang="en-US" altLang="zh-CN" dirty="0"/>
              <a:t>, CP</a:t>
            </a:r>
            <a:r>
              <a:rPr lang="en-US" altLang="zh-CN" baseline="-25000" dirty="0"/>
              <a:t>2</a:t>
            </a:r>
            <a:r>
              <a:rPr lang="zh-CN" altLang="en-US" dirty="0"/>
              <a:t>下降沿到来时</a:t>
            </a:r>
            <a:endParaRPr lang="zh-CN" altLang="en-US" dirty="0"/>
          </a:p>
          <a:p>
            <a:pPr algn="just">
              <a:buNone/>
            </a:pPr>
            <a:r>
              <a:rPr lang="zh-CN" altLang="en-US" dirty="0"/>
              <a:t>            </a:t>
            </a:r>
            <a:r>
              <a:rPr lang="en-US" altLang="zh-CN" dirty="0"/>
              <a:t>(3</a:t>
            </a:r>
            <a:r>
              <a:rPr lang="zh-CN" altLang="en-US" dirty="0"/>
              <a:t>）根据状态方程和输出方程进行计算</a:t>
            </a:r>
            <a:r>
              <a:rPr lang="en-US" altLang="zh-CN" dirty="0"/>
              <a:t>,</a:t>
            </a:r>
            <a:r>
              <a:rPr lang="zh-CN" altLang="en-US" dirty="0"/>
              <a:t>列状态表</a:t>
            </a:r>
            <a:r>
              <a:rPr lang="en-US" altLang="zh-CN" dirty="0"/>
              <a:t>,</a:t>
            </a:r>
            <a:r>
              <a:rPr lang="zh-CN" altLang="en-US" dirty="0"/>
              <a:t>如表</a:t>
            </a:r>
            <a:r>
              <a:rPr lang="en-US" altLang="zh-CN" dirty="0"/>
              <a:t>4―19</a:t>
            </a:r>
            <a:r>
              <a:rPr lang="zh-CN" altLang="en-US" dirty="0"/>
              <a:t>所示。</a:t>
            </a:r>
            <a:endParaRPr lang="zh-CN" altLang="en-US" dirty="0"/>
          </a:p>
        </p:txBody>
      </p:sp>
      <p:graphicFrame>
        <p:nvGraphicFramePr>
          <p:cNvPr id="82946" name="Object 4"/>
          <p:cNvGraphicFramePr>
            <a:graphicFrameLocks noChangeAspect="1"/>
          </p:cNvGraphicFramePr>
          <p:nvPr/>
        </p:nvGraphicFramePr>
        <p:xfrm>
          <a:off x="2133600" y="2819400"/>
          <a:ext cx="1828800" cy="1673225"/>
        </p:xfrm>
        <a:graphic>
          <a:graphicData uri="http://schemas.openxmlformats.org/presentationml/2006/ole">
            <mc:AlternateContent xmlns:mc="http://schemas.openxmlformats.org/markup-compatibility/2006">
              <mc:Choice xmlns:v="urn:schemas-microsoft-com:vml" Requires="v">
                <p:oleObj spid="_x0000_s3208" name="" r:id="rId1" imgW="888365" imgH="812165" progId="Equation.DSMT4">
                  <p:embed/>
                </p:oleObj>
              </mc:Choice>
              <mc:Fallback>
                <p:oleObj name="" r:id="rId1" imgW="888365" imgH="812165" progId="Equation.DSMT4">
                  <p:embed/>
                  <p:pic>
                    <p:nvPicPr>
                      <p:cNvPr id="0" name="图片 3207"/>
                      <p:cNvPicPr/>
                      <p:nvPr/>
                    </p:nvPicPr>
                    <p:blipFill>
                      <a:blip r:embed="rId2"/>
                      <a:stretch>
                        <a:fillRect/>
                      </a:stretch>
                    </p:blipFill>
                    <p:spPr>
                      <a:xfrm>
                        <a:off x="2133600" y="2819400"/>
                        <a:ext cx="1828800" cy="16732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Text Box 4"/>
          <p:cNvSpPr txBox="1"/>
          <p:nvPr/>
        </p:nvSpPr>
        <p:spPr>
          <a:xfrm>
            <a:off x="1905000" y="381000"/>
            <a:ext cx="5867400" cy="457200"/>
          </a:xfrm>
          <a:prstGeom prst="rect">
            <a:avLst/>
          </a:prstGeom>
          <a:noFill/>
          <a:ln w="9525">
            <a:noFill/>
          </a:ln>
        </p:spPr>
        <p:txBody>
          <a:bodyPr>
            <a:spAutoFit/>
          </a:bodyPr>
          <a:p>
            <a:pPr algn="just">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表</a:t>
            </a:r>
            <a:r>
              <a:rPr lang="en-US" altLang="zh-CN" dirty="0">
                <a:latin typeface="Times New Roman" panose="02020603050405020304" pitchFamily="18" charset="0"/>
              </a:rPr>
              <a:t>4―19  </a:t>
            </a:r>
            <a:r>
              <a:rPr lang="zh-CN" altLang="en-US" dirty="0">
                <a:latin typeface="Times New Roman" panose="02020603050405020304" pitchFamily="18" charset="0"/>
              </a:rPr>
              <a:t>例</a:t>
            </a:r>
            <a:r>
              <a:rPr lang="en-US" altLang="zh-CN" dirty="0">
                <a:latin typeface="Times New Roman" panose="02020603050405020304" pitchFamily="18" charset="0"/>
              </a:rPr>
              <a:t>4.4</a:t>
            </a:r>
            <a:r>
              <a:rPr lang="zh-CN" altLang="en-US" dirty="0">
                <a:latin typeface="Times New Roman" panose="02020603050405020304" pitchFamily="18" charset="0"/>
              </a:rPr>
              <a:t>异步时序逻辑电路的状态表</a:t>
            </a:r>
            <a:endParaRPr lang="zh-CN" altLang="en-US" dirty="0">
              <a:latin typeface="Times New Roman" panose="02020603050405020304" pitchFamily="18" charset="0"/>
            </a:endParaRPr>
          </a:p>
        </p:txBody>
      </p:sp>
      <p:pic>
        <p:nvPicPr>
          <p:cNvPr id="169987" name="Picture 5" descr="E:\素材\小图标\ARROW\0021.GIF">
            <a:hlinkClick r:id="rId1" action="ppaction://hlinksldjump"/>
          </p:cNvPr>
          <p:cNvPicPr>
            <a:picLocks noChangeAspect="1"/>
          </p:cNvPicPr>
          <p:nvPr/>
        </p:nvPicPr>
        <p:blipFill>
          <a:blip r:embed="rId2"/>
          <a:stretch>
            <a:fillRect/>
          </a:stretch>
        </p:blipFill>
        <p:spPr>
          <a:xfrm>
            <a:off x="457200" y="6248400"/>
            <a:ext cx="1066800" cy="427038"/>
          </a:xfrm>
          <a:prstGeom prst="rect">
            <a:avLst/>
          </a:prstGeom>
          <a:noFill/>
          <a:ln w="9525">
            <a:noFill/>
          </a:ln>
        </p:spPr>
      </p:pic>
      <p:pic>
        <p:nvPicPr>
          <p:cNvPr id="169988" name="Picture 6" descr="C:\WINDOWS\Desktop\lln\Img00040.JPG"/>
          <p:cNvPicPr>
            <a:picLocks noChangeAspect="1"/>
          </p:cNvPicPr>
          <p:nvPr/>
        </p:nvPicPr>
        <p:blipFill>
          <a:blip r:embed="rId3"/>
          <a:stretch>
            <a:fillRect/>
          </a:stretch>
        </p:blipFill>
        <p:spPr>
          <a:xfrm>
            <a:off x="1295400" y="990600"/>
            <a:ext cx="7162800" cy="5445125"/>
          </a:xfrm>
          <a:prstGeom prst="rect">
            <a:avLst/>
          </a:prstGeom>
          <a:noFill/>
          <a:ln w="9525">
            <a:noFill/>
          </a:ln>
        </p:spPr>
      </p:pic>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8" name="Rectangle 3"/>
          <p:cNvSpPr>
            <a:spLocks noGrp="1"/>
          </p:cNvSpPr>
          <p:nvPr>
            <p:ph idx="1"/>
          </p:nvPr>
        </p:nvSpPr>
        <p:spPr>
          <a:xfrm>
            <a:off x="533400" y="381000"/>
            <a:ext cx="7772400" cy="5715000"/>
          </a:xfrm>
          <a:ln/>
        </p:spPr>
        <p:txBody>
          <a:bodyPr vert="horz" wrap="square" lIns="91440" tIns="45720" rIns="91440" bIns="45720" anchor="t" anchorCtr="0"/>
          <a:p>
            <a:pPr algn="just" eaLnBrk="1" hangingPunct="1">
              <a:buNone/>
            </a:pPr>
            <a:r>
              <a:rPr lang="en-US" altLang="zh-CN" dirty="0"/>
              <a:t>           </a:t>
            </a:r>
            <a:r>
              <a:rPr lang="zh-CN" altLang="en-US" dirty="0"/>
              <a:t>（</a:t>
            </a:r>
            <a:r>
              <a:rPr lang="en-US" altLang="zh-CN" dirty="0"/>
              <a:t>2</a:t>
            </a:r>
            <a:r>
              <a:rPr lang="zh-CN" altLang="en-US" dirty="0"/>
              <a:t>）当</a:t>
            </a:r>
            <a:r>
              <a:rPr lang="en-US" altLang="zh-CN" dirty="0"/>
              <a:t>S=0,R=1</a:t>
            </a:r>
            <a:r>
              <a:rPr lang="zh-CN" altLang="en-US" dirty="0"/>
              <a:t>时</a:t>
            </a:r>
            <a:r>
              <a:rPr lang="en-US" altLang="zh-CN" dirty="0"/>
              <a:t>:</a:t>
            </a:r>
            <a:endParaRPr lang="en-US" altLang="zh-CN" dirty="0"/>
          </a:p>
          <a:p>
            <a:pPr algn="just" eaLnBrk="1" hangingPunct="1">
              <a:buNone/>
            </a:pPr>
            <a:r>
              <a:rPr lang="en-US" altLang="zh-CN" dirty="0"/>
              <a:t>             </a:t>
            </a:r>
            <a:r>
              <a:rPr lang="zh-CN" altLang="en-US" dirty="0"/>
              <a:t>如果</a:t>
            </a:r>
            <a:r>
              <a:rPr lang="en-US" altLang="zh-CN" dirty="0"/>
              <a:t>Q=0,         =1,</a:t>
            </a:r>
            <a:r>
              <a:rPr lang="zh-CN" altLang="en-US" dirty="0"/>
              <a:t>则由于        为</a:t>
            </a:r>
            <a:r>
              <a:rPr lang="en-US" altLang="zh-CN" dirty="0"/>
              <a:t>0,</a:t>
            </a:r>
            <a:r>
              <a:rPr lang="zh-CN" altLang="en-US" dirty="0"/>
              <a:t>使与非门</a:t>
            </a:r>
            <a:r>
              <a:rPr lang="en-US" altLang="zh-CN" dirty="0"/>
              <a:t>G</a:t>
            </a:r>
            <a:r>
              <a:rPr lang="en-US" altLang="zh-CN" baseline="-25000" dirty="0"/>
              <a:t>2</a:t>
            </a:r>
            <a:r>
              <a:rPr lang="zh-CN" altLang="en-US" dirty="0"/>
              <a:t>的一个输入端为</a:t>
            </a:r>
            <a:r>
              <a:rPr lang="en-US" altLang="zh-CN" dirty="0"/>
              <a:t>0,</a:t>
            </a:r>
            <a:r>
              <a:rPr lang="zh-CN" altLang="en-US" dirty="0"/>
              <a:t>其输出保持为</a:t>
            </a:r>
            <a:r>
              <a:rPr lang="en-US" altLang="zh-CN" dirty="0"/>
              <a:t>1;</a:t>
            </a:r>
            <a:r>
              <a:rPr lang="zh-CN" altLang="en-US" dirty="0"/>
              <a:t>由于       为</a:t>
            </a:r>
            <a:r>
              <a:rPr lang="en-US" altLang="zh-CN" dirty="0"/>
              <a:t>1,</a:t>
            </a:r>
            <a:r>
              <a:rPr lang="zh-CN" altLang="en-US" dirty="0"/>
              <a:t>使得与非门</a:t>
            </a:r>
            <a:r>
              <a:rPr lang="en-US" altLang="zh-CN" dirty="0"/>
              <a:t>G</a:t>
            </a:r>
            <a:r>
              <a:rPr lang="en-US" altLang="zh-CN" baseline="-25000" dirty="0"/>
              <a:t>1</a:t>
            </a:r>
            <a:r>
              <a:rPr lang="zh-CN" altLang="en-US" dirty="0"/>
              <a:t>的两个输入端都为</a:t>
            </a:r>
            <a:r>
              <a:rPr lang="en-US" altLang="zh-CN" dirty="0"/>
              <a:t>1,</a:t>
            </a:r>
            <a:r>
              <a:rPr lang="zh-CN" altLang="en-US" dirty="0"/>
              <a:t>其输出保持为</a:t>
            </a:r>
            <a:r>
              <a:rPr lang="en-US" altLang="zh-CN" dirty="0"/>
              <a:t>0,</a:t>
            </a:r>
            <a:r>
              <a:rPr lang="zh-CN" altLang="en-US" dirty="0"/>
              <a:t>触发器保持为</a:t>
            </a:r>
            <a:r>
              <a:rPr lang="en-US" altLang="zh-CN" dirty="0"/>
              <a:t>0</a:t>
            </a:r>
            <a:r>
              <a:rPr lang="zh-CN" altLang="en-US" dirty="0"/>
              <a:t>状态。</a:t>
            </a:r>
            <a:endParaRPr lang="zh-CN" altLang="en-US" dirty="0"/>
          </a:p>
          <a:p>
            <a:pPr algn="just" eaLnBrk="1" hangingPunct="1">
              <a:buNone/>
            </a:pPr>
            <a:r>
              <a:rPr lang="zh-CN" altLang="en-US" dirty="0"/>
              <a:t>              如果</a:t>
            </a:r>
            <a:r>
              <a:rPr lang="en-US" altLang="zh-CN" dirty="0"/>
              <a:t>Q=1,         =0,</a:t>
            </a:r>
            <a:r>
              <a:rPr lang="zh-CN" altLang="en-US" dirty="0"/>
              <a:t>则由于        为</a:t>
            </a:r>
            <a:r>
              <a:rPr lang="en-US" altLang="zh-CN" dirty="0"/>
              <a:t>0,</a:t>
            </a:r>
            <a:r>
              <a:rPr lang="zh-CN" altLang="en-US" dirty="0"/>
              <a:t>将使与非门</a:t>
            </a:r>
            <a:r>
              <a:rPr lang="en-US" altLang="zh-CN" dirty="0"/>
              <a:t>G</a:t>
            </a:r>
            <a:r>
              <a:rPr lang="en-US" altLang="zh-CN" baseline="-25000" dirty="0"/>
              <a:t>2</a:t>
            </a:r>
            <a:r>
              <a:rPr lang="zh-CN" altLang="en-US" dirty="0"/>
              <a:t>的输出变为</a:t>
            </a:r>
            <a:r>
              <a:rPr lang="en-US" altLang="zh-CN" dirty="0"/>
              <a:t>1;</a:t>
            </a:r>
            <a:r>
              <a:rPr lang="zh-CN" altLang="en-US" dirty="0"/>
              <a:t>当</a:t>
            </a:r>
            <a:r>
              <a:rPr lang="en-US" altLang="zh-CN" dirty="0"/>
              <a:t>G</a:t>
            </a:r>
            <a:r>
              <a:rPr lang="en-US" altLang="zh-CN" baseline="-25000" dirty="0"/>
              <a:t>2</a:t>
            </a:r>
            <a:r>
              <a:rPr lang="zh-CN" altLang="en-US" dirty="0"/>
              <a:t>的输出变为</a:t>
            </a:r>
            <a:r>
              <a:rPr lang="en-US" altLang="zh-CN" dirty="0"/>
              <a:t>1</a:t>
            </a:r>
            <a:r>
              <a:rPr lang="zh-CN" altLang="en-US" dirty="0"/>
              <a:t>后</a:t>
            </a:r>
            <a:r>
              <a:rPr lang="en-US" altLang="zh-CN" dirty="0"/>
              <a:t>,</a:t>
            </a:r>
            <a:r>
              <a:rPr lang="zh-CN" altLang="en-US" dirty="0"/>
              <a:t>由于       为</a:t>
            </a:r>
            <a:r>
              <a:rPr lang="en-US" altLang="zh-CN" dirty="0"/>
              <a:t>1,</a:t>
            </a:r>
            <a:r>
              <a:rPr lang="zh-CN" altLang="en-US" dirty="0"/>
              <a:t>与非门</a:t>
            </a:r>
            <a:r>
              <a:rPr lang="en-US" altLang="zh-CN" dirty="0"/>
              <a:t>G</a:t>
            </a:r>
            <a:r>
              <a:rPr lang="en-US" altLang="zh-CN" baseline="-25000" dirty="0"/>
              <a:t>1</a:t>
            </a:r>
            <a:r>
              <a:rPr lang="zh-CN" altLang="en-US" dirty="0"/>
              <a:t>的两个输入端都为</a:t>
            </a:r>
            <a:r>
              <a:rPr lang="en-US" altLang="zh-CN" dirty="0"/>
              <a:t>1,</a:t>
            </a:r>
            <a:r>
              <a:rPr lang="zh-CN" altLang="en-US" dirty="0"/>
              <a:t>其输出将变为</a:t>
            </a:r>
            <a:r>
              <a:rPr lang="en-US" altLang="zh-CN" dirty="0"/>
              <a:t>0,</a:t>
            </a:r>
            <a:r>
              <a:rPr lang="zh-CN" altLang="en-US" dirty="0"/>
              <a:t>触发器由原来的</a:t>
            </a:r>
            <a:r>
              <a:rPr lang="en-US" altLang="zh-CN" dirty="0"/>
              <a:t>1</a:t>
            </a:r>
            <a:r>
              <a:rPr lang="zh-CN" altLang="en-US" dirty="0"/>
              <a:t>状态变为</a:t>
            </a:r>
            <a:r>
              <a:rPr lang="en-US" altLang="zh-CN" dirty="0"/>
              <a:t>0</a:t>
            </a:r>
            <a:r>
              <a:rPr lang="zh-CN" altLang="en-US" dirty="0"/>
              <a:t>状态。 </a:t>
            </a:r>
            <a:endParaRPr lang="zh-CN" altLang="en-US" dirty="0"/>
          </a:p>
        </p:txBody>
      </p:sp>
      <p:graphicFrame>
        <p:nvGraphicFramePr>
          <p:cNvPr id="5122" name="Object 4"/>
          <p:cNvGraphicFramePr>
            <a:graphicFrameLocks noChangeAspect="1"/>
          </p:cNvGraphicFramePr>
          <p:nvPr/>
        </p:nvGraphicFramePr>
        <p:xfrm>
          <a:off x="3124200" y="990600"/>
          <a:ext cx="317500" cy="501650"/>
        </p:xfrm>
        <a:graphic>
          <a:graphicData uri="http://schemas.openxmlformats.org/presentationml/2006/ole">
            <mc:AlternateContent xmlns:mc="http://schemas.openxmlformats.org/markup-compatibility/2006">
              <mc:Choice xmlns:v="urn:schemas-microsoft-com:vml" Requires="v">
                <p:oleObj spid="_x0000_s3084" name="" r:id="rId1" imgW="152400" imgH="241300" progId="Equation.DSMT4">
                  <p:embed/>
                </p:oleObj>
              </mc:Choice>
              <mc:Fallback>
                <p:oleObj name="" r:id="rId1" imgW="152400" imgH="241300" progId="Equation.DSMT4">
                  <p:embed/>
                  <p:pic>
                    <p:nvPicPr>
                      <p:cNvPr id="0" name="图片 3083"/>
                      <p:cNvPicPr/>
                      <p:nvPr/>
                    </p:nvPicPr>
                    <p:blipFill>
                      <a:blip r:embed="rId2"/>
                      <a:stretch>
                        <a:fillRect/>
                      </a:stretch>
                    </p:blipFill>
                    <p:spPr>
                      <a:xfrm>
                        <a:off x="3124200" y="990600"/>
                        <a:ext cx="317500" cy="501650"/>
                      </a:xfrm>
                      <a:prstGeom prst="rect">
                        <a:avLst/>
                      </a:prstGeom>
                      <a:noFill/>
                      <a:ln w="38100">
                        <a:noFill/>
                        <a:miter/>
                      </a:ln>
                    </p:spPr>
                  </p:pic>
                </p:oleObj>
              </mc:Fallback>
            </mc:AlternateContent>
          </a:graphicData>
        </a:graphic>
      </p:graphicFrame>
      <p:graphicFrame>
        <p:nvGraphicFramePr>
          <p:cNvPr id="5123" name="Object 5"/>
          <p:cNvGraphicFramePr>
            <a:graphicFrameLocks noChangeAspect="1"/>
          </p:cNvGraphicFramePr>
          <p:nvPr/>
        </p:nvGraphicFramePr>
        <p:xfrm>
          <a:off x="5029200" y="990600"/>
          <a:ext cx="392113" cy="482600"/>
        </p:xfrm>
        <a:graphic>
          <a:graphicData uri="http://schemas.openxmlformats.org/presentationml/2006/ole">
            <mc:AlternateContent xmlns:mc="http://schemas.openxmlformats.org/markup-compatibility/2006">
              <mc:Choice xmlns:v="urn:schemas-microsoft-com:vml" Requires="v">
                <p:oleObj spid="_x0000_s3086" name="" r:id="rId3" imgW="165100" imgH="203200" progId="Equation.DSMT4">
                  <p:embed/>
                </p:oleObj>
              </mc:Choice>
              <mc:Fallback>
                <p:oleObj name="" r:id="rId3" imgW="165100" imgH="203200" progId="Equation.DSMT4">
                  <p:embed/>
                  <p:pic>
                    <p:nvPicPr>
                      <p:cNvPr id="0" name="图片 3085"/>
                      <p:cNvPicPr/>
                      <p:nvPr/>
                    </p:nvPicPr>
                    <p:blipFill>
                      <a:blip r:embed="rId4"/>
                      <a:stretch>
                        <a:fillRect/>
                      </a:stretch>
                    </p:blipFill>
                    <p:spPr>
                      <a:xfrm>
                        <a:off x="5029200" y="990600"/>
                        <a:ext cx="392113" cy="482600"/>
                      </a:xfrm>
                      <a:prstGeom prst="rect">
                        <a:avLst/>
                      </a:prstGeom>
                      <a:noFill/>
                      <a:ln w="38100">
                        <a:noFill/>
                        <a:miter/>
                      </a:ln>
                    </p:spPr>
                  </p:pic>
                </p:oleObj>
              </mc:Fallback>
            </mc:AlternateContent>
          </a:graphicData>
        </a:graphic>
      </p:graphicFrame>
      <p:graphicFrame>
        <p:nvGraphicFramePr>
          <p:cNvPr id="5124" name="Object 6"/>
          <p:cNvGraphicFramePr>
            <a:graphicFrameLocks noChangeAspect="1"/>
          </p:cNvGraphicFramePr>
          <p:nvPr/>
        </p:nvGraphicFramePr>
        <p:xfrm>
          <a:off x="5562600" y="1485900"/>
          <a:ext cx="268288" cy="457200"/>
        </p:xfrm>
        <a:graphic>
          <a:graphicData uri="http://schemas.openxmlformats.org/presentationml/2006/ole">
            <mc:AlternateContent xmlns:mc="http://schemas.openxmlformats.org/markup-compatibility/2006">
              <mc:Choice xmlns:v="urn:schemas-microsoft-com:vml" Requires="v">
                <p:oleObj spid="_x0000_s3087" name="" r:id="rId5" imgW="127000" imgH="215265" progId="Equation.DSMT4">
                  <p:embed/>
                </p:oleObj>
              </mc:Choice>
              <mc:Fallback>
                <p:oleObj name="" r:id="rId5" imgW="127000" imgH="215265" progId="Equation.DSMT4">
                  <p:embed/>
                  <p:pic>
                    <p:nvPicPr>
                      <p:cNvPr id="0" name="图片 3086"/>
                      <p:cNvPicPr/>
                      <p:nvPr/>
                    </p:nvPicPr>
                    <p:blipFill>
                      <a:blip r:embed="rId6"/>
                      <a:stretch>
                        <a:fillRect/>
                      </a:stretch>
                    </p:blipFill>
                    <p:spPr>
                      <a:xfrm>
                        <a:off x="5562600" y="1485900"/>
                        <a:ext cx="268288" cy="457200"/>
                      </a:xfrm>
                      <a:prstGeom prst="rect">
                        <a:avLst/>
                      </a:prstGeom>
                      <a:noFill/>
                      <a:ln w="38100">
                        <a:noFill/>
                        <a:miter/>
                      </a:ln>
                    </p:spPr>
                  </p:pic>
                </p:oleObj>
              </mc:Fallback>
            </mc:AlternateContent>
          </a:graphicData>
        </a:graphic>
      </p:graphicFrame>
      <p:graphicFrame>
        <p:nvGraphicFramePr>
          <p:cNvPr id="5125" name="Object 7"/>
          <p:cNvGraphicFramePr>
            <a:graphicFrameLocks noChangeAspect="1"/>
          </p:cNvGraphicFramePr>
          <p:nvPr/>
        </p:nvGraphicFramePr>
        <p:xfrm>
          <a:off x="3276600" y="2971800"/>
          <a:ext cx="317500" cy="501650"/>
        </p:xfrm>
        <a:graphic>
          <a:graphicData uri="http://schemas.openxmlformats.org/presentationml/2006/ole">
            <mc:AlternateContent xmlns:mc="http://schemas.openxmlformats.org/markup-compatibility/2006">
              <mc:Choice xmlns:v="urn:schemas-microsoft-com:vml" Requires="v">
                <p:oleObj spid="_x0000_s3089" name="" r:id="rId7" imgW="152400" imgH="241300" progId="Equation.DSMT4">
                  <p:embed/>
                </p:oleObj>
              </mc:Choice>
              <mc:Fallback>
                <p:oleObj name="" r:id="rId7" imgW="152400" imgH="241300" progId="Equation.DSMT4">
                  <p:embed/>
                  <p:pic>
                    <p:nvPicPr>
                      <p:cNvPr id="0" name="图片 3088"/>
                      <p:cNvPicPr/>
                      <p:nvPr/>
                    </p:nvPicPr>
                    <p:blipFill>
                      <a:blip r:embed="rId2"/>
                      <a:stretch>
                        <a:fillRect/>
                      </a:stretch>
                    </p:blipFill>
                    <p:spPr>
                      <a:xfrm>
                        <a:off x="3276600" y="2971800"/>
                        <a:ext cx="317500" cy="501650"/>
                      </a:xfrm>
                      <a:prstGeom prst="rect">
                        <a:avLst/>
                      </a:prstGeom>
                      <a:noFill/>
                      <a:ln w="38100">
                        <a:noFill/>
                        <a:miter/>
                      </a:ln>
                    </p:spPr>
                  </p:pic>
                </p:oleObj>
              </mc:Fallback>
            </mc:AlternateContent>
          </a:graphicData>
        </a:graphic>
      </p:graphicFrame>
      <p:graphicFrame>
        <p:nvGraphicFramePr>
          <p:cNvPr id="5126" name="Object 8"/>
          <p:cNvGraphicFramePr>
            <a:graphicFrameLocks noChangeAspect="1"/>
          </p:cNvGraphicFramePr>
          <p:nvPr/>
        </p:nvGraphicFramePr>
        <p:xfrm>
          <a:off x="4967605" y="2971800"/>
          <a:ext cx="392113" cy="482600"/>
        </p:xfrm>
        <a:graphic>
          <a:graphicData uri="http://schemas.openxmlformats.org/presentationml/2006/ole">
            <mc:AlternateContent xmlns:mc="http://schemas.openxmlformats.org/markup-compatibility/2006">
              <mc:Choice xmlns:v="urn:schemas-microsoft-com:vml" Requires="v">
                <p:oleObj spid="_x0000_s3088" name="" r:id="rId8" imgW="165100" imgH="203200" progId="Equation.DSMT4">
                  <p:embed/>
                </p:oleObj>
              </mc:Choice>
              <mc:Fallback>
                <p:oleObj name="" r:id="rId8" imgW="165100" imgH="203200" progId="Equation.DSMT4">
                  <p:embed/>
                  <p:pic>
                    <p:nvPicPr>
                      <p:cNvPr id="0" name="图片 3087"/>
                      <p:cNvPicPr/>
                      <p:nvPr/>
                    </p:nvPicPr>
                    <p:blipFill>
                      <a:blip r:embed="rId4"/>
                      <a:stretch>
                        <a:fillRect/>
                      </a:stretch>
                    </p:blipFill>
                    <p:spPr>
                      <a:xfrm>
                        <a:off x="4967605" y="2971800"/>
                        <a:ext cx="392113" cy="482600"/>
                      </a:xfrm>
                      <a:prstGeom prst="rect">
                        <a:avLst/>
                      </a:prstGeom>
                      <a:noFill/>
                      <a:ln w="38100">
                        <a:noFill/>
                        <a:miter/>
                      </a:ln>
                    </p:spPr>
                  </p:pic>
                </p:oleObj>
              </mc:Fallback>
            </mc:AlternateContent>
          </a:graphicData>
        </a:graphic>
      </p:graphicFrame>
      <p:graphicFrame>
        <p:nvGraphicFramePr>
          <p:cNvPr id="5127" name="Object 9"/>
          <p:cNvGraphicFramePr>
            <a:graphicFrameLocks noChangeAspect="1"/>
          </p:cNvGraphicFramePr>
          <p:nvPr/>
        </p:nvGraphicFramePr>
        <p:xfrm>
          <a:off x="5939790" y="3429000"/>
          <a:ext cx="268288" cy="457200"/>
        </p:xfrm>
        <a:graphic>
          <a:graphicData uri="http://schemas.openxmlformats.org/presentationml/2006/ole">
            <mc:AlternateContent xmlns:mc="http://schemas.openxmlformats.org/markup-compatibility/2006">
              <mc:Choice xmlns:v="urn:schemas-microsoft-com:vml" Requires="v">
                <p:oleObj spid="_x0000_s3080" name="" r:id="rId9" imgW="127000" imgH="215265" progId="Equation.DSMT4">
                  <p:embed/>
                </p:oleObj>
              </mc:Choice>
              <mc:Fallback>
                <p:oleObj name="" r:id="rId9" imgW="127000" imgH="215265" progId="Equation.DSMT4">
                  <p:embed/>
                  <p:pic>
                    <p:nvPicPr>
                      <p:cNvPr id="0" name="图片 3079"/>
                      <p:cNvPicPr/>
                      <p:nvPr/>
                    </p:nvPicPr>
                    <p:blipFill>
                      <a:blip r:embed="rId6"/>
                      <a:stretch>
                        <a:fillRect/>
                      </a:stretch>
                    </p:blipFill>
                    <p:spPr>
                      <a:xfrm>
                        <a:off x="5939790" y="3429000"/>
                        <a:ext cx="268288" cy="4572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a:spLocks noGrp="1"/>
          </p:cNvSpPr>
          <p:nvPr>
            <p:ph type="title"/>
          </p:nvPr>
        </p:nvSpPr>
        <p:spPr>
          <a:ln/>
        </p:spPr>
        <p:txBody>
          <a:bodyPr vert="horz" wrap="square" lIns="91440" tIns="45720" rIns="91440" bIns="45720" anchor="ctr" anchorCtr="0"/>
          <a:p>
            <a:pPr eaLnBrk="1" hangingPunct="1"/>
            <a:r>
              <a:rPr lang="en-US" altLang="zh-CN" dirty="0"/>
              <a:t>4.4  </a:t>
            </a:r>
            <a:r>
              <a:rPr lang="zh-CN" altLang="en-US" dirty="0"/>
              <a:t>时序逻辑电路的设计 </a:t>
            </a:r>
            <a:endParaRPr lang="zh-CN" altLang="en-US" dirty="0"/>
          </a:p>
        </p:txBody>
      </p:sp>
      <p:sp>
        <p:nvSpPr>
          <p:cNvPr id="171011" name="Rectangle 3"/>
          <p:cNvSpPr>
            <a:spLocks noGrp="1"/>
          </p:cNvSpPr>
          <p:nvPr>
            <p:ph idx="1"/>
          </p:nvPr>
        </p:nvSpPr>
        <p:spPr>
          <a:ln/>
        </p:spPr>
        <p:txBody>
          <a:bodyPr vert="horz" wrap="square" lIns="91440" tIns="45720" rIns="91440" bIns="45720" anchor="t" anchorCtr="0"/>
          <a:p>
            <a:pPr algn="just" eaLnBrk="1" hangingPunct="1">
              <a:buNone/>
            </a:pPr>
            <a:r>
              <a:rPr lang="en-US" altLang="zh-CN" dirty="0"/>
              <a:t>    4.4.1 </a:t>
            </a:r>
            <a:r>
              <a:rPr lang="zh-CN" altLang="en-US" dirty="0"/>
              <a:t>同步时序逻辑电路的设计</a:t>
            </a:r>
            <a:endParaRPr lang="zh-CN" altLang="en-US" dirty="0"/>
          </a:p>
          <a:p>
            <a:pPr algn="just" eaLnBrk="1" hangingPunct="1">
              <a:buNone/>
            </a:pPr>
            <a:r>
              <a:rPr lang="zh-CN" altLang="en-US" dirty="0"/>
              <a:t>            同步时序电路设计的一个特点是无需给每个触发器确定时钟信号</a:t>
            </a:r>
            <a:r>
              <a:rPr lang="en-US" altLang="zh-CN" dirty="0"/>
              <a:t>,</a:t>
            </a:r>
            <a:r>
              <a:rPr lang="zh-CN" altLang="en-US" dirty="0"/>
              <a:t>各个触发器的时钟输入端都同外加时钟信号连接。同步时序电路设计的一般步骤如下</a:t>
            </a:r>
            <a:r>
              <a:rPr lang="en-US" altLang="zh-CN" dirty="0"/>
              <a:t>:</a:t>
            </a:r>
            <a:endParaRPr lang="en-US" altLang="zh-CN" dirty="0"/>
          </a:p>
          <a:p>
            <a:pPr eaLnBrk="1" hangingPunct="1">
              <a:buNone/>
            </a:pPr>
            <a:endParaRPr lang="en-US" altLang="zh-CN" dirty="0"/>
          </a:p>
        </p:txBody>
      </p:sp>
    </p:spTree>
  </p:cSld>
  <p:clrMapOvr>
    <a:masterClrMapping/>
  </p:clrMapOvr>
  <p:transition spd="med">
    <p:zoom/>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zh-CN" altLang="en-US" dirty="0"/>
              <a:t>（</a:t>
            </a:r>
            <a:r>
              <a:rPr lang="en-US" altLang="zh-CN" dirty="0"/>
              <a:t>1</a:t>
            </a:r>
            <a:r>
              <a:rPr lang="zh-CN" altLang="en-US" dirty="0"/>
              <a:t>）分析逻辑功能要求</a:t>
            </a:r>
            <a:r>
              <a:rPr lang="en-US" altLang="zh-CN" dirty="0"/>
              <a:t>,</a:t>
            </a:r>
            <a:r>
              <a:rPr lang="zh-CN" altLang="en-US" dirty="0"/>
              <a:t>画符号状态转换图。</a:t>
            </a:r>
            <a:endParaRPr lang="zh-CN" altLang="en-US" dirty="0"/>
          </a:p>
          <a:p>
            <a:pPr algn="just" eaLnBrk="1" hangingPunct="1">
              <a:buNone/>
            </a:pPr>
            <a:r>
              <a:rPr lang="zh-CN" altLang="en-US" dirty="0"/>
              <a:t>（</a:t>
            </a:r>
            <a:r>
              <a:rPr lang="en-US" altLang="zh-CN" dirty="0"/>
              <a:t>2</a:t>
            </a:r>
            <a:r>
              <a:rPr lang="zh-CN" altLang="en-US" dirty="0"/>
              <a:t>）进行状态化简。</a:t>
            </a:r>
            <a:endParaRPr lang="zh-CN" altLang="en-US" dirty="0"/>
          </a:p>
          <a:p>
            <a:pPr algn="just" eaLnBrk="1" hangingPunct="1">
              <a:buNone/>
            </a:pPr>
            <a:r>
              <a:rPr lang="zh-CN" altLang="en-US" dirty="0"/>
              <a:t>（</a:t>
            </a:r>
            <a:r>
              <a:rPr lang="en-US" altLang="zh-CN" dirty="0"/>
              <a:t>3</a:t>
            </a:r>
            <a:r>
              <a:rPr lang="zh-CN" altLang="en-US" dirty="0"/>
              <a:t>）确定触发器的数目</a:t>
            </a:r>
            <a:r>
              <a:rPr lang="en-US" altLang="zh-CN" dirty="0"/>
              <a:t>,</a:t>
            </a:r>
            <a:r>
              <a:rPr lang="zh-CN" altLang="en-US" dirty="0"/>
              <a:t>进行状态分配，画状态转换图。</a:t>
            </a:r>
            <a:endParaRPr lang="zh-CN" altLang="en-US" dirty="0"/>
          </a:p>
          <a:p>
            <a:pPr algn="just" eaLnBrk="1" hangingPunct="1">
              <a:buNone/>
            </a:pPr>
            <a:r>
              <a:rPr lang="zh-CN" altLang="en-US" dirty="0"/>
              <a:t>（</a:t>
            </a:r>
            <a:r>
              <a:rPr lang="en-US" altLang="zh-CN" dirty="0"/>
              <a:t>4</a:t>
            </a:r>
            <a:r>
              <a:rPr lang="zh-CN" altLang="en-US" dirty="0"/>
              <a:t>）选定触发器的类型</a:t>
            </a:r>
            <a:r>
              <a:rPr lang="en-US" altLang="zh-CN" dirty="0"/>
              <a:t>,</a:t>
            </a:r>
            <a:r>
              <a:rPr lang="zh-CN" altLang="en-US" dirty="0"/>
              <a:t>求出各个触发器驱动信号和电路输出的方程。</a:t>
            </a:r>
            <a:endParaRPr lang="zh-CN" altLang="en-US" dirty="0"/>
          </a:p>
          <a:p>
            <a:pPr algn="just" eaLnBrk="1" hangingPunct="1">
              <a:buNone/>
            </a:pPr>
            <a:r>
              <a:rPr lang="zh-CN" altLang="en-US" dirty="0"/>
              <a:t>（</a:t>
            </a:r>
            <a:r>
              <a:rPr lang="en-US" altLang="zh-CN" dirty="0"/>
              <a:t>5</a:t>
            </a:r>
            <a:r>
              <a:rPr lang="zh-CN" altLang="en-US" dirty="0"/>
              <a:t>）检查电路能否自启动。如不能自启动</a:t>
            </a:r>
            <a:r>
              <a:rPr lang="en-US" altLang="zh-CN" dirty="0"/>
              <a:t>,</a:t>
            </a:r>
            <a:r>
              <a:rPr lang="zh-CN" altLang="en-US" dirty="0"/>
              <a:t>则进行修改。</a:t>
            </a:r>
            <a:endParaRPr lang="zh-CN" altLang="en-US" dirty="0"/>
          </a:p>
          <a:p>
            <a:pPr algn="just" eaLnBrk="1" hangingPunct="1">
              <a:buNone/>
            </a:pPr>
            <a:r>
              <a:rPr lang="zh-CN" altLang="en-US" dirty="0"/>
              <a:t>（</a:t>
            </a:r>
            <a:r>
              <a:rPr lang="en-US" altLang="zh-CN" dirty="0"/>
              <a:t>6</a:t>
            </a:r>
            <a:r>
              <a:rPr lang="zh-CN" altLang="en-US" dirty="0"/>
              <a:t>）画逻辑图并实现电路。</a:t>
            </a:r>
            <a:endParaRPr lang="zh-CN" altLang="en-US" dirty="0"/>
          </a:p>
          <a:p>
            <a:pPr eaLnBrk="1" hangingPunct="1">
              <a:buNone/>
            </a:pPr>
            <a:endParaRPr lang="en-US" altLang="zh-CN" dirty="0"/>
          </a:p>
        </p:txBody>
      </p:sp>
    </p:spTree>
  </p:cSld>
  <p:clrMapOvr>
    <a:masterClrMapping/>
  </p:clrMapOvr>
  <p:transition spd="med">
    <p:zoom/>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3"/>
          <p:cNvSpPr>
            <a:spLocks noGrp="1"/>
          </p:cNvSpPr>
          <p:nvPr>
            <p:ph idx="1"/>
          </p:nvPr>
        </p:nvSpPr>
        <p:spPr>
          <a:xfrm>
            <a:off x="457200" y="533400"/>
            <a:ext cx="7772400" cy="5638800"/>
          </a:xfrm>
          <a:ln/>
        </p:spPr>
        <p:txBody>
          <a:bodyPr vert="horz" wrap="square" lIns="91440" tIns="45720" rIns="91440" bIns="45720" anchor="t" anchorCtr="0"/>
          <a:p>
            <a:pPr eaLnBrk="1" hangingPunct="1">
              <a:buNone/>
            </a:pPr>
            <a:r>
              <a:rPr lang="en-US" altLang="zh-CN" dirty="0"/>
              <a:t>            【</a:t>
            </a:r>
            <a:r>
              <a:rPr lang="zh-CN" altLang="en-US" dirty="0"/>
              <a:t>例</a:t>
            </a:r>
            <a:r>
              <a:rPr lang="en-US" altLang="zh-CN" dirty="0"/>
              <a:t>4.5】 </a:t>
            </a:r>
            <a:r>
              <a:rPr lang="zh-CN" altLang="en-US" dirty="0"/>
              <a:t>用下降沿动作的</a:t>
            </a:r>
            <a:r>
              <a:rPr lang="en-US" altLang="zh-CN" dirty="0"/>
              <a:t>JK</a:t>
            </a:r>
            <a:r>
              <a:rPr lang="zh-CN" altLang="en-US" dirty="0"/>
              <a:t>触发器设计一个同步时序逻辑电路</a:t>
            </a:r>
            <a:r>
              <a:rPr lang="en-US" altLang="zh-CN" dirty="0"/>
              <a:t>,</a:t>
            </a:r>
            <a:r>
              <a:rPr lang="zh-CN" altLang="en-US" dirty="0"/>
              <a:t>要求其状态转换图如图</a:t>
            </a:r>
            <a:r>
              <a:rPr lang="en-US" altLang="zh-CN" dirty="0"/>
              <a:t>4―43</a:t>
            </a:r>
            <a:r>
              <a:rPr lang="zh-CN" altLang="en-US" dirty="0"/>
              <a:t>所示。</a:t>
            </a:r>
            <a:endParaRPr lang="zh-CN" altLang="en-US" dirty="0"/>
          </a:p>
          <a:p>
            <a:pPr eaLnBrk="1" hangingPunct="1">
              <a:buNone/>
            </a:pPr>
            <a:r>
              <a:rPr lang="zh-CN" altLang="en-US" dirty="0">
                <a:latin typeface="Courier New" panose="02070309020205020404" pitchFamily="49" charset="0"/>
              </a:rPr>
              <a:t> </a:t>
            </a:r>
            <a:r>
              <a:rPr lang="zh-CN" altLang="en-US" dirty="0"/>
              <a:t>          解</a:t>
            </a:r>
            <a:r>
              <a:rPr lang="en-US" altLang="zh-CN" dirty="0"/>
              <a:t>:</a:t>
            </a:r>
            <a:r>
              <a:rPr lang="zh-CN" altLang="en-US" dirty="0"/>
              <a:t>在本例中</a:t>
            </a:r>
            <a:r>
              <a:rPr lang="en-US" altLang="zh-CN" dirty="0"/>
              <a:t>,</a:t>
            </a:r>
            <a:r>
              <a:rPr lang="zh-CN" altLang="en-US" dirty="0"/>
              <a:t>给出了编码后的状态转换图</a:t>
            </a:r>
            <a:r>
              <a:rPr lang="en-US" altLang="zh-CN" dirty="0"/>
              <a:t>,</a:t>
            </a:r>
            <a:r>
              <a:rPr lang="zh-CN" altLang="en-US" dirty="0"/>
              <a:t>而且从图中可以确定状态不能化简。因此</a:t>
            </a:r>
            <a:r>
              <a:rPr lang="en-US" altLang="zh-CN" dirty="0"/>
              <a:t>,</a:t>
            </a:r>
            <a:r>
              <a:rPr lang="zh-CN" altLang="en-US" dirty="0"/>
              <a:t>步骤</a:t>
            </a:r>
            <a:r>
              <a:rPr lang="en-US" altLang="zh-CN" dirty="0"/>
              <a:t>(1)</a:t>
            </a:r>
            <a:r>
              <a:rPr lang="zh-CN" altLang="en-US" dirty="0"/>
              <a:t>、</a:t>
            </a:r>
            <a:r>
              <a:rPr lang="en-US" altLang="zh-CN" dirty="0"/>
              <a:t>(2)</a:t>
            </a:r>
            <a:r>
              <a:rPr lang="zh-CN" altLang="en-US" dirty="0"/>
              <a:t>、</a:t>
            </a:r>
            <a:r>
              <a:rPr lang="en-US" altLang="zh-CN" dirty="0"/>
              <a:t>(3)</a:t>
            </a:r>
            <a:r>
              <a:rPr lang="zh-CN" altLang="en-US" dirty="0"/>
              <a:t>可以省去。根据图</a:t>
            </a:r>
            <a:r>
              <a:rPr lang="en-US" altLang="zh-CN" dirty="0"/>
              <a:t>4―43</a:t>
            </a:r>
            <a:r>
              <a:rPr lang="zh-CN" altLang="en-US" dirty="0"/>
              <a:t>所示的状态转换图</a:t>
            </a:r>
            <a:r>
              <a:rPr lang="en-US" altLang="zh-CN" dirty="0"/>
              <a:t>,</a:t>
            </a:r>
            <a:r>
              <a:rPr lang="zh-CN" altLang="en-US" dirty="0"/>
              <a:t>利用</a:t>
            </a:r>
            <a:r>
              <a:rPr lang="en-US" altLang="zh-CN" dirty="0"/>
              <a:t>JK</a:t>
            </a:r>
            <a:r>
              <a:rPr lang="zh-CN" altLang="en-US" dirty="0"/>
              <a:t>触发器的驱动特性</a:t>
            </a:r>
            <a:r>
              <a:rPr lang="en-US" altLang="zh-CN" dirty="0"/>
              <a:t>,</a:t>
            </a:r>
            <a:r>
              <a:rPr lang="zh-CN" altLang="en-US" dirty="0"/>
              <a:t>得到状态转换表和驱动信号真值表如表</a:t>
            </a:r>
            <a:r>
              <a:rPr lang="en-US" altLang="zh-CN" dirty="0"/>
              <a:t>4―20</a:t>
            </a:r>
            <a:r>
              <a:rPr lang="zh-CN" altLang="en-US" dirty="0"/>
              <a:t>所示。</a:t>
            </a:r>
            <a:endParaRPr lang="zh-CN" altLang="en-US" dirty="0"/>
          </a:p>
          <a:p>
            <a:pPr algn="just" eaLnBrk="1" hangingPunct="1">
              <a:buNone/>
            </a:pPr>
            <a:r>
              <a:rPr lang="zh-CN" altLang="en-US" dirty="0"/>
              <a:t>             由表</a:t>
            </a:r>
            <a:r>
              <a:rPr lang="en-US" altLang="zh-CN" dirty="0"/>
              <a:t>4―20</a:t>
            </a:r>
            <a:r>
              <a:rPr lang="zh-CN" altLang="en-US" dirty="0"/>
              <a:t>画出各个驱动信号的卡诺图</a:t>
            </a:r>
            <a:r>
              <a:rPr lang="en-US" altLang="zh-CN" dirty="0"/>
              <a:t>,</a:t>
            </a:r>
            <a:r>
              <a:rPr lang="zh-CN" altLang="en-US" dirty="0"/>
              <a:t>如图</a:t>
            </a:r>
            <a:r>
              <a:rPr lang="en-US" altLang="zh-CN" dirty="0"/>
              <a:t>4―44</a:t>
            </a:r>
            <a:r>
              <a:rPr lang="zh-CN" altLang="en-US" dirty="0"/>
              <a:t>所示。</a:t>
            </a:r>
            <a:endParaRPr lang="zh-CN" altLang="en-US" dirty="0"/>
          </a:p>
          <a:p>
            <a:pPr eaLnBrk="1" hangingPunct="1">
              <a:buNone/>
            </a:pPr>
            <a:endParaRPr lang="en-US" altLang="zh-CN" dirty="0"/>
          </a:p>
        </p:txBody>
      </p:sp>
    </p:spTree>
  </p:cSld>
  <p:clrMapOvr>
    <a:masterClrMapping/>
  </p:clrMapOvr>
  <p:transition spd="med">
    <p:zoom/>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Text Box 4"/>
          <p:cNvSpPr txBox="1"/>
          <p:nvPr/>
        </p:nvSpPr>
        <p:spPr>
          <a:xfrm>
            <a:off x="2590800" y="5181600"/>
            <a:ext cx="48006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4―43  </a:t>
            </a:r>
            <a:r>
              <a:rPr lang="zh-CN" altLang="en-US" dirty="0">
                <a:latin typeface="Times New Roman" panose="02020603050405020304" pitchFamily="18" charset="0"/>
              </a:rPr>
              <a:t>例</a:t>
            </a:r>
            <a:r>
              <a:rPr lang="en-US" altLang="zh-CN" dirty="0">
                <a:latin typeface="Times New Roman" panose="02020603050405020304" pitchFamily="18" charset="0"/>
              </a:rPr>
              <a:t>4.5</a:t>
            </a:r>
            <a:r>
              <a:rPr lang="zh-CN" altLang="en-US" dirty="0">
                <a:latin typeface="Times New Roman" panose="02020603050405020304" pitchFamily="18" charset="0"/>
              </a:rPr>
              <a:t>的状态转换图 </a:t>
            </a:r>
            <a:endParaRPr lang="zh-CN" altLang="en-US" dirty="0">
              <a:latin typeface="Times New Roman" panose="02020603050405020304" pitchFamily="18" charset="0"/>
            </a:endParaRPr>
          </a:p>
        </p:txBody>
      </p:sp>
      <p:graphicFrame>
        <p:nvGraphicFramePr>
          <p:cNvPr id="83970" name="Object 5"/>
          <p:cNvGraphicFramePr>
            <a:graphicFrameLocks noChangeAspect="1"/>
          </p:cNvGraphicFramePr>
          <p:nvPr/>
        </p:nvGraphicFramePr>
        <p:xfrm>
          <a:off x="1524000" y="2209800"/>
          <a:ext cx="5943600" cy="2312988"/>
        </p:xfrm>
        <a:graphic>
          <a:graphicData uri="http://schemas.openxmlformats.org/presentationml/2006/ole">
            <mc:AlternateContent xmlns:mc="http://schemas.openxmlformats.org/markup-compatibility/2006">
              <mc:Choice xmlns:v="urn:schemas-microsoft-com:vml" Requires="v">
                <p:oleObj spid="_x0000_s3209" name="" r:id="rId1" imgW="1828800" imgH="716280" progId="Visio.Drawing.4">
                  <p:embed/>
                </p:oleObj>
              </mc:Choice>
              <mc:Fallback>
                <p:oleObj name="" r:id="rId1" imgW="1828800" imgH="716280" progId="Visio.Drawing.4">
                  <p:embed/>
                  <p:pic>
                    <p:nvPicPr>
                      <p:cNvPr id="0" name="图片 3208"/>
                      <p:cNvPicPr/>
                      <p:nvPr/>
                    </p:nvPicPr>
                    <p:blipFill>
                      <a:blip r:embed="rId2"/>
                      <a:stretch>
                        <a:fillRect/>
                      </a:stretch>
                    </p:blipFill>
                    <p:spPr>
                      <a:xfrm>
                        <a:off x="1524000" y="2209800"/>
                        <a:ext cx="5943600" cy="23129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Text Box 4"/>
          <p:cNvSpPr txBox="1"/>
          <p:nvPr/>
        </p:nvSpPr>
        <p:spPr>
          <a:xfrm>
            <a:off x="1981200" y="685800"/>
            <a:ext cx="60198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4―20  </a:t>
            </a:r>
            <a:r>
              <a:rPr lang="zh-CN" altLang="en-US" dirty="0">
                <a:latin typeface="Times New Roman" panose="02020603050405020304" pitchFamily="18" charset="0"/>
              </a:rPr>
              <a:t>例</a:t>
            </a:r>
            <a:r>
              <a:rPr lang="en-US" altLang="zh-CN" dirty="0">
                <a:latin typeface="Times New Roman" panose="02020603050405020304" pitchFamily="18" charset="0"/>
              </a:rPr>
              <a:t>4.5</a:t>
            </a:r>
            <a:r>
              <a:rPr lang="zh-CN" altLang="en-US" dirty="0">
                <a:latin typeface="Times New Roman" panose="02020603050405020304" pitchFamily="18" charset="0"/>
              </a:rPr>
              <a:t>的状态转换和驱动真值表</a:t>
            </a:r>
            <a:endParaRPr lang="zh-CN" altLang="en-US" dirty="0">
              <a:latin typeface="Times New Roman" panose="02020603050405020304" pitchFamily="18" charset="0"/>
            </a:endParaRPr>
          </a:p>
        </p:txBody>
      </p:sp>
      <p:pic>
        <p:nvPicPr>
          <p:cNvPr id="174083" name="Picture 5" descr="Img00039"/>
          <p:cNvPicPr>
            <a:picLocks noChangeAspect="1"/>
          </p:cNvPicPr>
          <p:nvPr/>
        </p:nvPicPr>
        <p:blipFill>
          <a:blip r:embed="rId1"/>
          <a:stretch>
            <a:fillRect/>
          </a:stretch>
        </p:blipFill>
        <p:spPr>
          <a:xfrm>
            <a:off x="381000" y="1676400"/>
            <a:ext cx="8382000" cy="3443288"/>
          </a:xfrm>
          <a:prstGeom prst="rect">
            <a:avLst/>
          </a:prstGeom>
          <a:noFill/>
          <a:ln w="9525">
            <a:noFill/>
          </a:ln>
        </p:spPr>
      </p:pic>
    </p:spTree>
  </p:cSld>
  <p:clrMapOvr>
    <a:masterClrMapping/>
  </p:clrMapOvr>
  <p:transition spd="med">
    <p:zoom/>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5" name="Text Box 4"/>
          <p:cNvSpPr txBox="1"/>
          <p:nvPr/>
        </p:nvSpPr>
        <p:spPr>
          <a:xfrm>
            <a:off x="2667000" y="5334000"/>
            <a:ext cx="47244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4―44  </a:t>
            </a:r>
            <a:r>
              <a:rPr lang="zh-CN" altLang="en-US" dirty="0">
                <a:latin typeface="Times New Roman" panose="02020603050405020304" pitchFamily="18" charset="0"/>
              </a:rPr>
              <a:t>例</a:t>
            </a:r>
            <a:r>
              <a:rPr lang="en-US" altLang="zh-CN" dirty="0">
                <a:latin typeface="Times New Roman" panose="02020603050405020304" pitchFamily="18" charset="0"/>
              </a:rPr>
              <a:t>4.5</a:t>
            </a:r>
            <a:r>
              <a:rPr lang="zh-CN" altLang="en-US" dirty="0">
                <a:latin typeface="Times New Roman" panose="02020603050405020304" pitchFamily="18" charset="0"/>
              </a:rPr>
              <a:t>的卡诺图 </a:t>
            </a:r>
            <a:endParaRPr lang="zh-CN" altLang="en-US" dirty="0">
              <a:latin typeface="Times New Roman" panose="02020603050405020304" pitchFamily="18" charset="0"/>
            </a:endParaRPr>
          </a:p>
        </p:txBody>
      </p:sp>
      <p:graphicFrame>
        <p:nvGraphicFramePr>
          <p:cNvPr id="84994" name="Object 5"/>
          <p:cNvGraphicFramePr>
            <a:graphicFrameLocks noChangeAspect="1"/>
          </p:cNvGraphicFramePr>
          <p:nvPr/>
        </p:nvGraphicFramePr>
        <p:xfrm>
          <a:off x="304800" y="1447800"/>
          <a:ext cx="8458200" cy="3692525"/>
        </p:xfrm>
        <a:graphic>
          <a:graphicData uri="http://schemas.openxmlformats.org/presentationml/2006/ole">
            <mc:AlternateContent xmlns:mc="http://schemas.openxmlformats.org/markup-compatibility/2006">
              <mc:Choice xmlns:v="urn:schemas-microsoft-com:vml" Requires="v">
                <p:oleObj spid="_x0000_s3206" name="" r:id="rId1" imgW="4328160" imgH="1889760" progId="Visio.Drawing.4">
                  <p:embed/>
                </p:oleObj>
              </mc:Choice>
              <mc:Fallback>
                <p:oleObj name="" r:id="rId1" imgW="4328160" imgH="1889760" progId="Visio.Drawing.4">
                  <p:embed/>
                  <p:pic>
                    <p:nvPicPr>
                      <p:cNvPr id="0" name="图片 3205"/>
                      <p:cNvPicPr/>
                      <p:nvPr/>
                    </p:nvPicPr>
                    <p:blipFill>
                      <a:blip r:embed="rId2"/>
                      <a:stretch>
                        <a:fillRect/>
                      </a:stretch>
                    </p:blipFill>
                    <p:spPr>
                      <a:xfrm>
                        <a:off x="304800" y="1447800"/>
                        <a:ext cx="8458200" cy="36925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Rectangle 3"/>
          <p:cNvSpPr>
            <a:spLocks noGrp="1"/>
          </p:cNvSpPr>
          <p:nvPr>
            <p:ph idx="1"/>
          </p:nvPr>
        </p:nvSpPr>
        <p:spPr>
          <a:xfrm>
            <a:off x="533400" y="457200"/>
            <a:ext cx="7772400" cy="1219200"/>
          </a:xfrm>
          <a:ln/>
        </p:spPr>
        <p:txBody>
          <a:bodyPr vert="horz" wrap="square" lIns="91440" tIns="45720" rIns="91440" bIns="45720" anchor="t" anchorCtr="0"/>
          <a:p>
            <a:pPr algn="just" eaLnBrk="1" hangingPunct="1">
              <a:buNone/>
            </a:pPr>
            <a:r>
              <a:rPr lang="en-US" altLang="zh-CN" dirty="0"/>
              <a:t>            </a:t>
            </a:r>
            <a:r>
              <a:rPr lang="zh-CN" altLang="en-US" dirty="0"/>
              <a:t>由图</a:t>
            </a:r>
            <a:r>
              <a:rPr lang="en-US" altLang="zh-CN" dirty="0"/>
              <a:t>4―44</a:t>
            </a:r>
            <a:r>
              <a:rPr lang="zh-CN" altLang="en-US" dirty="0"/>
              <a:t>所示的卡诺图可以很容易得到触发器的驱动方程</a:t>
            </a:r>
            <a:r>
              <a:rPr lang="en-US" altLang="zh-CN" dirty="0"/>
              <a:t>:</a:t>
            </a:r>
            <a:endParaRPr lang="en-US" altLang="zh-CN" dirty="0"/>
          </a:p>
          <a:p>
            <a:pPr eaLnBrk="1" hangingPunct="1">
              <a:buNone/>
            </a:pPr>
            <a:endParaRPr lang="en-US" altLang="zh-CN" dirty="0"/>
          </a:p>
        </p:txBody>
      </p:sp>
      <p:graphicFrame>
        <p:nvGraphicFramePr>
          <p:cNvPr id="86018" name="Object 4"/>
          <p:cNvGraphicFramePr>
            <a:graphicFrameLocks noChangeAspect="1"/>
          </p:cNvGraphicFramePr>
          <p:nvPr/>
        </p:nvGraphicFramePr>
        <p:xfrm>
          <a:off x="1371600" y="1752600"/>
          <a:ext cx="2590800" cy="1822450"/>
        </p:xfrm>
        <a:graphic>
          <a:graphicData uri="http://schemas.openxmlformats.org/presentationml/2006/ole">
            <mc:AlternateContent xmlns:mc="http://schemas.openxmlformats.org/markup-compatibility/2006">
              <mc:Choice xmlns:v="urn:schemas-microsoft-com:vml" Requires="v">
                <p:oleObj spid="_x0000_s3207" name="" r:id="rId1" imgW="1155700" imgH="812800" progId="Equation.DSMT4">
                  <p:embed/>
                </p:oleObj>
              </mc:Choice>
              <mc:Fallback>
                <p:oleObj name="" r:id="rId1" imgW="1155700" imgH="812800" progId="Equation.DSMT4">
                  <p:embed/>
                  <p:pic>
                    <p:nvPicPr>
                      <p:cNvPr id="0" name="图片 3206"/>
                      <p:cNvPicPr/>
                      <p:nvPr/>
                    </p:nvPicPr>
                    <p:blipFill>
                      <a:blip r:embed="rId2"/>
                      <a:stretch>
                        <a:fillRect/>
                      </a:stretch>
                    </p:blipFill>
                    <p:spPr>
                      <a:xfrm>
                        <a:off x="1371600" y="1752600"/>
                        <a:ext cx="2590800" cy="1822450"/>
                      </a:xfrm>
                      <a:prstGeom prst="rect">
                        <a:avLst/>
                      </a:prstGeom>
                      <a:noFill/>
                      <a:ln w="38100">
                        <a:noFill/>
                        <a:miter/>
                      </a:ln>
                    </p:spPr>
                  </p:pic>
                </p:oleObj>
              </mc:Fallback>
            </mc:AlternateContent>
          </a:graphicData>
        </a:graphic>
      </p:graphicFrame>
      <p:graphicFrame>
        <p:nvGraphicFramePr>
          <p:cNvPr id="86019" name="Object 5"/>
          <p:cNvGraphicFramePr>
            <a:graphicFrameLocks noChangeAspect="1"/>
          </p:cNvGraphicFramePr>
          <p:nvPr/>
        </p:nvGraphicFramePr>
        <p:xfrm>
          <a:off x="4743450" y="1752600"/>
          <a:ext cx="2705100" cy="1822450"/>
        </p:xfrm>
        <a:graphic>
          <a:graphicData uri="http://schemas.openxmlformats.org/presentationml/2006/ole">
            <mc:AlternateContent xmlns:mc="http://schemas.openxmlformats.org/markup-compatibility/2006">
              <mc:Choice xmlns:v="urn:schemas-microsoft-com:vml" Requires="v">
                <p:oleObj spid="_x0000_s3210" name="" r:id="rId3" imgW="1206500" imgH="812800" progId="Equation.DSMT4">
                  <p:embed/>
                </p:oleObj>
              </mc:Choice>
              <mc:Fallback>
                <p:oleObj name="" r:id="rId3" imgW="1206500" imgH="812800" progId="Equation.DSMT4">
                  <p:embed/>
                  <p:pic>
                    <p:nvPicPr>
                      <p:cNvPr id="0" name="图片 3209"/>
                      <p:cNvPicPr/>
                      <p:nvPr/>
                    </p:nvPicPr>
                    <p:blipFill>
                      <a:blip r:embed="rId4"/>
                      <a:stretch>
                        <a:fillRect/>
                      </a:stretch>
                    </p:blipFill>
                    <p:spPr>
                      <a:xfrm>
                        <a:off x="4743450" y="1752600"/>
                        <a:ext cx="2705100" cy="18224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在本电路中</a:t>
            </a:r>
            <a:r>
              <a:rPr lang="en-US" altLang="zh-CN" dirty="0"/>
              <a:t>,</a:t>
            </a:r>
            <a:r>
              <a:rPr lang="zh-CN" altLang="en-US" dirty="0"/>
              <a:t>除了触发器的输出外</a:t>
            </a:r>
            <a:r>
              <a:rPr lang="en-US" altLang="zh-CN" dirty="0"/>
              <a:t>,</a:t>
            </a:r>
            <a:r>
              <a:rPr lang="zh-CN" altLang="en-US" dirty="0"/>
              <a:t>并无其他输出信号</a:t>
            </a:r>
            <a:r>
              <a:rPr lang="en-US" altLang="zh-CN" dirty="0"/>
              <a:t>,</a:t>
            </a:r>
            <a:r>
              <a:rPr lang="zh-CN" altLang="en-US" dirty="0"/>
              <a:t>因此无需求输出方程。从状态转换图可以看出</a:t>
            </a:r>
            <a:r>
              <a:rPr lang="en-US" altLang="zh-CN" dirty="0"/>
              <a:t>,</a:t>
            </a:r>
            <a:r>
              <a:rPr lang="zh-CN" altLang="en-US" dirty="0"/>
              <a:t>所有的状态构成一个循环</a:t>
            </a:r>
            <a:r>
              <a:rPr lang="en-US" altLang="zh-CN" dirty="0"/>
              <a:t>,</a:t>
            </a:r>
            <a:r>
              <a:rPr lang="zh-CN" altLang="en-US" dirty="0"/>
              <a:t>电路能够自启动。</a:t>
            </a:r>
            <a:endParaRPr lang="zh-CN" altLang="en-US" dirty="0"/>
          </a:p>
          <a:p>
            <a:pPr algn="just" eaLnBrk="1" hangingPunct="1">
              <a:buNone/>
            </a:pPr>
            <a:r>
              <a:rPr lang="zh-CN" altLang="en-US" dirty="0"/>
              <a:t>            最后</a:t>
            </a:r>
            <a:r>
              <a:rPr lang="en-US" altLang="zh-CN" dirty="0"/>
              <a:t>,</a:t>
            </a:r>
            <a:r>
              <a:rPr lang="zh-CN" altLang="en-US" dirty="0"/>
              <a:t>根据以上求得的驱动方程</a:t>
            </a:r>
            <a:r>
              <a:rPr lang="en-US" altLang="zh-CN" dirty="0"/>
              <a:t>,</a:t>
            </a:r>
            <a:r>
              <a:rPr lang="zh-CN" altLang="en-US" dirty="0"/>
              <a:t>画出电路的逻辑图如图</a:t>
            </a:r>
            <a:r>
              <a:rPr lang="en-US" altLang="zh-CN" dirty="0"/>
              <a:t>4―45</a:t>
            </a:r>
            <a:r>
              <a:rPr lang="zh-CN" altLang="en-US" dirty="0"/>
              <a:t>所示。</a:t>
            </a:r>
            <a:endParaRPr lang="zh-CN" altLang="en-US" dirty="0"/>
          </a:p>
          <a:p>
            <a:pPr eaLnBrk="1" hangingPunct="1">
              <a:buNone/>
            </a:pPr>
            <a:endParaRPr lang="en-US" altLang="zh-CN" dirty="0"/>
          </a:p>
        </p:txBody>
      </p:sp>
    </p:spTree>
  </p:cSld>
  <p:clrMapOvr>
    <a:masterClrMapping/>
  </p:clrMapOvr>
  <p:transition spd="med">
    <p:zoom/>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3" name="Text Box 4"/>
          <p:cNvSpPr txBox="1"/>
          <p:nvPr/>
        </p:nvSpPr>
        <p:spPr>
          <a:xfrm>
            <a:off x="2057400" y="5249863"/>
            <a:ext cx="56388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4―45    </a:t>
            </a:r>
            <a:r>
              <a:rPr lang="zh-CN" altLang="en-US" dirty="0">
                <a:latin typeface="Times New Roman" panose="02020603050405020304" pitchFamily="18" charset="0"/>
              </a:rPr>
              <a:t>例</a:t>
            </a:r>
            <a:r>
              <a:rPr lang="en-US" altLang="zh-CN" dirty="0">
                <a:latin typeface="Times New Roman" panose="02020603050405020304" pitchFamily="18" charset="0"/>
              </a:rPr>
              <a:t>4.5</a:t>
            </a:r>
            <a:r>
              <a:rPr lang="zh-CN" altLang="en-US" dirty="0">
                <a:latin typeface="Times New Roman" panose="02020603050405020304" pitchFamily="18" charset="0"/>
              </a:rPr>
              <a:t>的逻辑图 </a:t>
            </a:r>
            <a:endParaRPr lang="zh-CN" altLang="en-US" dirty="0">
              <a:latin typeface="Times New Roman" panose="02020603050405020304" pitchFamily="18" charset="0"/>
            </a:endParaRPr>
          </a:p>
        </p:txBody>
      </p:sp>
      <p:graphicFrame>
        <p:nvGraphicFramePr>
          <p:cNvPr id="87042" name="Object 5"/>
          <p:cNvGraphicFramePr>
            <a:graphicFrameLocks noChangeAspect="1"/>
          </p:cNvGraphicFramePr>
          <p:nvPr/>
        </p:nvGraphicFramePr>
        <p:xfrm>
          <a:off x="457200" y="1981200"/>
          <a:ext cx="8153400" cy="2576513"/>
        </p:xfrm>
        <a:graphic>
          <a:graphicData uri="http://schemas.openxmlformats.org/presentationml/2006/ole">
            <mc:AlternateContent xmlns:mc="http://schemas.openxmlformats.org/markup-compatibility/2006">
              <mc:Choice xmlns:v="urn:schemas-microsoft-com:vml" Requires="v">
                <p:oleObj spid="_x0000_s3211" name="" r:id="rId1" imgW="3756660" imgH="1188720" progId="Visio.Drawing.4">
                  <p:embed/>
                </p:oleObj>
              </mc:Choice>
              <mc:Fallback>
                <p:oleObj name="" r:id="rId1" imgW="3756660" imgH="1188720" progId="Visio.Drawing.4">
                  <p:embed/>
                  <p:pic>
                    <p:nvPicPr>
                      <p:cNvPr id="0" name="图片 3210"/>
                      <p:cNvPicPr/>
                      <p:nvPr/>
                    </p:nvPicPr>
                    <p:blipFill>
                      <a:blip r:embed="rId2"/>
                      <a:stretch>
                        <a:fillRect/>
                      </a:stretch>
                    </p:blipFill>
                    <p:spPr>
                      <a:xfrm>
                        <a:off x="457200" y="1981200"/>
                        <a:ext cx="8153400" cy="257651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a:spLocks noGrp="1"/>
          </p:cNvSpPr>
          <p:nvPr>
            <p:ph type="title"/>
          </p:nvPr>
        </p:nvSpPr>
        <p:spPr>
          <a:ln/>
        </p:spPr>
        <p:txBody>
          <a:bodyPr vert="horz" wrap="square" lIns="91440" tIns="45720" rIns="91440" bIns="45720" anchor="ctr" anchorCtr="0"/>
          <a:p>
            <a:pPr eaLnBrk="1" hangingPunct="1"/>
            <a:r>
              <a:rPr lang="en-US" altLang="zh-CN" dirty="0"/>
              <a:t>Review</a:t>
            </a:r>
            <a:endParaRPr lang="en-US" altLang="zh-CN" dirty="0"/>
          </a:p>
        </p:txBody>
      </p:sp>
      <p:sp>
        <p:nvSpPr>
          <p:cNvPr id="482307" name="Rectangle 3"/>
          <p:cNvSpPr>
            <a:spLocks noGrp="1"/>
          </p:cNvSpPr>
          <p:nvPr>
            <p:ph idx="1"/>
          </p:nvPr>
        </p:nvSpPr>
        <p:spPr>
          <a:ln/>
        </p:spPr>
        <p:txBody>
          <a:bodyPr vert="horz" wrap="square" lIns="91440" tIns="45720" rIns="91440" bIns="45720" anchor="t" anchorCtr="0"/>
          <a:p>
            <a:pPr marL="457200" indent="-457200" eaLnBrk="1" hangingPunct="1">
              <a:lnSpc>
                <a:spcPct val="120000"/>
              </a:lnSpc>
              <a:buNone/>
            </a:pPr>
            <a:r>
              <a:rPr lang="zh-CN" altLang="en-US" sz="3200" dirty="0"/>
              <a:t>同步时序逻辑电路设计步骤：</a:t>
            </a:r>
            <a:endParaRPr lang="zh-CN" altLang="en-US" sz="3200" dirty="0"/>
          </a:p>
          <a:p>
            <a:pPr marL="457200" indent="-457200" eaLnBrk="1" hangingPunct="1">
              <a:lnSpc>
                <a:spcPct val="120000"/>
              </a:lnSpc>
              <a:buFontTx/>
              <a:buAutoNum type="arabicPeriod"/>
            </a:pPr>
            <a:r>
              <a:rPr lang="zh-CN" altLang="en-US" dirty="0"/>
              <a:t>分析逻辑功能要求，画状态转换图（或已给出转换图）</a:t>
            </a:r>
            <a:endParaRPr lang="zh-CN" altLang="en-US" dirty="0"/>
          </a:p>
          <a:p>
            <a:pPr marL="457200" indent="-457200" eaLnBrk="1" hangingPunct="1">
              <a:lnSpc>
                <a:spcPct val="120000"/>
              </a:lnSpc>
              <a:buFontTx/>
              <a:buAutoNum type="arabicPeriod"/>
            </a:pPr>
            <a:r>
              <a:rPr lang="zh-CN" altLang="en-US" dirty="0"/>
              <a:t>选定触发器类型（或已指定触发器类型），列出次态和现态的关系，由触发器类型求出各触发器的驱动信号</a:t>
            </a:r>
            <a:endParaRPr lang="zh-CN" altLang="en-US" dirty="0"/>
          </a:p>
          <a:p>
            <a:pPr marL="457200" indent="-457200" eaLnBrk="1" hangingPunct="1">
              <a:lnSpc>
                <a:spcPct val="120000"/>
              </a:lnSpc>
              <a:buFontTx/>
              <a:buAutoNum type="arabicPeriod"/>
            </a:pPr>
            <a:r>
              <a:rPr lang="zh-CN" altLang="en-US" dirty="0"/>
              <a:t>利用卡诺图求出各触发器的驱动方程（及输出方程）</a:t>
            </a:r>
            <a:endParaRPr lang="zh-CN" altLang="en-US" dirty="0"/>
          </a:p>
          <a:p>
            <a:pPr marL="457200" indent="-457200" eaLnBrk="1" hangingPunct="1">
              <a:lnSpc>
                <a:spcPct val="120000"/>
              </a:lnSpc>
              <a:buFontTx/>
              <a:buAutoNum type="arabicPeriod"/>
            </a:pPr>
            <a:r>
              <a:rPr lang="zh-CN" altLang="en-US" dirty="0"/>
              <a:t>检查电路能否自启动</a:t>
            </a:r>
            <a:endParaRPr lang="zh-CN" altLang="en-US" dirty="0"/>
          </a:p>
          <a:p>
            <a:pPr marL="457200" indent="-457200" eaLnBrk="1" hangingPunct="1">
              <a:lnSpc>
                <a:spcPct val="120000"/>
              </a:lnSpc>
              <a:buFontTx/>
              <a:buAutoNum type="arabicPeriod"/>
            </a:pPr>
            <a:r>
              <a:rPr lang="zh-CN" altLang="en-US" dirty="0"/>
              <a:t>根据驱动方程（输出方程）画逻辑图</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2307">
                                            <p:txEl>
                                              <p:charRg st="0" end="14"/>
                                            </p:txEl>
                                          </p:spTgt>
                                        </p:tgtEl>
                                        <p:attrNameLst>
                                          <p:attrName>style.visibility</p:attrName>
                                        </p:attrNameLst>
                                      </p:cBhvr>
                                      <p:to>
                                        <p:strVal val="visible"/>
                                      </p:to>
                                    </p:set>
                                    <p:anim calcmode="lin" valueType="num">
                                      <p:cBhvr additive="base">
                                        <p:cTn id="7" dur="500" fill="hold"/>
                                        <p:tgtEl>
                                          <p:spTgt spid="482307">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2307">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2307">
                                            <p:txEl>
                                              <p:charRg st="14" end="39"/>
                                            </p:txEl>
                                          </p:spTgt>
                                        </p:tgtEl>
                                        <p:attrNameLst>
                                          <p:attrName>style.visibility</p:attrName>
                                        </p:attrNameLst>
                                      </p:cBhvr>
                                      <p:to>
                                        <p:strVal val="visible"/>
                                      </p:to>
                                    </p:set>
                                    <p:anim calcmode="lin" valueType="num">
                                      <p:cBhvr additive="base">
                                        <p:cTn id="13" dur="500" fill="hold"/>
                                        <p:tgtEl>
                                          <p:spTgt spid="482307">
                                            <p:txEl>
                                              <p:charRg st="14"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2307">
                                            <p:txEl>
                                              <p:charRg st="14"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2307">
                                            <p:txEl>
                                              <p:charRg st="39" end="87"/>
                                            </p:txEl>
                                          </p:spTgt>
                                        </p:tgtEl>
                                        <p:attrNameLst>
                                          <p:attrName>style.visibility</p:attrName>
                                        </p:attrNameLst>
                                      </p:cBhvr>
                                      <p:to>
                                        <p:strVal val="visible"/>
                                      </p:to>
                                    </p:set>
                                    <p:anim calcmode="lin" valueType="num">
                                      <p:cBhvr additive="base">
                                        <p:cTn id="19" dur="500" fill="hold"/>
                                        <p:tgtEl>
                                          <p:spTgt spid="482307">
                                            <p:txEl>
                                              <p:charRg st="39" end="8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2307">
                                            <p:txEl>
                                              <p:charRg st="39" end="8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2307">
                                            <p:txEl>
                                              <p:charRg st="87" end="111"/>
                                            </p:txEl>
                                          </p:spTgt>
                                        </p:tgtEl>
                                        <p:attrNameLst>
                                          <p:attrName>style.visibility</p:attrName>
                                        </p:attrNameLst>
                                      </p:cBhvr>
                                      <p:to>
                                        <p:strVal val="visible"/>
                                      </p:to>
                                    </p:set>
                                    <p:anim calcmode="lin" valueType="num">
                                      <p:cBhvr additive="base">
                                        <p:cTn id="25" dur="500" fill="hold"/>
                                        <p:tgtEl>
                                          <p:spTgt spid="482307">
                                            <p:txEl>
                                              <p:charRg st="87" end="1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2307">
                                            <p:txEl>
                                              <p:charRg st="87" end="1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2307">
                                            <p:txEl>
                                              <p:charRg st="111" end="121"/>
                                            </p:txEl>
                                          </p:spTgt>
                                        </p:tgtEl>
                                        <p:attrNameLst>
                                          <p:attrName>style.visibility</p:attrName>
                                        </p:attrNameLst>
                                      </p:cBhvr>
                                      <p:to>
                                        <p:strVal val="visible"/>
                                      </p:to>
                                    </p:set>
                                    <p:anim calcmode="lin" valueType="num">
                                      <p:cBhvr additive="base">
                                        <p:cTn id="31" dur="500" fill="hold"/>
                                        <p:tgtEl>
                                          <p:spTgt spid="482307">
                                            <p:txEl>
                                              <p:charRg st="111" end="12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2307">
                                            <p:txEl>
                                              <p:charRg st="111" end="12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2307">
                                            <p:txEl>
                                              <p:charRg st="121" end="138"/>
                                            </p:txEl>
                                          </p:spTgt>
                                        </p:tgtEl>
                                        <p:attrNameLst>
                                          <p:attrName>style.visibility</p:attrName>
                                        </p:attrNameLst>
                                      </p:cBhvr>
                                      <p:to>
                                        <p:strVal val="visible"/>
                                      </p:to>
                                    </p:set>
                                    <p:anim calcmode="lin" valueType="num">
                                      <p:cBhvr additive="base">
                                        <p:cTn id="37" dur="500" fill="hold"/>
                                        <p:tgtEl>
                                          <p:spTgt spid="482307">
                                            <p:txEl>
                                              <p:charRg st="121" end="13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2307">
                                            <p:txEl>
                                              <p:charRg st="121" end="1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S=0</a:t>
            </a:r>
            <a:r>
              <a:rPr lang="zh-CN" altLang="en-US" dirty="0"/>
              <a:t>、</a:t>
            </a:r>
            <a:r>
              <a:rPr lang="en-US" altLang="zh-CN" dirty="0"/>
              <a:t>R=1</a:t>
            </a:r>
            <a:r>
              <a:rPr lang="zh-CN" altLang="en-US" dirty="0"/>
              <a:t>表示</a:t>
            </a:r>
            <a:r>
              <a:rPr lang="en-US" altLang="zh-CN" dirty="0"/>
              <a:t>S</a:t>
            </a:r>
            <a:r>
              <a:rPr lang="zh-CN" altLang="en-US" dirty="0"/>
              <a:t>端无输入信号而</a:t>
            </a:r>
            <a:r>
              <a:rPr lang="en-US" altLang="zh-CN" dirty="0"/>
              <a:t>R</a:t>
            </a:r>
            <a:r>
              <a:rPr lang="zh-CN" altLang="en-US" dirty="0"/>
              <a:t>端有输入信号。由分析可以得出</a:t>
            </a:r>
            <a:r>
              <a:rPr lang="en-US" altLang="zh-CN" dirty="0"/>
              <a:t>:</a:t>
            </a:r>
            <a:r>
              <a:rPr lang="zh-CN" altLang="en-US" dirty="0"/>
              <a:t>在此情况下</a:t>
            </a:r>
            <a:r>
              <a:rPr lang="en-US" altLang="zh-CN" dirty="0"/>
              <a:t>,</a:t>
            </a:r>
            <a:r>
              <a:rPr lang="zh-CN" altLang="en-US" dirty="0"/>
              <a:t>不管原来是</a:t>
            </a:r>
            <a:r>
              <a:rPr lang="en-US" altLang="zh-CN" dirty="0"/>
              <a:t>0</a:t>
            </a:r>
            <a:r>
              <a:rPr lang="zh-CN" altLang="en-US" dirty="0"/>
              <a:t>状态还是</a:t>
            </a:r>
            <a:r>
              <a:rPr lang="en-US" altLang="zh-CN" dirty="0"/>
              <a:t>1</a:t>
            </a:r>
            <a:r>
              <a:rPr lang="zh-CN" altLang="en-US" dirty="0"/>
              <a:t>状态</a:t>
            </a:r>
            <a:r>
              <a:rPr lang="en-US" altLang="zh-CN" dirty="0"/>
              <a:t>,</a:t>
            </a:r>
            <a:r>
              <a:rPr lang="zh-CN" altLang="en-US" dirty="0"/>
              <a:t>触发器都将变为</a:t>
            </a:r>
            <a:r>
              <a:rPr lang="en-US" altLang="zh-CN" dirty="0"/>
              <a:t>0</a:t>
            </a:r>
            <a:r>
              <a:rPr lang="zh-CN" altLang="en-US" dirty="0"/>
              <a:t>状态</a:t>
            </a:r>
            <a:r>
              <a:rPr lang="en-US" altLang="zh-CN" dirty="0"/>
              <a:t>,</a:t>
            </a:r>
            <a:r>
              <a:rPr lang="zh-CN" altLang="en-US" dirty="0"/>
              <a:t>称为置</a:t>
            </a:r>
            <a:r>
              <a:rPr lang="en-US" altLang="zh-CN" dirty="0"/>
              <a:t>0</a:t>
            </a:r>
            <a:r>
              <a:rPr lang="zh-CN" altLang="en-US" dirty="0"/>
              <a:t>。</a:t>
            </a:r>
            <a:endParaRPr lang="zh-CN" altLang="en-US" dirty="0"/>
          </a:p>
          <a:p>
            <a:pPr algn="just" eaLnBrk="1" hangingPunct="1">
              <a:buNone/>
            </a:pPr>
            <a:r>
              <a:rPr lang="zh-CN" altLang="en-US" dirty="0"/>
              <a:t>           （</a:t>
            </a:r>
            <a:r>
              <a:rPr lang="en-US" altLang="zh-CN" dirty="0"/>
              <a:t>3</a:t>
            </a:r>
            <a:r>
              <a:rPr lang="zh-CN" altLang="en-US" dirty="0"/>
              <a:t>）当</a:t>
            </a:r>
            <a:r>
              <a:rPr lang="en-US" altLang="zh-CN" dirty="0"/>
              <a:t>S=1,R=0</a:t>
            </a:r>
            <a:r>
              <a:rPr lang="zh-CN" altLang="en-US" dirty="0"/>
              <a:t>时</a:t>
            </a:r>
            <a:r>
              <a:rPr lang="en-US" altLang="zh-CN" dirty="0"/>
              <a:t>:</a:t>
            </a:r>
            <a:endParaRPr lang="en-US" altLang="zh-CN" dirty="0"/>
          </a:p>
          <a:p>
            <a:pPr algn="just" eaLnBrk="1" hangingPunct="1">
              <a:buNone/>
            </a:pPr>
            <a:r>
              <a:rPr lang="en-US" altLang="zh-CN" dirty="0"/>
              <a:t>             </a:t>
            </a:r>
            <a:r>
              <a:rPr lang="zh-CN" altLang="en-US" dirty="0"/>
              <a:t>如果</a:t>
            </a:r>
            <a:r>
              <a:rPr lang="en-US" altLang="zh-CN" dirty="0"/>
              <a:t>Q=0,       =1,</a:t>
            </a:r>
            <a:r>
              <a:rPr lang="zh-CN" altLang="en-US" dirty="0"/>
              <a:t>则由于        为</a:t>
            </a:r>
            <a:r>
              <a:rPr lang="en-US" altLang="zh-CN" dirty="0"/>
              <a:t>0,</a:t>
            </a:r>
            <a:r>
              <a:rPr lang="zh-CN" altLang="en-US" dirty="0"/>
              <a:t>将使与非门</a:t>
            </a:r>
            <a:r>
              <a:rPr lang="en-US" altLang="zh-CN" dirty="0"/>
              <a:t>G</a:t>
            </a:r>
            <a:r>
              <a:rPr lang="en-US" altLang="zh-CN" baseline="-25000" dirty="0"/>
              <a:t>1</a:t>
            </a:r>
            <a:r>
              <a:rPr lang="zh-CN" altLang="en-US" dirty="0"/>
              <a:t>的输出变为</a:t>
            </a:r>
            <a:r>
              <a:rPr lang="en-US" altLang="zh-CN" dirty="0"/>
              <a:t>1;</a:t>
            </a:r>
            <a:r>
              <a:rPr lang="zh-CN" altLang="en-US" dirty="0"/>
              <a:t>当</a:t>
            </a:r>
            <a:r>
              <a:rPr lang="en-US" altLang="zh-CN" dirty="0"/>
              <a:t>G</a:t>
            </a:r>
            <a:r>
              <a:rPr lang="en-US" altLang="zh-CN" baseline="-25000" dirty="0"/>
              <a:t>1</a:t>
            </a:r>
            <a:r>
              <a:rPr lang="zh-CN" altLang="en-US" dirty="0"/>
              <a:t>的输出变为</a:t>
            </a:r>
            <a:r>
              <a:rPr lang="en-US" altLang="zh-CN" dirty="0"/>
              <a:t>1</a:t>
            </a:r>
            <a:r>
              <a:rPr lang="zh-CN" altLang="en-US" dirty="0"/>
              <a:t>后</a:t>
            </a:r>
            <a:r>
              <a:rPr lang="en-US" altLang="zh-CN" dirty="0"/>
              <a:t>,</a:t>
            </a:r>
            <a:r>
              <a:rPr lang="zh-CN" altLang="en-US" dirty="0"/>
              <a:t>由于        为</a:t>
            </a:r>
            <a:r>
              <a:rPr lang="en-US" altLang="zh-CN" dirty="0"/>
              <a:t>1,</a:t>
            </a:r>
            <a:r>
              <a:rPr lang="zh-CN" altLang="en-US" dirty="0"/>
              <a:t>与非门</a:t>
            </a:r>
            <a:r>
              <a:rPr lang="en-US" altLang="zh-CN" dirty="0"/>
              <a:t>G</a:t>
            </a:r>
            <a:r>
              <a:rPr lang="en-US" altLang="zh-CN" baseline="-25000" dirty="0"/>
              <a:t>2</a:t>
            </a:r>
            <a:r>
              <a:rPr lang="zh-CN" altLang="en-US" dirty="0"/>
              <a:t>的两个输入端都为</a:t>
            </a:r>
            <a:r>
              <a:rPr lang="en-US" altLang="zh-CN" dirty="0"/>
              <a:t>1,</a:t>
            </a:r>
            <a:r>
              <a:rPr lang="zh-CN" altLang="en-US" dirty="0"/>
              <a:t>其输出将变为</a:t>
            </a:r>
            <a:r>
              <a:rPr lang="en-US" altLang="zh-CN" dirty="0"/>
              <a:t>0,</a:t>
            </a:r>
            <a:r>
              <a:rPr lang="zh-CN" altLang="en-US" dirty="0"/>
              <a:t>触发器由原来的</a:t>
            </a:r>
            <a:r>
              <a:rPr lang="en-US" altLang="zh-CN" dirty="0"/>
              <a:t>0</a:t>
            </a:r>
            <a:r>
              <a:rPr lang="zh-CN" altLang="en-US" dirty="0"/>
              <a:t>状态变为</a:t>
            </a:r>
            <a:r>
              <a:rPr lang="en-US" altLang="zh-CN" dirty="0"/>
              <a:t>1</a:t>
            </a:r>
            <a:r>
              <a:rPr lang="zh-CN" altLang="en-US" dirty="0"/>
              <a:t>状态。</a:t>
            </a:r>
            <a:endParaRPr lang="zh-CN" altLang="en-US" dirty="0"/>
          </a:p>
          <a:p>
            <a:pPr eaLnBrk="1" hangingPunct="1">
              <a:buNone/>
            </a:pPr>
            <a:endParaRPr lang="en-US" altLang="zh-CN" dirty="0"/>
          </a:p>
        </p:txBody>
      </p:sp>
      <p:graphicFrame>
        <p:nvGraphicFramePr>
          <p:cNvPr id="6146" name="Object 4"/>
          <p:cNvGraphicFramePr>
            <a:graphicFrameLocks noChangeAspect="1"/>
          </p:cNvGraphicFramePr>
          <p:nvPr/>
        </p:nvGraphicFramePr>
        <p:xfrm>
          <a:off x="2971800" y="2590800"/>
          <a:ext cx="393700" cy="501650"/>
        </p:xfrm>
        <a:graphic>
          <a:graphicData uri="http://schemas.openxmlformats.org/presentationml/2006/ole">
            <mc:AlternateContent xmlns:mc="http://schemas.openxmlformats.org/markup-compatibility/2006">
              <mc:Choice xmlns:v="urn:schemas-microsoft-com:vml" Requires="v">
                <p:oleObj spid="_x0000_s3094" name="" r:id="rId1" imgW="152400" imgH="241300" progId="Equation.DSMT4">
                  <p:embed/>
                </p:oleObj>
              </mc:Choice>
              <mc:Fallback>
                <p:oleObj name="" r:id="rId1" imgW="152400" imgH="241300" progId="Equation.DSMT4">
                  <p:embed/>
                  <p:pic>
                    <p:nvPicPr>
                      <p:cNvPr id="0" name="图片 3093"/>
                      <p:cNvPicPr/>
                      <p:nvPr/>
                    </p:nvPicPr>
                    <p:blipFill>
                      <a:blip r:embed="rId2"/>
                      <a:stretch>
                        <a:fillRect/>
                      </a:stretch>
                    </p:blipFill>
                    <p:spPr>
                      <a:xfrm>
                        <a:off x="2971800" y="2590800"/>
                        <a:ext cx="393700" cy="501650"/>
                      </a:xfrm>
                      <a:prstGeom prst="rect">
                        <a:avLst/>
                      </a:prstGeom>
                      <a:noFill/>
                      <a:ln w="38100">
                        <a:noFill/>
                        <a:miter/>
                      </a:ln>
                    </p:spPr>
                  </p:pic>
                </p:oleObj>
              </mc:Fallback>
            </mc:AlternateContent>
          </a:graphicData>
        </a:graphic>
      </p:graphicFrame>
      <p:graphicFrame>
        <p:nvGraphicFramePr>
          <p:cNvPr id="6147" name="Object 5"/>
          <p:cNvGraphicFramePr>
            <a:graphicFrameLocks noChangeAspect="1"/>
          </p:cNvGraphicFramePr>
          <p:nvPr/>
        </p:nvGraphicFramePr>
        <p:xfrm>
          <a:off x="5867400" y="3048000"/>
          <a:ext cx="392113" cy="482600"/>
        </p:xfrm>
        <a:graphic>
          <a:graphicData uri="http://schemas.openxmlformats.org/presentationml/2006/ole">
            <mc:AlternateContent xmlns:mc="http://schemas.openxmlformats.org/markup-compatibility/2006">
              <mc:Choice xmlns:v="urn:schemas-microsoft-com:vml" Requires="v">
                <p:oleObj spid="_x0000_s3092" name="" r:id="rId3" imgW="165100" imgH="203200" progId="Equation.DSMT4">
                  <p:embed/>
                </p:oleObj>
              </mc:Choice>
              <mc:Fallback>
                <p:oleObj name="" r:id="rId3" imgW="165100" imgH="203200" progId="Equation.DSMT4">
                  <p:embed/>
                  <p:pic>
                    <p:nvPicPr>
                      <p:cNvPr id="0" name="图片 3091"/>
                      <p:cNvPicPr/>
                      <p:nvPr/>
                    </p:nvPicPr>
                    <p:blipFill>
                      <a:blip r:embed="rId4"/>
                      <a:stretch>
                        <a:fillRect/>
                      </a:stretch>
                    </p:blipFill>
                    <p:spPr>
                      <a:xfrm>
                        <a:off x="5867400" y="3048000"/>
                        <a:ext cx="392113" cy="482600"/>
                      </a:xfrm>
                      <a:prstGeom prst="rect">
                        <a:avLst/>
                      </a:prstGeom>
                      <a:noFill/>
                      <a:ln w="38100">
                        <a:noFill/>
                        <a:miter/>
                      </a:ln>
                    </p:spPr>
                  </p:pic>
                </p:oleObj>
              </mc:Fallback>
            </mc:AlternateContent>
          </a:graphicData>
        </a:graphic>
      </p:graphicFrame>
      <p:graphicFrame>
        <p:nvGraphicFramePr>
          <p:cNvPr id="6148" name="Object 6"/>
          <p:cNvGraphicFramePr>
            <a:graphicFrameLocks noChangeAspect="1"/>
          </p:cNvGraphicFramePr>
          <p:nvPr/>
        </p:nvGraphicFramePr>
        <p:xfrm>
          <a:off x="5029200" y="2590800"/>
          <a:ext cx="268288" cy="457200"/>
        </p:xfrm>
        <a:graphic>
          <a:graphicData uri="http://schemas.openxmlformats.org/presentationml/2006/ole">
            <mc:AlternateContent xmlns:mc="http://schemas.openxmlformats.org/markup-compatibility/2006">
              <mc:Choice xmlns:v="urn:schemas-microsoft-com:vml" Requires="v">
                <p:oleObj spid="_x0000_s3083" name="" r:id="rId5" imgW="127000" imgH="215265" progId="Equation.DSMT4">
                  <p:embed/>
                </p:oleObj>
              </mc:Choice>
              <mc:Fallback>
                <p:oleObj name="" r:id="rId5" imgW="127000" imgH="215265" progId="Equation.DSMT4">
                  <p:embed/>
                  <p:pic>
                    <p:nvPicPr>
                      <p:cNvPr id="0" name="图片 3082"/>
                      <p:cNvPicPr/>
                      <p:nvPr/>
                    </p:nvPicPr>
                    <p:blipFill>
                      <a:blip r:embed="rId6"/>
                      <a:stretch>
                        <a:fillRect/>
                      </a:stretch>
                    </p:blipFill>
                    <p:spPr>
                      <a:xfrm>
                        <a:off x="5029200" y="2590800"/>
                        <a:ext cx="268288" cy="4572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p:cNvSpPr>
          <p:nvPr>
            <p:ph type="title"/>
          </p:nvPr>
        </p:nvSpPr>
        <p:spPr>
          <a:ln/>
        </p:spPr>
        <p:txBody>
          <a:bodyPr vert="horz" wrap="square" lIns="91440" tIns="45720" rIns="91440" bIns="45720" anchor="ctr" anchorCtr="0"/>
          <a:p>
            <a:pPr eaLnBrk="1" hangingPunct="1"/>
            <a:r>
              <a:rPr lang="zh-CN" altLang="en-US" dirty="0"/>
              <a:t>第五讲</a:t>
            </a:r>
            <a:endParaRPr lang="zh-CN" altLang="en-US" dirty="0"/>
          </a:p>
        </p:txBody>
      </p:sp>
      <p:sp>
        <p:nvSpPr>
          <p:cNvPr id="177155" name="Rectangle 3"/>
          <p:cNvSpPr>
            <a:spLocks noGrp="1"/>
          </p:cNvSpPr>
          <p:nvPr>
            <p:ph idx="1"/>
          </p:nvPr>
        </p:nvSpPr>
        <p:spPr>
          <a:ln/>
        </p:spPr>
        <p:txBody>
          <a:bodyPr vert="horz" wrap="square" lIns="91440" tIns="45720" rIns="91440" bIns="45720" anchor="t" anchorCtr="0"/>
          <a:p>
            <a:pPr eaLnBrk="1" hangingPunct="1">
              <a:buNone/>
            </a:pPr>
            <a:r>
              <a:rPr lang="zh-CN" altLang="en-US" dirty="0"/>
              <a:t>一、时序逻辑电路的设计</a:t>
            </a:r>
            <a:endParaRPr lang="zh-CN" altLang="en-US" dirty="0"/>
          </a:p>
          <a:p>
            <a:pPr eaLnBrk="1" hangingPunct="1">
              <a:buNone/>
            </a:pPr>
            <a:r>
              <a:rPr lang="zh-CN" altLang="en-US" dirty="0"/>
              <a:t>二、复习第四章内容</a:t>
            </a:r>
            <a:endParaRPr lang="zh-CN" altLang="en-US" dirty="0"/>
          </a:p>
        </p:txBody>
      </p:sp>
    </p:spTree>
  </p:cSld>
  <p:clrMapOvr>
    <a:masterClrMapping/>
  </p:clrMapOvr>
  <p:transition spd="med">
    <p:zoom/>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例</a:t>
            </a:r>
            <a:r>
              <a:rPr lang="en-US" altLang="zh-CN" dirty="0"/>
              <a:t>4.6】 </a:t>
            </a:r>
            <a:r>
              <a:rPr lang="zh-CN" altLang="en-US" dirty="0"/>
              <a:t>用下降沿动作的</a:t>
            </a:r>
            <a:r>
              <a:rPr lang="en-US" altLang="zh-CN" dirty="0"/>
              <a:t>JK</a:t>
            </a:r>
            <a:r>
              <a:rPr lang="zh-CN" altLang="en-US" dirty="0"/>
              <a:t>触发器设计一个同步时序逻辑电路</a:t>
            </a:r>
            <a:r>
              <a:rPr lang="en-US" altLang="zh-CN" dirty="0"/>
              <a:t>,</a:t>
            </a:r>
            <a:r>
              <a:rPr lang="zh-CN" altLang="en-US" dirty="0"/>
              <a:t>要求其状态转换图如图</a:t>
            </a:r>
            <a:r>
              <a:rPr lang="en-US" altLang="zh-CN" dirty="0"/>
              <a:t>4―46</a:t>
            </a:r>
            <a:r>
              <a:rPr lang="zh-CN" altLang="en-US" dirty="0"/>
              <a:t>所示。其中</a:t>
            </a:r>
            <a:r>
              <a:rPr lang="en-US" altLang="zh-CN" dirty="0"/>
              <a:t>,C</a:t>
            </a:r>
            <a:r>
              <a:rPr lang="zh-CN" altLang="en-US" dirty="0"/>
              <a:t>为控制输入信号</a:t>
            </a:r>
            <a:r>
              <a:rPr lang="en-US" altLang="zh-CN" dirty="0"/>
              <a:t>;×</a:t>
            </a:r>
            <a:r>
              <a:rPr lang="zh-CN" altLang="en-US" dirty="0"/>
              <a:t>表示</a:t>
            </a:r>
            <a:r>
              <a:rPr lang="en-US" altLang="zh-CN" dirty="0"/>
              <a:t>0</a:t>
            </a:r>
            <a:r>
              <a:rPr lang="zh-CN" altLang="en-US" dirty="0"/>
              <a:t>或</a:t>
            </a:r>
            <a:r>
              <a:rPr lang="en-US" altLang="zh-CN" dirty="0"/>
              <a:t>1</a:t>
            </a:r>
            <a:r>
              <a:rPr lang="zh-CN" altLang="en-US" dirty="0"/>
              <a:t>。</a:t>
            </a:r>
            <a:endParaRPr lang="zh-CN" altLang="en-US" dirty="0"/>
          </a:p>
          <a:p>
            <a:pPr algn="just" eaLnBrk="1" hangingPunct="1">
              <a:buNone/>
            </a:pPr>
            <a:r>
              <a:rPr lang="zh-CN" altLang="en-US" dirty="0"/>
              <a:t>            解</a:t>
            </a:r>
            <a:r>
              <a:rPr lang="en-US" altLang="zh-CN" dirty="0"/>
              <a:t>:</a:t>
            </a:r>
            <a:r>
              <a:rPr lang="zh-CN" altLang="en-US" dirty="0"/>
              <a:t>首先根据图</a:t>
            </a:r>
            <a:r>
              <a:rPr lang="en-US" altLang="zh-CN" dirty="0"/>
              <a:t>4―46</a:t>
            </a:r>
            <a:r>
              <a:rPr lang="zh-CN" altLang="en-US" dirty="0"/>
              <a:t>所示的状态转换图</a:t>
            </a:r>
            <a:r>
              <a:rPr lang="en-US" altLang="zh-CN" dirty="0"/>
              <a:t>,</a:t>
            </a:r>
            <a:r>
              <a:rPr lang="zh-CN" altLang="en-US" dirty="0"/>
              <a:t>列出状态转换表</a:t>
            </a:r>
            <a:r>
              <a:rPr lang="en-US" altLang="zh-CN" dirty="0"/>
              <a:t>,</a:t>
            </a:r>
            <a:r>
              <a:rPr lang="zh-CN" altLang="en-US" dirty="0"/>
              <a:t>如表</a:t>
            </a:r>
            <a:r>
              <a:rPr lang="en-US" altLang="zh-CN" dirty="0"/>
              <a:t>4―21</a:t>
            </a:r>
            <a:r>
              <a:rPr lang="zh-CN" altLang="en-US" dirty="0"/>
              <a:t>　所示。在本例的状态转换图中</a:t>
            </a:r>
            <a:r>
              <a:rPr lang="en-US" altLang="zh-CN" dirty="0"/>
              <a:t>,</a:t>
            </a:r>
            <a:r>
              <a:rPr lang="zh-CN" altLang="en-US" dirty="0"/>
              <a:t>有两个工作循环</a:t>
            </a:r>
            <a:r>
              <a:rPr lang="en-US" altLang="zh-CN" dirty="0"/>
              <a:t>,</a:t>
            </a:r>
            <a:r>
              <a:rPr lang="zh-CN" altLang="en-US" dirty="0"/>
              <a:t>它们都没有包括所有的状态。当</a:t>
            </a:r>
            <a:r>
              <a:rPr lang="en-US" altLang="zh-CN" dirty="0"/>
              <a:t>C=0</a:t>
            </a:r>
            <a:r>
              <a:rPr lang="zh-CN" altLang="en-US" dirty="0"/>
              <a:t>时</a:t>
            </a:r>
            <a:r>
              <a:rPr lang="en-US" altLang="zh-CN" dirty="0"/>
              <a:t>,</a:t>
            </a:r>
            <a:r>
              <a:rPr lang="zh-CN" altLang="en-US" dirty="0"/>
              <a:t>循环由</a:t>
            </a:r>
            <a:r>
              <a:rPr lang="en-US" altLang="zh-CN" dirty="0"/>
              <a:t>000</a:t>
            </a:r>
            <a:r>
              <a:rPr lang="zh-CN" altLang="en-US" dirty="0"/>
              <a:t>、</a:t>
            </a:r>
            <a:r>
              <a:rPr lang="en-US" altLang="zh-CN" dirty="0"/>
              <a:t>001</a:t>
            </a:r>
            <a:r>
              <a:rPr lang="zh-CN" altLang="en-US" dirty="0"/>
              <a:t>、</a:t>
            </a:r>
            <a:r>
              <a:rPr lang="en-US" altLang="zh-CN" dirty="0"/>
              <a:t>010</a:t>
            </a:r>
            <a:r>
              <a:rPr lang="zh-CN" altLang="en-US" dirty="0"/>
              <a:t>、</a:t>
            </a:r>
            <a:r>
              <a:rPr lang="en-US" altLang="zh-CN" dirty="0"/>
              <a:t>011</a:t>
            </a:r>
            <a:r>
              <a:rPr lang="zh-CN" altLang="en-US" dirty="0"/>
              <a:t>、</a:t>
            </a:r>
            <a:r>
              <a:rPr lang="en-US" altLang="zh-CN" dirty="0"/>
              <a:t>100</a:t>
            </a:r>
            <a:r>
              <a:rPr lang="zh-CN" altLang="en-US" dirty="0"/>
              <a:t>这五个状态构成</a:t>
            </a:r>
            <a:r>
              <a:rPr lang="en-US" altLang="zh-CN" dirty="0"/>
              <a:t>,</a:t>
            </a:r>
            <a:r>
              <a:rPr lang="zh-CN" altLang="en-US" dirty="0"/>
              <a:t>不包含</a:t>
            </a:r>
            <a:r>
              <a:rPr lang="en-US" altLang="zh-CN" dirty="0"/>
              <a:t>101</a:t>
            </a:r>
            <a:r>
              <a:rPr lang="zh-CN" altLang="en-US" dirty="0"/>
              <a:t>、</a:t>
            </a:r>
            <a:r>
              <a:rPr lang="en-US" altLang="zh-CN" dirty="0"/>
              <a:t>110</a:t>
            </a:r>
            <a:r>
              <a:rPr lang="zh-CN" altLang="en-US" dirty="0"/>
              <a:t>、</a:t>
            </a:r>
            <a:r>
              <a:rPr lang="en-US" altLang="zh-CN" dirty="0"/>
              <a:t>111</a:t>
            </a:r>
            <a:r>
              <a:rPr lang="zh-CN" altLang="en-US" dirty="0"/>
              <a:t>三个状态。当</a:t>
            </a:r>
            <a:r>
              <a:rPr lang="en-US" altLang="zh-CN" dirty="0"/>
              <a:t>C=1</a:t>
            </a:r>
            <a:r>
              <a:rPr lang="zh-CN" altLang="en-US" dirty="0"/>
              <a:t>时</a:t>
            </a:r>
            <a:r>
              <a:rPr lang="en-US" altLang="zh-CN" dirty="0"/>
              <a:t>,</a:t>
            </a:r>
            <a:r>
              <a:rPr lang="zh-CN" altLang="en-US" dirty="0"/>
              <a:t>循环由</a:t>
            </a:r>
            <a:r>
              <a:rPr lang="en-US" altLang="zh-CN" dirty="0"/>
              <a:t>000</a:t>
            </a:r>
            <a:r>
              <a:rPr lang="zh-CN" altLang="en-US" dirty="0"/>
              <a:t>、</a:t>
            </a:r>
            <a:r>
              <a:rPr lang="en-US" altLang="zh-CN" dirty="0"/>
              <a:t>001</a:t>
            </a:r>
            <a:r>
              <a:rPr lang="zh-CN" altLang="en-US" dirty="0"/>
              <a:t>、</a:t>
            </a:r>
            <a:r>
              <a:rPr lang="en-US" altLang="zh-CN" dirty="0"/>
              <a:t>010</a:t>
            </a:r>
            <a:r>
              <a:rPr lang="zh-CN" altLang="en-US" dirty="0"/>
              <a:t>、</a:t>
            </a:r>
            <a:r>
              <a:rPr lang="en-US" altLang="zh-CN" dirty="0"/>
              <a:t>011</a:t>
            </a:r>
            <a:r>
              <a:rPr lang="zh-CN" altLang="en-US" dirty="0"/>
              <a:t>、</a:t>
            </a:r>
            <a:r>
              <a:rPr lang="en-US" altLang="zh-CN" dirty="0"/>
              <a:t>100</a:t>
            </a:r>
            <a:r>
              <a:rPr lang="zh-CN" altLang="en-US" dirty="0"/>
              <a:t>、</a:t>
            </a:r>
            <a:r>
              <a:rPr lang="en-US" altLang="zh-CN" dirty="0"/>
              <a:t>101</a:t>
            </a:r>
            <a:r>
              <a:rPr lang="zh-CN" altLang="en-US" dirty="0"/>
              <a:t>、</a:t>
            </a:r>
            <a:r>
              <a:rPr lang="en-US" altLang="zh-CN" dirty="0"/>
              <a:t>110</a:t>
            </a:r>
            <a:r>
              <a:rPr lang="zh-CN" altLang="en-US" dirty="0"/>
              <a:t>七个状态构成</a:t>
            </a:r>
            <a:r>
              <a:rPr lang="en-US" altLang="zh-CN" dirty="0"/>
              <a:t>,</a:t>
            </a:r>
            <a:r>
              <a:rPr lang="zh-CN" altLang="en-US" dirty="0"/>
              <a:t>不包含</a:t>
            </a:r>
            <a:r>
              <a:rPr lang="en-US" altLang="zh-CN" dirty="0"/>
              <a:t>111</a:t>
            </a:r>
            <a:r>
              <a:rPr lang="zh-CN" altLang="en-US" dirty="0"/>
              <a:t>这个状态。 </a:t>
            </a:r>
            <a:endParaRPr lang="zh-CN" altLang="en-US" dirty="0"/>
          </a:p>
        </p:txBody>
      </p:sp>
    </p:spTree>
  </p:cSld>
  <p:clrMapOvr>
    <a:masterClrMapping/>
  </p:clrMapOvr>
  <p:transition spd="med">
    <p:zoom/>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为了求得一个简单的电路实现</a:t>
            </a:r>
            <a:r>
              <a:rPr lang="en-US" altLang="zh-CN" dirty="0"/>
              <a:t>,</a:t>
            </a:r>
            <a:r>
              <a:rPr lang="zh-CN" altLang="en-US" dirty="0"/>
              <a:t>一般的做法是</a:t>
            </a:r>
            <a:r>
              <a:rPr lang="en-US" altLang="zh-CN" dirty="0"/>
              <a:t>,</a:t>
            </a:r>
            <a:r>
              <a:rPr lang="zh-CN" altLang="en-US" dirty="0"/>
              <a:t>当现态为这些无指定次态的状态时</a:t>
            </a:r>
            <a:r>
              <a:rPr lang="en-US" altLang="zh-CN" dirty="0"/>
              <a:t>,</a:t>
            </a:r>
            <a:r>
              <a:rPr lang="zh-CN" altLang="en-US" dirty="0"/>
              <a:t>先设定次态为任意状态。即每一位都可</a:t>
            </a:r>
            <a:r>
              <a:rPr lang="en-US" altLang="zh-CN" dirty="0"/>
              <a:t>0</a:t>
            </a:r>
            <a:r>
              <a:rPr lang="zh-CN" altLang="en-US" dirty="0"/>
              <a:t>可</a:t>
            </a:r>
            <a:r>
              <a:rPr lang="en-US" altLang="zh-CN" dirty="0"/>
              <a:t>1</a:t>
            </a:r>
            <a:r>
              <a:rPr lang="zh-CN" altLang="en-US" dirty="0"/>
              <a:t>（表</a:t>
            </a:r>
            <a:r>
              <a:rPr lang="en-US" altLang="zh-CN" dirty="0"/>
              <a:t>4―21</a:t>
            </a:r>
            <a:r>
              <a:rPr lang="zh-CN" altLang="en-US" dirty="0"/>
              <a:t>中用</a:t>
            </a:r>
            <a:r>
              <a:rPr lang="en-US" altLang="zh-CN" dirty="0"/>
              <a:t>×</a:t>
            </a:r>
            <a:r>
              <a:rPr lang="zh-CN" altLang="en-US" dirty="0"/>
              <a:t>表示）</a:t>
            </a:r>
            <a:r>
              <a:rPr lang="en-US" altLang="zh-CN" dirty="0"/>
              <a:t>,</a:t>
            </a:r>
            <a:r>
              <a:rPr lang="zh-CN" altLang="en-US" dirty="0"/>
              <a:t>求出各个触发器的驱动方程和状态方程后</a:t>
            </a:r>
            <a:r>
              <a:rPr lang="en-US" altLang="zh-CN" dirty="0"/>
              <a:t>,</a:t>
            </a:r>
            <a:r>
              <a:rPr lang="zh-CN" altLang="en-US" dirty="0"/>
              <a:t>再根据所得到的方程反过来确定这些状态的次态</a:t>
            </a:r>
            <a:r>
              <a:rPr lang="en-US" altLang="zh-CN" dirty="0"/>
              <a:t>,</a:t>
            </a:r>
            <a:r>
              <a:rPr lang="zh-CN" altLang="en-US" dirty="0"/>
              <a:t>检查电路是否能够自启动</a:t>
            </a:r>
            <a:r>
              <a:rPr lang="en-US" altLang="zh-CN" dirty="0"/>
              <a:t>,</a:t>
            </a:r>
            <a:r>
              <a:rPr lang="zh-CN" altLang="en-US" dirty="0"/>
              <a:t>如不能自启动</a:t>
            </a:r>
            <a:r>
              <a:rPr lang="en-US" altLang="zh-CN" dirty="0"/>
              <a:t>,</a:t>
            </a:r>
            <a:r>
              <a:rPr lang="zh-CN" altLang="en-US" dirty="0"/>
              <a:t>则对设计进行修改。</a:t>
            </a:r>
            <a:endParaRPr lang="zh-CN" altLang="en-US" dirty="0"/>
          </a:p>
          <a:p>
            <a:pPr eaLnBrk="1" hangingPunct="1">
              <a:buNone/>
            </a:pPr>
            <a:endParaRPr lang="en-US" altLang="zh-CN" dirty="0"/>
          </a:p>
        </p:txBody>
      </p:sp>
    </p:spTree>
  </p:cSld>
  <p:clrMapOvr>
    <a:masterClrMapping/>
  </p:clrMapOvr>
  <p:transition spd="med">
    <p:zoom/>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7" name="Text Box 1028"/>
          <p:cNvSpPr txBox="1"/>
          <p:nvPr/>
        </p:nvSpPr>
        <p:spPr>
          <a:xfrm>
            <a:off x="2133600" y="5334000"/>
            <a:ext cx="61722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4―46  </a:t>
            </a:r>
            <a:r>
              <a:rPr lang="zh-CN" altLang="en-US" dirty="0">
                <a:latin typeface="Times New Roman" panose="02020603050405020304" pitchFamily="18" charset="0"/>
              </a:rPr>
              <a:t>状态转换图</a:t>
            </a:r>
            <a:endParaRPr lang="zh-CN" altLang="en-US" dirty="0">
              <a:latin typeface="Times New Roman" panose="02020603050405020304" pitchFamily="18" charset="0"/>
            </a:endParaRPr>
          </a:p>
        </p:txBody>
      </p:sp>
      <p:graphicFrame>
        <p:nvGraphicFramePr>
          <p:cNvPr id="88066" name="Object 1029"/>
          <p:cNvGraphicFramePr>
            <a:graphicFrameLocks noChangeAspect="1"/>
          </p:cNvGraphicFramePr>
          <p:nvPr/>
        </p:nvGraphicFramePr>
        <p:xfrm>
          <a:off x="1752600" y="1905000"/>
          <a:ext cx="6019800" cy="2486025"/>
        </p:xfrm>
        <a:graphic>
          <a:graphicData uri="http://schemas.openxmlformats.org/presentationml/2006/ole">
            <mc:AlternateContent xmlns:mc="http://schemas.openxmlformats.org/markup-compatibility/2006">
              <mc:Choice xmlns:v="urn:schemas-microsoft-com:vml" Requires="v">
                <p:oleObj spid="_x0000_s3212" name="" r:id="rId1" imgW="1905000" imgH="784860" progId="Visio.Drawing.4">
                  <p:embed/>
                </p:oleObj>
              </mc:Choice>
              <mc:Fallback>
                <p:oleObj name="" r:id="rId1" imgW="1905000" imgH="784860" progId="Visio.Drawing.4">
                  <p:embed/>
                  <p:pic>
                    <p:nvPicPr>
                      <p:cNvPr id="0" name="图片 3211"/>
                      <p:cNvPicPr/>
                      <p:nvPr/>
                    </p:nvPicPr>
                    <p:blipFill>
                      <a:blip r:embed="rId2"/>
                      <a:stretch>
                        <a:fillRect/>
                      </a:stretch>
                    </p:blipFill>
                    <p:spPr>
                      <a:xfrm>
                        <a:off x="1752600" y="1905000"/>
                        <a:ext cx="6019800" cy="24860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在表</a:t>
            </a:r>
            <a:r>
              <a:rPr lang="en-US" altLang="zh-CN" dirty="0"/>
              <a:t>4―21</a:t>
            </a:r>
            <a:r>
              <a:rPr lang="zh-CN" altLang="en-US" dirty="0"/>
              <a:t>中</a:t>
            </a:r>
            <a:r>
              <a:rPr lang="en-US" altLang="zh-CN" dirty="0"/>
              <a:t>,</a:t>
            </a:r>
            <a:r>
              <a:rPr lang="zh-CN" altLang="en-US" dirty="0"/>
              <a:t>当</a:t>
            </a:r>
            <a:r>
              <a:rPr lang="en-US" altLang="zh-CN" dirty="0"/>
              <a:t>C=0</a:t>
            </a:r>
            <a:r>
              <a:rPr lang="zh-CN" altLang="en-US" dirty="0"/>
              <a:t>时</a:t>
            </a:r>
            <a:r>
              <a:rPr lang="en-US" altLang="zh-CN" dirty="0"/>
              <a:t>,101</a:t>
            </a:r>
            <a:r>
              <a:rPr lang="zh-CN" altLang="en-US" dirty="0"/>
              <a:t>、</a:t>
            </a:r>
            <a:r>
              <a:rPr lang="en-US" altLang="zh-CN" dirty="0"/>
              <a:t>110</a:t>
            </a:r>
            <a:r>
              <a:rPr lang="zh-CN" altLang="en-US" dirty="0"/>
              <a:t>、</a:t>
            </a:r>
            <a:r>
              <a:rPr lang="en-US" altLang="zh-CN" dirty="0"/>
              <a:t>111</a:t>
            </a:r>
            <a:r>
              <a:rPr lang="zh-CN" altLang="en-US" dirty="0"/>
              <a:t>这三个现态对应的次态都为</a:t>
            </a:r>
            <a:r>
              <a:rPr lang="en-US" altLang="zh-CN" dirty="0"/>
              <a:t>×××;C=1</a:t>
            </a:r>
            <a:r>
              <a:rPr lang="zh-CN" altLang="en-US" dirty="0"/>
              <a:t>时</a:t>
            </a:r>
            <a:r>
              <a:rPr lang="en-US" altLang="zh-CN" dirty="0"/>
              <a:t>,</a:t>
            </a:r>
            <a:r>
              <a:rPr lang="zh-CN" altLang="en-US" dirty="0"/>
              <a:t>现态</a:t>
            </a:r>
            <a:r>
              <a:rPr lang="en-US" altLang="zh-CN" dirty="0"/>
              <a:t>111</a:t>
            </a:r>
            <a:r>
              <a:rPr lang="zh-CN" altLang="en-US" dirty="0"/>
              <a:t>对应的次态也为</a:t>
            </a:r>
            <a:r>
              <a:rPr lang="en-US" altLang="zh-CN" dirty="0"/>
              <a:t>×××</a:t>
            </a:r>
            <a:r>
              <a:rPr lang="zh-CN" altLang="en-US" dirty="0"/>
              <a:t>。在这些情况下</a:t>
            </a:r>
            <a:r>
              <a:rPr lang="en-US" altLang="zh-CN" dirty="0"/>
              <a:t>,</a:t>
            </a:r>
            <a:r>
              <a:rPr lang="zh-CN" altLang="en-US" dirty="0"/>
              <a:t>由于对触发器的次态无特定要求</a:t>
            </a:r>
            <a:r>
              <a:rPr lang="en-US" altLang="zh-CN" dirty="0"/>
              <a:t>,</a:t>
            </a:r>
            <a:r>
              <a:rPr lang="zh-CN" altLang="en-US" dirty="0"/>
              <a:t>因此触发器的各个驱动信号任意</a:t>
            </a:r>
            <a:r>
              <a:rPr lang="en-US" altLang="zh-CN" dirty="0"/>
              <a:t>,</a:t>
            </a:r>
            <a:r>
              <a:rPr lang="zh-CN" altLang="en-US" dirty="0"/>
              <a:t>可以取</a:t>
            </a:r>
            <a:r>
              <a:rPr lang="en-US" altLang="zh-CN" dirty="0"/>
              <a:t>0</a:t>
            </a:r>
            <a:r>
              <a:rPr lang="zh-CN" altLang="en-US" dirty="0"/>
              <a:t>也可以取</a:t>
            </a:r>
            <a:r>
              <a:rPr lang="en-US" altLang="zh-CN" dirty="0"/>
              <a:t>1</a:t>
            </a:r>
            <a:r>
              <a:rPr lang="zh-CN" altLang="en-US" dirty="0"/>
              <a:t>。</a:t>
            </a:r>
            <a:endParaRPr lang="zh-CN" altLang="en-US" dirty="0"/>
          </a:p>
          <a:p>
            <a:pPr eaLnBrk="1" hangingPunct="1">
              <a:buNone/>
            </a:pPr>
            <a:endParaRPr lang="en-US" altLang="zh-CN" dirty="0"/>
          </a:p>
        </p:txBody>
      </p:sp>
    </p:spTree>
  </p:cSld>
  <p:clrMapOvr>
    <a:masterClrMapping/>
  </p:clrMapOvr>
  <p:transition spd="med">
    <p:zoom/>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Text Box 4"/>
          <p:cNvSpPr txBox="1"/>
          <p:nvPr/>
        </p:nvSpPr>
        <p:spPr>
          <a:xfrm>
            <a:off x="990600" y="533400"/>
            <a:ext cx="71628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4―21 </a:t>
            </a:r>
            <a:r>
              <a:rPr lang="zh-CN" altLang="en-US" dirty="0">
                <a:latin typeface="Times New Roman" panose="02020603050405020304" pitchFamily="18" charset="0"/>
              </a:rPr>
              <a:t>例</a:t>
            </a:r>
            <a:r>
              <a:rPr lang="en-US" altLang="zh-CN" dirty="0">
                <a:latin typeface="Times New Roman" panose="02020603050405020304" pitchFamily="18" charset="0"/>
              </a:rPr>
              <a:t>4.6</a:t>
            </a:r>
            <a:r>
              <a:rPr lang="zh-CN" altLang="en-US" dirty="0">
                <a:latin typeface="Times New Roman" panose="02020603050405020304" pitchFamily="18" charset="0"/>
              </a:rPr>
              <a:t>同步时序逻辑电路的状态转换和驱动</a:t>
            </a:r>
            <a:endParaRPr lang="zh-CN" altLang="en-US" dirty="0">
              <a:latin typeface="Times New Roman" panose="02020603050405020304" pitchFamily="18" charset="0"/>
            </a:endParaRPr>
          </a:p>
        </p:txBody>
      </p:sp>
      <p:pic>
        <p:nvPicPr>
          <p:cNvPr id="181251" name="Picture 5" descr="Img00038"/>
          <p:cNvPicPr>
            <a:picLocks noChangeAspect="1"/>
          </p:cNvPicPr>
          <p:nvPr/>
        </p:nvPicPr>
        <p:blipFill>
          <a:blip r:embed="rId1"/>
          <a:stretch>
            <a:fillRect/>
          </a:stretch>
        </p:blipFill>
        <p:spPr>
          <a:xfrm>
            <a:off x="685800" y="1066800"/>
            <a:ext cx="7772400" cy="5573713"/>
          </a:xfrm>
          <a:prstGeom prst="rect">
            <a:avLst/>
          </a:prstGeom>
          <a:noFill/>
          <a:ln w="9525">
            <a:noFill/>
          </a:ln>
        </p:spPr>
      </p:pic>
    </p:spTree>
  </p:cSld>
  <p:clrMapOvr>
    <a:masterClrMapping/>
  </p:clrMapOvr>
  <p:transition spd="med">
    <p:zoom/>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Rectangle 3"/>
          <p:cNvSpPr>
            <a:spLocks noGrp="1"/>
          </p:cNvSpPr>
          <p:nvPr>
            <p:ph idx="1"/>
          </p:nvPr>
        </p:nvSpPr>
        <p:spPr>
          <a:xfrm>
            <a:off x="533400" y="533400"/>
            <a:ext cx="7772400" cy="1752600"/>
          </a:xfrm>
          <a:ln/>
        </p:spPr>
        <p:txBody>
          <a:bodyPr vert="horz" wrap="square" lIns="91440" tIns="45720" rIns="91440" bIns="45720" anchor="t" anchorCtr="0"/>
          <a:p>
            <a:pPr algn="just" eaLnBrk="1" hangingPunct="1">
              <a:buNone/>
            </a:pPr>
            <a:r>
              <a:rPr lang="en-US" altLang="zh-CN" dirty="0"/>
              <a:t>            </a:t>
            </a:r>
            <a:r>
              <a:rPr lang="zh-CN" altLang="en-US" dirty="0"/>
              <a:t>根据表</a:t>
            </a:r>
            <a:r>
              <a:rPr lang="en-US" altLang="zh-CN" dirty="0"/>
              <a:t>4―21</a:t>
            </a:r>
            <a:r>
              <a:rPr lang="zh-CN" altLang="en-US" dirty="0"/>
              <a:t>画出触发器驱动信号的卡诺图</a:t>
            </a:r>
            <a:r>
              <a:rPr lang="en-US" altLang="zh-CN" dirty="0"/>
              <a:t>,</a:t>
            </a:r>
            <a:r>
              <a:rPr lang="zh-CN" altLang="en-US" dirty="0"/>
              <a:t>如图</a:t>
            </a:r>
            <a:r>
              <a:rPr lang="en-US" altLang="zh-CN" dirty="0"/>
              <a:t>4―47</a:t>
            </a:r>
            <a:r>
              <a:rPr lang="zh-CN" altLang="en-US" dirty="0"/>
              <a:t>所示。</a:t>
            </a:r>
            <a:endParaRPr lang="zh-CN" altLang="en-US" dirty="0"/>
          </a:p>
          <a:p>
            <a:pPr algn="just" eaLnBrk="1" hangingPunct="1">
              <a:buNone/>
            </a:pPr>
            <a:r>
              <a:rPr lang="zh-CN" altLang="en-US" dirty="0"/>
              <a:t>            由卡诺图求得各个触发器的驱动方程如下</a:t>
            </a:r>
            <a:r>
              <a:rPr lang="en-US" altLang="zh-CN" dirty="0"/>
              <a:t>:</a:t>
            </a:r>
            <a:endParaRPr lang="en-US" altLang="zh-CN" dirty="0"/>
          </a:p>
          <a:p>
            <a:pPr eaLnBrk="1" hangingPunct="1">
              <a:buNone/>
            </a:pPr>
            <a:endParaRPr lang="en-US" altLang="zh-CN" dirty="0"/>
          </a:p>
        </p:txBody>
      </p:sp>
      <p:graphicFrame>
        <p:nvGraphicFramePr>
          <p:cNvPr id="89090" name="Object 4"/>
          <p:cNvGraphicFramePr>
            <a:graphicFrameLocks noChangeAspect="1"/>
          </p:cNvGraphicFramePr>
          <p:nvPr/>
        </p:nvGraphicFramePr>
        <p:xfrm>
          <a:off x="1698625" y="2862263"/>
          <a:ext cx="2049463" cy="1736725"/>
        </p:xfrm>
        <a:graphic>
          <a:graphicData uri="http://schemas.openxmlformats.org/presentationml/2006/ole">
            <mc:AlternateContent xmlns:mc="http://schemas.openxmlformats.org/markup-compatibility/2006">
              <mc:Choice xmlns:v="urn:schemas-microsoft-com:vml" Requires="v">
                <p:oleObj spid="_x0000_s3213" name="" r:id="rId1" imgW="913765" imgH="774065" progId="Equation.DSMT4">
                  <p:embed/>
                </p:oleObj>
              </mc:Choice>
              <mc:Fallback>
                <p:oleObj name="" r:id="rId1" imgW="913765" imgH="774065" progId="Equation.DSMT4">
                  <p:embed/>
                  <p:pic>
                    <p:nvPicPr>
                      <p:cNvPr id="0" name="图片 3212"/>
                      <p:cNvPicPr/>
                      <p:nvPr/>
                    </p:nvPicPr>
                    <p:blipFill>
                      <a:blip r:embed="rId2"/>
                      <a:stretch>
                        <a:fillRect/>
                      </a:stretch>
                    </p:blipFill>
                    <p:spPr>
                      <a:xfrm>
                        <a:off x="1698625" y="2862263"/>
                        <a:ext cx="2049463" cy="1736725"/>
                      </a:xfrm>
                      <a:prstGeom prst="rect">
                        <a:avLst/>
                      </a:prstGeom>
                      <a:noFill/>
                      <a:ln w="38100">
                        <a:noFill/>
                        <a:miter/>
                      </a:ln>
                    </p:spPr>
                  </p:pic>
                </p:oleObj>
              </mc:Fallback>
            </mc:AlternateContent>
          </a:graphicData>
        </a:graphic>
      </p:graphicFrame>
      <p:graphicFrame>
        <p:nvGraphicFramePr>
          <p:cNvPr id="89091" name="Object 5"/>
          <p:cNvGraphicFramePr>
            <a:graphicFrameLocks noChangeAspect="1"/>
          </p:cNvGraphicFramePr>
          <p:nvPr/>
        </p:nvGraphicFramePr>
        <p:xfrm>
          <a:off x="4772025" y="2847975"/>
          <a:ext cx="2762250" cy="1765300"/>
        </p:xfrm>
        <a:graphic>
          <a:graphicData uri="http://schemas.openxmlformats.org/presentationml/2006/ole">
            <mc:AlternateContent xmlns:mc="http://schemas.openxmlformats.org/markup-compatibility/2006">
              <mc:Choice xmlns:v="urn:schemas-microsoft-com:vml" Requires="v">
                <p:oleObj spid="_x0000_s3214" name="" r:id="rId3" imgW="1231900" imgH="787400" progId="Equation.DSMT4">
                  <p:embed/>
                </p:oleObj>
              </mc:Choice>
              <mc:Fallback>
                <p:oleObj name="" r:id="rId3" imgW="1231900" imgH="787400" progId="Equation.DSMT4">
                  <p:embed/>
                  <p:pic>
                    <p:nvPicPr>
                      <p:cNvPr id="0" name="图片 3213"/>
                      <p:cNvPicPr/>
                      <p:nvPr/>
                    </p:nvPicPr>
                    <p:blipFill>
                      <a:blip r:embed="rId4"/>
                      <a:stretch>
                        <a:fillRect/>
                      </a:stretch>
                    </p:blipFill>
                    <p:spPr>
                      <a:xfrm>
                        <a:off x="4772025" y="2847975"/>
                        <a:ext cx="2762250" cy="17653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5" name="Text Box 1028"/>
          <p:cNvSpPr txBox="1"/>
          <p:nvPr/>
        </p:nvSpPr>
        <p:spPr>
          <a:xfrm>
            <a:off x="2514600" y="5867400"/>
            <a:ext cx="46482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4―47  </a:t>
            </a:r>
            <a:r>
              <a:rPr lang="zh-CN" altLang="en-US" dirty="0">
                <a:latin typeface="Times New Roman" panose="02020603050405020304" pitchFamily="18" charset="0"/>
              </a:rPr>
              <a:t>例</a:t>
            </a:r>
            <a:r>
              <a:rPr lang="en-US" altLang="zh-CN" dirty="0">
                <a:latin typeface="Times New Roman" panose="02020603050405020304" pitchFamily="18" charset="0"/>
              </a:rPr>
              <a:t>4.6</a:t>
            </a:r>
            <a:r>
              <a:rPr lang="zh-CN" altLang="en-US" dirty="0">
                <a:latin typeface="Times New Roman" panose="02020603050405020304" pitchFamily="18" charset="0"/>
              </a:rPr>
              <a:t>的卡诺图 </a:t>
            </a:r>
            <a:endParaRPr lang="zh-CN" altLang="en-US" dirty="0">
              <a:latin typeface="Times New Roman" panose="02020603050405020304" pitchFamily="18" charset="0"/>
            </a:endParaRPr>
          </a:p>
        </p:txBody>
      </p:sp>
      <p:graphicFrame>
        <p:nvGraphicFramePr>
          <p:cNvPr id="90114" name="Object 1029"/>
          <p:cNvGraphicFramePr>
            <a:graphicFrameLocks noChangeAspect="1"/>
          </p:cNvGraphicFramePr>
          <p:nvPr/>
        </p:nvGraphicFramePr>
        <p:xfrm>
          <a:off x="457200" y="533400"/>
          <a:ext cx="8153400" cy="5187950"/>
        </p:xfrm>
        <a:graphic>
          <a:graphicData uri="http://schemas.openxmlformats.org/presentationml/2006/ole">
            <mc:AlternateContent xmlns:mc="http://schemas.openxmlformats.org/markup-compatibility/2006">
              <mc:Choice xmlns:v="urn:schemas-microsoft-com:vml" Requires="v">
                <p:oleObj spid="_x0000_s3215" name="" r:id="rId1" imgW="4328160" imgH="2750820" progId="Visio.Drawing.4">
                  <p:embed/>
                </p:oleObj>
              </mc:Choice>
              <mc:Fallback>
                <p:oleObj name="" r:id="rId1" imgW="4328160" imgH="2750820" progId="Visio.Drawing.4">
                  <p:embed/>
                  <p:pic>
                    <p:nvPicPr>
                      <p:cNvPr id="0" name="图片 3214"/>
                      <p:cNvPicPr/>
                      <p:nvPr/>
                    </p:nvPicPr>
                    <p:blipFill>
                      <a:blip r:embed="rId2"/>
                      <a:stretch>
                        <a:fillRect/>
                      </a:stretch>
                    </p:blipFill>
                    <p:spPr>
                      <a:xfrm>
                        <a:off x="457200" y="533400"/>
                        <a:ext cx="8153400" cy="51879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3"/>
          <p:cNvSpPr>
            <a:spLocks noGrp="1"/>
          </p:cNvSpPr>
          <p:nvPr>
            <p:ph idx="1"/>
          </p:nvPr>
        </p:nvSpPr>
        <p:spPr>
          <a:xfrm>
            <a:off x="533400" y="533400"/>
            <a:ext cx="7772400" cy="1066800"/>
          </a:xfrm>
          <a:ln/>
        </p:spPr>
        <p:txBody>
          <a:bodyPr vert="horz" wrap="square" lIns="91440" tIns="45720" rIns="91440" bIns="45720" anchor="t" anchorCtr="0"/>
          <a:p>
            <a:pPr algn="just" eaLnBrk="1" hangingPunct="1">
              <a:buNone/>
            </a:pPr>
            <a:r>
              <a:rPr lang="en-US" altLang="zh-CN" dirty="0"/>
              <a:t>             </a:t>
            </a:r>
            <a:r>
              <a:rPr lang="zh-CN" altLang="en-US" dirty="0"/>
              <a:t>根据以上求得的驱动方程</a:t>
            </a:r>
            <a:r>
              <a:rPr lang="en-US" altLang="zh-CN" dirty="0"/>
              <a:t>,</a:t>
            </a:r>
            <a:r>
              <a:rPr lang="zh-CN" altLang="en-US" dirty="0"/>
              <a:t>可以计算出原来未指定次态的状态实际的次态</a:t>
            </a:r>
            <a:r>
              <a:rPr lang="en-US" altLang="zh-CN" dirty="0"/>
              <a:t>,</a:t>
            </a:r>
            <a:r>
              <a:rPr lang="zh-CN" altLang="en-US" dirty="0"/>
              <a:t>见表</a:t>
            </a:r>
            <a:r>
              <a:rPr lang="en-US" altLang="zh-CN" dirty="0"/>
              <a:t>4―22</a:t>
            </a:r>
            <a:r>
              <a:rPr lang="zh-CN" altLang="en-US" dirty="0"/>
              <a:t>。</a:t>
            </a:r>
            <a:endParaRPr lang="zh-CN" altLang="en-US" dirty="0"/>
          </a:p>
          <a:p>
            <a:pPr eaLnBrk="1" hangingPunct="1">
              <a:buNone/>
            </a:pPr>
            <a:endParaRPr lang="en-US" altLang="zh-CN" dirty="0"/>
          </a:p>
        </p:txBody>
      </p:sp>
      <p:sp>
        <p:nvSpPr>
          <p:cNvPr id="182275" name="Text Box 4"/>
          <p:cNvSpPr txBox="1"/>
          <p:nvPr/>
        </p:nvSpPr>
        <p:spPr>
          <a:xfrm>
            <a:off x="1828800" y="2057400"/>
            <a:ext cx="5486400" cy="457200"/>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表</a:t>
            </a:r>
            <a:r>
              <a:rPr lang="en-US" altLang="zh-CN" dirty="0">
                <a:latin typeface="Times New Roman" panose="02020603050405020304" pitchFamily="18" charset="0"/>
              </a:rPr>
              <a:t>4―22 </a:t>
            </a:r>
            <a:r>
              <a:rPr lang="zh-CN" altLang="en-US" dirty="0">
                <a:latin typeface="Times New Roman" panose="02020603050405020304" pitchFamily="18" charset="0"/>
              </a:rPr>
              <a:t>未指定状态实际的状态转换表</a:t>
            </a:r>
            <a:endParaRPr lang="zh-CN" altLang="en-US" dirty="0">
              <a:latin typeface="Times New Roman" panose="02020603050405020304" pitchFamily="18" charset="0"/>
            </a:endParaRPr>
          </a:p>
        </p:txBody>
      </p:sp>
      <p:pic>
        <p:nvPicPr>
          <p:cNvPr id="182276" name="Picture 5" descr="Img00037"/>
          <p:cNvPicPr>
            <a:picLocks noChangeAspect="1"/>
          </p:cNvPicPr>
          <p:nvPr/>
        </p:nvPicPr>
        <p:blipFill>
          <a:blip r:embed="rId1"/>
          <a:stretch>
            <a:fillRect/>
          </a:stretch>
        </p:blipFill>
        <p:spPr>
          <a:xfrm>
            <a:off x="381000" y="2819400"/>
            <a:ext cx="8407400" cy="2159000"/>
          </a:xfrm>
          <a:prstGeom prst="rect">
            <a:avLst/>
          </a:prstGeom>
          <a:noFill/>
          <a:ln w="9525">
            <a:noFill/>
          </a:ln>
        </p:spPr>
      </p:pic>
    </p:spTree>
  </p:cSld>
  <p:clrMapOvr>
    <a:masterClrMapping/>
  </p:clrMapOvr>
  <p:transition spd="med">
    <p:zoom/>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9" name="Rectangle 3"/>
          <p:cNvSpPr>
            <a:spLocks noGrp="1"/>
          </p:cNvSpPr>
          <p:nvPr>
            <p:ph idx="1"/>
          </p:nvPr>
        </p:nvSpPr>
        <p:spPr>
          <a:xfrm>
            <a:off x="533400" y="457200"/>
            <a:ext cx="7772400" cy="1981200"/>
          </a:xfrm>
          <a:ln/>
        </p:spPr>
        <p:txBody>
          <a:bodyPr vert="horz" wrap="square" lIns="91440" tIns="45720" rIns="91440" bIns="45720" anchor="t" anchorCtr="0"/>
          <a:p>
            <a:pPr algn="just" eaLnBrk="1" hangingPunct="1">
              <a:lnSpc>
                <a:spcPct val="120000"/>
              </a:lnSpc>
              <a:buNone/>
            </a:pPr>
            <a:r>
              <a:rPr lang="en-US" altLang="zh-CN" dirty="0"/>
              <a:t>            </a:t>
            </a:r>
            <a:r>
              <a:rPr lang="zh-CN" altLang="en-US" dirty="0"/>
              <a:t>将表</a:t>
            </a:r>
            <a:r>
              <a:rPr lang="en-US" altLang="zh-CN" dirty="0"/>
              <a:t>4―22</a:t>
            </a:r>
            <a:r>
              <a:rPr lang="zh-CN" altLang="en-US" dirty="0"/>
              <a:t>的结果补充到状态转换图中</a:t>
            </a:r>
            <a:r>
              <a:rPr lang="en-US" altLang="zh-CN" dirty="0"/>
              <a:t>,</a:t>
            </a:r>
            <a:r>
              <a:rPr lang="zh-CN" altLang="en-US" dirty="0"/>
              <a:t>画出完整的状态转换图</a:t>
            </a:r>
            <a:r>
              <a:rPr lang="en-US" altLang="zh-CN" dirty="0"/>
              <a:t>,</a:t>
            </a:r>
            <a:r>
              <a:rPr lang="zh-CN" altLang="en-US" dirty="0"/>
              <a:t>如图</a:t>
            </a:r>
            <a:r>
              <a:rPr lang="en-US" altLang="zh-CN" dirty="0"/>
              <a:t>4-48</a:t>
            </a:r>
            <a:r>
              <a:rPr lang="zh-CN" altLang="en-US" dirty="0"/>
              <a:t>所示。从图中可以清楚地看到</a:t>
            </a:r>
            <a:r>
              <a:rPr lang="en-US" altLang="zh-CN" dirty="0"/>
              <a:t>,</a:t>
            </a:r>
            <a:r>
              <a:rPr lang="zh-CN" altLang="en-US" dirty="0"/>
              <a:t>电路能够自启动。最后</a:t>
            </a:r>
            <a:r>
              <a:rPr lang="en-US" altLang="zh-CN" dirty="0"/>
              <a:t>,</a:t>
            </a:r>
            <a:r>
              <a:rPr lang="zh-CN" altLang="en-US" dirty="0"/>
              <a:t>根据驱动方程画出逻辑电路图</a:t>
            </a:r>
            <a:r>
              <a:rPr lang="en-US" altLang="zh-CN" dirty="0"/>
              <a:t>,</a:t>
            </a:r>
            <a:r>
              <a:rPr lang="zh-CN" altLang="en-US" dirty="0"/>
              <a:t>如图</a:t>
            </a:r>
            <a:r>
              <a:rPr lang="en-US" altLang="zh-CN" dirty="0"/>
              <a:t>4-49</a:t>
            </a:r>
            <a:r>
              <a:rPr lang="zh-CN" altLang="en-US" dirty="0"/>
              <a:t>所示。</a:t>
            </a:r>
            <a:endParaRPr lang="zh-CN" altLang="en-US" dirty="0"/>
          </a:p>
        </p:txBody>
      </p:sp>
      <p:sp>
        <p:nvSpPr>
          <p:cNvPr id="91140" name="Text Box 4"/>
          <p:cNvSpPr txBox="1"/>
          <p:nvPr/>
        </p:nvSpPr>
        <p:spPr>
          <a:xfrm>
            <a:off x="2514600" y="5486400"/>
            <a:ext cx="53340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4―48   </a:t>
            </a:r>
            <a:r>
              <a:rPr lang="zh-CN" altLang="en-US" dirty="0">
                <a:latin typeface="Times New Roman" panose="02020603050405020304" pitchFamily="18" charset="0"/>
              </a:rPr>
              <a:t>例</a:t>
            </a:r>
            <a:r>
              <a:rPr lang="en-US" altLang="zh-CN" dirty="0">
                <a:latin typeface="Times New Roman" panose="02020603050405020304" pitchFamily="18" charset="0"/>
              </a:rPr>
              <a:t>4.6</a:t>
            </a:r>
            <a:r>
              <a:rPr lang="zh-CN" altLang="en-US" dirty="0">
                <a:latin typeface="Times New Roman" panose="02020603050405020304" pitchFamily="18" charset="0"/>
              </a:rPr>
              <a:t>的完整状态转换图 </a:t>
            </a:r>
            <a:endParaRPr lang="zh-CN" altLang="en-US" dirty="0">
              <a:latin typeface="Times New Roman" panose="02020603050405020304" pitchFamily="18" charset="0"/>
            </a:endParaRPr>
          </a:p>
        </p:txBody>
      </p:sp>
      <p:graphicFrame>
        <p:nvGraphicFramePr>
          <p:cNvPr id="91138" name="Object 5"/>
          <p:cNvGraphicFramePr>
            <a:graphicFrameLocks noChangeAspect="1"/>
          </p:cNvGraphicFramePr>
          <p:nvPr/>
        </p:nvGraphicFramePr>
        <p:xfrm>
          <a:off x="381000" y="2819400"/>
          <a:ext cx="8458200" cy="2003425"/>
        </p:xfrm>
        <a:graphic>
          <a:graphicData uri="http://schemas.openxmlformats.org/presentationml/2006/ole">
            <mc:AlternateContent xmlns:mc="http://schemas.openxmlformats.org/markup-compatibility/2006">
              <mc:Choice xmlns:v="urn:schemas-microsoft-com:vml" Requires="v">
                <p:oleObj spid="_x0000_s3216" name="" r:id="rId1" imgW="3924300" imgH="929640" progId="Visio.Drawing.4">
                  <p:embed/>
                </p:oleObj>
              </mc:Choice>
              <mc:Fallback>
                <p:oleObj name="" r:id="rId1" imgW="3924300" imgH="929640" progId="Visio.Drawing.4">
                  <p:embed/>
                  <p:pic>
                    <p:nvPicPr>
                      <p:cNvPr id="0" name="图片 3215"/>
                      <p:cNvPicPr/>
                      <p:nvPr/>
                    </p:nvPicPr>
                    <p:blipFill>
                      <a:blip r:embed="rId2"/>
                      <a:stretch>
                        <a:fillRect/>
                      </a:stretch>
                    </p:blipFill>
                    <p:spPr>
                      <a:xfrm>
                        <a:off x="381000" y="2819400"/>
                        <a:ext cx="8458200" cy="20034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Rectangle 3"/>
          <p:cNvSpPr>
            <a:spLocks noGrp="1"/>
          </p:cNvSpPr>
          <p:nvPr>
            <p:ph idx="1"/>
          </p:nvPr>
        </p:nvSpPr>
        <p:spPr>
          <a:xfrm>
            <a:off x="457200" y="609600"/>
            <a:ext cx="7772400" cy="5638800"/>
          </a:xfrm>
          <a:ln/>
        </p:spPr>
        <p:txBody>
          <a:bodyPr vert="horz" wrap="square" lIns="91440" tIns="45720" rIns="91440" bIns="45720" anchor="t" anchorCtr="0"/>
          <a:p>
            <a:pPr algn="just" eaLnBrk="1" hangingPunct="1">
              <a:buNone/>
            </a:pPr>
            <a:r>
              <a:rPr lang="en-US" altLang="zh-CN" dirty="0"/>
              <a:t>             </a:t>
            </a:r>
            <a:r>
              <a:rPr lang="zh-CN" altLang="en-US" dirty="0"/>
              <a:t>如果</a:t>
            </a:r>
            <a:r>
              <a:rPr lang="en-US" altLang="zh-CN" dirty="0"/>
              <a:t>Q=1,      =0,</a:t>
            </a:r>
            <a:r>
              <a:rPr lang="zh-CN" altLang="en-US" dirty="0"/>
              <a:t>则由于         为</a:t>
            </a:r>
            <a:r>
              <a:rPr lang="en-US" altLang="zh-CN" dirty="0"/>
              <a:t>0,</a:t>
            </a:r>
            <a:r>
              <a:rPr lang="zh-CN" altLang="en-US" dirty="0"/>
              <a:t>使与非门</a:t>
            </a:r>
            <a:r>
              <a:rPr lang="en-US" altLang="zh-CN" dirty="0"/>
              <a:t>G</a:t>
            </a:r>
            <a:r>
              <a:rPr lang="en-US" altLang="zh-CN" baseline="-25000" dirty="0"/>
              <a:t>1</a:t>
            </a:r>
            <a:r>
              <a:rPr lang="zh-CN" altLang="en-US" dirty="0"/>
              <a:t>的一个输入端为</a:t>
            </a:r>
            <a:r>
              <a:rPr lang="en-US" altLang="zh-CN" dirty="0"/>
              <a:t>0,</a:t>
            </a:r>
            <a:r>
              <a:rPr lang="zh-CN" altLang="en-US" dirty="0"/>
              <a:t>其输出保持为</a:t>
            </a:r>
            <a:r>
              <a:rPr lang="en-US" altLang="zh-CN" dirty="0"/>
              <a:t>1;</a:t>
            </a:r>
            <a:r>
              <a:rPr lang="zh-CN" altLang="en-US" dirty="0"/>
              <a:t>由于        为</a:t>
            </a:r>
            <a:r>
              <a:rPr lang="en-US" altLang="zh-CN" dirty="0"/>
              <a:t>1,</a:t>
            </a:r>
            <a:r>
              <a:rPr lang="zh-CN" altLang="en-US" dirty="0"/>
              <a:t>使得与非门</a:t>
            </a:r>
            <a:r>
              <a:rPr lang="en-US" altLang="zh-CN" dirty="0"/>
              <a:t>G</a:t>
            </a:r>
            <a:r>
              <a:rPr lang="en-US" altLang="zh-CN" baseline="-25000" dirty="0"/>
              <a:t>2</a:t>
            </a:r>
            <a:r>
              <a:rPr lang="zh-CN" altLang="en-US" dirty="0"/>
              <a:t>的两个输入端都为</a:t>
            </a:r>
            <a:r>
              <a:rPr lang="en-US" altLang="zh-CN" dirty="0"/>
              <a:t>1,</a:t>
            </a:r>
            <a:r>
              <a:rPr lang="zh-CN" altLang="en-US" dirty="0"/>
              <a:t>其输出保持为</a:t>
            </a:r>
            <a:r>
              <a:rPr lang="en-US" altLang="zh-CN" dirty="0"/>
              <a:t>0,</a:t>
            </a:r>
            <a:r>
              <a:rPr lang="zh-CN" altLang="en-US" dirty="0"/>
              <a:t>触发器保持为</a:t>
            </a:r>
            <a:r>
              <a:rPr lang="en-US" altLang="zh-CN" dirty="0"/>
              <a:t>1</a:t>
            </a:r>
            <a:r>
              <a:rPr lang="zh-CN" altLang="en-US" dirty="0"/>
              <a:t>状态。</a:t>
            </a:r>
            <a:r>
              <a:rPr lang="en-US" altLang="zh-CN" dirty="0"/>
              <a:t>S=1</a:t>
            </a:r>
            <a:r>
              <a:rPr lang="zh-CN" altLang="en-US" dirty="0"/>
              <a:t>、</a:t>
            </a:r>
            <a:r>
              <a:rPr lang="en-US" altLang="zh-CN" dirty="0"/>
              <a:t>R=0</a:t>
            </a:r>
            <a:r>
              <a:rPr lang="zh-CN" altLang="en-US" dirty="0"/>
              <a:t>表示</a:t>
            </a:r>
            <a:r>
              <a:rPr lang="en-US" altLang="zh-CN" dirty="0"/>
              <a:t>S</a:t>
            </a:r>
            <a:r>
              <a:rPr lang="zh-CN" altLang="en-US" dirty="0"/>
              <a:t>端有输入信号而</a:t>
            </a:r>
            <a:r>
              <a:rPr lang="en-US" altLang="zh-CN" dirty="0"/>
              <a:t>R</a:t>
            </a:r>
            <a:r>
              <a:rPr lang="zh-CN" altLang="en-US" dirty="0"/>
              <a:t>端无输入信号。由分析可以得出</a:t>
            </a:r>
            <a:r>
              <a:rPr lang="en-US" altLang="zh-CN" dirty="0"/>
              <a:t>:</a:t>
            </a:r>
            <a:r>
              <a:rPr lang="zh-CN" altLang="en-US" dirty="0"/>
              <a:t>在此情况下</a:t>
            </a:r>
            <a:r>
              <a:rPr lang="en-US" altLang="zh-CN" dirty="0"/>
              <a:t>,</a:t>
            </a:r>
            <a:r>
              <a:rPr lang="zh-CN" altLang="en-US" dirty="0"/>
              <a:t>不管原来是</a:t>
            </a:r>
            <a:r>
              <a:rPr lang="en-US" altLang="zh-CN" dirty="0"/>
              <a:t>0</a:t>
            </a:r>
            <a:r>
              <a:rPr lang="zh-CN" altLang="en-US" dirty="0"/>
              <a:t>状态还是</a:t>
            </a:r>
            <a:r>
              <a:rPr lang="en-US" altLang="zh-CN" dirty="0"/>
              <a:t>1</a:t>
            </a:r>
            <a:r>
              <a:rPr lang="zh-CN" altLang="en-US" dirty="0"/>
              <a:t>状态</a:t>
            </a:r>
            <a:r>
              <a:rPr lang="en-US" altLang="zh-CN" dirty="0"/>
              <a:t>,</a:t>
            </a:r>
            <a:r>
              <a:rPr lang="zh-CN" altLang="en-US" dirty="0"/>
              <a:t>触发器都将变为</a:t>
            </a:r>
            <a:r>
              <a:rPr lang="en-US" altLang="zh-CN" dirty="0"/>
              <a:t>1</a:t>
            </a:r>
            <a:r>
              <a:rPr lang="zh-CN" altLang="en-US" dirty="0"/>
              <a:t>状态</a:t>
            </a:r>
            <a:r>
              <a:rPr lang="en-US" altLang="zh-CN" dirty="0"/>
              <a:t>,</a:t>
            </a:r>
            <a:r>
              <a:rPr lang="zh-CN" altLang="en-US" dirty="0"/>
              <a:t>称为置</a:t>
            </a:r>
            <a:r>
              <a:rPr lang="en-US" altLang="zh-CN" dirty="0"/>
              <a:t>1</a:t>
            </a:r>
            <a:r>
              <a:rPr lang="zh-CN" altLang="en-US" dirty="0"/>
              <a:t>。</a:t>
            </a:r>
            <a:endParaRPr lang="zh-CN" altLang="en-US" dirty="0"/>
          </a:p>
          <a:p>
            <a:pPr eaLnBrk="1" hangingPunct="1">
              <a:buNone/>
            </a:pPr>
            <a:endParaRPr lang="en-US" altLang="zh-CN" dirty="0"/>
          </a:p>
        </p:txBody>
      </p:sp>
      <p:graphicFrame>
        <p:nvGraphicFramePr>
          <p:cNvPr id="7170" name="Object 4"/>
          <p:cNvGraphicFramePr>
            <a:graphicFrameLocks noChangeAspect="1"/>
          </p:cNvGraphicFramePr>
          <p:nvPr/>
        </p:nvGraphicFramePr>
        <p:xfrm>
          <a:off x="2895600" y="685800"/>
          <a:ext cx="393700" cy="501650"/>
        </p:xfrm>
        <a:graphic>
          <a:graphicData uri="http://schemas.openxmlformats.org/presentationml/2006/ole">
            <mc:AlternateContent xmlns:mc="http://schemas.openxmlformats.org/markup-compatibility/2006">
              <mc:Choice xmlns:v="urn:schemas-microsoft-com:vml" Requires="v">
                <p:oleObj spid="_x0000_s3093" name="" r:id="rId1" imgW="152400" imgH="241300" progId="Equation.DSMT4">
                  <p:embed/>
                </p:oleObj>
              </mc:Choice>
              <mc:Fallback>
                <p:oleObj name="" r:id="rId1" imgW="152400" imgH="241300" progId="Equation.DSMT4">
                  <p:embed/>
                  <p:pic>
                    <p:nvPicPr>
                      <p:cNvPr id="0" name="图片 3092"/>
                      <p:cNvPicPr/>
                      <p:nvPr/>
                    </p:nvPicPr>
                    <p:blipFill>
                      <a:blip r:embed="rId2"/>
                      <a:stretch>
                        <a:fillRect/>
                      </a:stretch>
                    </p:blipFill>
                    <p:spPr>
                      <a:xfrm>
                        <a:off x="2895600" y="685800"/>
                        <a:ext cx="393700" cy="501650"/>
                      </a:xfrm>
                      <a:prstGeom prst="rect">
                        <a:avLst/>
                      </a:prstGeom>
                      <a:noFill/>
                      <a:ln w="38100">
                        <a:noFill/>
                        <a:miter/>
                      </a:ln>
                    </p:spPr>
                  </p:pic>
                </p:oleObj>
              </mc:Fallback>
            </mc:AlternateContent>
          </a:graphicData>
        </a:graphic>
      </p:graphicFrame>
      <p:graphicFrame>
        <p:nvGraphicFramePr>
          <p:cNvPr id="7171" name="Object 5"/>
          <p:cNvGraphicFramePr>
            <a:graphicFrameLocks noChangeAspect="1"/>
          </p:cNvGraphicFramePr>
          <p:nvPr/>
        </p:nvGraphicFramePr>
        <p:xfrm>
          <a:off x="4953000" y="685800"/>
          <a:ext cx="268288" cy="457200"/>
        </p:xfrm>
        <a:graphic>
          <a:graphicData uri="http://schemas.openxmlformats.org/presentationml/2006/ole">
            <mc:AlternateContent xmlns:mc="http://schemas.openxmlformats.org/markup-compatibility/2006">
              <mc:Choice xmlns:v="urn:schemas-microsoft-com:vml" Requires="v">
                <p:oleObj spid="_x0000_s3095" name="" r:id="rId3" imgW="127000" imgH="215265" progId="Equation.DSMT4">
                  <p:embed/>
                </p:oleObj>
              </mc:Choice>
              <mc:Fallback>
                <p:oleObj name="" r:id="rId3" imgW="127000" imgH="215265" progId="Equation.DSMT4">
                  <p:embed/>
                  <p:pic>
                    <p:nvPicPr>
                      <p:cNvPr id="0" name="图片 3094"/>
                      <p:cNvPicPr/>
                      <p:nvPr/>
                    </p:nvPicPr>
                    <p:blipFill>
                      <a:blip r:embed="rId4"/>
                      <a:stretch>
                        <a:fillRect/>
                      </a:stretch>
                    </p:blipFill>
                    <p:spPr>
                      <a:xfrm>
                        <a:off x="4953000" y="685800"/>
                        <a:ext cx="268288" cy="457200"/>
                      </a:xfrm>
                      <a:prstGeom prst="rect">
                        <a:avLst/>
                      </a:prstGeom>
                      <a:noFill/>
                      <a:ln w="38100">
                        <a:noFill/>
                        <a:miter/>
                      </a:ln>
                    </p:spPr>
                  </p:pic>
                </p:oleObj>
              </mc:Fallback>
            </mc:AlternateContent>
          </a:graphicData>
        </a:graphic>
      </p:graphicFrame>
      <p:graphicFrame>
        <p:nvGraphicFramePr>
          <p:cNvPr id="7172" name="Object 6"/>
          <p:cNvGraphicFramePr>
            <a:graphicFrameLocks noChangeAspect="1"/>
          </p:cNvGraphicFramePr>
          <p:nvPr/>
        </p:nvGraphicFramePr>
        <p:xfrm>
          <a:off x="5486400" y="1143000"/>
          <a:ext cx="392113" cy="482600"/>
        </p:xfrm>
        <a:graphic>
          <a:graphicData uri="http://schemas.openxmlformats.org/presentationml/2006/ole">
            <mc:AlternateContent xmlns:mc="http://schemas.openxmlformats.org/markup-compatibility/2006">
              <mc:Choice xmlns:v="urn:schemas-microsoft-com:vml" Requires="v">
                <p:oleObj spid="_x0000_s3082" name="" r:id="rId5" imgW="165100" imgH="203200" progId="Equation.DSMT4">
                  <p:embed/>
                </p:oleObj>
              </mc:Choice>
              <mc:Fallback>
                <p:oleObj name="" r:id="rId5" imgW="165100" imgH="203200" progId="Equation.DSMT4">
                  <p:embed/>
                  <p:pic>
                    <p:nvPicPr>
                      <p:cNvPr id="0" name="图片 3081"/>
                      <p:cNvPicPr/>
                      <p:nvPr/>
                    </p:nvPicPr>
                    <p:blipFill>
                      <a:blip r:embed="rId6"/>
                      <a:stretch>
                        <a:fillRect/>
                      </a:stretch>
                    </p:blipFill>
                    <p:spPr>
                      <a:xfrm>
                        <a:off x="5486400" y="1143000"/>
                        <a:ext cx="392113" cy="4826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3" name="Text Box 4"/>
          <p:cNvSpPr txBox="1"/>
          <p:nvPr/>
        </p:nvSpPr>
        <p:spPr>
          <a:xfrm>
            <a:off x="2895600" y="5173663"/>
            <a:ext cx="4876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4―49  </a:t>
            </a:r>
            <a:r>
              <a:rPr lang="zh-CN" altLang="en-US" dirty="0">
                <a:latin typeface="Times New Roman" panose="02020603050405020304" pitchFamily="18" charset="0"/>
              </a:rPr>
              <a:t>例</a:t>
            </a:r>
            <a:r>
              <a:rPr lang="en-US" altLang="zh-CN" dirty="0">
                <a:latin typeface="Times New Roman" panose="02020603050405020304" pitchFamily="18" charset="0"/>
              </a:rPr>
              <a:t>4.6</a:t>
            </a:r>
            <a:r>
              <a:rPr lang="zh-CN" altLang="en-US" dirty="0">
                <a:latin typeface="Times New Roman" panose="02020603050405020304" pitchFamily="18" charset="0"/>
              </a:rPr>
              <a:t>的逻辑图 </a:t>
            </a:r>
            <a:endParaRPr lang="zh-CN" altLang="en-US" dirty="0">
              <a:latin typeface="Times New Roman" panose="02020603050405020304" pitchFamily="18" charset="0"/>
            </a:endParaRPr>
          </a:p>
        </p:txBody>
      </p:sp>
      <p:graphicFrame>
        <p:nvGraphicFramePr>
          <p:cNvPr id="92162" name="Object 5"/>
          <p:cNvGraphicFramePr>
            <a:graphicFrameLocks noChangeAspect="1"/>
          </p:cNvGraphicFramePr>
          <p:nvPr/>
        </p:nvGraphicFramePr>
        <p:xfrm>
          <a:off x="304800" y="1676400"/>
          <a:ext cx="8839200" cy="3017838"/>
        </p:xfrm>
        <a:graphic>
          <a:graphicData uri="http://schemas.openxmlformats.org/presentationml/2006/ole">
            <mc:AlternateContent xmlns:mc="http://schemas.openxmlformats.org/markup-compatibility/2006">
              <mc:Choice xmlns:v="urn:schemas-microsoft-com:vml" Requires="v">
                <p:oleObj spid="_x0000_s3219" name="" r:id="rId1" imgW="3901440" imgH="1333500" progId="Visio.Drawing.4">
                  <p:embed/>
                </p:oleObj>
              </mc:Choice>
              <mc:Fallback>
                <p:oleObj name="" r:id="rId1" imgW="3901440" imgH="1333500" progId="Visio.Drawing.4">
                  <p:embed/>
                  <p:pic>
                    <p:nvPicPr>
                      <p:cNvPr id="0" name="图片 3218"/>
                      <p:cNvPicPr/>
                      <p:nvPr/>
                    </p:nvPicPr>
                    <p:blipFill>
                      <a:blip r:embed="rId2"/>
                      <a:stretch>
                        <a:fillRect/>
                      </a:stretch>
                    </p:blipFill>
                    <p:spPr>
                      <a:xfrm>
                        <a:off x="304800" y="1676400"/>
                        <a:ext cx="8839200" cy="30178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3"/>
          <p:cNvSpPr>
            <a:spLocks noGrp="1"/>
          </p:cNvSpPr>
          <p:nvPr>
            <p:ph idx="1"/>
          </p:nvPr>
        </p:nvSpPr>
        <p:spPr>
          <a:xfrm>
            <a:off x="533400" y="457200"/>
            <a:ext cx="7772400" cy="5638800"/>
          </a:xfrm>
          <a:ln/>
        </p:spPr>
        <p:txBody>
          <a:bodyPr vert="horz" wrap="square" lIns="91440" tIns="45720" rIns="91440" bIns="45720" anchor="t" anchorCtr="0"/>
          <a:p>
            <a:pPr algn="just">
              <a:buNone/>
            </a:pPr>
            <a:r>
              <a:rPr lang="en-US" altLang="zh-CN" dirty="0"/>
              <a:t>   4.4.2 </a:t>
            </a:r>
            <a:r>
              <a:rPr lang="zh-CN" altLang="en-US" dirty="0"/>
              <a:t>异步时序逻辑电路的设计</a:t>
            </a:r>
            <a:endParaRPr lang="zh-CN" altLang="en-US" dirty="0"/>
          </a:p>
          <a:p>
            <a:pPr algn="just">
              <a:buNone/>
            </a:pPr>
            <a:r>
              <a:rPr lang="zh-CN" altLang="en-US" dirty="0"/>
              <a:t>            异步时序电路的设计过程和同步时序电路的设计过程基本相同。不过</a:t>
            </a:r>
            <a:r>
              <a:rPr lang="en-US" altLang="zh-CN" dirty="0"/>
              <a:t>,</a:t>
            </a:r>
            <a:r>
              <a:rPr lang="zh-CN" altLang="en-US" dirty="0"/>
              <a:t>在设计异步时序电路时</a:t>
            </a:r>
            <a:r>
              <a:rPr lang="en-US" altLang="zh-CN" dirty="0"/>
              <a:t>,</a:t>
            </a:r>
            <a:r>
              <a:rPr lang="zh-CN" altLang="en-US" dirty="0"/>
              <a:t>要为各个触发器选择时钟信号</a:t>
            </a:r>
            <a:r>
              <a:rPr lang="en-US" altLang="zh-CN" dirty="0"/>
              <a:t>,</a:t>
            </a:r>
            <a:r>
              <a:rPr lang="zh-CN" altLang="en-US" dirty="0"/>
              <a:t>选择合适的话</a:t>
            </a:r>
            <a:r>
              <a:rPr lang="en-US" altLang="zh-CN" dirty="0"/>
              <a:t>,</a:t>
            </a:r>
            <a:r>
              <a:rPr lang="zh-CN" altLang="en-US" dirty="0"/>
              <a:t>可以得到一个较简单的电路实现</a:t>
            </a:r>
            <a:r>
              <a:rPr lang="en-US" altLang="zh-CN" dirty="0"/>
              <a:t>,</a:t>
            </a:r>
            <a:r>
              <a:rPr lang="zh-CN" altLang="en-US" dirty="0"/>
              <a:t>使得电路更加经济可靠。从时钟触发器的特性可以知道</a:t>
            </a:r>
            <a:r>
              <a:rPr lang="en-US" altLang="zh-CN" dirty="0"/>
              <a:t>,</a:t>
            </a:r>
            <a:r>
              <a:rPr lang="zh-CN" altLang="en-US" dirty="0"/>
              <a:t>时钟信号有效是触发器状态发生变化的前提条件。当时钟信号无效时</a:t>
            </a:r>
            <a:r>
              <a:rPr lang="en-US" altLang="zh-CN" dirty="0"/>
              <a:t>,</a:t>
            </a:r>
            <a:r>
              <a:rPr lang="zh-CN" altLang="en-US" dirty="0"/>
              <a:t>无论驱动信号取值如何</a:t>
            </a:r>
            <a:r>
              <a:rPr lang="en-US" altLang="zh-CN" dirty="0"/>
              <a:t>,</a:t>
            </a:r>
            <a:r>
              <a:rPr lang="zh-CN" altLang="en-US" dirty="0"/>
              <a:t>触发器的状态都不会发生变化。</a:t>
            </a:r>
            <a:endParaRPr lang="zh-CN" altLang="en-US" dirty="0"/>
          </a:p>
          <a:p>
            <a:pPr>
              <a:buNone/>
            </a:pPr>
            <a:endParaRPr lang="en-US" altLang="zh-CN" dirty="0"/>
          </a:p>
        </p:txBody>
      </p:sp>
    </p:spTree>
  </p:cSld>
  <p:clrMapOvr>
    <a:masterClrMapping/>
  </p:clrMapOvr>
  <p:transition spd="med">
    <p:zoom/>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3"/>
          <p:cNvSpPr>
            <a:spLocks noGrp="1"/>
          </p:cNvSpPr>
          <p:nvPr>
            <p:ph idx="1"/>
          </p:nvPr>
        </p:nvSpPr>
        <p:spPr>
          <a:xfrm>
            <a:off x="457200" y="457200"/>
            <a:ext cx="7772400" cy="5638800"/>
          </a:xfrm>
          <a:ln/>
        </p:spPr>
        <p:txBody>
          <a:bodyPr vert="horz" wrap="square" lIns="91440" tIns="45720" rIns="91440" bIns="45720" anchor="t" anchorCtr="0"/>
          <a:p>
            <a:pPr algn="just">
              <a:buNone/>
            </a:pPr>
            <a:r>
              <a:rPr lang="en-US" altLang="zh-CN" dirty="0"/>
              <a:t>            </a:t>
            </a:r>
            <a:r>
              <a:rPr lang="zh-CN" altLang="en-US" dirty="0"/>
              <a:t>选择时钟一般根据以下原则进行</a:t>
            </a:r>
            <a:r>
              <a:rPr lang="en-US" altLang="zh-CN" dirty="0"/>
              <a:t>:</a:t>
            </a:r>
            <a:r>
              <a:rPr lang="zh-CN" altLang="en-US" dirty="0"/>
              <a:t>在触发器状态发生变化的时刻</a:t>
            </a:r>
            <a:r>
              <a:rPr lang="en-US" altLang="zh-CN" dirty="0"/>
              <a:t>,</a:t>
            </a:r>
            <a:r>
              <a:rPr lang="zh-CN" altLang="en-US" dirty="0"/>
              <a:t>必须有有效的时钟信号</a:t>
            </a:r>
            <a:r>
              <a:rPr lang="en-US" altLang="zh-CN" dirty="0"/>
              <a:t>;</a:t>
            </a:r>
            <a:r>
              <a:rPr lang="zh-CN" altLang="en-US" dirty="0"/>
              <a:t>在触发器状态不发生变化的其他时刻</a:t>
            </a:r>
            <a:r>
              <a:rPr lang="en-US" altLang="zh-CN" dirty="0"/>
              <a:t>,</a:t>
            </a:r>
            <a:r>
              <a:rPr lang="zh-CN" altLang="en-US" dirty="0"/>
              <a:t>最好没有有效的时钟信号。选择时钟考虑的对象一般为</a:t>
            </a:r>
            <a:r>
              <a:rPr lang="en-US" altLang="zh-CN" dirty="0"/>
              <a:t>:</a:t>
            </a:r>
            <a:r>
              <a:rPr lang="zh-CN" altLang="en-US" dirty="0"/>
              <a:t>外部的时钟信号</a:t>
            </a:r>
            <a:r>
              <a:rPr lang="en-US" altLang="zh-CN" dirty="0"/>
              <a:t>,</a:t>
            </a:r>
            <a:r>
              <a:rPr lang="zh-CN" altLang="en-US" dirty="0"/>
              <a:t>其他触发器的</a:t>
            </a:r>
            <a:r>
              <a:rPr lang="en-US" altLang="zh-CN" dirty="0"/>
              <a:t>Q</a:t>
            </a:r>
            <a:r>
              <a:rPr lang="zh-CN" altLang="en-US" dirty="0"/>
              <a:t>端和</a:t>
            </a:r>
            <a:r>
              <a:rPr lang="en-US" altLang="zh-CN" dirty="0"/>
              <a:t>Q</a:t>
            </a:r>
            <a:r>
              <a:rPr lang="zh-CN" altLang="en-US" dirty="0"/>
              <a:t>反端。异步时序电路设计的一般步骤如下</a:t>
            </a:r>
            <a:r>
              <a:rPr lang="en-US" altLang="zh-CN" dirty="0"/>
              <a:t>:</a:t>
            </a:r>
            <a:endParaRPr lang="en-US" altLang="zh-CN" dirty="0"/>
          </a:p>
          <a:p>
            <a:pPr>
              <a:buNone/>
            </a:pPr>
            <a:endParaRPr lang="en-US" altLang="zh-CN" dirty="0"/>
          </a:p>
        </p:txBody>
      </p:sp>
    </p:spTree>
  </p:cSld>
  <p:clrMapOvr>
    <a:masterClrMapping/>
  </p:clrMapOvr>
  <p:transition spd="med">
    <p:zoom/>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3"/>
          <p:cNvSpPr>
            <a:spLocks noGrp="1"/>
          </p:cNvSpPr>
          <p:nvPr>
            <p:ph idx="1"/>
          </p:nvPr>
        </p:nvSpPr>
        <p:spPr>
          <a:xfrm>
            <a:off x="533400" y="457200"/>
            <a:ext cx="8394700" cy="5943600"/>
          </a:xfrm>
          <a:ln/>
        </p:spPr>
        <p:txBody>
          <a:bodyPr vert="horz" wrap="square" lIns="91440" tIns="45720" rIns="91440" bIns="45720" anchor="t" anchorCtr="0"/>
          <a:p>
            <a:pPr>
              <a:buNone/>
            </a:pPr>
            <a:r>
              <a:rPr lang="zh-CN" altLang="en-US" dirty="0"/>
              <a:t>（</a:t>
            </a:r>
            <a:r>
              <a:rPr lang="en-US" altLang="zh-CN" dirty="0"/>
              <a:t>1</a:t>
            </a:r>
            <a:r>
              <a:rPr lang="zh-CN" altLang="en-US" dirty="0"/>
              <a:t>）分析逻辑功能要求</a:t>
            </a:r>
            <a:r>
              <a:rPr lang="en-US" altLang="zh-CN" dirty="0"/>
              <a:t>,</a:t>
            </a:r>
            <a:r>
              <a:rPr lang="zh-CN" altLang="en-US" dirty="0"/>
              <a:t>画符号状态转换图</a:t>
            </a:r>
            <a:r>
              <a:rPr lang="en-US" altLang="zh-CN" dirty="0"/>
              <a:t>,</a:t>
            </a:r>
            <a:r>
              <a:rPr lang="zh-CN" altLang="en-US" dirty="0"/>
              <a:t>进行状态化简。</a:t>
            </a:r>
            <a:endParaRPr lang="zh-CN" altLang="en-US" dirty="0"/>
          </a:p>
          <a:p>
            <a:pPr>
              <a:buNone/>
            </a:pPr>
            <a:r>
              <a:rPr lang="zh-CN" altLang="en-US" dirty="0"/>
              <a:t>（</a:t>
            </a:r>
            <a:r>
              <a:rPr lang="en-US" altLang="zh-CN" dirty="0"/>
              <a:t>2</a:t>
            </a:r>
            <a:r>
              <a:rPr lang="zh-CN" altLang="en-US" dirty="0"/>
              <a:t>）确定触发器数目和类型</a:t>
            </a:r>
            <a:r>
              <a:rPr lang="en-US" altLang="zh-CN" dirty="0"/>
              <a:t>,</a:t>
            </a:r>
            <a:r>
              <a:rPr lang="zh-CN" altLang="en-US" dirty="0"/>
              <a:t>进行状态分配，画状态转换图。</a:t>
            </a:r>
            <a:endParaRPr lang="zh-CN" altLang="en-US" dirty="0"/>
          </a:p>
          <a:p>
            <a:pPr>
              <a:buNone/>
            </a:pPr>
            <a:r>
              <a:rPr lang="zh-CN" altLang="en-US" dirty="0"/>
              <a:t>（</a:t>
            </a:r>
            <a:r>
              <a:rPr lang="en-US" altLang="zh-CN" dirty="0"/>
              <a:t>3</a:t>
            </a:r>
            <a:r>
              <a:rPr lang="zh-CN" altLang="en-US" dirty="0"/>
              <a:t>）根据状态转换图画时序图。</a:t>
            </a:r>
            <a:endParaRPr lang="zh-CN" altLang="en-US" dirty="0"/>
          </a:p>
          <a:p>
            <a:pPr>
              <a:buNone/>
            </a:pPr>
            <a:r>
              <a:rPr lang="zh-CN" altLang="en-US" dirty="0"/>
              <a:t>（</a:t>
            </a:r>
            <a:r>
              <a:rPr lang="en-US" altLang="zh-CN" dirty="0"/>
              <a:t>4</a:t>
            </a:r>
            <a:r>
              <a:rPr lang="zh-CN" altLang="en-US" dirty="0"/>
              <a:t>）利用时序图给各个触发器选时钟信号。</a:t>
            </a:r>
            <a:endParaRPr lang="zh-CN" altLang="en-US" dirty="0"/>
          </a:p>
          <a:p>
            <a:pPr>
              <a:buNone/>
            </a:pPr>
            <a:r>
              <a:rPr lang="zh-CN" altLang="en-US" dirty="0"/>
              <a:t>（</a:t>
            </a:r>
            <a:r>
              <a:rPr lang="en-US" altLang="zh-CN" dirty="0"/>
              <a:t>5</a:t>
            </a:r>
            <a:r>
              <a:rPr lang="zh-CN" altLang="en-US" dirty="0"/>
              <a:t>）根据状态转换图列状态转换表。</a:t>
            </a:r>
            <a:endParaRPr lang="zh-CN" altLang="en-US" dirty="0"/>
          </a:p>
          <a:p>
            <a:pPr>
              <a:buNone/>
            </a:pPr>
            <a:r>
              <a:rPr lang="zh-CN" altLang="en-US" dirty="0"/>
              <a:t>（</a:t>
            </a:r>
            <a:r>
              <a:rPr lang="en-US" altLang="zh-CN" dirty="0"/>
              <a:t>6</a:t>
            </a:r>
            <a:r>
              <a:rPr lang="zh-CN" altLang="en-US" dirty="0"/>
              <a:t>）根据所选时钟和状态转换表</a:t>
            </a:r>
            <a:r>
              <a:rPr lang="en-US" altLang="zh-CN" dirty="0"/>
              <a:t>,</a:t>
            </a:r>
            <a:r>
              <a:rPr lang="zh-CN" altLang="en-US" dirty="0"/>
              <a:t>列出触发器驱动信号的真值表。</a:t>
            </a:r>
            <a:endParaRPr lang="zh-CN" altLang="en-US" dirty="0"/>
          </a:p>
          <a:p>
            <a:pPr>
              <a:buNone/>
            </a:pPr>
            <a:r>
              <a:rPr lang="zh-CN" altLang="en-US" dirty="0"/>
              <a:t>（</a:t>
            </a:r>
            <a:r>
              <a:rPr lang="en-US" altLang="zh-CN" dirty="0"/>
              <a:t>7</a:t>
            </a:r>
            <a:r>
              <a:rPr lang="zh-CN" altLang="en-US" dirty="0"/>
              <a:t>）求驱动方程。</a:t>
            </a:r>
            <a:endParaRPr lang="zh-CN" altLang="en-US" dirty="0"/>
          </a:p>
          <a:p>
            <a:pPr>
              <a:buNone/>
            </a:pPr>
            <a:r>
              <a:rPr lang="zh-CN" altLang="en-US" dirty="0"/>
              <a:t>（</a:t>
            </a:r>
            <a:r>
              <a:rPr lang="en-US" altLang="zh-CN" dirty="0"/>
              <a:t>8</a:t>
            </a:r>
            <a:r>
              <a:rPr lang="zh-CN" altLang="en-US" dirty="0"/>
              <a:t>）检查电路能否自启动。如不能自启动</a:t>
            </a:r>
            <a:r>
              <a:rPr lang="en-US" altLang="zh-CN" dirty="0"/>
              <a:t>,</a:t>
            </a:r>
            <a:r>
              <a:rPr lang="zh-CN" altLang="en-US" dirty="0"/>
              <a:t>则进行修改。</a:t>
            </a:r>
            <a:endParaRPr lang="zh-CN" altLang="en-US" dirty="0"/>
          </a:p>
          <a:p>
            <a:pPr>
              <a:buNone/>
            </a:pPr>
            <a:r>
              <a:rPr lang="zh-CN" altLang="en-US" dirty="0"/>
              <a:t>（</a:t>
            </a:r>
            <a:r>
              <a:rPr lang="en-US" altLang="zh-CN" dirty="0"/>
              <a:t>9</a:t>
            </a:r>
            <a:r>
              <a:rPr lang="zh-CN" altLang="en-US" dirty="0"/>
              <a:t>）根据驱动方程和时钟方程画逻辑图</a:t>
            </a:r>
            <a:r>
              <a:rPr lang="en-US" altLang="zh-CN" dirty="0"/>
              <a:t>,</a:t>
            </a:r>
            <a:r>
              <a:rPr lang="zh-CN" altLang="en-US" dirty="0"/>
              <a:t>实现电路。</a:t>
            </a:r>
            <a:endParaRPr lang="zh-CN" altLang="en-US" dirty="0"/>
          </a:p>
        </p:txBody>
      </p:sp>
    </p:spTree>
  </p:cSld>
  <p:clrMapOvr>
    <a:masterClrMapping/>
  </p:clrMapOvr>
  <p:transition spd="med">
    <p:zoom/>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7" name="Rectangle 3"/>
          <p:cNvSpPr>
            <a:spLocks noGrp="1"/>
          </p:cNvSpPr>
          <p:nvPr>
            <p:ph idx="1"/>
          </p:nvPr>
        </p:nvSpPr>
        <p:spPr>
          <a:xfrm>
            <a:off x="304800" y="457200"/>
            <a:ext cx="7772400" cy="1371600"/>
          </a:xfrm>
          <a:ln/>
        </p:spPr>
        <p:txBody>
          <a:bodyPr vert="horz" wrap="square" lIns="91440" tIns="45720" rIns="91440" bIns="45720" anchor="t" anchorCtr="0"/>
          <a:p>
            <a:pPr algn="just">
              <a:buNone/>
            </a:pPr>
            <a:r>
              <a:rPr lang="en-US" altLang="zh-CN" dirty="0"/>
              <a:t>            【</a:t>
            </a:r>
            <a:r>
              <a:rPr lang="zh-CN" altLang="en-US" dirty="0"/>
              <a:t>例</a:t>
            </a:r>
            <a:r>
              <a:rPr lang="en-US" altLang="zh-CN" dirty="0"/>
              <a:t>4.7】 </a:t>
            </a:r>
            <a:r>
              <a:rPr lang="zh-CN" altLang="en-US" dirty="0"/>
              <a:t>用下降沿动作的</a:t>
            </a:r>
            <a:r>
              <a:rPr lang="en-US" altLang="zh-CN" dirty="0"/>
              <a:t>JK</a:t>
            </a:r>
            <a:r>
              <a:rPr lang="zh-CN" altLang="en-US" dirty="0"/>
              <a:t>触发器设计一个异步时序逻辑电路</a:t>
            </a:r>
            <a:r>
              <a:rPr lang="en-US" altLang="zh-CN" dirty="0"/>
              <a:t>,</a:t>
            </a:r>
            <a:r>
              <a:rPr lang="zh-CN" altLang="en-US" dirty="0"/>
              <a:t>要求其状态转换图如图</a:t>
            </a:r>
            <a:r>
              <a:rPr lang="en-US" altLang="zh-CN" dirty="0"/>
              <a:t>4―50</a:t>
            </a:r>
            <a:r>
              <a:rPr lang="zh-CN" altLang="en-US" dirty="0"/>
              <a:t>所示。</a:t>
            </a:r>
            <a:endParaRPr lang="zh-CN" altLang="en-US" dirty="0"/>
          </a:p>
          <a:p>
            <a:pPr>
              <a:buNone/>
            </a:pPr>
            <a:endParaRPr lang="en-US" altLang="zh-CN" dirty="0"/>
          </a:p>
        </p:txBody>
      </p:sp>
      <p:sp>
        <p:nvSpPr>
          <p:cNvPr id="93188" name="Text Box 4"/>
          <p:cNvSpPr txBox="1"/>
          <p:nvPr/>
        </p:nvSpPr>
        <p:spPr>
          <a:xfrm>
            <a:off x="2438400" y="5181600"/>
            <a:ext cx="5638800" cy="45720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4―50  </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的状态转换图 </a:t>
            </a:r>
            <a:endParaRPr lang="zh-CN" altLang="en-US" dirty="0">
              <a:latin typeface="Times New Roman" panose="02020603050405020304" pitchFamily="18" charset="0"/>
            </a:endParaRPr>
          </a:p>
        </p:txBody>
      </p:sp>
      <p:graphicFrame>
        <p:nvGraphicFramePr>
          <p:cNvPr id="93186" name="Object 5"/>
          <p:cNvGraphicFramePr>
            <a:graphicFrameLocks noChangeAspect="1"/>
          </p:cNvGraphicFramePr>
          <p:nvPr/>
        </p:nvGraphicFramePr>
        <p:xfrm>
          <a:off x="914400" y="1905000"/>
          <a:ext cx="7467600" cy="2741613"/>
        </p:xfrm>
        <a:graphic>
          <a:graphicData uri="http://schemas.openxmlformats.org/presentationml/2006/ole">
            <mc:AlternateContent xmlns:mc="http://schemas.openxmlformats.org/markup-compatibility/2006">
              <mc:Choice xmlns:v="urn:schemas-microsoft-com:vml" Requires="v">
                <p:oleObj spid="_x0000_s3217" name="" r:id="rId1" imgW="2727960" imgH="998220" progId="Visio.Drawing.4">
                  <p:embed/>
                </p:oleObj>
              </mc:Choice>
              <mc:Fallback>
                <p:oleObj name="" r:id="rId1" imgW="2727960" imgH="998220" progId="Visio.Drawing.4">
                  <p:embed/>
                  <p:pic>
                    <p:nvPicPr>
                      <p:cNvPr id="0" name="图片 3216"/>
                      <p:cNvPicPr/>
                      <p:nvPr/>
                    </p:nvPicPr>
                    <p:blipFill>
                      <a:blip r:embed="rId2"/>
                      <a:stretch>
                        <a:fillRect/>
                      </a:stretch>
                    </p:blipFill>
                    <p:spPr>
                      <a:xfrm>
                        <a:off x="914400" y="1905000"/>
                        <a:ext cx="7467600" cy="274161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1" name="Rectangle 3"/>
          <p:cNvSpPr>
            <a:spLocks noGrp="1"/>
          </p:cNvSpPr>
          <p:nvPr>
            <p:ph idx="1"/>
          </p:nvPr>
        </p:nvSpPr>
        <p:spPr>
          <a:xfrm>
            <a:off x="609600" y="381000"/>
            <a:ext cx="7772400" cy="1295400"/>
          </a:xfrm>
          <a:ln/>
        </p:spPr>
        <p:txBody>
          <a:bodyPr vert="horz" wrap="square" lIns="91440" tIns="45720" rIns="91440" bIns="45720" anchor="t" anchorCtr="0"/>
          <a:p>
            <a:pPr algn="just">
              <a:buNone/>
            </a:pPr>
            <a:r>
              <a:rPr lang="zh-CN" altLang="en-US" dirty="0"/>
              <a:t>解</a:t>
            </a:r>
            <a:r>
              <a:rPr lang="en-US" altLang="zh-CN" dirty="0"/>
              <a:t>:</a:t>
            </a:r>
            <a:r>
              <a:rPr lang="zh-CN" altLang="en-US" dirty="0"/>
              <a:t>由状态转换图可以看出</a:t>
            </a:r>
            <a:r>
              <a:rPr lang="en-US" altLang="zh-CN" dirty="0"/>
              <a:t>,</a:t>
            </a:r>
            <a:r>
              <a:rPr lang="zh-CN" altLang="en-US" dirty="0"/>
              <a:t>电路需要四个触发器。</a:t>
            </a:r>
            <a:endParaRPr lang="zh-CN" altLang="en-US" dirty="0"/>
          </a:p>
          <a:p>
            <a:pPr algn="just">
              <a:buNone/>
            </a:pPr>
            <a:r>
              <a:rPr lang="zh-CN" altLang="en-US" dirty="0"/>
              <a:t>      由状态转换图画出电路的时序图</a:t>
            </a:r>
            <a:r>
              <a:rPr lang="en-US" altLang="zh-CN" dirty="0"/>
              <a:t>,</a:t>
            </a:r>
            <a:r>
              <a:rPr lang="zh-CN" altLang="en-US" dirty="0"/>
              <a:t>如图</a:t>
            </a:r>
            <a:r>
              <a:rPr lang="en-US" altLang="zh-CN" dirty="0"/>
              <a:t>4―51</a:t>
            </a:r>
            <a:r>
              <a:rPr lang="zh-CN" altLang="en-US" dirty="0"/>
              <a:t>所示。</a:t>
            </a:r>
            <a:endParaRPr lang="zh-CN" altLang="en-US" dirty="0"/>
          </a:p>
          <a:p>
            <a:pPr>
              <a:buNone/>
            </a:pPr>
            <a:endParaRPr lang="en-US" altLang="zh-CN" dirty="0"/>
          </a:p>
        </p:txBody>
      </p:sp>
      <p:sp>
        <p:nvSpPr>
          <p:cNvPr id="94212" name="Text Box 4"/>
          <p:cNvSpPr txBox="1"/>
          <p:nvPr/>
        </p:nvSpPr>
        <p:spPr>
          <a:xfrm>
            <a:off x="2438400" y="5326063"/>
            <a:ext cx="4724400" cy="45720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4―51  </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的时序图 </a:t>
            </a:r>
            <a:endParaRPr lang="zh-CN" altLang="en-US" dirty="0">
              <a:latin typeface="Times New Roman" panose="02020603050405020304" pitchFamily="18" charset="0"/>
            </a:endParaRPr>
          </a:p>
        </p:txBody>
      </p:sp>
      <p:graphicFrame>
        <p:nvGraphicFramePr>
          <p:cNvPr id="94210" name="Object 5"/>
          <p:cNvGraphicFramePr>
            <a:graphicFrameLocks noChangeAspect="1"/>
          </p:cNvGraphicFramePr>
          <p:nvPr/>
        </p:nvGraphicFramePr>
        <p:xfrm>
          <a:off x="685800" y="1676400"/>
          <a:ext cx="7467600" cy="3349625"/>
        </p:xfrm>
        <a:graphic>
          <a:graphicData uri="http://schemas.openxmlformats.org/presentationml/2006/ole">
            <mc:AlternateContent xmlns:mc="http://schemas.openxmlformats.org/markup-compatibility/2006">
              <mc:Choice xmlns:v="urn:schemas-microsoft-com:vml" Requires="v">
                <p:oleObj spid="_x0000_s3218" name="" r:id="rId1" imgW="3131820" imgH="1402080" progId="Visio.Drawing.4">
                  <p:embed/>
                </p:oleObj>
              </mc:Choice>
              <mc:Fallback>
                <p:oleObj name="" r:id="rId1" imgW="3131820" imgH="1402080" progId="Visio.Drawing.4">
                  <p:embed/>
                  <p:pic>
                    <p:nvPicPr>
                      <p:cNvPr id="0" name="图片 3217"/>
                      <p:cNvPicPr/>
                      <p:nvPr/>
                    </p:nvPicPr>
                    <p:blipFill>
                      <a:blip r:embed="rId2"/>
                      <a:stretch>
                        <a:fillRect/>
                      </a:stretch>
                    </p:blipFill>
                    <p:spPr>
                      <a:xfrm>
                        <a:off x="685800" y="1676400"/>
                        <a:ext cx="7467600" cy="33496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3"/>
          <p:cNvSpPr>
            <a:spLocks noGrp="1"/>
          </p:cNvSpPr>
          <p:nvPr>
            <p:ph idx="1"/>
          </p:nvPr>
        </p:nvSpPr>
        <p:spPr>
          <a:xfrm>
            <a:off x="533400" y="533400"/>
            <a:ext cx="7772400" cy="5562600"/>
          </a:xfrm>
          <a:ln/>
        </p:spPr>
        <p:txBody>
          <a:bodyPr vert="horz" wrap="square" lIns="91440" tIns="45720" rIns="91440" bIns="45720" anchor="t" anchorCtr="0"/>
          <a:p>
            <a:pPr algn="just">
              <a:buNone/>
            </a:pPr>
            <a:r>
              <a:rPr lang="en-US" altLang="zh-CN" dirty="0"/>
              <a:t>             </a:t>
            </a:r>
            <a:r>
              <a:rPr lang="zh-CN" altLang="en-US" dirty="0"/>
              <a:t>现在根据图</a:t>
            </a:r>
            <a:r>
              <a:rPr lang="en-US" altLang="zh-CN" dirty="0"/>
              <a:t>4―51</a:t>
            </a:r>
            <a:r>
              <a:rPr lang="zh-CN" altLang="en-US" dirty="0"/>
              <a:t>所示的时序图来选定各个触发器的时钟信号。当</a:t>
            </a:r>
            <a:r>
              <a:rPr lang="en-US" altLang="zh-CN" dirty="0"/>
              <a:t>Q</a:t>
            </a:r>
            <a:r>
              <a:rPr lang="en-US" altLang="zh-CN" baseline="-25000" dirty="0"/>
              <a:t>0</a:t>
            </a:r>
            <a:r>
              <a:rPr lang="zh-CN" altLang="en-US" dirty="0"/>
              <a:t>发生变化时</a:t>
            </a:r>
            <a:r>
              <a:rPr lang="en-US" altLang="zh-CN" dirty="0"/>
              <a:t>,CP</a:t>
            </a:r>
            <a:r>
              <a:rPr lang="en-US" altLang="zh-CN" baseline="-25000" dirty="0"/>
              <a:t>0</a:t>
            </a:r>
            <a:r>
              <a:rPr lang="zh-CN" altLang="en-US" dirty="0"/>
              <a:t>必须为下降沿</a:t>
            </a:r>
            <a:r>
              <a:rPr lang="en-US" altLang="zh-CN" dirty="0"/>
              <a:t>,</a:t>
            </a:r>
            <a:r>
              <a:rPr lang="zh-CN" altLang="en-US" dirty="0"/>
              <a:t>从图中可见</a:t>
            </a:r>
            <a:r>
              <a:rPr lang="en-US" altLang="zh-CN" dirty="0"/>
              <a:t>,</a:t>
            </a:r>
            <a:r>
              <a:rPr lang="zh-CN" altLang="en-US" dirty="0"/>
              <a:t>只有</a:t>
            </a:r>
            <a:r>
              <a:rPr lang="en-US" altLang="zh-CN" dirty="0"/>
              <a:t>CP</a:t>
            </a:r>
            <a:r>
              <a:rPr lang="zh-CN" altLang="en-US" dirty="0"/>
              <a:t>信号满足要求</a:t>
            </a:r>
            <a:r>
              <a:rPr lang="en-US" altLang="zh-CN" dirty="0"/>
              <a:t>,</a:t>
            </a:r>
            <a:r>
              <a:rPr lang="zh-CN" altLang="en-US" dirty="0"/>
              <a:t>因此选</a:t>
            </a:r>
            <a:r>
              <a:rPr lang="en-US" altLang="zh-CN" dirty="0"/>
              <a:t>CP</a:t>
            </a:r>
            <a:r>
              <a:rPr lang="zh-CN" altLang="en-US" dirty="0"/>
              <a:t>信号作为</a:t>
            </a:r>
            <a:r>
              <a:rPr lang="en-US" altLang="zh-CN" dirty="0"/>
              <a:t>Q</a:t>
            </a:r>
            <a:r>
              <a:rPr lang="en-US" altLang="zh-CN" baseline="-25000" dirty="0"/>
              <a:t>0</a:t>
            </a:r>
            <a:r>
              <a:rPr lang="zh-CN" altLang="en-US" dirty="0"/>
              <a:t>触发器的时钟信号</a:t>
            </a:r>
            <a:r>
              <a:rPr lang="en-US" altLang="zh-CN" dirty="0"/>
              <a:t>;</a:t>
            </a:r>
            <a:r>
              <a:rPr lang="zh-CN" altLang="en-US" dirty="0"/>
              <a:t>当</a:t>
            </a:r>
            <a:r>
              <a:rPr lang="en-US" altLang="zh-CN" dirty="0"/>
              <a:t>Q</a:t>
            </a:r>
            <a:r>
              <a:rPr lang="en-US" altLang="zh-CN" baseline="-25000" dirty="0"/>
              <a:t>1</a:t>
            </a:r>
            <a:r>
              <a:rPr lang="zh-CN" altLang="en-US" dirty="0"/>
              <a:t>发生变化时</a:t>
            </a:r>
            <a:r>
              <a:rPr lang="en-US" altLang="zh-CN" dirty="0"/>
              <a:t>,CP</a:t>
            </a:r>
            <a:r>
              <a:rPr lang="en-US" altLang="zh-CN" baseline="-25000" dirty="0"/>
              <a:t>1</a:t>
            </a:r>
            <a:r>
              <a:rPr lang="zh-CN" altLang="en-US" dirty="0"/>
              <a:t>必须为下降沿</a:t>
            </a:r>
            <a:r>
              <a:rPr lang="en-US" altLang="zh-CN" dirty="0"/>
              <a:t>,</a:t>
            </a:r>
            <a:r>
              <a:rPr lang="zh-CN" altLang="en-US" dirty="0"/>
              <a:t>从图中可见</a:t>
            </a:r>
            <a:r>
              <a:rPr lang="en-US" altLang="zh-CN" dirty="0"/>
              <a:t>,</a:t>
            </a:r>
            <a:r>
              <a:rPr lang="zh-CN" altLang="en-US" dirty="0"/>
              <a:t>有</a:t>
            </a:r>
            <a:r>
              <a:rPr lang="en-US" altLang="zh-CN" dirty="0"/>
              <a:t>CP</a:t>
            </a:r>
            <a:r>
              <a:rPr lang="zh-CN" altLang="en-US" dirty="0"/>
              <a:t>和</a:t>
            </a:r>
            <a:r>
              <a:rPr lang="en-US" altLang="zh-CN" dirty="0"/>
              <a:t>Q</a:t>
            </a:r>
            <a:r>
              <a:rPr lang="en-US" altLang="zh-CN" baseline="-25000" dirty="0"/>
              <a:t>0</a:t>
            </a:r>
            <a:r>
              <a:rPr lang="zh-CN" altLang="en-US" dirty="0"/>
              <a:t>两个信号满足要求</a:t>
            </a:r>
            <a:r>
              <a:rPr lang="en-US" altLang="zh-CN" dirty="0"/>
              <a:t>,</a:t>
            </a:r>
            <a:r>
              <a:rPr lang="zh-CN" altLang="en-US" dirty="0"/>
              <a:t>由于</a:t>
            </a:r>
            <a:r>
              <a:rPr lang="en-US" altLang="zh-CN" dirty="0"/>
              <a:t>CP</a:t>
            </a:r>
            <a:r>
              <a:rPr lang="zh-CN" altLang="en-US" dirty="0"/>
              <a:t>有多余的下降沿而</a:t>
            </a:r>
            <a:r>
              <a:rPr lang="en-US" altLang="zh-CN" dirty="0"/>
              <a:t>Q</a:t>
            </a:r>
            <a:r>
              <a:rPr lang="en-US" altLang="zh-CN" baseline="-25000" dirty="0"/>
              <a:t>0</a:t>
            </a:r>
            <a:r>
              <a:rPr lang="zh-CN" altLang="en-US" dirty="0"/>
              <a:t>没有</a:t>
            </a:r>
            <a:r>
              <a:rPr lang="en-US" altLang="zh-CN" dirty="0"/>
              <a:t>,</a:t>
            </a:r>
            <a:r>
              <a:rPr lang="zh-CN" altLang="en-US" dirty="0"/>
              <a:t>故选</a:t>
            </a:r>
            <a:r>
              <a:rPr lang="en-US" altLang="zh-CN" dirty="0"/>
              <a:t>Q</a:t>
            </a:r>
            <a:r>
              <a:rPr lang="en-US" altLang="zh-CN" baseline="-25000" dirty="0"/>
              <a:t>0</a:t>
            </a:r>
            <a:r>
              <a:rPr lang="zh-CN" altLang="en-US" dirty="0"/>
              <a:t>信号作为</a:t>
            </a:r>
            <a:r>
              <a:rPr lang="en-US" altLang="zh-CN" dirty="0"/>
              <a:t>Q</a:t>
            </a:r>
            <a:r>
              <a:rPr lang="en-US" altLang="zh-CN" baseline="-25000" dirty="0"/>
              <a:t>1</a:t>
            </a:r>
            <a:r>
              <a:rPr lang="zh-CN" altLang="en-US" dirty="0"/>
              <a:t>触发器的时钟信号</a:t>
            </a:r>
            <a:r>
              <a:rPr lang="en-US" altLang="zh-CN" dirty="0"/>
              <a:t>;</a:t>
            </a:r>
            <a:r>
              <a:rPr lang="zh-CN" altLang="en-US" dirty="0"/>
              <a:t>当</a:t>
            </a:r>
            <a:r>
              <a:rPr lang="en-US" altLang="zh-CN" dirty="0"/>
              <a:t>Q</a:t>
            </a:r>
            <a:r>
              <a:rPr lang="en-US" altLang="zh-CN" baseline="-25000" dirty="0"/>
              <a:t>2</a:t>
            </a:r>
            <a:r>
              <a:rPr lang="zh-CN" altLang="en-US" dirty="0"/>
              <a:t>发生变化时</a:t>
            </a:r>
            <a:r>
              <a:rPr lang="en-US" altLang="zh-CN" dirty="0"/>
              <a:t>,CP</a:t>
            </a:r>
            <a:r>
              <a:rPr lang="en-US" altLang="zh-CN" baseline="-25000" dirty="0"/>
              <a:t>2</a:t>
            </a:r>
            <a:r>
              <a:rPr lang="zh-CN" altLang="en-US" dirty="0"/>
              <a:t>必须为下降沿</a:t>
            </a:r>
            <a:r>
              <a:rPr lang="en-US" altLang="zh-CN" dirty="0"/>
              <a:t>,</a:t>
            </a:r>
            <a:r>
              <a:rPr lang="zh-CN" altLang="en-US" dirty="0"/>
              <a:t>从图中可见</a:t>
            </a:r>
            <a:r>
              <a:rPr lang="en-US" altLang="zh-CN" dirty="0"/>
              <a:t>,</a:t>
            </a:r>
            <a:r>
              <a:rPr lang="zh-CN" altLang="en-US" dirty="0"/>
              <a:t>有</a:t>
            </a:r>
            <a:r>
              <a:rPr lang="en-US" altLang="zh-CN" dirty="0"/>
              <a:t>CP</a:t>
            </a:r>
            <a:r>
              <a:rPr lang="zh-CN" altLang="en-US" dirty="0"/>
              <a:t>、</a:t>
            </a:r>
            <a:r>
              <a:rPr lang="en-US" altLang="zh-CN" dirty="0"/>
              <a:t>Q</a:t>
            </a:r>
            <a:r>
              <a:rPr lang="en-US" altLang="zh-CN" baseline="-25000" dirty="0"/>
              <a:t>0</a:t>
            </a:r>
            <a:r>
              <a:rPr lang="zh-CN" altLang="en-US" dirty="0"/>
              <a:t>和</a:t>
            </a:r>
            <a:r>
              <a:rPr lang="en-US" altLang="zh-CN" dirty="0"/>
              <a:t>Q</a:t>
            </a:r>
            <a:r>
              <a:rPr lang="en-US" altLang="zh-CN" baseline="-25000" dirty="0"/>
              <a:t>1</a:t>
            </a:r>
            <a:r>
              <a:rPr lang="zh-CN" altLang="en-US" dirty="0"/>
              <a:t>三个信号满足要求</a:t>
            </a:r>
            <a:r>
              <a:rPr lang="en-US" altLang="zh-CN" dirty="0"/>
              <a:t>,Q</a:t>
            </a:r>
            <a:r>
              <a:rPr lang="en-US" altLang="zh-CN" baseline="-25000" dirty="0"/>
              <a:t>1</a:t>
            </a:r>
            <a:r>
              <a:rPr lang="zh-CN" altLang="en-US" dirty="0"/>
              <a:t>多余的下降沿个数最少</a:t>
            </a:r>
            <a:r>
              <a:rPr lang="en-US" altLang="zh-CN" dirty="0"/>
              <a:t>,</a:t>
            </a:r>
            <a:r>
              <a:rPr lang="zh-CN" altLang="en-US" dirty="0"/>
              <a:t>因此选</a:t>
            </a:r>
            <a:r>
              <a:rPr lang="en-US" altLang="zh-CN" dirty="0"/>
              <a:t>Q</a:t>
            </a:r>
            <a:r>
              <a:rPr lang="en-US" altLang="zh-CN" baseline="-25000" dirty="0"/>
              <a:t>1</a:t>
            </a:r>
            <a:r>
              <a:rPr lang="zh-CN" altLang="en-US" dirty="0"/>
              <a:t>信号作为</a:t>
            </a:r>
            <a:r>
              <a:rPr lang="en-US" altLang="zh-CN" dirty="0"/>
              <a:t>Q</a:t>
            </a:r>
            <a:r>
              <a:rPr lang="en-US" altLang="zh-CN" baseline="-25000" dirty="0"/>
              <a:t>2</a:t>
            </a:r>
            <a:r>
              <a:rPr lang="zh-CN" altLang="en-US" dirty="0"/>
              <a:t>触发器的时钟信号</a:t>
            </a:r>
            <a:r>
              <a:rPr lang="en-US" altLang="zh-CN" dirty="0"/>
              <a:t>;</a:t>
            </a:r>
            <a:r>
              <a:rPr lang="zh-CN" altLang="en-US" dirty="0"/>
              <a:t>当</a:t>
            </a:r>
            <a:r>
              <a:rPr lang="en-US" altLang="zh-CN" dirty="0"/>
              <a:t>Q</a:t>
            </a:r>
            <a:r>
              <a:rPr lang="en-US" altLang="zh-CN" baseline="-25000" dirty="0"/>
              <a:t>3</a:t>
            </a:r>
            <a:r>
              <a:rPr lang="zh-CN" altLang="en-US" dirty="0"/>
              <a:t>发生变化时</a:t>
            </a:r>
            <a:r>
              <a:rPr lang="en-US" altLang="zh-CN" dirty="0"/>
              <a:t>,CP</a:t>
            </a:r>
            <a:r>
              <a:rPr lang="en-US" altLang="zh-CN" baseline="-25000" dirty="0"/>
              <a:t>3</a:t>
            </a:r>
            <a:r>
              <a:rPr lang="zh-CN" altLang="en-US" dirty="0"/>
              <a:t>必须为下降沿</a:t>
            </a:r>
            <a:r>
              <a:rPr lang="en-US" altLang="zh-CN" dirty="0"/>
              <a:t>,</a:t>
            </a:r>
            <a:r>
              <a:rPr lang="zh-CN" altLang="en-US" dirty="0"/>
              <a:t>也有</a:t>
            </a:r>
            <a:r>
              <a:rPr lang="en-US" altLang="zh-CN" dirty="0"/>
              <a:t>CP</a:t>
            </a:r>
            <a:r>
              <a:rPr lang="zh-CN" altLang="en-US" dirty="0"/>
              <a:t>、</a:t>
            </a:r>
            <a:r>
              <a:rPr lang="en-US" altLang="zh-CN" dirty="0"/>
              <a:t>Q</a:t>
            </a:r>
            <a:r>
              <a:rPr lang="en-US" altLang="zh-CN" baseline="-25000" dirty="0"/>
              <a:t>0</a:t>
            </a:r>
            <a:r>
              <a:rPr lang="zh-CN" altLang="en-US" dirty="0"/>
              <a:t>和</a:t>
            </a:r>
            <a:r>
              <a:rPr lang="en-US" altLang="zh-CN" dirty="0"/>
              <a:t>Q</a:t>
            </a:r>
            <a:r>
              <a:rPr lang="en-US" altLang="zh-CN" baseline="-25000" dirty="0"/>
              <a:t>1</a:t>
            </a:r>
            <a:r>
              <a:rPr lang="zh-CN" altLang="en-US" dirty="0"/>
              <a:t>这三个信号满足要求</a:t>
            </a:r>
            <a:r>
              <a:rPr lang="en-US" altLang="zh-CN" dirty="0"/>
              <a:t>,</a:t>
            </a:r>
            <a:r>
              <a:rPr lang="zh-CN" altLang="en-US" dirty="0"/>
              <a:t>同样选</a:t>
            </a:r>
            <a:r>
              <a:rPr lang="en-US" altLang="zh-CN" dirty="0"/>
              <a:t>Q</a:t>
            </a:r>
            <a:r>
              <a:rPr lang="en-US" altLang="zh-CN" baseline="-25000" dirty="0"/>
              <a:t>1</a:t>
            </a:r>
            <a:r>
              <a:rPr lang="zh-CN" altLang="en-US" dirty="0"/>
              <a:t>信号作为</a:t>
            </a:r>
            <a:r>
              <a:rPr lang="en-US" altLang="zh-CN" dirty="0"/>
              <a:t>Q</a:t>
            </a:r>
            <a:r>
              <a:rPr lang="en-US" altLang="zh-CN" baseline="-25000" dirty="0"/>
              <a:t>3</a:t>
            </a:r>
            <a:r>
              <a:rPr lang="zh-CN" altLang="en-US" dirty="0"/>
              <a:t>触发器的时钟信号。</a:t>
            </a:r>
            <a:endParaRPr lang="zh-CN" altLang="en-US" dirty="0"/>
          </a:p>
        </p:txBody>
      </p:sp>
    </p:spTree>
  </p:cSld>
  <p:clrMapOvr>
    <a:masterClrMapping/>
  </p:clrMapOvr>
  <p:transition spd="med">
    <p:zoom/>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3"/>
          <p:cNvSpPr>
            <a:spLocks noGrp="1"/>
          </p:cNvSpPr>
          <p:nvPr>
            <p:ph idx="1"/>
          </p:nvPr>
        </p:nvSpPr>
        <p:spPr>
          <a:xfrm>
            <a:off x="533400" y="457200"/>
            <a:ext cx="7772400" cy="5638800"/>
          </a:xfrm>
          <a:ln/>
        </p:spPr>
        <p:txBody>
          <a:bodyPr vert="horz" wrap="square" lIns="91440" tIns="45720" rIns="91440" bIns="45720" anchor="t" anchorCtr="0"/>
          <a:p>
            <a:pPr algn="just">
              <a:buNone/>
            </a:pPr>
            <a:r>
              <a:rPr lang="en-US" altLang="zh-CN" dirty="0"/>
              <a:t>           </a:t>
            </a:r>
            <a:r>
              <a:rPr lang="zh-CN" altLang="en-US" dirty="0"/>
              <a:t>这样</a:t>
            </a:r>
            <a:r>
              <a:rPr lang="en-US" altLang="zh-CN" dirty="0"/>
              <a:t>,</a:t>
            </a:r>
            <a:r>
              <a:rPr lang="zh-CN" altLang="en-US" dirty="0"/>
              <a:t>得到各个触发器的时钟方程为        </a:t>
            </a:r>
            <a:endParaRPr lang="zh-CN" altLang="en-US" dirty="0"/>
          </a:p>
          <a:p>
            <a:pPr algn="just">
              <a:buNone/>
            </a:pPr>
            <a:r>
              <a:rPr lang="zh-CN" altLang="en-US" dirty="0"/>
              <a:t>                       </a:t>
            </a:r>
            <a:r>
              <a:rPr lang="en-US" altLang="zh-CN" dirty="0"/>
              <a:t>CP</a:t>
            </a:r>
            <a:r>
              <a:rPr lang="en-US" altLang="zh-CN" baseline="-25000" dirty="0"/>
              <a:t>0</a:t>
            </a:r>
            <a:r>
              <a:rPr lang="en-US" altLang="zh-CN" dirty="0"/>
              <a:t>=CP,CP</a:t>
            </a:r>
            <a:r>
              <a:rPr lang="en-US" altLang="zh-CN" baseline="-25000" dirty="0"/>
              <a:t>1</a:t>
            </a:r>
            <a:r>
              <a:rPr lang="en-US" altLang="zh-CN" dirty="0"/>
              <a:t>=Q</a:t>
            </a:r>
            <a:r>
              <a:rPr lang="en-US" altLang="zh-CN" baseline="-25000" dirty="0"/>
              <a:t>0</a:t>
            </a:r>
            <a:endParaRPr lang="en-US" altLang="zh-CN" baseline="-25000" dirty="0"/>
          </a:p>
          <a:p>
            <a:pPr algn="just">
              <a:buNone/>
            </a:pPr>
            <a:r>
              <a:rPr lang="en-US" altLang="zh-CN" dirty="0"/>
              <a:t>                       CP</a:t>
            </a:r>
            <a:r>
              <a:rPr lang="en-US" altLang="zh-CN" baseline="-25000" dirty="0"/>
              <a:t>2</a:t>
            </a:r>
            <a:r>
              <a:rPr lang="en-US" altLang="zh-CN" dirty="0"/>
              <a:t>=Q</a:t>
            </a:r>
            <a:r>
              <a:rPr lang="en-US" altLang="zh-CN" baseline="-25000" dirty="0"/>
              <a:t>1</a:t>
            </a:r>
            <a:r>
              <a:rPr lang="en-US" altLang="zh-CN" dirty="0"/>
              <a:t>,CP</a:t>
            </a:r>
            <a:r>
              <a:rPr lang="en-US" altLang="zh-CN" baseline="-25000" dirty="0"/>
              <a:t>3</a:t>
            </a:r>
            <a:r>
              <a:rPr lang="en-US" altLang="zh-CN" dirty="0"/>
              <a:t>=Q</a:t>
            </a:r>
            <a:r>
              <a:rPr lang="en-US" altLang="zh-CN" baseline="-25000" dirty="0"/>
              <a:t>1</a:t>
            </a:r>
            <a:endParaRPr lang="en-US" altLang="zh-CN" baseline="-25000" dirty="0"/>
          </a:p>
          <a:p>
            <a:pPr algn="just">
              <a:buNone/>
            </a:pPr>
            <a:r>
              <a:rPr lang="en-US" altLang="zh-CN" dirty="0"/>
              <a:t>            </a:t>
            </a:r>
            <a:r>
              <a:rPr lang="zh-CN" altLang="en-US" dirty="0"/>
              <a:t>确定了各个触发器的时钟方程后</a:t>
            </a:r>
            <a:r>
              <a:rPr lang="en-US" altLang="zh-CN" dirty="0"/>
              <a:t>,</a:t>
            </a:r>
            <a:r>
              <a:rPr lang="zh-CN" altLang="en-US" dirty="0"/>
              <a:t>接下来列出逻辑电路的状态转换表和驱动信号的真值表</a:t>
            </a:r>
            <a:r>
              <a:rPr lang="en-US" altLang="zh-CN" dirty="0"/>
              <a:t>,</a:t>
            </a:r>
            <a:r>
              <a:rPr lang="zh-CN" altLang="en-US" dirty="0"/>
              <a:t>如表</a:t>
            </a:r>
            <a:r>
              <a:rPr lang="en-US" altLang="zh-CN" dirty="0"/>
              <a:t>4―23</a:t>
            </a:r>
            <a:r>
              <a:rPr lang="zh-CN" altLang="en-US" dirty="0"/>
              <a:t>所示。由于状态转换图中不包含</a:t>
            </a:r>
            <a:r>
              <a:rPr lang="en-US" altLang="zh-CN" dirty="0"/>
              <a:t>1100</a:t>
            </a:r>
            <a:r>
              <a:rPr lang="zh-CN" altLang="en-US" dirty="0"/>
              <a:t>、</a:t>
            </a:r>
            <a:r>
              <a:rPr lang="en-US" altLang="zh-CN" dirty="0"/>
              <a:t>1101</a:t>
            </a:r>
            <a:r>
              <a:rPr lang="zh-CN" altLang="en-US" dirty="0"/>
              <a:t>、</a:t>
            </a:r>
            <a:r>
              <a:rPr lang="en-US" altLang="zh-CN" dirty="0"/>
              <a:t>1110</a:t>
            </a:r>
            <a:r>
              <a:rPr lang="zh-CN" altLang="en-US" dirty="0"/>
              <a:t>、</a:t>
            </a:r>
            <a:r>
              <a:rPr lang="en-US" altLang="zh-CN" dirty="0"/>
              <a:t>1111</a:t>
            </a:r>
            <a:r>
              <a:rPr lang="zh-CN" altLang="en-US" dirty="0"/>
              <a:t>这四个状态</a:t>
            </a:r>
            <a:r>
              <a:rPr lang="en-US" altLang="zh-CN" dirty="0"/>
              <a:t>,</a:t>
            </a:r>
            <a:r>
              <a:rPr lang="zh-CN" altLang="en-US" dirty="0"/>
              <a:t>当现态为这四个状态时</a:t>
            </a:r>
            <a:r>
              <a:rPr lang="en-US" altLang="zh-CN" dirty="0"/>
              <a:t>,</a:t>
            </a:r>
            <a:r>
              <a:rPr lang="zh-CN" altLang="en-US" dirty="0"/>
              <a:t>次态可先设定为任意状态</a:t>
            </a:r>
            <a:r>
              <a:rPr lang="en-US" altLang="zh-CN" dirty="0"/>
              <a:t>,</a:t>
            </a:r>
            <a:r>
              <a:rPr lang="zh-CN" altLang="en-US" dirty="0"/>
              <a:t>这会使求得的方程更加简单。求出驱动方程后</a:t>
            </a:r>
            <a:r>
              <a:rPr lang="en-US" altLang="zh-CN" dirty="0"/>
              <a:t>,</a:t>
            </a:r>
            <a:r>
              <a:rPr lang="zh-CN" altLang="en-US" dirty="0"/>
              <a:t>再来确定它们实际的次态</a:t>
            </a:r>
            <a:r>
              <a:rPr lang="en-US" altLang="zh-CN" dirty="0"/>
              <a:t>,</a:t>
            </a:r>
            <a:r>
              <a:rPr lang="zh-CN" altLang="en-US" dirty="0"/>
              <a:t>检查电路能否自启动。</a:t>
            </a:r>
            <a:endParaRPr lang="zh-CN" altLang="en-US" dirty="0"/>
          </a:p>
          <a:p>
            <a:pPr>
              <a:buNone/>
            </a:pPr>
            <a:endParaRPr lang="en-US" altLang="zh-CN" dirty="0"/>
          </a:p>
        </p:txBody>
      </p:sp>
    </p:spTree>
  </p:cSld>
  <p:clrMapOvr>
    <a:masterClrMapping/>
  </p:clrMapOvr>
  <p:transition spd="med">
    <p:zoom/>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Rectangle 3"/>
          <p:cNvSpPr>
            <a:spLocks noGrp="1"/>
          </p:cNvSpPr>
          <p:nvPr>
            <p:ph idx="1"/>
          </p:nvPr>
        </p:nvSpPr>
        <p:spPr>
          <a:xfrm>
            <a:off x="457200" y="457200"/>
            <a:ext cx="7772400" cy="5638800"/>
          </a:xfrm>
          <a:ln/>
        </p:spPr>
        <p:txBody>
          <a:bodyPr vert="horz" wrap="square" lIns="91440" tIns="45720" rIns="91440" bIns="45720" anchor="t" anchorCtr="0"/>
          <a:p>
            <a:pPr algn="just">
              <a:buNone/>
            </a:pPr>
            <a:r>
              <a:rPr lang="en-US" altLang="zh-CN" dirty="0"/>
              <a:t>             </a:t>
            </a:r>
            <a:r>
              <a:rPr lang="zh-CN" altLang="en-US" dirty="0"/>
              <a:t>列驱动信号的真值表时</a:t>
            </a:r>
            <a:r>
              <a:rPr lang="en-US" altLang="zh-CN" dirty="0"/>
              <a:t>,</a:t>
            </a:r>
            <a:r>
              <a:rPr lang="zh-CN" altLang="en-US" dirty="0"/>
              <a:t>要先根据给各个触发器选定的时钟信号</a:t>
            </a:r>
            <a:r>
              <a:rPr lang="en-US" altLang="zh-CN" dirty="0"/>
              <a:t>,</a:t>
            </a:r>
            <a:r>
              <a:rPr lang="zh-CN" altLang="en-US" dirty="0"/>
              <a:t>判断是否有效。如果时钟信号无效</a:t>
            </a:r>
            <a:r>
              <a:rPr lang="en-US" altLang="zh-CN" dirty="0"/>
              <a:t>,</a:t>
            </a:r>
            <a:r>
              <a:rPr lang="zh-CN" altLang="en-US" dirty="0"/>
              <a:t>则触发器的驱动信号可</a:t>
            </a:r>
            <a:r>
              <a:rPr lang="en-US" altLang="zh-CN" dirty="0"/>
              <a:t>0</a:t>
            </a:r>
            <a:r>
              <a:rPr lang="zh-CN" altLang="en-US" dirty="0"/>
              <a:t>可</a:t>
            </a:r>
            <a:r>
              <a:rPr lang="en-US" altLang="zh-CN" dirty="0"/>
              <a:t>1,</a:t>
            </a:r>
            <a:r>
              <a:rPr lang="zh-CN" altLang="en-US" dirty="0"/>
              <a:t>对触发器的状态没有影响。例如</a:t>
            </a:r>
            <a:r>
              <a:rPr lang="en-US" altLang="zh-CN" dirty="0"/>
              <a:t>,</a:t>
            </a:r>
            <a:r>
              <a:rPr lang="zh-CN" altLang="en-US" dirty="0"/>
              <a:t>现态为</a:t>
            </a:r>
            <a:r>
              <a:rPr lang="en-US" altLang="zh-CN" dirty="0"/>
              <a:t>0000</a:t>
            </a:r>
            <a:r>
              <a:rPr lang="zh-CN" altLang="en-US" dirty="0"/>
              <a:t>时</a:t>
            </a:r>
            <a:r>
              <a:rPr lang="en-US" altLang="zh-CN" dirty="0"/>
              <a:t>,</a:t>
            </a:r>
            <a:r>
              <a:rPr lang="zh-CN" altLang="en-US" dirty="0"/>
              <a:t>来一个</a:t>
            </a:r>
            <a:r>
              <a:rPr lang="en-US" altLang="zh-CN" dirty="0"/>
              <a:t>CP</a:t>
            </a:r>
            <a:r>
              <a:rPr lang="zh-CN" altLang="en-US" dirty="0"/>
              <a:t>下降沿</a:t>
            </a:r>
            <a:r>
              <a:rPr lang="en-US" altLang="zh-CN" dirty="0"/>
              <a:t>,</a:t>
            </a:r>
            <a:r>
              <a:rPr lang="zh-CN" altLang="en-US" dirty="0"/>
              <a:t>电路的次态为</a:t>
            </a:r>
            <a:r>
              <a:rPr lang="en-US" altLang="zh-CN" dirty="0"/>
              <a:t>0001</a:t>
            </a:r>
            <a:r>
              <a:rPr lang="zh-CN" altLang="en-US" dirty="0"/>
              <a:t>。由于</a:t>
            </a:r>
            <a:r>
              <a:rPr lang="en-US" altLang="zh-CN" dirty="0"/>
              <a:t>CP</a:t>
            </a:r>
            <a:r>
              <a:rPr lang="zh-CN" altLang="en-US" dirty="0"/>
              <a:t>为下降沿</a:t>
            </a:r>
            <a:r>
              <a:rPr lang="en-US" altLang="zh-CN" dirty="0"/>
              <a:t>,</a:t>
            </a:r>
            <a:r>
              <a:rPr lang="zh-CN" altLang="en-US" dirty="0"/>
              <a:t>则</a:t>
            </a:r>
            <a:r>
              <a:rPr lang="en-US" altLang="zh-CN" dirty="0"/>
              <a:t>CP</a:t>
            </a:r>
            <a:r>
              <a:rPr lang="en-US" altLang="zh-CN" baseline="-25000" dirty="0"/>
              <a:t>0</a:t>
            </a:r>
            <a:r>
              <a:rPr lang="zh-CN" altLang="en-US" dirty="0"/>
              <a:t>有效</a:t>
            </a:r>
            <a:r>
              <a:rPr lang="en-US" altLang="zh-CN" dirty="0"/>
              <a:t>,Q</a:t>
            </a:r>
            <a:r>
              <a:rPr lang="en-US" altLang="zh-CN" baseline="-25000" dirty="0"/>
              <a:t>0</a:t>
            </a:r>
            <a:r>
              <a:rPr lang="zh-CN" altLang="en-US" dirty="0"/>
              <a:t>要由</a:t>
            </a:r>
            <a:r>
              <a:rPr lang="en-US" altLang="zh-CN" dirty="0"/>
              <a:t>0</a:t>
            </a:r>
            <a:r>
              <a:rPr lang="zh-CN" altLang="en-US" dirty="0"/>
              <a:t>变为</a:t>
            </a:r>
            <a:r>
              <a:rPr lang="en-US" altLang="zh-CN" dirty="0"/>
              <a:t>1,</a:t>
            </a:r>
            <a:r>
              <a:rPr lang="zh-CN" altLang="en-US" dirty="0"/>
              <a:t>根据</a:t>
            </a:r>
            <a:r>
              <a:rPr lang="en-US" altLang="zh-CN" dirty="0"/>
              <a:t>JK</a:t>
            </a:r>
            <a:r>
              <a:rPr lang="zh-CN" altLang="en-US" dirty="0"/>
              <a:t>触发器的驱动特性</a:t>
            </a:r>
            <a:r>
              <a:rPr lang="en-US" altLang="zh-CN" dirty="0"/>
              <a:t>,J</a:t>
            </a:r>
            <a:r>
              <a:rPr lang="en-US" altLang="zh-CN" baseline="-25000" dirty="0"/>
              <a:t>0</a:t>
            </a:r>
            <a:r>
              <a:rPr lang="zh-CN" altLang="en-US" dirty="0"/>
              <a:t>必须为</a:t>
            </a:r>
            <a:r>
              <a:rPr lang="en-US" altLang="zh-CN" dirty="0"/>
              <a:t>1</a:t>
            </a:r>
            <a:r>
              <a:rPr lang="zh-CN" altLang="en-US" dirty="0"/>
              <a:t>而</a:t>
            </a:r>
            <a:r>
              <a:rPr lang="en-US" altLang="zh-CN" dirty="0"/>
              <a:t>K</a:t>
            </a:r>
            <a:r>
              <a:rPr lang="en-US" altLang="zh-CN" baseline="-25000" dirty="0"/>
              <a:t>0</a:t>
            </a:r>
            <a:r>
              <a:rPr lang="zh-CN" altLang="en-US" dirty="0"/>
              <a:t>可</a:t>
            </a:r>
            <a:r>
              <a:rPr lang="en-US" altLang="zh-CN" dirty="0"/>
              <a:t>0</a:t>
            </a:r>
            <a:r>
              <a:rPr lang="zh-CN" altLang="en-US" dirty="0"/>
              <a:t>可</a:t>
            </a:r>
            <a:r>
              <a:rPr lang="en-US" altLang="zh-CN" dirty="0"/>
              <a:t>1;</a:t>
            </a:r>
            <a:r>
              <a:rPr lang="zh-CN" altLang="en-US" dirty="0"/>
              <a:t>由于</a:t>
            </a:r>
            <a:r>
              <a:rPr lang="en-US" altLang="zh-CN" dirty="0"/>
              <a:t>Q</a:t>
            </a:r>
            <a:r>
              <a:rPr lang="en-US" altLang="zh-CN" baseline="-25000" dirty="0"/>
              <a:t>0</a:t>
            </a:r>
            <a:r>
              <a:rPr lang="zh-CN" altLang="en-US" dirty="0"/>
              <a:t>由</a:t>
            </a:r>
            <a:r>
              <a:rPr lang="en-US" altLang="zh-CN" dirty="0"/>
              <a:t>0</a:t>
            </a:r>
            <a:r>
              <a:rPr lang="zh-CN" altLang="en-US" dirty="0"/>
              <a:t>变为</a:t>
            </a:r>
            <a:r>
              <a:rPr lang="en-US" altLang="zh-CN" dirty="0"/>
              <a:t>1,</a:t>
            </a:r>
            <a:r>
              <a:rPr lang="zh-CN" altLang="en-US" dirty="0"/>
              <a:t>为上升沿</a:t>
            </a:r>
            <a:r>
              <a:rPr lang="en-US" altLang="zh-CN" dirty="0"/>
              <a:t>,CP</a:t>
            </a:r>
            <a:r>
              <a:rPr lang="en-US" altLang="zh-CN" baseline="-25000" dirty="0"/>
              <a:t>1</a:t>
            </a:r>
            <a:r>
              <a:rPr lang="zh-CN" altLang="en-US" dirty="0"/>
              <a:t>无效</a:t>
            </a:r>
            <a:r>
              <a:rPr lang="en-US" altLang="zh-CN" dirty="0"/>
              <a:t>,J1</a:t>
            </a:r>
            <a:r>
              <a:rPr lang="zh-CN" altLang="en-US" dirty="0"/>
              <a:t>和</a:t>
            </a:r>
            <a:r>
              <a:rPr lang="en-US" altLang="zh-CN" dirty="0"/>
              <a:t>K1</a:t>
            </a:r>
            <a:r>
              <a:rPr lang="zh-CN" altLang="en-US" dirty="0"/>
              <a:t>可</a:t>
            </a:r>
            <a:r>
              <a:rPr lang="en-US" altLang="zh-CN" dirty="0"/>
              <a:t>0</a:t>
            </a:r>
            <a:r>
              <a:rPr lang="zh-CN" altLang="en-US" dirty="0"/>
              <a:t>可</a:t>
            </a:r>
            <a:r>
              <a:rPr lang="en-US" altLang="zh-CN" dirty="0"/>
              <a:t>1; </a:t>
            </a:r>
            <a:endParaRPr lang="en-US" altLang="zh-CN" dirty="0"/>
          </a:p>
        </p:txBody>
      </p:sp>
    </p:spTree>
  </p:cSld>
  <p:clrMapOvr>
    <a:masterClrMapping/>
  </p:clrMapOvr>
  <p:transition spd="med">
    <p:zoom/>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3"/>
          <p:cNvSpPr>
            <a:spLocks noGrp="1"/>
          </p:cNvSpPr>
          <p:nvPr>
            <p:ph idx="1"/>
          </p:nvPr>
        </p:nvSpPr>
        <p:spPr>
          <a:xfrm>
            <a:off x="533400" y="457200"/>
            <a:ext cx="7772400" cy="5638800"/>
          </a:xfrm>
          <a:ln/>
        </p:spPr>
        <p:txBody>
          <a:bodyPr vert="horz" wrap="square" lIns="91440" tIns="45720" rIns="91440" bIns="45720" anchor="t" anchorCtr="0"/>
          <a:p>
            <a:pPr algn="just">
              <a:buNone/>
            </a:pPr>
            <a:r>
              <a:rPr lang="en-US" altLang="zh-CN" dirty="0"/>
              <a:t>    Q</a:t>
            </a:r>
            <a:r>
              <a:rPr lang="en-US" altLang="zh-CN" baseline="-25000" dirty="0"/>
              <a:t>1</a:t>
            </a:r>
            <a:r>
              <a:rPr lang="zh-CN" altLang="en-US" dirty="0"/>
              <a:t>不变</a:t>
            </a:r>
            <a:r>
              <a:rPr lang="en-US" altLang="zh-CN" dirty="0"/>
              <a:t>,CP</a:t>
            </a:r>
            <a:r>
              <a:rPr lang="en-US" altLang="zh-CN" baseline="-25000" dirty="0"/>
              <a:t>2</a:t>
            </a:r>
            <a:r>
              <a:rPr lang="zh-CN" altLang="en-US" dirty="0"/>
              <a:t>和</a:t>
            </a:r>
            <a:r>
              <a:rPr lang="en-US" altLang="zh-CN" dirty="0"/>
              <a:t>CP</a:t>
            </a:r>
            <a:r>
              <a:rPr lang="en-US" altLang="zh-CN" baseline="-25000" dirty="0"/>
              <a:t>3</a:t>
            </a:r>
            <a:r>
              <a:rPr lang="zh-CN" altLang="en-US" dirty="0"/>
              <a:t>都无效</a:t>
            </a:r>
            <a:r>
              <a:rPr lang="en-US" altLang="zh-CN" dirty="0"/>
              <a:t>,J</a:t>
            </a:r>
            <a:r>
              <a:rPr lang="en-US" altLang="zh-CN" baseline="-25000" dirty="0"/>
              <a:t>2</a:t>
            </a:r>
            <a:r>
              <a:rPr lang="zh-CN" altLang="en-US" dirty="0"/>
              <a:t>、</a:t>
            </a:r>
            <a:r>
              <a:rPr lang="en-US" altLang="zh-CN" dirty="0"/>
              <a:t>K</a:t>
            </a:r>
            <a:r>
              <a:rPr lang="en-US" altLang="zh-CN" baseline="-25000" dirty="0"/>
              <a:t>2</a:t>
            </a:r>
            <a:r>
              <a:rPr lang="zh-CN" altLang="en-US" dirty="0"/>
              <a:t>、</a:t>
            </a:r>
            <a:r>
              <a:rPr lang="en-US" altLang="zh-CN" dirty="0"/>
              <a:t>J</a:t>
            </a:r>
            <a:r>
              <a:rPr lang="en-US" altLang="zh-CN" baseline="-25000" dirty="0"/>
              <a:t>3</a:t>
            </a:r>
            <a:r>
              <a:rPr lang="zh-CN" altLang="en-US" dirty="0"/>
              <a:t>、</a:t>
            </a:r>
            <a:r>
              <a:rPr lang="en-US" altLang="zh-CN" dirty="0"/>
              <a:t>K</a:t>
            </a:r>
            <a:r>
              <a:rPr lang="en-US" altLang="zh-CN" baseline="-25000" dirty="0"/>
              <a:t>3</a:t>
            </a:r>
            <a:r>
              <a:rPr lang="zh-CN" altLang="en-US" dirty="0"/>
              <a:t>都可</a:t>
            </a:r>
            <a:r>
              <a:rPr lang="en-US" altLang="zh-CN" dirty="0"/>
              <a:t>0</a:t>
            </a:r>
            <a:r>
              <a:rPr lang="zh-CN" altLang="en-US" dirty="0"/>
              <a:t>可</a:t>
            </a:r>
            <a:r>
              <a:rPr lang="en-US" altLang="zh-CN" dirty="0"/>
              <a:t>1</a:t>
            </a:r>
            <a:r>
              <a:rPr lang="zh-CN" altLang="en-US" dirty="0"/>
              <a:t>。又如现态为</a:t>
            </a:r>
            <a:r>
              <a:rPr lang="en-US" altLang="zh-CN" dirty="0"/>
              <a:t>0011</a:t>
            </a:r>
            <a:r>
              <a:rPr lang="zh-CN" altLang="en-US" dirty="0"/>
              <a:t>时</a:t>
            </a:r>
            <a:r>
              <a:rPr lang="en-US" altLang="zh-CN" dirty="0"/>
              <a:t>,</a:t>
            </a:r>
            <a:r>
              <a:rPr lang="zh-CN" altLang="en-US" dirty="0"/>
              <a:t>来一个</a:t>
            </a:r>
            <a:r>
              <a:rPr lang="en-US" altLang="zh-CN" dirty="0"/>
              <a:t>CP</a:t>
            </a:r>
            <a:r>
              <a:rPr lang="zh-CN" altLang="en-US" dirty="0"/>
              <a:t>下降沿</a:t>
            </a:r>
            <a:r>
              <a:rPr lang="en-US" altLang="zh-CN" dirty="0"/>
              <a:t>,</a:t>
            </a:r>
            <a:r>
              <a:rPr lang="zh-CN" altLang="en-US" dirty="0"/>
              <a:t>电路的次态为</a:t>
            </a:r>
            <a:r>
              <a:rPr lang="en-US" altLang="zh-CN" dirty="0"/>
              <a:t>0100</a:t>
            </a:r>
            <a:r>
              <a:rPr lang="zh-CN" altLang="en-US" dirty="0"/>
              <a:t>。由于</a:t>
            </a:r>
            <a:r>
              <a:rPr lang="en-US" altLang="zh-CN" dirty="0"/>
              <a:t>CP</a:t>
            </a:r>
            <a:r>
              <a:rPr lang="en-US" altLang="zh-CN" baseline="-25000" dirty="0"/>
              <a:t>0</a:t>
            </a:r>
            <a:r>
              <a:rPr lang="zh-CN" altLang="en-US" dirty="0"/>
              <a:t>有效</a:t>
            </a:r>
            <a:r>
              <a:rPr lang="en-US" altLang="zh-CN" dirty="0"/>
              <a:t>,Q</a:t>
            </a:r>
            <a:r>
              <a:rPr lang="en-US" altLang="zh-CN" baseline="-25000" dirty="0"/>
              <a:t>0</a:t>
            </a:r>
            <a:r>
              <a:rPr lang="zh-CN" altLang="en-US" dirty="0"/>
              <a:t>要由</a:t>
            </a:r>
            <a:r>
              <a:rPr lang="en-US" altLang="zh-CN" dirty="0"/>
              <a:t>1</a:t>
            </a:r>
            <a:r>
              <a:rPr lang="zh-CN" altLang="en-US" dirty="0"/>
              <a:t>变为</a:t>
            </a:r>
            <a:r>
              <a:rPr lang="en-US" altLang="zh-CN" dirty="0"/>
              <a:t>0,</a:t>
            </a:r>
            <a:r>
              <a:rPr lang="zh-CN" altLang="en-US" dirty="0"/>
              <a:t>根据</a:t>
            </a:r>
            <a:r>
              <a:rPr lang="en-US" altLang="zh-CN" dirty="0"/>
              <a:t>JK</a:t>
            </a:r>
            <a:r>
              <a:rPr lang="zh-CN" altLang="en-US" dirty="0"/>
              <a:t>触发器的驱动特性</a:t>
            </a:r>
            <a:r>
              <a:rPr lang="en-US" altLang="zh-CN" dirty="0"/>
              <a:t>,K</a:t>
            </a:r>
            <a:r>
              <a:rPr lang="en-US" altLang="zh-CN" baseline="-25000" dirty="0"/>
              <a:t>0</a:t>
            </a:r>
            <a:r>
              <a:rPr lang="zh-CN" altLang="en-US" dirty="0"/>
              <a:t>必须为</a:t>
            </a:r>
            <a:r>
              <a:rPr lang="en-US" altLang="zh-CN" dirty="0"/>
              <a:t>1</a:t>
            </a:r>
            <a:r>
              <a:rPr lang="zh-CN" altLang="en-US" dirty="0"/>
              <a:t>而</a:t>
            </a:r>
            <a:r>
              <a:rPr lang="en-US" altLang="zh-CN" dirty="0"/>
              <a:t>J</a:t>
            </a:r>
            <a:r>
              <a:rPr lang="en-US" altLang="zh-CN" baseline="-25000" dirty="0"/>
              <a:t>0</a:t>
            </a:r>
            <a:r>
              <a:rPr lang="zh-CN" altLang="en-US" dirty="0"/>
              <a:t>可</a:t>
            </a:r>
            <a:r>
              <a:rPr lang="en-US" altLang="zh-CN" dirty="0"/>
              <a:t>0</a:t>
            </a:r>
            <a:r>
              <a:rPr lang="zh-CN" altLang="en-US" dirty="0"/>
              <a:t>可</a:t>
            </a:r>
            <a:r>
              <a:rPr lang="en-US" altLang="zh-CN" dirty="0"/>
              <a:t>1;</a:t>
            </a:r>
            <a:r>
              <a:rPr lang="zh-CN" altLang="en-US" dirty="0"/>
              <a:t>由于</a:t>
            </a:r>
            <a:r>
              <a:rPr lang="en-US" altLang="zh-CN" dirty="0"/>
              <a:t>Q</a:t>
            </a:r>
            <a:r>
              <a:rPr lang="en-US" altLang="zh-CN" baseline="-25000" dirty="0"/>
              <a:t>0</a:t>
            </a:r>
            <a:r>
              <a:rPr lang="zh-CN" altLang="en-US" dirty="0"/>
              <a:t>由</a:t>
            </a:r>
            <a:r>
              <a:rPr lang="en-US" altLang="zh-CN" dirty="0"/>
              <a:t>1</a:t>
            </a:r>
            <a:r>
              <a:rPr lang="zh-CN" altLang="en-US" dirty="0"/>
              <a:t>变为</a:t>
            </a:r>
            <a:r>
              <a:rPr lang="en-US" altLang="zh-CN" dirty="0"/>
              <a:t>0,</a:t>
            </a:r>
            <a:r>
              <a:rPr lang="zh-CN" altLang="en-US" dirty="0"/>
              <a:t>为下降沿</a:t>
            </a:r>
            <a:r>
              <a:rPr lang="en-US" altLang="zh-CN" dirty="0"/>
              <a:t>,CP</a:t>
            </a:r>
            <a:r>
              <a:rPr lang="en-US" altLang="zh-CN" baseline="-25000" dirty="0"/>
              <a:t>1</a:t>
            </a:r>
            <a:r>
              <a:rPr lang="zh-CN" altLang="en-US" dirty="0"/>
              <a:t>有效</a:t>
            </a:r>
            <a:r>
              <a:rPr lang="en-US" altLang="zh-CN" dirty="0"/>
              <a:t>,Q</a:t>
            </a:r>
            <a:r>
              <a:rPr lang="en-US" altLang="zh-CN" baseline="-25000" dirty="0"/>
              <a:t>1</a:t>
            </a:r>
            <a:r>
              <a:rPr lang="zh-CN" altLang="en-US" dirty="0"/>
              <a:t>要由</a:t>
            </a:r>
            <a:r>
              <a:rPr lang="en-US" altLang="zh-CN" dirty="0"/>
              <a:t>1</a:t>
            </a:r>
            <a:r>
              <a:rPr lang="zh-CN" altLang="en-US" dirty="0"/>
              <a:t>变为</a:t>
            </a:r>
            <a:r>
              <a:rPr lang="en-US" altLang="zh-CN" dirty="0"/>
              <a:t>0,K</a:t>
            </a:r>
            <a:r>
              <a:rPr lang="en-US" altLang="zh-CN" baseline="-25000" dirty="0"/>
              <a:t>1</a:t>
            </a:r>
            <a:r>
              <a:rPr lang="zh-CN" altLang="en-US" dirty="0"/>
              <a:t>必须为</a:t>
            </a:r>
            <a:r>
              <a:rPr lang="en-US" altLang="zh-CN" dirty="0"/>
              <a:t>1</a:t>
            </a:r>
            <a:r>
              <a:rPr lang="zh-CN" altLang="en-US" dirty="0"/>
              <a:t>而</a:t>
            </a:r>
            <a:r>
              <a:rPr lang="en-US" altLang="zh-CN" dirty="0"/>
              <a:t>J</a:t>
            </a:r>
            <a:r>
              <a:rPr lang="en-US" altLang="zh-CN" baseline="-25000" dirty="0"/>
              <a:t>1</a:t>
            </a:r>
            <a:r>
              <a:rPr lang="zh-CN" altLang="en-US" dirty="0"/>
              <a:t>可</a:t>
            </a:r>
            <a:r>
              <a:rPr lang="en-US" altLang="zh-CN" dirty="0"/>
              <a:t>0</a:t>
            </a:r>
            <a:r>
              <a:rPr lang="zh-CN" altLang="en-US" dirty="0"/>
              <a:t>可</a:t>
            </a:r>
            <a:r>
              <a:rPr lang="en-US" altLang="zh-CN" dirty="0"/>
              <a:t>1;Q</a:t>
            </a:r>
            <a:r>
              <a:rPr lang="en-US" altLang="zh-CN" baseline="-25000" dirty="0"/>
              <a:t>1</a:t>
            </a:r>
            <a:r>
              <a:rPr lang="zh-CN" altLang="en-US" dirty="0"/>
              <a:t>由</a:t>
            </a:r>
            <a:r>
              <a:rPr lang="en-US" altLang="zh-CN" dirty="0"/>
              <a:t>1</a:t>
            </a:r>
            <a:r>
              <a:rPr lang="zh-CN" altLang="en-US" dirty="0"/>
              <a:t>变为</a:t>
            </a:r>
            <a:r>
              <a:rPr lang="en-US" altLang="zh-CN" dirty="0"/>
              <a:t>0,</a:t>
            </a:r>
            <a:r>
              <a:rPr lang="zh-CN" altLang="en-US" dirty="0"/>
              <a:t>为下降沿</a:t>
            </a:r>
            <a:r>
              <a:rPr lang="en-US" altLang="zh-CN" dirty="0"/>
              <a:t>,CP</a:t>
            </a:r>
            <a:r>
              <a:rPr lang="en-US" altLang="zh-CN" baseline="-25000" dirty="0"/>
              <a:t>2</a:t>
            </a:r>
            <a:r>
              <a:rPr lang="zh-CN" altLang="en-US" dirty="0"/>
              <a:t>和</a:t>
            </a:r>
            <a:r>
              <a:rPr lang="en-US" altLang="zh-CN" dirty="0"/>
              <a:t>CP</a:t>
            </a:r>
            <a:r>
              <a:rPr lang="en-US" altLang="zh-CN" baseline="-25000" dirty="0"/>
              <a:t>3</a:t>
            </a:r>
            <a:r>
              <a:rPr lang="zh-CN" altLang="en-US" dirty="0"/>
              <a:t>有效</a:t>
            </a:r>
            <a:r>
              <a:rPr lang="en-US" altLang="zh-CN" dirty="0"/>
              <a:t>,Q</a:t>
            </a:r>
            <a:r>
              <a:rPr lang="en-US" altLang="zh-CN" baseline="-25000" dirty="0"/>
              <a:t>2</a:t>
            </a:r>
            <a:r>
              <a:rPr lang="zh-CN" altLang="en-US" dirty="0"/>
              <a:t>要由</a:t>
            </a:r>
            <a:r>
              <a:rPr lang="en-US" altLang="zh-CN" dirty="0"/>
              <a:t>0</a:t>
            </a:r>
            <a:r>
              <a:rPr lang="zh-CN" altLang="en-US" dirty="0"/>
              <a:t>变为</a:t>
            </a:r>
            <a:r>
              <a:rPr lang="en-US" altLang="zh-CN" dirty="0"/>
              <a:t>1,J</a:t>
            </a:r>
            <a:r>
              <a:rPr lang="en-US" altLang="zh-CN" baseline="-25000" dirty="0"/>
              <a:t>2</a:t>
            </a:r>
            <a:r>
              <a:rPr lang="zh-CN" altLang="en-US" dirty="0"/>
              <a:t>必须为</a:t>
            </a:r>
            <a:r>
              <a:rPr lang="en-US" altLang="zh-CN" dirty="0"/>
              <a:t>1</a:t>
            </a:r>
            <a:r>
              <a:rPr lang="zh-CN" altLang="en-US" dirty="0"/>
              <a:t>而</a:t>
            </a:r>
            <a:r>
              <a:rPr lang="en-US" altLang="zh-CN" dirty="0"/>
              <a:t>K</a:t>
            </a:r>
            <a:r>
              <a:rPr lang="en-US" altLang="zh-CN" baseline="-25000" dirty="0"/>
              <a:t>2</a:t>
            </a:r>
            <a:r>
              <a:rPr lang="zh-CN" altLang="en-US" dirty="0"/>
              <a:t>可</a:t>
            </a:r>
            <a:r>
              <a:rPr lang="en-US" altLang="zh-CN" dirty="0"/>
              <a:t>0</a:t>
            </a:r>
            <a:r>
              <a:rPr lang="zh-CN" altLang="en-US" dirty="0"/>
              <a:t>可</a:t>
            </a:r>
            <a:r>
              <a:rPr lang="en-US" altLang="zh-CN" dirty="0"/>
              <a:t>1;Q</a:t>
            </a:r>
            <a:r>
              <a:rPr lang="en-US" altLang="zh-CN" baseline="-25000" dirty="0"/>
              <a:t>3</a:t>
            </a:r>
            <a:r>
              <a:rPr lang="zh-CN" altLang="en-US" dirty="0"/>
              <a:t>要维持</a:t>
            </a:r>
            <a:r>
              <a:rPr lang="en-US" altLang="zh-CN" dirty="0"/>
              <a:t>0,J</a:t>
            </a:r>
            <a:r>
              <a:rPr lang="en-US" altLang="zh-CN" baseline="-25000" dirty="0"/>
              <a:t>3</a:t>
            </a:r>
            <a:r>
              <a:rPr lang="zh-CN" altLang="en-US" dirty="0"/>
              <a:t>必须为</a:t>
            </a:r>
            <a:r>
              <a:rPr lang="en-US" altLang="zh-CN" dirty="0"/>
              <a:t>0</a:t>
            </a:r>
            <a:r>
              <a:rPr lang="zh-CN" altLang="en-US" dirty="0"/>
              <a:t>而</a:t>
            </a:r>
            <a:r>
              <a:rPr lang="en-US" altLang="zh-CN" dirty="0"/>
              <a:t>K</a:t>
            </a:r>
            <a:r>
              <a:rPr lang="en-US" altLang="zh-CN" baseline="-25000" dirty="0"/>
              <a:t>3</a:t>
            </a:r>
            <a:r>
              <a:rPr lang="zh-CN" altLang="en-US" dirty="0"/>
              <a:t>可</a:t>
            </a:r>
            <a:r>
              <a:rPr lang="en-US" altLang="zh-CN" dirty="0"/>
              <a:t>0</a:t>
            </a:r>
            <a:r>
              <a:rPr lang="zh-CN" altLang="en-US" dirty="0"/>
              <a:t>可</a:t>
            </a:r>
            <a:r>
              <a:rPr lang="en-US" altLang="zh-CN" dirty="0"/>
              <a:t>1</a:t>
            </a:r>
            <a:r>
              <a:rPr lang="zh-CN" altLang="en-US" dirty="0"/>
              <a:t>。</a:t>
            </a:r>
            <a:endParaRPr lang="zh-CN" altLang="en-US" dirty="0"/>
          </a:p>
          <a:p>
            <a:pPr>
              <a:buNone/>
            </a:pPr>
            <a:endParaRPr lang="en-US" altLang="zh-CN" dirty="0"/>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a:t>
            </a:r>
            <a:r>
              <a:rPr lang="en-US" altLang="zh-CN" dirty="0"/>
              <a:t>4</a:t>
            </a:r>
            <a:r>
              <a:rPr lang="zh-CN" altLang="en-US" dirty="0"/>
              <a:t>）当</a:t>
            </a:r>
            <a:r>
              <a:rPr lang="en-US" altLang="zh-CN" dirty="0"/>
              <a:t>S=1,R=1</a:t>
            </a:r>
            <a:r>
              <a:rPr lang="zh-CN" altLang="en-US" dirty="0"/>
              <a:t>时</a:t>
            </a:r>
            <a:r>
              <a:rPr lang="en-US" altLang="zh-CN" dirty="0"/>
              <a:t>:</a:t>
            </a:r>
            <a:endParaRPr lang="en-US" altLang="zh-CN" dirty="0"/>
          </a:p>
          <a:p>
            <a:pPr algn="just" eaLnBrk="1" hangingPunct="1">
              <a:buNone/>
            </a:pPr>
            <a:r>
              <a:rPr lang="en-US" altLang="zh-CN" dirty="0"/>
              <a:t>           </a:t>
            </a:r>
            <a:r>
              <a:rPr lang="zh-CN" altLang="en-US" dirty="0"/>
              <a:t>此时，触发器的互补输出端</a:t>
            </a:r>
            <a:r>
              <a:rPr lang="en-US" altLang="zh-CN" dirty="0"/>
              <a:t>Q</a:t>
            </a:r>
            <a:r>
              <a:rPr lang="zh-CN" altLang="en-US" dirty="0"/>
              <a:t>和     都为</a:t>
            </a:r>
            <a:r>
              <a:rPr lang="en-US" altLang="zh-CN" dirty="0"/>
              <a:t>1</a:t>
            </a:r>
            <a:r>
              <a:rPr lang="zh-CN" altLang="en-US" dirty="0"/>
              <a:t>，这就破坏了触发器的两个输出端信号应该互补的规则，而且，当随后</a:t>
            </a:r>
            <a:r>
              <a:rPr lang="en-US" altLang="zh-CN" dirty="0"/>
              <a:t>R</a:t>
            </a:r>
            <a:r>
              <a:rPr lang="zh-CN" altLang="en-US" dirty="0"/>
              <a:t>和</a:t>
            </a:r>
            <a:r>
              <a:rPr lang="en-US" altLang="zh-CN" dirty="0"/>
              <a:t>S</a:t>
            </a:r>
            <a:r>
              <a:rPr lang="zh-CN" altLang="en-US" dirty="0"/>
              <a:t>又同时变为</a:t>
            </a:r>
            <a:r>
              <a:rPr lang="en-US" altLang="zh-CN" dirty="0"/>
              <a:t>0</a:t>
            </a:r>
            <a:r>
              <a:rPr lang="zh-CN" altLang="en-US" dirty="0"/>
              <a:t>时，与非门</a:t>
            </a:r>
            <a:r>
              <a:rPr lang="en-US" altLang="zh-CN" dirty="0"/>
              <a:t>G</a:t>
            </a:r>
            <a:r>
              <a:rPr lang="en-US" altLang="zh-CN" baseline="-25000" dirty="0"/>
              <a:t>1</a:t>
            </a:r>
            <a:r>
              <a:rPr lang="zh-CN" altLang="en-US" dirty="0"/>
              <a:t>和</a:t>
            </a:r>
            <a:r>
              <a:rPr lang="en-US" altLang="zh-CN" dirty="0"/>
              <a:t>G</a:t>
            </a:r>
            <a:r>
              <a:rPr lang="en-US" altLang="zh-CN" baseline="-25000" dirty="0"/>
              <a:t>2</a:t>
            </a:r>
            <a:r>
              <a:rPr lang="zh-CN" altLang="en-US" dirty="0"/>
              <a:t>的输出端都趋向于变为</a:t>
            </a:r>
            <a:r>
              <a:rPr lang="en-US" altLang="zh-CN" dirty="0"/>
              <a:t>0</a:t>
            </a:r>
            <a:r>
              <a:rPr lang="zh-CN" altLang="en-US" dirty="0"/>
              <a:t>。由于变化快慢不同</a:t>
            </a:r>
            <a:r>
              <a:rPr lang="en-US" altLang="zh-CN" dirty="0"/>
              <a:t>,</a:t>
            </a:r>
            <a:r>
              <a:rPr lang="zh-CN" altLang="en-US" dirty="0"/>
              <a:t>先变为</a:t>
            </a:r>
            <a:r>
              <a:rPr lang="en-US" altLang="zh-CN" dirty="0"/>
              <a:t>0</a:t>
            </a:r>
            <a:r>
              <a:rPr lang="zh-CN" altLang="en-US" dirty="0"/>
              <a:t>的与非门通过反馈使另一个与非门保持为</a:t>
            </a:r>
            <a:r>
              <a:rPr lang="en-US" altLang="zh-CN" dirty="0"/>
              <a:t>1</a:t>
            </a:r>
            <a:r>
              <a:rPr lang="zh-CN" altLang="en-US" dirty="0"/>
              <a:t>。在这种情况下</a:t>
            </a:r>
            <a:r>
              <a:rPr lang="en-US" altLang="zh-CN" dirty="0"/>
              <a:t>,</a:t>
            </a:r>
            <a:r>
              <a:rPr lang="zh-CN" altLang="en-US" dirty="0"/>
              <a:t>如果不知道</a:t>
            </a:r>
            <a:r>
              <a:rPr lang="en-US" altLang="zh-CN" dirty="0"/>
              <a:t>S</a:t>
            </a:r>
            <a:r>
              <a:rPr lang="zh-CN" altLang="en-US" dirty="0"/>
              <a:t>和</a:t>
            </a:r>
            <a:r>
              <a:rPr lang="en-US" altLang="zh-CN" dirty="0"/>
              <a:t>R</a:t>
            </a:r>
            <a:r>
              <a:rPr lang="zh-CN" altLang="en-US" dirty="0"/>
              <a:t>的变化谁先谁后</a:t>
            </a:r>
            <a:r>
              <a:rPr lang="en-US" altLang="zh-CN" dirty="0"/>
              <a:t>,</a:t>
            </a:r>
            <a:r>
              <a:rPr lang="zh-CN" altLang="en-US" dirty="0"/>
              <a:t>我们就无法可靠地预估触发器将变为</a:t>
            </a:r>
            <a:r>
              <a:rPr lang="en-US" altLang="zh-CN" dirty="0"/>
              <a:t>0</a:t>
            </a:r>
            <a:r>
              <a:rPr lang="zh-CN" altLang="en-US" dirty="0"/>
              <a:t>状态还是</a:t>
            </a:r>
            <a:r>
              <a:rPr lang="en-US" altLang="zh-CN" dirty="0"/>
              <a:t>1</a:t>
            </a:r>
            <a:r>
              <a:rPr lang="zh-CN" altLang="en-US" dirty="0"/>
              <a:t>状态</a:t>
            </a:r>
            <a:r>
              <a:rPr lang="en-US" altLang="zh-CN" dirty="0"/>
              <a:t>,</a:t>
            </a:r>
            <a:r>
              <a:rPr lang="zh-CN" altLang="en-US" dirty="0"/>
              <a:t>这种情况是正常工作时不允许出现的</a:t>
            </a:r>
            <a:r>
              <a:rPr lang="en-US" altLang="zh-CN" dirty="0"/>
              <a:t>,</a:t>
            </a:r>
            <a:r>
              <a:rPr lang="zh-CN" altLang="en-US" dirty="0"/>
              <a:t>故应约束</a:t>
            </a:r>
            <a:r>
              <a:rPr lang="en-US" altLang="zh-CN" dirty="0"/>
              <a:t>RS=0</a:t>
            </a:r>
            <a:r>
              <a:rPr lang="zh-CN" altLang="en-US" dirty="0"/>
              <a:t>。</a:t>
            </a:r>
            <a:endParaRPr lang="zh-CN" altLang="en-US" dirty="0"/>
          </a:p>
          <a:p>
            <a:pPr eaLnBrk="1" hangingPunct="1">
              <a:buNone/>
            </a:pPr>
            <a:endParaRPr lang="en-US" altLang="zh-CN" dirty="0"/>
          </a:p>
        </p:txBody>
      </p:sp>
      <p:graphicFrame>
        <p:nvGraphicFramePr>
          <p:cNvPr id="8194" name="Object 4"/>
          <p:cNvGraphicFramePr>
            <a:graphicFrameLocks noChangeAspect="1"/>
          </p:cNvGraphicFramePr>
          <p:nvPr/>
        </p:nvGraphicFramePr>
        <p:xfrm>
          <a:off x="5688013" y="1125538"/>
          <a:ext cx="393700" cy="501650"/>
        </p:xfrm>
        <a:graphic>
          <a:graphicData uri="http://schemas.openxmlformats.org/presentationml/2006/ole">
            <mc:AlternateContent xmlns:mc="http://schemas.openxmlformats.org/markup-compatibility/2006">
              <mc:Choice xmlns:v="urn:schemas-microsoft-com:vml" Requires="v">
                <p:oleObj spid="_x0000_s3097" name="" r:id="rId1" imgW="152400" imgH="241300" progId="Equation.DSMT4">
                  <p:embed/>
                </p:oleObj>
              </mc:Choice>
              <mc:Fallback>
                <p:oleObj name="" r:id="rId1" imgW="152400" imgH="241300" progId="Equation.DSMT4">
                  <p:embed/>
                  <p:pic>
                    <p:nvPicPr>
                      <p:cNvPr id="0" name="图片 3096"/>
                      <p:cNvPicPr/>
                      <p:nvPr/>
                    </p:nvPicPr>
                    <p:blipFill>
                      <a:blip r:embed="rId2"/>
                      <a:stretch>
                        <a:fillRect/>
                      </a:stretch>
                    </p:blipFill>
                    <p:spPr>
                      <a:xfrm>
                        <a:off x="5688013" y="1125538"/>
                        <a:ext cx="393700" cy="5016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Text Box 4"/>
          <p:cNvSpPr txBox="1"/>
          <p:nvPr/>
        </p:nvSpPr>
        <p:spPr>
          <a:xfrm>
            <a:off x="1524000" y="304800"/>
            <a:ext cx="5867400" cy="1004888"/>
          </a:xfrm>
          <a:prstGeom prst="rect">
            <a:avLst/>
          </a:prstGeom>
          <a:noFill/>
          <a:ln w="9525">
            <a:noFill/>
          </a:ln>
        </p:spPr>
        <p:txBody>
          <a:bodyPr>
            <a:spAutoFit/>
          </a:bodyPr>
          <a:p>
            <a:pPr algn="just">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4―23 </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异步时序逻辑电路的状态</a:t>
            </a:r>
            <a:endParaRPr lang="zh-CN" altLang="en-US" dirty="0">
              <a:latin typeface="Times New Roman" panose="02020603050405020304" pitchFamily="18" charset="0"/>
            </a:endParaRPr>
          </a:p>
          <a:p>
            <a:pPr algn="just">
              <a:spcBef>
                <a:spcPct val="50000"/>
              </a:spcBef>
            </a:pPr>
            <a:r>
              <a:rPr lang="zh-CN" altLang="en-US" dirty="0">
                <a:latin typeface="Times New Roman" panose="02020603050405020304" pitchFamily="18" charset="0"/>
              </a:rPr>
              <a:t>                  转换和驱动真值表</a:t>
            </a:r>
            <a:endParaRPr lang="zh-CN" altLang="en-US" dirty="0">
              <a:latin typeface="Times New Roman" panose="02020603050405020304" pitchFamily="18" charset="0"/>
            </a:endParaRPr>
          </a:p>
        </p:txBody>
      </p:sp>
      <p:pic>
        <p:nvPicPr>
          <p:cNvPr id="190467" name="Picture 5" descr="C:\WINDOWS\Desktop\lln\Img00036.JPG"/>
          <p:cNvPicPr>
            <a:picLocks noChangeAspect="1"/>
          </p:cNvPicPr>
          <p:nvPr/>
        </p:nvPicPr>
        <p:blipFill>
          <a:blip r:embed="rId1"/>
          <a:stretch>
            <a:fillRect/>
          </a:stretch>
        </p:blipFill>
        <p:spPr>
          <a:xfrm>
            <a:off x="1066800" y="1295400"/>
            <a:ext cx="6781800" cy="5534025"/>
          </a:xfrm>
          <a:prstGeom prst="rect">
            <a:avLst/>
          </a:prstGeom>
          <a:noFill/>
          <a:ln w="9525">
            <a:noFill/>
          </a:ln>
        </p:spPr>
      </p:pic>
    </p:spTree>
  </p:cSld>
  <p:clrMapOvr>
    <a:masterClrMapping/>
  </p:clrMapOvr>
  <p:transition spd="med">
    <p:zoom/>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5" name="Rectangle 3"/>
          <p:cNvSpPr>
            <a:spLocks noGrp="1"/>
          </p:cNvSpPr>
          <p:nvPr>
            <p:ph idx="1"/>
          </p:nvPr>
        </p:nvSpPr>
        <p:spPr>
          <a:xfrm>
            <a:off x="304800" y="533400"/>
            <a:ext cx="7772400" cy="1905000"/>
          </a:xfrm>
          <a:ln/>
        </p:spPr>
        <p:txBody>
          <a:bodyPr vert="horz" wrap="square" lIns="91440" tIns="45720" rIns="91440" bIns="45720" anchor="t" anchorCtr="0"/>
          <a:p>
            <a:pPr algn="just">
              <a:buNone/>
            </a:pPr>
            <a:r>
              <a:rPr lang="en-US" altLang="zh-CN" dirty="0"/>
              <a:t>            </a:t>
            </a:r>
            <a:r>
              <a:rPr lang="zh-CN" altLang="en-US" dirty="0"/>
              <a:t>根据表</a:t>
            </a:r>
            <a:r>
              <a:rPr lang="en-US" altLang="zh-CN" dirty="0"/>
              <a:t>4―23</a:t>
            </a:r>
            <a:r>
              <a:rPr lang="zh-CN" altLang="en-US" dirty="0"/>
              <a:t>画出各个触发器驱动信号的卡诺图</a:t>
            </a:r>
            <a:r>
              <a:rPr lang="en-US" altLang="zh-CN" dirty="0"/>
              <a:t>,</a:t>
            </a:r>
            <a:r>
              <a:rPr lang="zh-CN" altLang="en-US" dirty="0"/>
              <a:t>如图</a:t>
            </a:r>
            <a:r>
              <a:rPr lang="en-US" altLang="zh-CN" dirty="0"/>
              <a:t>4―52</a:t>
            </a:r>
            <a:r>
              <a:rPr lang="zh-CN" altLang="en-US" dirty="0"/>
              <a:t>所示。</a:t>
            </a:r>
            <a:endParaRPr lang="zh-CN" altLang="en-US" dirty="0"/>
          </a:p>
          <a:p>
            <a:pPr>
              <a:buNone/>
            </a:pPr>
            <a:r>
              <a:rPr lang="zh-CN" altLang="en-US" dirty="0"/>
              <a:t>            由卡诺图求得各个触发器的驱动方程如下</a:t>
            </a:r>
            <a:r>
              <a:rPr lang="en-US" altLang="zh-CN" dirty="0"/>
              <a:t>: </a:t>
            </a:r>
            <a:endParaRPr lang="en-US" altLang="zh-CN" dirty="0"/>
          </a:p>
        </p:txBody>
      </p:sp>
      <p:graphicFrame>
        <p:nvGraphicFramePr>
          <p:cNvPr id="95234" name="Object 4"/>
          <p:cNvGraphicFramePr>
            <a:graphicFrameLocks noChangeAspect="1"/>
          </p:cNvGraphicFramePr>
          <p:nvPr/>
        </p:nvGraphicFramePr>
        <p:xfrm>
          <a:off x="2514600" y="2209800"/>
          <a:ext cx="2590800" cy="2470150"/>
        </p:xfrm>
        <a:graphic>
          <a:graphicData uri="http://schemas.openxmlformats.org/presentationml/2006/ole">
            <mc:AlternateContent xmlns:mc="http://schemas.openxmlformats.org/markup-compatibility/2006">
              <mc:Choice xmlns:v="urn:schemas-microsoft-com:vml" Requires="v">
                <p:oleObj spid="_x0000_s3220" name="" r:id="rId1" imgW="1091565" imgH="1040765" progId="Equation.DSMT4">
                  <p:embed/>
                </p:oleObj>
              </mc:Choice>
              <mc:Fallback>
                <p:oleObj name="" r:id="rId1" imgW="1091565" imgH="1040765" progId="Equation.DSMT4">
                  <p:embed/>
                  <p:pic>
                    <p:nvPicPr>
                      <p:cNvPr id="0" name="图片 3219"/>
                      <p:cNvPicPr/>
                      <p:nvPr/>
                    </p:nvPicPr>
                    <p:blipFill>
                      <a:blip r:embed="rId2"/>
                      <a:stretch>
                        <a:fillRect/>
                      </a:stretch>
                    </p:blipFill>
                    <p:spPr>
                      <a:xfrm>
                        <a:off x="2514600" y="2209800"/>
                        <a:ext cx="2590800" cy="2470150"/>
                      </a:xfrm>
                      <a:prstGeom prst="rect">
                        <a:avLst/>
                      </a:prstGeom>
                      <a:noFill/>
                      <a:ln w="38100">
                        <a:noFill/>
                        <a:miter/>
                      </a:ln>
                    </p:spPr>
                  </p:pic>
                </p:oleObj>
              </mc:Fallback>
            </mc:AlternateContent>
          </a:graphicData>
        </a:graphic>
      </p:graphicFrame>
      <p:sp>
        <p:nvSpPr>
          <p:cNvPr id="95236" name="Text Box 5"/>
          <p:cNvSpPr txBox="1"/>
          <p:nvPr/>
        </p:nvSpPr>
        <p:spPr>
          <a:xfrm>
            <a:off x="685800" y="4792663"/>
            <a:ext cx="7467600" cy="1004887"/>
          </a:xfrm>
          <a:prstGeom prst="rect">
            <a:avLst/>
          </a:prstGeom>
          <a:noFill/>
          <a:ln w="9525">
            <a:noFill/>
          </a:ln>
        </p:spPr>
        <p:txBody>
          <a:bodyPr>
            <a:spAutoFit/>
          </a:bodyPr>
          <a:p>
            <a:pPr algn="just">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根据以上求得的驱动方程</a:t>
            </a:r>
            <a:r>
              <a:rPr lang="en-US" altLang="zh-CN" dirty="0">
                <a:latin typeface="Times New Roman" panose="02020603050405020304" pitchFamily="18" charset="0"/>
              </a:rPr>
              <a:t>,</a:t>
            </a:r>
            <a:r>
              <a:rPr lang="zh-CN" altLang="en-US" dirty="0">
                <a:latin typeface="Times New Roman" panose="02020603050405020304" pitchFamily="18" charset="0"/>
              </a:rPr>
              <a:t>可以计算出未使用状态</a:t>
            </a:r>
            <a:endParaRPr lang="zh-CN" altLang="en-US" dirty="0">
              <a:latin typeface="Times New Roman" panose="02020603050405020304" pitchFamily="18" charset="0"/>
            </a:endParaRPr>
          </a:p>
          <a:p>
            <a:pPr algn="just">
              <a:spcBef>
                <a:spcPct val="50000"/>
              </a:spcBef>
            </a:pPr>
            <a:r>
              <a:rPr lang="zh-CN" altLang="en-US" dirty="0">
                <a:latin typeface="Times New Roman" panose="02020603050405020304" pitchFamily="18" charset="0"/>
              </a:rPr>
              <a:t>实际的次态</a:t>
            </a:r>
            <a:r>
              <a:rPr lang="en-US" altLang="zh-CN" dirty="0">
                <a:latin typeface="Times New Roman" panose="02020603050405020304" pitchFamily="18" charset="0"/>
              </a:rPr>
              <a:t>,</a:t>
            </a:r>
            <a:r>
              <a:rPr lang="zh-CN" altLang="en-US" dirty="0">
                <a:latin typeface="Times New Roman" panose="02020603050405020304" pitchFamily="18" charset="0"/>
              </a:rPr>
              <a:t>见表</a:t>
            </a:r>
            <a:r>
              <a:rPr lang="en-US" altLang="zh-CN" dirty="0">
                <a:latin typeface="Times New Roman" panose="02020603050405020304" pitchFamily="18" charset="0"/>
              </a:rPr>
              <a:t>4―24</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ransition spd="med">
    <p:zoom/>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9" name="Text Box 4"/>
          <p:cNvSpPr txBox="1"/>
          <p:nvPr/>
        </p:nvSpPr>
        <p:spPr>
          <a:xfrm>
            <a:off x="3048000" y="5638800"/>
            <a:ext cx="5105400" cy="4572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4―52  </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的卡诺图 </a:t>
            </a:r>
            <a:endParaRPr lang="zh-CN" altLang="en-US" dirty="0">
              <a:latin typeface="Times New Roman" panose="02020603050405020304" pitchFamily="18" charset="0"/>
            </a:endParaRPr>
          </a:p>
        </p:txBody>
      </p:sp>
      <p:graphicFrame>
        <p:nvGraphicFramePr>
          <p:cNvPr id="96258" name="Object 5"/>
          <p:cNvGraphicFramePr>
            <a:graphicFrameLocks noChangeAspect="1"/>
          </p:cNvGraphicFramePr>
          <p:nvPr/>
        </p:nvGraphicFramePr>
        <p:xfrm>
          <a:off x="457200" y="381000"/>
          <a:ext cx="8229600" cy="5235575"/>
        </p:xfrm>
        <a:graphic>
          <a:graphicData uri="http://schemas.openxmlformats.org/presentationml/2006/ole">
            <mc:AlternateContent xmlns:mc="http://schemas.openxmlformats.org/markup-compatibility/2006">
              <mc:Choice xmlns:v="urn:schemas-microsoft-com:vml" Requires="v">
                <p:oleObj spid="_x0000_s3221" name="" r:id="rId1" imgW="4328160" imgH="2750820" progId="Visio.Drawing.4">
                  <p:embed/>
                </p:oleObj>
              </mc:Choice>
              <mc:Fallback>
                <p:oleObj name="" r:id="rId1" imgW="4328160" imgH="2750820" progId="Visio.Drawing.4">
                  <p:embed/>
                  <p:pic>
                    <p:nvPicPr>
                      <p:cNvPr id="0" name="图片 3220"/>
                      <p:cNvPicPr/>
                      <p:nvPr/>
                    </p:nvPicPr>
                    <p:blipFill>
                      <a:blip r:embed="rId2"/>
                      <a:stretch>
                        <a:fillRect/>
                      </a:stretch>
                    </p:blipFill>
                    <p:spPr>
                      <a:xfrm>
                        <a:off x="457200" y="381000"/>
                        <a:ext cx="8229600" cy="52355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7282" name="Object 1028"/>
          <p:cNvGraphicFramePr>
            <a:graphicFrameLocks noChangeAspect="1"/>
          </p:cNvGraphicFramePr>
          <p:nvPr/>
        </p:nvGraphicFramePr>
        <p:xfrm>
          <a:off x="609600" y="1219200"/>
          <a:ext cx="7543800" cy="3443288"/>
        </p:xfrm>
        <a:graphic>
          <a:graphicData uri="http://schemas.openxmlformats.org/presentationml/2006/ole">
            <mc:AlternateContent xmlns:mc="http://schemas.openxmlformats.org/markup-compatibility/2006">
              <mc:Choice xmlns:v="urn:schemas-microsoft-com:vml" Requires="v">
                <p:oleObj spid="_x0000_s3222" name="" r:id="rId1" imgW="3025140" imgH="1386840" progId="Visio.Drawing.4">
                  <p:embed/>
                </p:oleObj>
              </mc:Choice>
              <mc:Fallback>
                <p:oleObj name="" r:id="rId1" imgW="3025140" imgH="1386840" progId="Visio.Drawing.4">
                  <p:embed/>
                  <p:pic>
                    <p:nvPicPr>
                      <p:cNvPr id="0" name="图片 3221"/>
                      <p:cNvPicPr/>
                      <p:nvPr/>
                    </p:nvPicPr>
                    <p:blipFill>
                      <a:blip r:embed="rId2"/>
                      <a:stretch>
                        <a:fillRect/>
                      </a:stretch>
                    </p:blipFill>
                    <p:spPr>
                      <a:xfrm>
                        <a:off x="609600" y="1219200"/>
                        <a:ext cx="7543800" cy="3443288"/>
                      </a:xfrm>
                      <a:prstGeom prst="rect">
                        <a:avLst/>
                      </a:prstGeom>
                      <a:noFill/>
                      <a:ln w="38100">
                        <a:noFill/>
                        <a:miter/>
                      </a:ln>
                    </p:spPr>
                  </p:pic>
                </p:oleObj>
              </mc:Fallback>
            </mc:AlternateContent>
          </a:graphicData>
        </a:graphic>
      </p:graphicFrame>
      <p:sp>
        <p:nvSpPr>
          <p:cNvPr id="97283" name="Text Box 1029"/>
          <p:cNvSpPr txBox="1"/>
          <p:nvPr/>
        </p:nvSpPr>
        <p:spPr>
          <a:xfrm>
            <a:off x="3048000" y="5181600"/>
            <a:ext cx="5105400" cy="4572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4―52  </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的卡诺图 </a:t>
            </a:r>
            <a:endParaRPr lang="zh-CN" altLang="en-US" dirty="0">
              <a:latin typeface="Times New Roman" panose="02020603050405020304" pitchFamily="18" charset="0"/>
            </a:endParaRPr>
          </a:p>
        </p:txBody>
      </p:sp>
    </p:spTree>
  </p:cSld>
  <p:clrMapOvr>
    <a:masterClrMapping/>
  </p:clrMapOvr>
  <p:transition spd="med">
    <p:zoom/>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Text Box 4"/>
          <p:cNvSpPr txBox="1"/>
          <p:nvPr/>
        </p:nvSpPr>
        <p:spPr>
          <a:xfrm>
            <a:off x="2362200" y="677863"/>
            <a:ext cx="4876800" cy="457200"/>
          </a:xfrm>
          <a:prstGeom prst="rect">
            <a:avLst/>
          </a:prstGeom>
          <a:noFill/>
          <a:ln w="9525">
            <a:noFill/>
          </a:ln>
        </p:spPr>
        <p:txBody>
          <a:bodyPr>
            <a:spAutoFit/>
          </a:bodyPr>
          <a:p>
            <a:pPr algn="just">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4―24 </a:t>
            </a:r>
            <a:r>
              <a:rPr lang="zh-CN" altLang="en-US" dirty="0">
                <a:latin typeface="Times New Roman" panose="02020603050405020304" pitchFamily="18" charset="0"/>
              </a:rPr>
              <a:t>未使用状态的状态转换表</a:t>
            </a:r>
            <a:endParaRPr lang="zh-CN" altLang="en-US" dirty="0">
              <a:latin typeface="Times New Roman" panose="02020603050405020304" pitchFamily="18" charset="0"/>
            </a:endParaRPr>
          </a:p>
        </p:txBody>
      </p:sp>
      <p:pic>
        <p:nvPicPr>
          <p:cNvPr id="191491" name="Picture 5" descr="C:\WINDOWS\Desktop\lln\Img00035.JPG"/>
          <p:cNvPicPr>
            <a:picLocks noChangeAspect="1"/>
          </p:cNvPicPr>
          <p:nvPr/>
        </p:nvPicPr>
        <p:blipFill>
          <a:blip r:embed="rId1"/>
          <a:stretch>
            <a:fillRect/>
          </a:stretch>
        </p:blipFill>
        <p:spPr>
          <a:xfrm>
            <a:off x="323850" y="2044700"/>
            <a:ext cx="8496300" cy="2768600"/>
          </a:xfrm>
          <a:prstGeom prst="rect">
            <a:avLst/>
          </a:prstGeom>
          <a:noFill/>
          <a:ln w="9525">
            <a:noFill/>
          </a:ln>
        </p:spPr>
      </p:pic>
    </p:spTree>
  </p:cSld>
  <p:clrMapOvr>
    <a:masterClrMapping/>
  </p:clrMapOvr>
  <p:transition spd="med">
    <p:zoom/>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3"/>
          <p:cNvSpPr>
            <a:spLocks noGrp="1"/>
          </p:cNvSpPr>
          <p:nvPr>
            <p:ph idx="1"/>
          </p:nvPr>
        </p:nvSpPr>
        <p:spPr>
          <a:xfrm>
            <a:off x="533400" y="533400"/>
            <a:ext cx="7772400" cy="5562600"/>
          </a:xfrm>
          <a:ln/>
        </p:spPr>
        <p:txBody>
          <a:bodyPr vert="horz" wrap="square" lIns="91440" tIns="45720" rIns="91440" bIns="45720" anchor="t" anchorCtr="0"/>
          <a:p>
            <a:pPr algn="just">
              <a:buNone/>
            </a:pPr>
            <a:r>
              <a:rPr lang="en-US" altLang="zh-CN" dirty="0"/>
              <a:t>             </a:t>
            </a:r>
            <a:r>
              <a:rPr lang="zh-CN" altLang="en-US" dirty="0"/>
              <a:t>按照表</a:t>
            </a:r>
            <a:r>
              <a:rPr lang="en-US" altLang="zh-CN" dirty="0"/>
              <a:t>4―24</a:t>
            </a:r>
            <a:r>
              <a:rPr lang="zh-CN" altLang="en-US" dirty="0"/>
              <a:t>的结果</a:t>
            </a:r>
            <a:r>
              <a:rPr lang="en-US" altLang="zh-CN" dirty="0"/>
              <a:t>,</a:t>
            </a:r>
            <a:r>
              <a:rPr lang="zh-CN" altLang="en-US" dirty="0"/>
              <a:t>将未使用状态加到状态转换图中</a:t>
            </a:r>
            <a:r>
              <a:rPr lang="en-US" altLang="zh-CN" dirty="0"/>
              <a:t>,</a:t>
            </a:r>
            <a:r>
              <a:rPr lang="zh-CN" altLang="en-US" dirty="0"/>
              <a:t>可以得到电路完整的状态转换图</a:t>
            </a:r>
            <a:r>
              <a:rPr lang="en-US" altLang="zh-CN" dirty="0"/>
              <a:t>,</a:t>
            </a:r>
            <a:r>
              <a:rPr lang="zh-CN" altLang="en-US" dirty="0"/>
              <a:t>如图</a:t>
            </a:r>
            <a:r>
              <a:rPr lang="en-US" altLang="zh-CN" dirty="0"/>
              <a:t>4―53</a:t>
            </a:r>
            <a:r>
              <a:rPr lang="zh-CN" altLang="en-US" dirty="0"/>
              <a:t>所示。</a:t>
            </a:r>
            <a:endParaRPr lang="zh-CN" altLang="en-US" dirty="0"/>
          </a:p>
          <a:p>
            <a:pPr>
              <a:buNone/>
            </a:pPr>
            <a:r>
              <a:rPr lang="zh-CN" altLang="en-US" dirty="0"/>
              <a:t>             由图</a:t>
            </a:r>
            <a:r>
              <a:rPr lang="en-US" altLang="zh-CN" dirty="0"/>
              <a:t>4―53</a:t>
            </a:r>
            <a:r>
              <a:rPr lang="zh-CN" altLang="en-US" dirty="0"/>
              <a:t>可见</a:t>
            </a:r>
            <a:r>
              <a:rPr lang="en-US" altLang="zh-CN" dirty="0"/>
              <a:t>,</a:t>
            </a:r>
            <a:r>
              <a:rPr lang="zh-CN" altLang="en-US" dirty="0"/>
              <a:t>电路能够自启动。</a:t>
            </a:r>
            <a:endParaRPr lang="zh-CN" altLang="en-US" dirty="0"/>
          </a:p>
          <a:p>
            <a:pPr algn="just">
              <a:buNone/>
            </a:pPr>
            <a:r>
              <a:rPr lang="zh-CN" altLang="en-US" dirty="0"/>
              <a:t>             最后</a:t>
            </a:r>
            <a:r>
              <a:rPr lang="en-US" altLang="zh-CN" dirty="0"/>
              <a:t>,</a:t>
            </a:r>
            <a:r>
              <a:rPr lang="zh-CN" altLang="en-US" dirty="0"/>
              <a:t>根据驱动方程和时钟方程画出逻辑电路图</a:t>
            </a:r>
            <a:r>
              <a:rPr lang="en-US" altLang="zh-CN" dirty="0"/>
              <a:t>,</a:t>
            </a:r>
            <a:r>
              <a:rPr lang="zh-CN" altLang="en-US" dirty="0"/>
              <a:t>如图</a:t>
            </a:r>
            <a:r>
              <a:rPr lang="en-US" altLang="zh-CN" dirty="0"/>
              <a:t>4―54</a:t>
            </a:r>
            <a:r>
              <a:rPr lang="zh-CN" altLang="en-US" dirty="0"/>
              <a:t>所示。</a:t>
            </a:r>
            <a:endParaRPr lang="zh-CN" altLang="en-US" dirty="0"/>
          </a:p>
          <a:p>
            <a:pPr>
              <a:buNone/>
            </a:pPr>
            <a:r>
              <a:rPr lang="zh-CN" altLang="en-US" dirty="0"/>
              <a:t> </a:t>
            </a:r>
            <a:endParaRPr lang="zh-CN" altLang="en-US" dirty="0"/>
          </a:p>
        </p:txBody>
      </p:sp>
    </p:spTree>
  </p:cSld>
  <p:clrMapOvr>
    <a:masterClrMapping/>
  </p:clrMapOvr>
  <p:transition spd="med">
    <p:zoom/>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7" name="Text Box 4"/>
          <p:cNvSpPr txBox="1"/>
          <p:nvPr/>
        </p:nvSpPr>
        <p:spPr>
          <a:xfrm>
            <a:off x="2514600" y="5334000"/>
            <a:ext cx="5029200" cy="457200"/>
          </a:xfrm>
          <a:prstGeom prst="rect">
            <a:avLst/>
          </a:prstGeom>
          <a:noFill/>
          <a:ln w="9525">
            <a:noFill/>
          </a:ln>
        </p:spPr>
        <p:txBody>
          <a:bodyPr>
            <a:spAutoFit/>
          </a:bodyPr>
          <a:p>
            <a:pPr algn="just">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4―53  </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的完整状态转换图</a:t>
            </a:r>
            <a:endParaRPr lang="zh-CN" altLang="en-US" dirty="0">
              <a:latin typeface="Times New Roman" panose="02020603050405020304" pitchFamily="18" charset="0"/>
            </a:endParaRPr>
          </a:p>
        </p:txBody>
      </p:sp>
      <p:graphicFrame>
        <p:nvGraphicFramePr>
          <p:cNvPr id="98306" name="Object 5"/>
          <p:cNvGraphicFramePr>
            <a:graphicFrameLocks noChangeAspect="1"/>
          </p:cNvGraphicFramePr>
          <p:nvPr/>
        </p:nvGraphicFramePr>
        <p:xfrm>
          <a:off x="685800" y="838200"/>
          <a:ext cx="7848600" cy="3913188"/>
        </p:xfrm>
        <a:graphic>
          <a:graphicData uri="http://schemas.openxmlformats.org/presentationml/2006/ole">
            <mc:AlternateContent xmlns:mc="http://schemas.openxmlformats.org/markup-compatibility/2006">
              <mc:Choice xmlns:v="urn:schemas-microsoft-com:vml" Requires="v">
                <p:oleObj spid="_x0000_s3223" name="" r:id="rId1" imgW="2727960" imgH="1363980" progId="Visio.Drawing.4">
                  <p:embed/>
                </p:oleObj>
              </mc:Choice>
              <mc:Fallback>
                <p:oleObj name="" r:id="rId1" imgW="2727960" imgH="1363980" progId="Visio.Drawing.4">
                  <p:embed/>
                  <p:pic>
                    <p:nvPicPr>
                      <p:cNvPr id="0" name="图片 3222"/>
                      <p:cNvPicPr/>
                      <p:nvPr/>
                    </p:nvPicPr>
                    <p:blipFill>
                      <a:blip r:embed="rId2"/>
                      <a:stretch>
                        <a:fillRect/>
                      </a:stretch>
                    </p:blipFill>
                    <p:spPr>
                      <a:xfrm>
                        <a:off x="685800" y="838200"/>
                        <a:ext cx="7848600" cy="39131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Text Box 4"/>
          <p:cNvSpPr txBox="1"/>
          <p:nvPr/>
        </p:nvSpPr>
        <p:spPr>
          <a:xfrm>
            <a:off x="2743200" y="5105400"/>
            <a:ext cx="5257800" cy="457200"/>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4―54   </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的逻辑图 </a:t>
            </a:r>
            <a:endParaRPr lang="zh-CN" altLang="en-US" dirty="0">
              <a:latin typeface="Times New Roman" panose="02020603050405020304" pitchFamily="18" charset="0"/>
            </a:endParaRPr>
          </a:p>
        </p:txBody>
      </p:sp>
      <p:pic>
        <p:nvPicPr>
          <p:cNvPr id="99332" name="Picture 5" descr="E:\素材\小图标\ARROW\0021.GIF">
            <a:hlinkClick r:id="rId1" action="ppaction://hlinksldjump"/>
          </p:cNvPr>
          <p:cNvPicPr>
            <a:picLocks noChangeAspect="1"/>
          </p:cNvPicPr>
          <p:nvPr/>
        </p:nvPicPr>
        <p:blipFill>
          <a:blip r:embed="rId2"/>
          <a:stretch>
            <a:fillRect/>
          </a:stretch>
        </p:blipFill>
        <p:spPr>
          <a:xfrm>
            <a:off x="685800" y="5943600"/>
            <a:ext cx="1066800" cy="427038"/>
          </a:xfrm>
          <a:prstGeom prst="rect">
            <a:avLst/>
          </a:prstGeom>
          <a:noFill/>
          <a:ln w="9525">
            <a:noFill/>
          </a:ln>
        </p:spPr>
      </p:pic>
      <p:graphicFrame>
        <p:nvGraphicFramePr>
          <p:cNvPr id="99330" name="Object 6"/>
          <p:cNvGraphicFramePr>
            <a:graphicFrameLocks noChangeAspect="1"/>
          </p:cNvGraphicFramePr>
          <p:nvPr/>
        </p:nvGraphicFramePr>
        <p:xfrm>
          <a:off x="533400" y="1752600"/>
          <a:ext cx="8001000" cy="2151063"/>
        </p:xfrm>
        <a:graphic>
          <a:graphicData uri="http://schemas.openxmlformats.org/presentationml/2006/ole">
            <mc:AlternateContent xmlns:mc="http://schemas.openxmlformats.org/markup-compatibility/2006">
              <mc:Choice xmlns:v="urn:schemas-microsoft-com:vml" Requires="v">
                <p:oleObj spid="_x0000_s3224" name="" r:id="rId3" imgW="3611880" imgH="975360" progId="Visio.Drawing.4">
                  <p:embed/>
                </p:oleObj>
              </mc:Choice>
              <mc:Fallback>
                <p:oleObj name="" r:id="rId3" imgW="3611880" imgH="975360" progId="Visio.Drawing.4">
                  <p:embed/>
                  <p:pic>
                    <p:nvPicPr>
                      <p:cNvPr id="0" name="图片 3223"/>
                      <p:cNvPicPr/>
                      <p:nvPr/>
                    </p:nvPicPr>
                    <p:blipFill>
                      <a:blip r:embed="rId4"/>
                      <a:stretch>
                        <a:fillRect/>
                      </a:stretch>
                    </p:blipFill>
                    <p:spPr>
                      <a:xfrm>
                        <a:off x="533400" y="1752600"/>
                        <a:ext cx="8001000" cy="21510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1084"/>
          <p:cNvSpPr>
            <a:spLocks noGrp="1"/>
          </p:cNvSpPr>
          <p:nvPr>
            <p:ph type="title"/>
          </p:nvPr>
        </p:nvSpPr>
        <p:spPr>
          <a:ln/>
        </p:spPr>
        <p:txBody>
          <a:bodyPr vert="horz" wrap="square" lIns="91440" tIns="45720" rIns="91440" bIns="45720" anchor="ctr" anchorCtr="0"/>
          <a:p>
            <a:pPr eaLnBrk="1" hangingPunct="1"/>
            <a:r>
              <a:rPr lang="en-US" altLang="zh-CN" sz="2800" dirty="0"/>
              <a:t> </a:t>
            </a:r>
            <a:r>
              <a:rPr lang="zh-CN" altLang="en-US" sz="2400" b="0" dirty="0"/>
              <a:t>以上分析结果可用表</a:t>
            </a:r>
            <a:r>
              <a:rPr lang="en-US" altLang="zh-CN" sz="2400" b="0" dirty="0"/>
              <a:t>4―1</a:t>
            </a:r>
            <a:r>
              <a:rPr lang="zh-CN" altLang="en-US" sz="2400" b="0" dirty="0"/>
              <a:t>表示</a:t>
            </a:r>
            <a:r>
              <a:rPr lang="en-US" altLang="zh-CN" sz="2400" b="0" dirty="0"/>
              <a:t>,</a:t>
            </a:r>
            <a:r>
              <a:rPr lang="zh-CN" altLang="en-US" sz="2400" b="0" dirty="0"/>
              <a:t>表中反映了触发器的次态和输入信号以及现态之间的关系</a:t>
            </a:r>
            <a:r>
              <a:rPr lang="en-US" altLang="zh-CN" sz="2400" b="0" dirty="0"/>
              <a:t>,</a:t>
            </a:r>
            <a:r>
              <a:rPr lang="zh-CN" altLang="en-US" sz="2400" b="0" dirty="0"/>
              <a:t>称为触发器的特性表（或功能表）。表中的</a:t>
            </a:r>
            <a:r>
              <a:rPr lang="en-US" altLang="zh-CN" sz="2400" b="0" dirty="0"/>
              <a:t>×</a:t>
            </a:r>
            <a:r>
              <a:rPr lang="zh-CN" altLang="en-US" sz="2400" b="0" dirty="0"/>
              <a:t>表示约束。</a:t>
            </a:r>
            <a:endParaRPr lang="zh-CN" altLang="en-US" sz="2400" b="0" dirty="0"/>
          </a:p>
        </p:txBody>
      </p:sp>
      <p:graphicFrame>
        <p:nvGraphicFramePr>
          <p:cNvPr id="236607" name="Group 1087"/>
          <p:cNvGraphicFramePr>
            <a:graphicFrameLocks noGrp="1"/>
          </p:cNvGraphicFramePr>
          <p:nvPr>
            <p:ph sz="half" idx="1"/>
          </p:nvPr>
        </p:nvGraphicFramePr>
        <p:xfrm>
          <a:off x="2447925" y="2384425"/>
          <a:ext cx="3810000" cy="4117975"/>
        </p:xfrm>
        <a:graphic>
          <a:graphicData uri="http://schemas.openxmlformats.org/drawingml/2006/table">
            <a:tbl>
              <a:tblPr/>
              <a:tblGrid>
                <a:gridCol w="952500"/>
                <a:gridCol w="936625"/>
                <a:gridCol w="1127125"/>
                <a:gridCol w="793750"/>
              </a:tblGrid>
              <a:tr h="698608">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1">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1866">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3455">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28691">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3455">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1866">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1866">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31866">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marL="742950" indent="-285750">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1673" name="Rectangle 1086"/>
          <p:cNvSpPr>
            <a:spLocks noGrp="1"/>
          </p:cNvSpPr>
          <p:nvPr>
            <p:ph type="body" sz="half" idx="1"/>
          </p:nvPr>
        </p:nvSpPr>
        <p:spPr>
          <a:xfrm>
            <a:off x="3635375" y="1989138"/>
            <a:ext cx="1301750" cy="476250"/>
          </a:xfrm>
          <a:ln/>
        </p:spPr>
        <p:txBody>
          <a:bodyPr vert="horz" wrap="square" lIns="91440" tIns="45720" rIns="91440" bIns="45720" anchor="t" anchorCtr="0"/>
          <a:p>
            <a:pPr marL="0" indent="0" eaLnBrk="1" hangingPunct="1">
              <a:lnSpc>
                <a:spcPct val="120000"/>
              </a:lnSpc>
              <a:buClrTx/>
              <a:buSzTx/>
              <a:buFontTx/>
              <a:buNone/>
            </a:pPr>
            <a:r>
              <a:rPr lang="zh-CN" altLang="en-US" sz="2000" dirty="0"/>
              <a:t>表</a:t>
            </a:r>
            <a:r>
              <a:rPr lang="en-US" altLang="zh-CN" sz="2000" dirty="0"/>
              <a:t>4</a:t>
            </a:r>
            <a:r>
              <a:rPr lang="zh-CN" altLang="en-US" sz="2000" dirty="0"/>
              <a:t>－</a:t>
            </a:r>
            <a:r>
              <a:rPr lang="en-US" altLang="zh-CN" sz="2000" dirty="0"/>
              <a:t>1</a:t>
            </a:r>
            <a:endParaRPr lang="en-US" altLang="zh-CN" sz="2000" dirty="0"/>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a:ln/>
        </p:spPr>
        <p:txBody>
          <a:bodyPr vert="horz" wrap="square" lIns="91440" tIns="45720" rIns="91440" bIns="45720" anchor="ctr" anchorCtr="0"/>
          <a:p>
            <a:pPr eaLnBrk="1" hangingPunct="1"/>
            <a:r>
              <a:rPr lang="zh-CN" altLang="en-US" dirty="0"/>
              <a:t>第</a:t>
            </a:r>
            <a:r>
              <a:rPr lang="en-US" altLang="zh-CN" dirty="0"/>
              <a:t>4</a:t>
            </a:r>
            <a:r>
              <a:rPr lang="zh-CN" altLang="en-US" dirty="0"/>
              <a:t>章   时序逻辑电路</a:t>
            </a:r>
            <a:endParaRPr lang="zh-CN" altLang="en-US" dirty="0"/>
          </a:p>
        </p:txBody>
      </p:sp>
      <p:sp>
        <p:nvSpPr>
          <p:cNvPr id="102403" name="Rectangle 3"/>
          <p:cNvSpPr>
            <a:spLocks noGrp="1"/>
          </p:cNvSpPr>
          <p:nvPr>
            <p:ph idx="1"/>
          </p:nvPr>
        </p:nvSpPr>
        <p:spPr>
          <a:ln/>
        </p:spPr>
        <p:txBody>
          <a:bodyPr vert="horz" wrap="square" lIns="91440" tIns="45720" rIns="91440" bIns="45720" anchor="t" anchorCtr="0"/>
          <a:p>
            <a:pPr eaLnBrk="1" hangingPunct="1">
              <a:buNone/>
            </a:pPr>
            <a:r>
              <a:rPr lang="zh-CN" altLang="en-US" sz="2000" dirty="0"/>
              <a:t>教学要求：掌握触发器的逻辑功能，触发方式，特性和参数； </a:t>
            </a:r>
            <a:endParaRPr lang="zh-CN" altLang="en-US" sz="2000" dirty="0"/>
          </a:p>
          <a:p>
            <a:pPr eaLnBrk="1" hangingPunct="1">
              <a:buNone/>
            </a:pPr>
            <a:r>
              <a:rPr lang="zh-CN" altLang="en-US" dirty="0"/>
              <a:t>                 </a:t>
            </a:r>
            <a:r>
              <a:rPr lang="zh-CN" altLang="en-US" sz="2000" dirty="0"/>
              <a:t>理解触发器的存储功能</a:t>
            </a:r>
            <a:endParaRPr lang="zh-CN" altLang="en-US" sz="2000" dirty="0"/>
          </a:p>
          <a:p>
            <a:pPr eaLnBrk="1" hangingPunct="1">
              <a:buNone/>
            </a:pPr>
            <a:r>
              <a:rPr lang="zh-CN" altLang="en-US" sz="2000" dirty="0"/>
              <a:t>                     理解同步的意义</a:t>
            </a:r>
            <a:endParaRPr lang="zh-CN" altLang="en-US" sz="2000" dirty="0"/>
          </a:p>
          <a:p>
            <a:pPr eaLnBrk="1" hangingPunct="1">
              <a:buNone/>
            </a:pPr>
            <a:r>
              <a:rPr lang="zh-CN" altLang="en-US" sz="2000" dirty="0"/>
              <a:t>                    正确理解触发器的工作原理；</a:t>
            </a:r>
            <a:endParaRPr lang="zh-CN" altLang="en-US" sz="2000" dirty="0"/>
          </a:p>
          <a:p>
            <a:pPr eaLnBrk="1" hangingPunct="1">
              <a:buNone/>
            </a:pPr>
            <a:r>
              <a:rPr lang="zh-CN" altLang="en-US" sz="2000" dirty="0"/>
              <a:t>                    掌握时序逻辑电路的分析方法；</a:t>
            </a:r>
            <a:endParaRPr lang="zh-CN" altLang="en-US" sz="2000" dirty="0"/>
          </a:p>
          <a:p>
            <a:pPr eaLnBrk="1" hangingPunct="1">
              <a:buNone/>
            </a:pPr>
            <a:r>
              <a:rPr lang="zh-CN" altLang="en-US" sz="2000" dirty="0"/>
              <a:t>                    常用时序逻辑功能器件及其应用。</a:t>
            </a:r>
            <a:endParaRPr lang="zh-CN" altLang="en-US" sz="2000" dirty="0"/>
          </a:p>
          <a:p>
            <a:pPr eaLnBrk="1" hangingPunct="1">
              <a:buNone/>
            </a:pPr>
            <a:endParaRPr lang="en-US" altLang="zh-CN" sz="2000" dirty="0"/>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3"/>
          <p:cNvSpPr>
            <a:spLocks noGrp="1"/>
          </p:cNvSpPr>
          <p:nvPr>
            <p:ph idx="1"/>
          </p:nvPr>
        </p:nvSpPr>
        <p:spPr>
          <a:xfrm>
            <a:off x="990600" y="533400"/>
            <a:ext cx="4724400" cy="685800"/>
          </a:xfrm>
          <a:ln/>
        </p:spPr>
        <p:txBody>
          <a:bodyPr vert="horz" wrap="square" lIns="91440" tIns="45720" rIns="91440" bIns="45720" anchor="t" anchorCtr="0"/>
          <a:p>
            <a:pPr algn="just" eaLnBrk="1" hangingPunct="1">
              <a:buNone/>
            </a:pPr>
            <a:r>
              <a:rPr lang="zh-CN" altLang="en-US" dirty="0"/>
              <a:t>由表</a:t>
            </a:r>
            <a:r>
              <a:rPr lang="en-US" altLang="zh-CN" dirty="0"/>
              <a:t>4―1</a:t>
            </a:r>
            <a:r>
              <a:rPr lang="zh-CN" altLang="en-US" dirty="0"/>
              <a:t>可以写出如下方程</a:t>
            </a:r>
            <a:r>
              <a:rPr lang="en-US" altLang="zh-CN" dirty="0"/>
              <a:t>:</a:t>
            </a:r>
            <a:endParaRPr lang="en-US" altLang="zh-CN" dirty="0"/>
          </a:p>
        </p:txBody>
      </p:sp>
      <p:sp>
        <p:nvSpPr>
          <p:cNvPr id="9220" name="Text Box 5"/>
          <p:cNvSpPr txBox="1"/>
          <p:nvPr/>
        </p:nvSpPr>
        <p:spPr>
          <a:xfrm>
            <a:off x="838200" y="2743200"/>
            <a:ext cx="7543800" cy="2830513"/>
          </a:xfrm>
          <a:prstGeom prst="rect">
            <a:avLst/>
          </a:prstGeom>
          <a:noFill/>
          <a:ln w="9525">
            <a:noFill/>
          </a:ln>
        </p:spPr>
        <p:txBody>
          <a:bodyPr>
            <a:spAutoFit/>
          </a:bodyPr>
          <a:p>
            <a:pPr algn="just" eaLnBrk="1" hangingPunct="1">
              <a:lnSpc>
                <a:spcPct val="130000"/>
              </a:lnSpc>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上述方程描述了基本</a:t>
            </a:r>
            <a:r>
              <a:rPr lang="en-US" altLang="zh-CN" dirty="0">
                <a:latin typeface="Times New Roman" panose="02020603050405020304" pitchFamily="18" charset="0"/>
              </a:rPr>
              <a:t>RS</a:t>
            </a:r>
            <a:r>
              <a:rPr lang="zh-CN" altLang="en-US" dirty="0">
                <a:latin typeface="Times New Roman" panose="02020603050405020304" pitchFamily="18" charset="0"/>
              </a:rPr>
              <a:t>触发器的次态和输入信号以及现态之间的逻辑关系</a:t>
            </a:r>
            <a:r>
              <a:rPr lang="en-US" altLang="zh-CN" dirty="0">
                <a:latin typeface="Times New Roman" panose="02020603050405020304" pitchFamily="18" charset="0"/>
              </a:rPr>
              <a:t>,</a:t>
            </a:r>
            <a:r>
              <a:rPr lang="zh-CN" altLang="en-US" dirty="0">
                <a:latin typeface="Times New Roman" panose="02020603050405020304" pitchFamily="18" charset="0"/>
              </a:rPr>
              <a:t>称为基本</a:t>
            </a:r>
            <a:r>
              <a:rPr lang="en-US" altLang="zh-CN" dirty="0">
                <a:latin typeface="Times New Roman" panose="02020603050405020304" pitchFamily="18" charset="0"/>
              </a:rPr>
              <a:t>RS</a:t>
            </a:r>
            <a:r>
              <a:rPr lang="zh-CN" altLang="en-US" dirty="0">
                <a:latin typeface="Times New Roman" panose="02020603050405020304" pitchFamily="18" charset="0"/>
              </a:rPr>
              <a:t>触发器的特性方程。</a:t>
            </a:r>
            <a:endParaRPr lang="zh-CN" altLang="en-US" dirty="0">
              <a:latin typeface="Times New Roman" panose="02020603050405020304" pitchFamily="18" charset="0"/>
            </a:endParaRPr>
          </a:p>
          <a:p>
            <a:pPr algn="just" eaLnBrk="1" hangingPunct="1">
              <a:lnSpc>
                <a:spcPct val="130000"/>
              </a:lnSpc>
              <a:spcBef>
                <a:spcPct val="50000"/>
              </a:spcBef>
            </a:pPr>
            <a:r>
              <a:rPr lang="zh-CN" altLang="en-US" dirty="0">
                <a:latin typeface="Times New Roman" panose="02020603050405020304" pitchFamily="18" charset="0"/>
              </a:rPr>
              <a:t>       分析结果表明</a:t>
            </a:r>
            <a:r>
              <a:rPr lang="en-US" altLang="zh-CN" dirty="0">
                <a:latin typeface="Times New Roman" panose="02020603050405020304" pitchFamily="18" charset="0"/>
              </a:rPr>
              <a:t>,</a:t>
            </a:r>
            <a:r>
              <a:rPr lang="zh-CN" altLang="en-US" dirty="0">
                <a:latin typeface="Times New Roman" panose="02020603050405020304" pitchFamily="18" charset="0"/>
              </a:rPr>
              <a:t>该触发器具有保持、置</a:t>
            </a:r>
            <a:r>
              <a:rPr lang="en-US" altLang="zh-CN" dirty="0">
                <a:latin typeface="Times New Roman" panose="02020603050405020304" pitchFamily="18" charset="0"/>
              </a:rPr>
              <a:t>0</a:t>
            </a:r>
            <a:r>
              <a:rPr lang="zh-CN" altLang="en-US" dirty="0">
                <a:latin typeface="Times New Roman" panose="02020603050405020304" pitchFamily="18" charset="0"/>
              </a:rPr>
              <a:t>、置</a:t>
            </a:r>
            <a:r>
              <a:rPr lang="en-US" altLang="zh-CN" dirty="0">
                <a:latin typeface="Times New Roman" panose="02020603050405020304" pitchFamily="18" charset="0"/>
              </a:rPr>
              <a:t>1</a:t>
            </a:r>
            <a:r>
              <a:rPr lang="zh-CN" altLang="en-US" dirty="0">
                <a:latin typeface="Times New Roman" panose="02020603050405020304" pitchFamily="18" charset="0"/>
              </a:rPr>
              <a:t>三种逻辑功能</a:t>
            </a:r>
            <a:r>
              <a:rPr lang="en-US" altLang="zh-CN" dirty="0">
                <a:latin typeface="Times New Roman" panose="02020603050405020304" pitchFamily="18" charset="0"/>
              </a:rPr>
              <a:t>,</a:t>
            </a:r>
            <a:r>
              <a:rPr lang="zh-CN" altLang="en-US" dirty="0">
                <a:latin typeface="Times New Roman" panose="02020603050405020304" pitchFamily="18" charset="0"/>
              </a:rPr>
              <a:t>两个输入端必须满足约束条件</a:t>
            </a:r>
            <a:r>
              <a:rPr lang="en-US" altLang="zh-CN" dirty="0">
                <a:latin typeface="Times New Roman" panose="02020603050405020304" pitchFamily="18" charset="0"/>
              </a:rPr>
              <a:t>RS=0</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lnSpc>
                <a:spcPct val="130000"/>
              </a:lnSpc>
              <a:spcBef>
                <a:spcPct val="50000"/>
              </a:spcBef>
            </a:pPr>
            <a:endParaRPr lang="en-US" altLang="zh-CN" dirty="0">
              <a:latin typeface="Times New Roman" panose="02020603050405020304" pitchFamily="18" charset="0"/>
            </a:endParaRPr>
          </a:p>
        </p:txBody>
      </p:sp>
      <p:sp>
        <p:nvSpPr>
          <p:cNvPr id="9221" name="Rectangle 7"/>
          <p:cNvSpPr/>
          <p:nvPr/>
        </p:nvSpPr>
        <p:spPr>
          <a:xfrm>
            <a:off x="4029075" y="3157538"/>
            <a:ext cx="9144000" cy="0"/>
          </a:xfrm>
          <a:prstGeom prst="rect">
            <a:avLst/>
          </a:prstGeom>
          <a:noFill/>
          <a:ln w="9525">
            <a:noFill/>
          </a:ln>
        </p:spPr>
        <p:txBody>
          <a:bodyPr>
            <a:spAutoFit/>
          </a:bodyPr>
          <a:p>
            <a:pPr eaLnBrk="1" hangingPunct="1"/>
            <a:endParaRPr lang="zh-CN" altLang="en-US" dirty="0">
              <a:latin typeface="Times New Roman" panose="02020603050405020304" pitchFamily="18" charset="0"/>
            </a:endParaRPr>
          </a:p>
        </p:txBody>
      </p:sp>
      <p:graphicFrame>
        <p:nvGraphicFramePr>
          <p:cNvPr id="9218" name="Object 6"/>
          <p:cNvGraphicFramePr>
            <a:graphicFrameLocks noChangeAspect="1"/>
          </p:cNvGraphicFramePr>
          <p:nvPr/>
        </p:nvGraphicFramePr>
        <p:xfrm>
          <a:off x="2944813" y="1447800"/>
          <a:ext cx="2109787" cy="1104900"/>
        </p:xfrm>
        <a:graphic>
          <a:graphicData uri="http://schemas.openxmlformats.org/presentationml/2006/ole">
            <mc:AlternateContent xmlns:mc="http://schemas.openxmlformats.org/markup-compatibility/2006">
              <mc:Choice xmlns:v="urn:schemas-microsoft-com:vml" Requires="v">
                <p:oleObj spid="_x0000_s3096" name="" r:id="rId1" imgW="1066800" imgH="558800" progId="Equation.3">
                  <p:embed/>
                </p:oleObj>
              </mc:Choice>
              <mc:Fallback>
                <p:oleObj name="" r:id="rId1" imgW="1066800" imgH="558800" progId="Equation.3">
                  <p:embed/>
                  <p:pic>
                    <p:nvPicPr>
                      <p:cNvPr id="0" name="图片 3095"/>
                      <p:cNvPicPr/>
                      <p:nvPr/>
                    </p:nvPicPr>
                    <p:blipFill>
                      <a:blip r:embed="rId2"/>
                      <a:stretch>
                        <a:fillRect/>
                      </a:stretch>
                    </p:blipFill>
                    <p:spPr>
                      <a:xfrm>
                        <a:off x="2944813" y="1447800"/>
                        <a:ext cx="2109787" cy="11049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3"/>
          <p:cNvSpPr>
            <a:spLocks noGrp="1"/>
          </p:cNvSpPr>
          <p:nvPr>
            <p:ph idx="1"/>
          </p:nvPr>
        </p:nvSpPr>
        <p:spPr>
          <a:xfrm>
            <a:off x="381000" y="533400"/>
            <a:ext cx="7772400" cy="5715000"/>
          </a:xfrm>
          <a:ln/>
        </p:spPr>
        <p:txBody>
          <a:bodyPr vert="horz" wrap="square" lIns="91440" tIns="45720" rIns="91440" bIns="45720" anchor="t" anchorCtr="0"/>
          <a:p>
            <a:pPr algn="just" eaLnBrk="1" hangingPunct="1">
              <a:buNone/>
            </a:pPr>
            <a:r>
              <a:rPr lang="en-US" altLang="zh-CN" dirty="0"/>
              <a:t>             </a:t>
            </a:r>
            <a:r>
              <a:rPr lang="zh-CN" altLang="en-US" dirty="0"/>
              <a:t>基本触发器的动作特点</a:t>
            </a:r>
            <a:r>
              <a:rPr lang="en-US" altLang="zh-CN" dirty="0"/>
              <a:t>:</a:t>
            </a:r>
            <a:endParaRPr lang="en-US" altLang="zh-CN" dirty="0"/>
          </a:p>
          <a:p>
            <a:pPr algn="just" eaLnBrk="1" hangingPunct="1">
              <a:buNone/>
            </a:pPr>
            <a:r>
              <a:rPr lang="en-US" altLang="zh-CN" dirty="0"/>
              <a:t>             </a:t>
            </a:r>
            <a:r>
              <a:rPr lang="zh-CN" altLang="en-US" dirty="0"/>
              <a:t>在基本</a:t>
            </a:r>
            <a:r>
              <a:rPr lang="en-US" altLang="zh-CN" dirty="0"/>
              <a:t>RS</a:t>
            </a:r>
            <a:r>
              <a:rPr lang="zh-CN" altLang="en-US" dirty="0"/>
              <a:t>触发器电路中</a:t>
            </a:r>
            <a:r>
              <a:rPr lang="en-US" altLang="zh-CN" dirty="0"/>
              <a:t>,</a:t>
            </a:r>
            <a:r>
              <a:rPr lang="zh-CN" altLang="en-US" dirty="0"/>
              <a:t>由于不存在控制信号</a:t>
            </a:r>
            <a:r>
              <a:rPr lang="en-US" altLang="zh-CN" dirty="0"/>
              <a:t>,</a:t>
            </a:r>
            <a:r>
              <a:rPr lang="zh-CN" altLang="en-US" dirty="0"/>
              <a:t>且输入信号是直接加到与非门</a:t>
            </a:r>
            <a:r>
              <a:rPr lang="en-US" altLang="zh-CN" dirty="0"/>
              <a:t>G</a:t>
            </a:r>
            <a:r>
              <a:rPr lang="en-US" altLang="zh-CN" baseline="-25000" dirty="0"/>
              <a:t>1</a:t>
            </a:r>
            <a:r>
              <a:rPr lang="zh-CN" altLang="en-US" dirty="0"/>
              <a:t>和</a:t>
            </a:r>
            <a:r>
              <a:rPr lang="en-US" altLang="zh-CN" dirty="0"/>
              <a:t>G</a:t>
            </a:r>
            <a:r>
              <a:rPr lang="en-US" altLang="zh-CN" baseline="-25000" dirty="0"/>
              <a:t>2</a:t>
            </a:r>
            <a:r>
              <a:rPr lang="zh-CN" altLang="en-US" dirty="0"/>
              <a:t>的输入端</a:t>
            </a:r>
            <a:r>
              <a:rPr lang="en-US" altLang="zh-CN" dirty="0"/>
              <a:t>,</a:t>
            </a:r>
            <a:r>
              <a:rPr lang="zh-CN" altLang="en-US" dirty="0"/>
              <a:t>只要</a:t>
            </a:r>
            <a:r>
              <a:rPr lang="en-US" altLang="zh-CN" dirty="0"/>
              <a:t>S</a:t>
            </a:r>
            <a:r>
              <a:rPr lang="zh-CN" altLang="en-US" dirty="0"/>
              <a:t>或</a:t>
            </a:r>
            <a:r>
              <a:rPr lang="en-US" altLang="zh-CN" dirty="0"/>
              <a:t>R</a:t>
            </a:r>
            <a:r>
              <a:rPr lang="zh-CN" altLang="en-US" dirty="0"/>
              <a:t>发生变化</a:t>
            </a:r>
            <a:r>
              <a:rPr lang="en-US" altLang="zh-CN" dirty="0"/>
              <a:t>,</a:t>
            </a:r>
            <a:r>
              <a:rPr lang="zh-CN" altLang="en-US" dirty="0"/>
              <a:t>都可能导致触发器的输出状态跟着发生变化。这一特性称为直接控制</a:t>
            </a:r>
            <a:r>
              <a:rPr lang="en-US" altLang="zh-CN" dirty="0"/>
              <a:t>,S</a:t>
            </a:r>
            <a:r>
              <a:rPr lang="zh-CN" altLang="en-US" dirty="0"/>
              <a:t>称为直接置位端</a:t>
            </a:r>
            <a:r>
              <a:rPr lang="en-US" altLang="zh-CN" dirty="0"/>
              <a:t>,R</a:t>
            </a:r>
            <a:r>
              <a:rPr lang="zh-CN" altLang="en-US" dirty="0"/>
              <a:t>称为直接复位端。</a:t>
            </a:r>
            <a:endParaRPr lang="zh-CN" altLang="en-US" dirty="0"/>
          </a:p>
          <a:p>
            <a:pPr algn="just" eaLnBrk="1" hangingPunct="1">
              <a:buNone/>
            </a:pPr>
            <a:r>
              <a:rPr lang="zh-CN" altLang="en-US" dirty="0"/>
              <a:t>            图</a:t>
            </a:r>
            <a:r>
              <a:rPr lang="en-US" altLang="zh-CN" dirty="0"/>
              <a:t>4―3</a:t>
            </a:r>
            <a:r>
              <a:rPr lang="zh-CN" altLang="en-US" dirty="0"/>
              <a:t>所示的时序图反映了由与非门构成的基本</a:t>
            </a:r>
            <a:r>
              <a:rPr lang="en-US" altLang="zh-CN" dirty="0"/>
              <a:t>RS</a:t>
            </a:r>
            <a:r>
              <a:rPr lang="zh-CN" altLang="en-US" dirty="0"/>
              <a:t>触发器在接收不同的输入信号时，状态的变化情况。</a:t>
            </a:r>
            <a:endParaRPr lang="zh-CN" altLang="en-US" dirty="0"/>
          </a:p>
          <a:p>
            <a:pPr algn="just" eaLnBrk="1" hangingPunct="1">
              <a:buNone/>
            </a:pPr>
            <a:r>
              <a:rPr lang="zh-CN" altLang="en-US" dirty="0"/>
              <a:t>            由或非门构成的基本</a:t>
            </a:r>
            <a:r>
              <a:rPr lang="en-US" altLang="zh-CN" dirty="0"/>
              <a:t>RS</a:t>
            </a:r>
            <a:r>
              <a:rPr lang="zh-CN" altLang="en-US" dirty="0"/>
              <a:t>触发器的时序图如图</a:t>
            </a:r>
            <a:r>
              <a:rPr lang="en-US" altLang="zh-CN" dirty="0"/>
              <a:t>4―5</a:t>
            </a:r>
            <a:r>
              <a:rPr lang="zh-CN" altLang="en-US" dirty="0"/>
              <a:t>所示。</a:t>
            </a:r>
            <a:endParaRPr lang="zh-CN" altLang="en-US" dirty="0"/>
          </a:p>
          <a:p>
            <a:pPr algn="just" eaLnBrk="1" hangingPunct="1">
              <a:buNone/>
            </a:pPr>
            <a:endParaRPr lang="en-US" altLang="zh-CN" dirty="0"/>
          </a:p>
        </p:txBody>
      </p:sp>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Text Box 4"/>
          <p:cNvSpPr txBox="1"/>
          <p:nvPr/>
        </p:nvSpPr>
        <p:spPr>
          <a:xfrm>
            <a:off x="1752600" y="5181600"/>
            <a:ext cx="66294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4―3 </a:t>
            </a:r>
            <a:r>
              <a:rPr lang="zh-CN" altLang="en-US" dirty="0">
                <a:latin typeface="Times New Roman" panose="02020603050405020304" pitchFamily="18" charset="0"/>
              </a:rPr>
              <a:t>由与非门构成的基本</a:t>
            </a:r>
            <a:r>
              <a:rPr lang="en-US" altLang="zh-CN" dirty="0">
                <a:latin typeface="Times New Roman" panose="02020603050405020304" pitchFamily="18" charset="0"/>
              </a:rPr>
              <a:t>RS</a:t>
            </a:r>
            <a:r>
              <a:rPr lang="zh-CN" altLang="en-US" dirty="0">
                <a:latin typeface="Times New Roman" panose="02020603050405020304" pitchFamily="18" charset="0"/>
              </a:rPr>
              <a:t>触发器的时序图</a:t>
            </a:r>
            <a:endParaRPr lang="zh-CN" altLang="en-US" dirty="0">
              <a:latin typeface="Times New Roman" panose="02020603050405020304" pitchFamily="18" charset="0"/>
            </a:endParaRPr>
          </a:p>
        </p:txBody>
      </p:sp>
      <p:graphicFrame>
        <p:nvGraphicFramePr>
          <p:cNvPr id="10242" name="Object 5"/>
          <p:cNvGraphicFramePr>
            <a:graphicFrameLocks noChangeAspect="1"/>
          </p:cNvGraphicFramePr>
          <p:nvPr/>
        </p:nvGraphicFramePr>
        <p:xfrm>
          <a:off x="685800" y="1524000"/>
          <a:ext cx="7924800" cy="2897188"/>
        </p:xfrm>
        <a:graphic>
          <a:graphicData uri="http://schemas.openxmlformats.org/presentationml/2006/ole">
            <mc:AlternateContent xmlns:mc="http://schemas.openxmlformats.org/markup-compatibility/2006">
              <mc:Choice xmlns:v="urn:schemas-microsoft-com:vml" Requires="v">
                <p:oleObj spid="_x0000_s3098" name="" r:id="rId1" imgW="2948940" imgH="1074420" progId="Visio.Drawing.4">
                  <p:embed/>
                </p:oleObj>
              </mc:Choice>
              <mc:Fallback>
                <p:oleObj name="" r:id="rId1" imgW="2948940" imgH="1074420" progId="Visio.Drawing.4">
                  <p:embed/>
                  <p:pic>
                    <p:nvPicPr>
                      <p:cNvPr id="0" name="图片 3097"/>
                      <p:cNvPicPr/>
                      <p:nvPr/>
                    </p:nvPicPr>
                    <p:blipFill>
                      <a:blip r:embed="rId2"/>
                      <a:stretch>
                        <a:fillRect/>
                      </a:stretch>
                    </p:blipFill>
                    <p:spPr>
                      <a:xfrm>
                        <a:off x="685800" y="1524000"/>
                        <a:ext cx="7924800" cy="28971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Text Box 4"/>
          <p:cNvSpPr txBox="1"/>
          <p:nvPr/>
        </p:nvSpPr>
        <p:spPr>
          <a:xfrm>
            <a:off x="2438400" y="5181600"/>
            <a:ext cx="5562600" cy="1004888"/>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4―4 </a:t>
            </a:r>
            <a:r>
              <a:rPr lang="zh-CN" altLang="en-US" dirty="0">
                <a:latin typeface="Times New Roman" panose="02020603050405020304" pitchFamily="18" charset="0"/>
              </a:rPr>
              <a:t>由或非门构成的基本</a:t>
            </a:r>
            <a:r>
              <a:rPr lang="en-US" altLang="zh-CN" dirty="0">
                <a:latin typeface="Times New Roman" panose="02020603050405020304" pitchFamily="18" charset="0"/>
              </a:rPr>
              <a:t>RS</a:t>
            </a:r>
            <a:r>
              <a:rPr lang="zh-CN" altLang="en-US" dirty="0">
                <a:latin typeface="Times New Roman" panose="02020603050405020304" pitchFamily="18" charset="0"/>
              </a:rPr>
              <a:t>触发器</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）逻辑符号</a:t>
            </a:r>
            <a:endParaRPr lang="zh-CN" altLang="en-US" dirty="0">
              <a:latin typeface="Times New Roman" panose="02020603050405020304" pitchFamily="18" charset="0"/>
            </a:endParaRPr>
          </a:p>
        </p:txBody>
      </p:sp>
      <p:graphicFrame>
        <p:nvGraphicFramePr>
          <p:cNvPr id="11266" name="Object 5"/>
          <p:cNvGraphicFramePr>
            <a:graphicFrameLocks noChangeAspect="1"/>
          </p:cNvGraphicFramePr>
          <p:nvPr/>
        </p:nvGraphicFramePr>
        <p:xfrm>
          <a:off x="381000" y="914400"/>
          <a:ext cx="8077200" cy="3713163"/>
        </p:xfrm>
        <a:graphic>
          <a:graphicData uri="http://schemas.openxmlformats.org/presentationml/2006/ole">
            <mc:AlternateContent xmlns:mc="http://schemas.openxmlformats.org/markup-compatibility/2006">
              <mc:Choice xmlns:v="urn:schemas-microsoft-com:vml" Requires="v">
                <p:oleObj spid="_x0000_s3115" name="" r:id="rId1" imgW="2697480" imgH="1242060" progId="Visio.Drawing.4">
                  <p:embed/>
                </p:oleObj>
              </mc:Choice>
              <mc:Fallback>
                <p:oleObj name="" r:id="rId1" imgW="2697480" imgH="1242060" progId="Visio.Drawing.4">
                  <p:embed/>
                  <p:pic>
                    <p:nvPicPr>
                      <p:cNvPr id="0" name="图片 3114"/>
                      <p:cNvPicPr/>
                      <p:nvPr/>
                    </p:nvPicPr>
                    <p:blipFill>
                      <a:blip r:embed="rId2"/>
                      <a:stretch>
                        <a:fillRect/>
                      </a:stretch>
                    </p:blipFill>
                    <p:spPr>
                      <a:xfrm>
                        <a:off x="381000" y="914400"/>
                        <a:ext cx="8077200" cy="37131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Text Box 4"/>
          <p:cNvSpPr txBox="1"/>
          <p:nvPr/>
        </p:nvSpPr>
        <p:spPr>
          <a:xfrm>
            <a:off x="1524000" y="5334000"/>
            <a:ext cx="66294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4―5 </a:t>
            </a:r>
            <a:r>
              <a:rPr lang="zh-CN" altLang="en-US" dirty="0">
                <a:latin typeface="Times New Roman" panose="02020603050405020304" pitchFamily="18" charset="0"/>
              </a:rPr>
              <a:t>由或非门构成的基本</a:t>
            </a:r>
            <a:r>
              <a:rPr lang="en-US" altLang="zh-CN" dirty="0">
                <a:latin typeface="Times New Roman" panose="02020603050405020304" pitchFamily="18" charset="0"/>
              </a:rPr>
              <a:t>RS</a:t>
            </a:r>
            <a:r>
              <a:rPr lang="zh-CN" altLang="en-US" dirty="0">
                <a:latin typeface="Times New Roman" panose="02020603050405020304" pitchFamily="18" charset="0"/>
              </a:rPr>
              <a:t>触发器的时序图</a:t>
            </a:r>
            <a:endParaRPr lang="zh-CN" altLang="en-US" dirty="0">
              <a:latin typeface="Times New Roman" panose="02020603050405020304" pitchFamily="18" charset="0"/>
            </a:endParaRPr>
          </a:p>
        </p:txBody>
      </p:sp>
      <p:graphicFrame>
        <p:nvGraphicFramePr>
          <p:cNvPr id="12290" name="Object 5"/>
          <p:cNvGraphicFramePr>
            <a:graphicFrameLocks noChangeAspect="1"/>
          </p:cNvGraphicFramePr>
          <p:nvPr/>
        </p:nvGraphicFramePr>
        <p:xfrm>
          <a:off x="533400" y="1447800"/>
          <a:ext cx="7696200" cy="3016250"/>
        </p:xfrm>
        <a:graphic>
          <a:graphicData uri="http://schemas.openxmlformats.org/presentationml/2006/ole">
            <mc:AlternateContent xmlns:mc="http://schemas.openxmlformats.org/markup-compatibility/2006">
              <mc:Choice xmlns:v="urn:schemas-microsoft-com:vml" Requires="v">
                <p:oleObj spid="_x0000_s3111" name="" r:id="rId1" imgW="2750820" imgH="1074420" progId="Visio.Drawing.4">
                  <p:embed/>
                </p:oleObj>
              </mc:Choice>
              <mc:Fallback>
                <p:oleObj name="" r:id="rId1" imgW="2750820" imgH="1074420" progId="Visio.Drawing.4">
                  <p:embed/>
                  <p:pic>
                    <p:nvPicPr>
                      <p:cNvPr id="0" name="图片 3110"/>
                      <p:cNvPicPr/>
                      <p:nvPr/>
                    </p:nvPicPr>
                    <p:blipFill>
                      <a:blip r:embed="rId2"/>
                      <a:stretch>
                        <a:fillRect/>
                      </a:stretch>
                    </p:blipFill>
                    <p:spPr>
                      <a:xfrm>
                        <a:off x="533400" y="1447800"/>
                        <a:ext cx="7696200" cy="30162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3"/>
          <p:cNvSpPr>
            <a:spLocks noGrp="1"/>
          </p:cNvSpPr>
          <p:nvPr>
            <p:ph idx="1"/>
          </p:nvPr>
        </p:nvSpPr>
        <p:spPr>
          <a:xfrm>
            <a:off x="533400" y="381000"/>
            <a:ext cx="7772400" cy="5715000"/>
          </a:xfrm>
          <a:ln/>
        </p:spPr>
        <p:txBody>
          <a:bodyPr vert="horz" wrap="square" lIns="91440" tIns="45720" rIns="91440" bIns="45720" anchor="t" anchorCtr="0"/>
          <a:p>
            <a:pPr algn="just" eaLnBrk="1" hangingPunct="1">
              <a:buNone/>
            </a:pPr>
            <a:r>
              <a:rPr lang="en-US" altLang="zh-CN" dirty="0"/>
              <a:t>             2.</a:t>
            </a:r>
            <a:r>
              <a:rPr lang="zh-CN" altLang="en-US" dirty="0"/>
              <a:t>同步</a:t>
            </a:r>
            <a:r>
              <a:rPr lang="en-US" altLang="zh-CN" dirty="0"/>
              <a:t>RS</a:t>
            </a:r>
            <a:r>
              <a:rPr lang="zh-CN" altLang="en-US" dirty="0"/>
              <a:t>触发器</a:t>
            </a:r>
            <a:endParaRPr lang="zh-CN" altLang="en-US" dirty="0"/>
          </a:p>
          <a:p>
            <a:pPr algn="just" eaLnBrk="1" hangingPunct="1">
              <a:buNone/>
            </a:pPr>
            <a:r>
              <a:rPr lang="zh-CN" altLang="en-US" dirty="0"/>
              <a:t>             同步</a:t>
            </a:r>
            <a:r>
              <a:rPr lang="en-US" altLang="zh-CN" dirty="0"/>
              <a:t>RS</a:t>
            </a:r>
            <a:r>
              <a:rPr lang="zh-CN" altLang="en-US" dirty="0"/>
              <a:t>触发器是在基本</a:t>
            </a:r>
            <a:r>
              <a:rPr lang="en-US" altLang="zh-CN" dirty="0"/>
              <a:t>RS</a:t>
            </a:r>
            <a:r>
              <a:rPr lang="zh-CN" altLang="en-US" dirty="0"/>
              <a:t>触发器的基础上增加一个时钟控制端构成的</a:t>
            </a:r>
            <a:r>
              <a:rPr lang="en-US" altLang="zh-CN" dirty="0"/>
              <a:t>,</a:t>
            </a:r>
            <a:r>
              <a:rPr lang="zh-CN" altLang="en-US" dirty="0"/>
              <a:t>其目的是提高触发器的抗干扰能力</a:t>
            </a:r>
            <a:r>
              <a:rPr lang="en-US" altLang="zh-CN" dirty="0"/>
              <a:t>,</a:t>
            </a:r>
            <a:r>
              <a:rPr lang="zh-CN" altLang="en-US" dirty="0"/>
              <a:t>同时使多个触发器能够在一个控制信号的作用下同步工作。图</a:t>
            </a:r>
            <a:r>
              <a:rPr lang="en-US" altLang="zh-CN" dirty="0"/>
              <a:t>4―6(a)</a:t>
            </a:r>
            <a:r>
              <a:rPr lang="zh-CN" altLang="en-US" dirty="0"/>
              <a:t>是一个由与非门组成的同步</a:t>
            </a:r>
            <a:r>
              <a:rPr lang="en-US" altLang="zh-CN" dirty="0"/>
              <a:t>RS</a:t>
            </a:r>
            <a:r>
              <a:rPr lang="zh-CN" altLang="en-US" dirty="0"/>
              <a:t>触发器，图</a:t>
            </a:r>
            <a:r>
              <a:rPr lang="en-US" altLang="zh-CN" dirty="0"/>
              <a:t>4―6(b)</a:t>
            </a:r>
            <a:r>
              <a:rPr lang="zh-CN" altLang="en-US" dirty="0"/>
              <a:t>是它的逻辑符号。 </a:t>
            </a:r>
            <a:endParaRPr lang="zh-CN" altLang="en-US" dirty="0"/>
          </a:p>
        </p:txBody>
      </p:sp>
    </p:spTree>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Text Box 4"/>
          <p:cNvSpPr txBox="1"/>
          <p:nvPr/>
        </p:nvSpPr>
        <p:spPr>
          <a:xfrm>
            <a:off x="2286000" y="4953000"/>
            <a:ext cx="5638800" cy="1004888"/>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4―6 </a:t>
            </a:r>
            <a:r>
              <a:rPr lang="zh-CN" altLang="en-US" dirty="0">
                <a:latin typeface="Times New Roman" panose="02020603050405020304" pitchFamily="18" charset="0"/>
              </a:rPr>
              <a:t>由与非门构成的同步</a:t>
            </a:r>
            <a:r>
              <a:rPr lang="en-US" altLang="zh-CN" dirty="0">
                <a:latin typeface="Times New Roman" panose="02020603050405020304" pitchFamily="18" charset="0"/>
              </a:rPr>
              <a:t>RS</a:t>
            </a:r>
            <a:r>
              <a:rPr lang="zh-CN" altLang="en-US" dirty="0">
                <a:latin typeface="Times New Roman" panose="02020603050405020304" pitchFamily="18" charset="0"/>
              </a:rPr>
              <a:t>触发器</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）逻辑符号</a:t>
            </a:r>
            <a:endParaRPr lang="zh-CN" altLang="en-US" dirty="0">
              <a:latin typeface="Times New Roman" panose="02020603050405020304" pitchFamily="18" charset="0"/>
            </a:endParaRPr>
          </a:p>
        </p:txBody>
      </p:sp>
      <p:graphicFrame>
        <p:nvGraphicFramePr>
          <p:cNvPr id="13314" name="Object 5"/>
          <p:cNvGraphicFramePr>
            <a:graphicFrameLocks noChangeAspect="1"/>
          </p:cNvGraphicFramePr>
          <p:nvPr/>
        </p:nvGraphicFramePr>
        <p:xfrm>
          <a:off x="990600" y="685800"/>
          <a:ext cx="7315200" cy="4089400"/>
        </p:xfrm>
        <a:graphic>
          <a:graphicData uri="http://schemas.openxmlformats.org/presentationml/2006/ole">
            <mc:AlternateContent xmlns:mc="http://schemas.openxmlformats.org/markup-compatibility/2006">
              <mc:Choice xmlns:v="urn:schemas-microsoft-com:vml" Requires="v">
                <p:oleObj spid="_x0000_s3110" name="" r:id="rId1" imgW="2735580" imgH="1524000" progId="Visio.Drawing.4">
                  <p:embed/>
                </p:oleObj>
              </mc:Choice>
              <mc:Fallback>
                <p:oleObj name="" r:id="rId1" imgW="2735580" imgH="1524000" progId="Visio.Drawing.4">
                  <p:embed/>
                  <p:pic>
                    <p:nvPicPr>
                      <p:cNvPr id="0" name="图片 3109"/>
                      <p:cNvPicPr/>
                      <p:nvPr/>
                    </p:nvPicPr>
                    <p:blipFill>
                      <a:blip r:embed="rId2"/>
                      <a:stretch>
                        <a:fillRect/>
                      </a:stretch>
                    </p:blipFill>
                    <p:spPr>
                      <a:xfrm>
                        <a:off x="990600" y="685800"/>
                        <a:ext cx="7315200" cy="4089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工作原理分析</a:t>
            </a:r>
            <a:r>
              <a:rPr lang="en-US" altLang="zh-CN" dirty="0"/>
              <a:t>:</a:t>
            </a:r>
            <a:endParaRPr lang="en-US" altLang="zh-CN" dirty="0"/>
          </a:p>
          <a:p>
            <a:pPr algn="just" eaLnBrk="1" hangingPunct="1">
              <a:buNone/>
            </a:pPr>
            <a:r>
              <a:rPr lang="en-US" altLang="zh-CN" dirty="0"/>
              <a:t>          </a:t>
            </a:r>
            <a:r>
              <a:rPr lang="zh-CN" altLang="en-US" dirty="0"/>
              <a:t>（</a:t>
            </a:r>
            <a:r>
              <a:rPr lang="en-US" altLang="zh-CN" dirty="0"/>
              <a:t>1</a:t>
            </a:r>
            <a:r>
              <a:rPr lang="zh-CN" altLang="en-US" dirty="0"/>
              <a:t>）当</a:t>
            </a:r>
            <a:r>
              <a:rPr lang="en-US" altLang="zh-CN" dirty="0"/>
              <a:t>CP=0</a:t>
            </a:r>
            <a:r>
              <a:rPr lang="zh-CN" altLang="en-US" dirty="0"/>
              <a:t>时</a:t>
            </a:r>
            <a:r>
              <a:rPr lang="en-US" altLang="zh-CN" dirty="0"/>
              <a:t>,</a:t>
            </a:r>
            <a:r>
              <a:rPr lang="zh-CN" altLang="en-US" dirty="0"/>
              <a:t>与非门</a:t>
            </a:r>
            <a:r>
              <a:rPr lang="en-US" altLang="zh-CN" dirty="0"/>
              <a:t>G</a:t>
            </a:r>
            <a:r>
              <a:rPr lang="en-US" altLang="zh-CN" baseline="-25000" dirty="0"/>
              <a:t>3</a:t>
            </a:r>
            <a:r>
              <a:rPr lang="zh-CN" altLang="en-US" dirty="0"/>
              <a:t>和</a:t>
            </a:r>
            <a:r>
              <a:rPr lang="en-US" altLang="zh-CN" dirty="0"/>
              <a:t>G</a:t>
            </a:r>
            <a:r>
              <a:rPr lang="en-US" altLang="zh-CN" baseline="-25000" dirty="0"/>
              <a:t>4</a:t>
            </a:r>
            <a:r>
              <a:rPr lang="zh-CN" altLang="en-US" dirty="0"/>
              <a:t>的输入端被屏蔽</a:t>
            </a:r>
            <a:r>
              <a:rPr lang="en-US" altLang="zh-CN" dirty="0"/>
              <a:t>,R</a:t>
            </a:r>
            <a:r>
              <a:rPr lang="zh-CN" altLang="en-US" dirty="0"/>
              <a:t>和</a:t>
            </a:r>
            <a:r>
              <a:rPr lang="en-US" altLang="zh-CN" dirty="0"/>
              <a:t>S</a:t>
            </a:r>
            <a:r>
              <a:rPr lang="zh-CN" altLang="en-US" dirty="0"/>
              <a:t>输入端不起作用</a:t>
            </a:r>
            <a:r>
              <a:rPr lang="en-US" altLang="zh-CN" dirty="0"/>
              <a:t>,</a:t>
            </a:r>
            <a:r>
              <a:rPr lang="zh-CN" altLang="en-US" dirty="0"/>
              <a:t>此时</a:t>
            </a:r>
            <a:r>
              <a:rPr lang="en-US" altLang="zh-CN" dirty="0"/>
              <a:t>,G</a:t>
            </a:r>
            <a:r>
              <a:rPr lang="en-US" altLang="zh-CN" baseline="-25000" dirty="0"/>
              <a:t>3</a:t>
            </a:r>
            <a:r>
              <a:rPr lang="zh-CN" altLang="en-US" dirty="0"/>
              <a:t>和</a:t>
            </a:r>
            <a:r>
              <a:rPr lang="en-US" altLang="zh-CN" dirty="0"/>
              <a:t>G</a:t>
            </a:r>
            <a:r>
              <a:rPr lang="en-US" altLang="zh-CN" baseline="-25000" dirty="0"/>
              <a:t>4</a:t>
            </a:r>
            <a:r>
              <a:rPr lang="zh-CN" altLang="en-US" dirty="0"/>
              <a:t>的输出均为</a:t>
            </a:r>
            <a:r>
              <a:rPr lang="en-US" altLang="zh-CN" dirty="0"/>
              <a:t>1,</a:t>
            </a:r>
            <a:r>
              <a:rPr lang="zh-CN" altLang="en-US" dirty="0"/>
              <a:t>因此触发器的输出端保持不变。</a:t>
            </a:r>
            <a:endParaRPr lang="zh-CN" altLang="en-US" dirty="0"/>
          </a:p>
          <a:p>
            <a:pPr algn="just" eaLnBrk="1" hangingPunct="1">
              <a:buNone/>
            </a:pPr>
            <a:r>
              <a:rPr lang="zh-CN" altLang="en-US" dirty="0"/>
              <a:t>          （</a:t>
            </a:r>
            <a:r>
              <a:rPr lang="en-US" altLang="zh-CN" dirty="0"/>
              <a:t>2</a:t>
            </a:r>
            <a:r>
              <a:rPr lang="zh-CN" altLang="en-US" dirty="0"/>
              <a:t>）当</a:t>
            </a:r>
            <a:r>
              <a:rPr lang="en-US" altLang="zh-CN" dirty="0"/>
              <a:t>CP=1</a:t>
            </a:r>
            <a:r>
              <a:rPr lang="zh-CN" altLang="en-US" dirty="0"/>
              <a:t>时</a:t>
            </a:r>
            <a:r>
              <a:rPr lang="en-US" altLang="zh-CN" dirty="0"/>
              <a:t>,G</a:t>
            </a:r>
            <a:r>
              <a:rPr lang="en-US" altLang="zh-CN" baseline="-25000" dirty="0"/>
              <a:t>3</a:t>
            </a:r>
            <a:r>
              <a:rPr lang="zh-CN" altLang="en-US" dirty="0"/>
              <a:t>的输出为       </a:t>
            </a:r>
            <a:r>
              <a:rPr lang="en-US" altLang="zh-CN" dirty="0"/>
              <a:t>,G</a:t>
            </a:r>
            <a:r>
              <a:rPr lang="en-US" altLang="zh-CN" baseline="-25000" dirty="0"/>
              <a:t>4</a:t>
            </a:r>
            <a:r>
              <a:rPr lang="zh-CN" altLang="en-US" dirty="0"/>
              <a:t>的输出为       </a:t>
            </a:r>
            <a:r>
              <a:rPr lang="en-US" altLang="zh-CN" dirty="0"/>
              <a:t>,</a:t>
            </a:r>
            <a:r>
              <a:rPr lang="zh-CN" altLang="en-US" dirty="0"/>
              <a:t>此时，电路等同于一个基本</a:t>
            </a:r>
            <a:r>
              <a:rPr lang="en-US" altLang="zh-CN" dirty="0"/>
              <a:t>RS</a:t>
            </a:r>
            <a:r>
              <a:rPr lang="zh-CN" altLang="en-US" dirty="0"/>
              <a:t>触发器。触发器的次态和输入信号以及现态之间的逻辑关系与图</a:t>
            </a:r>
            <a:r>
              <a:rPr lang="en-US" altLang="zh-CN" dirty="0"/>
              <a:t>4―2</a:t>
            </a:r>
            <a:r>
              <a:rPr lang="zh-CN" altLang="en-US" dirty="0"/>
              <a:t>所示的基本</a:t>
            </a:r>
            <a:r>
              <a:rPr lang="en-US" altLang="zh-CN" dirty="0"/>
              <a:t>RS</a:t>
            </a:r>
            <a:r>
              <a:rPr lang="zh-CN" altLang="en-US" dirty="0"/>
              <a:t>触发器相同。</a:t>
            </a:r>
            <a:endParaRPr lang="zh-CN" altLang="en-US" dirty="0"/>
          </a:p>
          <a:p>
            <a:pPr eaLnBrk="1" hangingPunct="1">
              <a:buNone/>
            </a:pPr>
            <a:endParaRPr lang="en-US" altLang="zh-CN" dirty="0"/>
          </a:p>
        </p:txBody>
      </p:sp>
      <p:graphicFrame>
        <p:nvGraphicFramePr>
          <p:cNvPr id="14338" name="Object 5"/>
          <p:cNvGraphicFramePr>
            <a:graphicFrameLocks noChangeAspect="1"/>
          </p:cNvGraphicFramePr>
          <p:nvPr/>
        </p:nvGraphicFramePr>
        <p:xfrm>
          <a:off x="5105400" y="2590800"/>
          <a:ext cx="304800" cy="436563"/>
        </p:xfrm>
        <a:graphic>
          <a:graphicData uri="http://schemas.openxmlformats.org/presentationml/2006/ole">
            <mc:AlternateContent xmlns:mc="http://schemas.openxmlformats.org/markup-compatibility/2006">
              <mc:Choice xmlns:v="urn:schemas-microsoft-com:vml" Requires="v">
                <p:oleObj spid="_x0000_s3114" name="" r:id="rId1" imgW="127000" imgH="215265" progId="Equation.DSMT4">
                  <p:embed/>
                </p:oleObj>
              </mc:Choice>
              <mc:Fallback>
                <p:oleObj name="" r:id="rId1" imgW="127000" imgH="215265" progId="Equation.DSMT4">
                  <p:embed/>
                  <p:pic>
                    <p:nvPicPr>
                      <p:cNvPr id="0" name="图片 3113"/>
                      <p:cNvPicPr/>
                      <p:nvPr/>
                    </p:nvPicPr>
                    <p:blipFill>
                      <a:blip r:embed="rId2"/>
                      <a:stretch>
                        <a:fillRect/>
                      </a:stretch>
                    </p:blipFill>
                    <p:spPr>
                      <a:xfrm>
                        <a:off x="5105400" y="2590800"/>
                        <a:ext cx="304800" cy="436563"/>
                      </a:xfrm>
                      <a:prstGeom prst="rect">
                        <a:avLst/>
                      </a:prstGeom>
                      <a:noFill/>
                      <a:ln w="38100">
                        <a:noFill/>
                        <a:miter/>
                      </a:ln>
                    </p:spPr>
                  </p:pic>
                </p:oleObj>
              </mc:Fallback>
            </mc:AlternateContent>
          </a:graphicData>
        </a:graphic>
      </p:graphicFrame>
      <p:graphicFrame>
        <p:nvGraphicFramePr>
          <p:cNvPr id="14339" name="Object 6"/>
          <p:cNvGraphicFramePr>
            <a:graphicFrameLocks noChangeAspect="1"/>
          </p:cNvGraphicFramePr>
          <p:nvPr/>
        </p:nvGraphicFramePr>
        <p:xfrm>
          <a:off x="7315200" y="2590800"/>
          <a:ext cx="330200" cy="406400"/>
        </p:xfrm>
        <a:graphic>
          <a:graphicData uri="http://schemas.openxmlformats.org/presentationml/2006/ole">
            <mc:AlternateContent xmlns:mc="http://schemas.openxmlformats.org/markup-compatibility/2006">
              <mc:Choice xmlns:v="urn:schemas-microsoft-com:vml" Requires="v">
                <p:oleObj spid="_x0000_s3112" name="" r:id="rId3" imgW="165100" imgH="203200" progId="Equation.DSMT4">
                  <p:embed/>
                </p:oleObj>
              </mc:Choice>
              <mc:Fallback>
                <p:oleObj name="" r:id="rId3" imgW="165100" imgH="203200" progId="Equation.DSMT4">
                  <p:embed/>
                  <p:pic>
                    <p:nvPicPr>
                      <p:cNvPr id="0" name="图片 3111"/>
                      <p:cNvPicPr/>
                      <p:nvPr/>
                    </p:nvPicPr>
                    <p:blipFill>
                      <a:blip r:embed="rId4"/>
                      <a:stretch>
                        <a:fillRect/>
                      </a:stretch>
                    </p:blipFill>
                    <p:spPr>
                      <a:xfrm>
                        <a:off x="7315200" y="2590800"/>
                        <a:ext cx="330200" cy="406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p:cNvSpPr>
          <p:nvPr>
            <p:ph idx="1"/>
          </p:nvPr>
        </p:nvSpPr>
        <p:spPr>
          <a:xfrm>
            <a:off x="381000" y="533400"/>
            <a:ext cx="7772400" cy="1143000"/>
          </a:xfrm>
          <a:ln/>
        </p:spPr>
        <p:txBody>
          <a:bodyPr vert="horz" wrap="square" lIns="91440" tIns="45720" rIns="91440" bIns="45720" anchor="t" anchorCtr="0"/>
          <a:p>
            <a:pPr algn="just" eaLnBrk="1" hangingPunct="1">
              <a:buNone/>
            </a:pPr>
            <a:r>
              <a:rPr lang="en-US" altLang="zh-CN" dirty="0"/>
              <a:t>            </a:t>
            </a:r>
            <a:r>
              <a:rPr lang="zh-CN" altLang="en-US" dirty="0"/>
              <a:t>表</a:t>
            </a:r>
            <a:r>
              <a:rPr lang="en-US" altLang="zh-CN" dirty="0"/>
              <a:t>4―2</a:t>
            </a:r>
            <a:r>
              <a:rPr lang="zh-CN" altLang="en-US" dirty="0"/>
              <a:t>所示为同步</a:t>
            </a:r>
            <a:r>
              <a:rPr lang="en-US" altLang="zh-CN" dirty="0"/>
              <a:t>RS</a:t>
            </a:r>
            <a:r>
              <a:rPr lang="zh-CN" altLang="en-US" dirty="0"/>
              <a:t>触发器的特性表。同步</a:t>
            </a:r>
            <a:r>
              <a:rPr lang="en-US" altLang="zh-CN" dirty="0"/>
              <a:t>RS</a:t>
            </a:r>
            <a:r>
              <a:rPr lang="zh-CN" altLang="en-US" dirty="0"/>
              <a:t>触发器的特性方程如下</a:t>
            </a:r>
            <a:r>
              <a:rPr lang="en-US" altLang="zh-CN" dirty="0"/>
              <a:t>:</a:t>
            </a:r>
            <a:endParaRPr lang="en-US" altLang="zh-CN" dirty="0"/>
          </a:p>
          <a:p>
            <a:pPr eaLnBrk="1" hangingPunct="1">
              <a:buNone/>
            </a:pPr>
            <a:endParaRPr lang="en-US" altLang="zh-CN" dirty="0"/>
          </a:p>
        </p:txBody>
      </p:sp>
      <p:graphicFrame>
        <p:nvGraphicFramePr>
          <p:cNvPr id="15362" name="Object 4"/>
          <p:cNvGraphicFramePr>
            <a:graphicFrameLocks noChangeAspect="1"/>
          </p:cNvGraphicFramePr>
          <p:nvPr/>
        </p:nvGraphicFramePr>
        <p:xfrm>
          <a:off x="1981200" y="1752600"/>
          <a:ext cx="3657600" cy="1843088"/>
        </p:xfrm>
        <a:graphic>
          <a:graphicData uri="http://schemas.openxmlformats.org/presentationml/2006/ole">
            <mc:AlternateContent xmlns:mc="http://schemas.openxmlformats.org/markup-compatibility/2006">
              <mc:Choice xmlns:v="urn:schemas-microsoft-com:vml" Requires="v">
                <p:oleObj spid="_x0000_s3113" name="" r:id="rId1" imgW="1511300" imgH="762000" progId="Equation.DSMT4">
                  <p:embed/>
                </p:oleObj>
              </mc:Choice>
              <mc:Fallback>
                <p:oleObj name="" r:id="rId1" imgW="1511300" imgH="762000" progId="Equation.DSMT4">
                  <p:embed/>
                  <p:pic>
                    <p:nvPicPr>
                      <p:cNvPr id="0" name="图片 3112"/>
                      <p:cNvPicPr/>
                      <p:nvPr/>
                    </p:nvPicPr>
                    <p:blipFill>
                      <a:blip r:embed="rId2"/>
                      <a:stretch>
                        <a:fillRect/>
                      </a:stretch>
                    </p:blipFill>
                    <p:spPr>
                      <a:xfrm>
                        <a:off x="1981200" y="1752600"/>
                        <a:ext cx="3657600" cy="1843088"/>
                      </a:xfrm>
                      <a:prstGeom prst="rect">
                        <a:avLst/>
                      </a:prstGeom>
                      <a:noFill/>
                      <a:ln w="38100">
                        <a:noFill/>
                        <a:miter/>
                      </a:ln>
                    </p:spPr>
                  </p:pic>
                </p:oleObj>
              </mc:Fallback>
            </mc:AlternateContent>
          </a:graphicData>
        </a:graphic>
      </p:graphicFrame>
      <p:sp>
        <p:nvSpPr>
          <p:cNvPr id="15364" name="Text Box 5"/>
          <p:cNvSpPr txBox="1"/>
          <p:nvPr/>
        </p:nvSpPr>
        <p:spPr>
          <a:xfrm>
            <a:off x="5867400" y="2057400"/>
            <a:ext cx="685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时 </a:t>
            </a:r>
            <a:endParaRPr lang="zh-CN" altLang="en-US" dirty="0">
              <a:latin typeface="Times New Roman" panose="02020603050405020304" pitchFamily="18" charset="0"/>
            </a:endParaRPr>
          </a:p>
        </p:txBody>
      </p:sp>
      <p:sp>
        <p:nvSpPr>
          <p:cNvPr id="15365" name="Text Box 6"/>
          <p:cNvSpPr txBox="1"/>
          <p:nvPr/>
        </p:nvSpPr>
        <p:spPr>
          <a:xfrm>
            <a:off x="5867400" y="3048000"/>
            <a:ext cx="685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时 </a:t>
            </a:r>
            <a:endParaRPr lang="zh-CN" altLang="en-US" dirty="0">
              <a:latin typeface="Times New Roman" panose="02020603050405020304" pitchFamily="18" charset="0"/>
            </a:endParaRPr>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4"/>
          <p:cNvSpPr txBox="1"/>
          <p:nvPr/>
        </p:nvSpPr>
        <p:spPr>
          <a:xfrm>
            <a:off x="2286000" y="906463"/>
            <a:ext cx="46482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4―2  </a:t>
            </a:r>
            <a:r>
              <a:rPr lang="zh-CN" altLang="en-US" dirty="0">
                <a:latin typeface="Times New Roman" panose="02020603050405020304" pitchFamily="18" charset="0"/>
              </a:rPr>
              <a:t>同步</a:t>
            </a:r>
            <a:r>
              <a:rPr lang="en-US" altLang="zh-CN" dirty="0">
                <a:latin typeface="Times New Roman" panose="02020603050405020304" pitchFamily="18" charset="0"/>
              </a:rPr>
              <a:t>RS</a:t>
            </a:r>
            <a:r>
              <a:rPr lang="zh-CN" altLang="en-US" dirty="0">
                <a:latin typeface="Times New Roman" panose="02020603050405020304" pitchFamily="18" charset="0"/>
              </a:rPr>
              <a:t>触发器的特性表 </a:t>
            </a:r>
            <a:endParaRPr lang="zh-CN" altLang="en-US" dirty="0">
              <a:latin typeface="Times New Roman" panose="02020603050405020304" pitchFamily="18" charset="0"/>
            </a:endParaRPr>
          </a:p>
        </p:txBody>
      </p:sp>
      <p:pic>
        <p:nvPicPr>
          <p:cNvPr id="114691" name="Picture 5" descr="Img00052"/>
          <p:cNvPicPr>
            <a:picLocks noChangeAspect="1"/>
          </p:cNvPicPr>
          <p:nvPr/>
        </p:nvPicPr>
        <p:blipFill>
          <a:blip r:embed="rId1"/>
          <a:stretch>
            <a:fillRect/>
          </a:stretch>
        </p:blipFill>
        <p:spPr>
          <a:xfrm>
            <a:off x="381000" y="2057400"/>
            <a:ext cx="8534400" cy="2573338"/>
          </a:xfrm>
          <a:prstGeom prst="rect">
            <a:avLst/>
          </a:prstGeom>
          <a:noFill/>
          <a:ln w="9525">
            <a:noFill/>
          </a:ln>
        </p:spPr>
      </p:pic>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ln/>
        </p:spPr>
        <p:txBody>
          <a:bodyPr vert="horz" wrap="square" lIns="91440" tIns="45720" rIns="91440" bIns="45720" anchor="ctr" anchorCtr="0"/>
          <a:p>
            <a:pPr eaLnBrk="1" hangingPunct="1"/>
            <a:r>
              <a:rPr lang="en-US" altLang="zh-CN" dirty="0"/>
              <a:t>4.1 &amp; 4.2</a:t>
            </a:r>
            <a:endParaRPr lang="en-US" altLang="zh-CN" dirty="0"/>
          </a:p>
        </p:txBody>
      </p:sp>
      <p:sp>
        <p:nvSpPr>
          <p:cNvPr id="103427" name="Rectangle 3"/>
          <p:cNvSpPr>
            <a:spLocks noGrp="1"/>
          </p:cNvSpPr>
          <p:nvPr>
            <p:ph idx="1"/>
          </p:nvPr>
        </p:nvSpPr>
        <p:spPr>
          <a:xfrm>
            <a:off x="533400" y="1665288"/>
            <a:ext cx="7772400" cy="4430712"/>
          </a:xfrm>
          <a:ln/>
        </p:spPr>
        <p:txBody>
          <a:bodyPr vert="horz" wrap="square" lIns="91440" tIns="45720" rIns="91440" bIns="45720" anchor="t" anchorCtr="0"/>
          <a:p>
            <a:pPr eaLnBrk="1" hangingPunct="1">
              <a:buNone/>
            </a:pPr>
            <a:r>
              <a:rPr lang="zh-CN" altLang="en-US" sz="2000" b="1" dirty="0"/>
              <a:t>教学目的与教学要求：</a:t>
            </a:r>
            <a:endParaRPr lang="zh-CN" altLang="en-US" sz="2000" b="1" dirty="0"/>
          </a:p>
          <a:p>
            <a:pPr eaLnBrk="1" hangingPunct="1">
              <a:buNone/>
            </a:pPr>
            <a:r>
              <a:rPr lang="zh-CN" altLang="en-US" sz="1800" dirty="0"/>
              <a:t>         了解时序逻辑电路的结构和特点</a:t>
            </a:r>
            <a:endParaRPr lang="zh-CN" altLang="en-US" sz="1800" dirty="0"/>
          </a:p>
          <a:p>
            <a:pPr eaLnBrk="1" hangingPunct="1">
              <a:buNone/>
            </a:pPr>
            <a:r>
              <a:rPr lang="zh-CN" altLang="en-US" sz="1800" dirty="0"/>
              <a:t>         掌握触发器的逻辑功能、触发方式、特性和参数</a:t>
            </a:r>
            <a:endParaRPr lang="zh-CN" altLang="en-US" sz="1800" dirty="0"/>
          </a:p>
          <a:p>
            <a:pPr eaLnBrk="1" hangingPunct="1">
              <a:buNone/>
            </a:pPr>
            <a:r>
              <a:rPr lang="zh-CN" altLang="en-US" sz="1800" dirty="0"/>
              <a:t>         理解触发器的存储功能</a:t>
            </a:r>
            <a:endParaRPr lang="zh-CN" altLang="en-US" sz="1800" dirty="0"/>
          </a:p>
          <a:p>
            <a:pPr eaLnBrk="1" hangingPunct="1">
              <a:buNone/>
            </a:pPr>
            <a:r>
              <a:rPr lang="zh-CN" altLang="en-US" sz="1800" dirty="0"/>
              <a:t>         理解同步的意义</a:t>
            </a:r>
            <a:endParaRPr lang="zh-CN" altLang="en-US" sz="1800" dirty="0"/>
          </a:p>
          <a:p>
            <a:pPr eaLnBrk="1" hangingPunct="1">
              <a:buNone/>
            </a:pPr>
            <a:r>
              <a:rPr lang="zh-CN" altLang="en-US" sz="1800" dirty="0"/>
              <a:t>         正确理解触发器的工作原理</a:t>
            </a:r>
            <a:r>
              <a:rPr lang="zh-CN" altLang="en-US" sz="2000" dirty="0"/>
              <a:t> </a:t>
            </a:r>
            <a:endParaRPr lang="zh-CN" altLang="en-US" sz="2000" dirty="0"/>
          </a:p>
          <a:p>
            <a:pPr eaLnBrk="1" hangingPunct="1">
              <a:buNone/>
            </a:pPr>
            <a:r>
              <a:rPr lang="zh-CN" altLang="en-US" sz="2000" b="1" dirty="0"/>
              <a:t>难点与重点：</a:t>
            </a:r>
            <a:endParaRPr lang="zh-CN" altLang="en-US" sz="2000" b="1" dirty="0"/>
          </a:p>
          <a:p>
            <a:pPr eaLnBrk="1" hangingPunct="1">
              <a:buNone/>
            </a:pPr>
            <a:r>
              <a:rPr lang="zh-CN" altLang="en-US" sz="2000" dirty="0"/>
              <a:t>         </a:t>
            </a:r>
            <a:r>
              <a:rPr lang="zh-CN" altLang="en-US" sz="1800" dirty="0"/>
              <a:t>重点是同步触发器</a:t>
            </a:r>
            <a:endParaRPr lang="zh-CN" altLang="en-US" sz="1800" dirty="0"/>
          </a:p>
          <a:p>
            <a:pPr eaLnBrk="1" hangingPunct="1">
              <a:buNone/>
            </a:pPr>
            <a:r>
              <a:rPr lang="zh-CN" altLang="en-US" sz="1800" dirty="0"/>
              <a:t>          难点是触发器的存储功能、同步的意义、以及为了减少干扰而在电路     设计上所做的调整 </a:t>
            </a:r>
            <a:endParaRPr lang="zh-CN" altLang="en-US" sz="1800" dirty="0"/>
          </a:p>
        </p:txBody>
      </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3"/>
          <p:cNvSpPr>
            <a:spLocks noGrp="1"/>
          </p:cNvSpPr>
          <p:nvPr>
            <p:ph idx="1"/>
          </p:nvPr>
        </p:nvSpPr>
        <p:spPr>
          <a:xfrm>
            <a:off x="457200" y="533400"/>
            <a:ext cx="7772400" cy="16002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4―7</a:t>
            </a:r>
            <a:r>
              <a:rPr lang="zh-CN" altLang="en-US" dirty="0"/>
              <a:t>所示的时序图反映了由与非门构成的同步</a:t>
            </a:r>
            <a:r>
              <a:rPr lang="en-US" altLang="zh-CN" dirty="0"/>
              <a:t>RS</a:t>
            </a:r>
            <a:r>
              <a:rPr lang="zh-CN" altLang="en-US" dirty="0"/>
              <a:t>触发器在</a:t>
            </a:r>
            <a:r>
              <a:rPr lang="en-US" altLang="zh-CN" dirty="0"/>
              <a:t>CP</a:t>
            </a:r>
            <a:r>
              <a:rPr lang="zh-CN" altLang="en-US" dirty="0"/>
              <a:t>信号的控制下，接收不同输入信号时状态的变化情况。</a:t>
            </a:r>
            <a:endParaRPr lang="zh-CN" altLang="en-US" dirty="0"/>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Text Box 4"/>
          <p:cNvSpPr txBox="1"/>
          <p:nvPr/>
        </p:nvSpPr>
        <p:spPr>
          <a:xfrm>
            <a:off x="1371600" y="5257800"/>
            <a:ext cx="7010400" cy="457200"/>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4―7 </a:t>
            </a:r>
            <a:r>
              <a:rPr lang="zh-CN" altLang="en-US" dirty="0">
                <a:latin typeface="Times New Roman" panose="02020603050405020304" pitchFamily="18" charset="0"/>
              </a:rPr>
              <a:t>由与非门构成的同步</a:t>
            </a:r>
            <a:r>
              <a:rPr lang="en-US" altLang="zh-CN" dirty="0">
                <a:latin typeface="Times New Roman" panose="02020603050405020304" pitchFamily="18" charset="0"/>
              </a:rPr>
              <a:t>RS</a:t>
            </a:r>
            <a:r>
              <a:rPr lang="zh-CN" altLang="en-US" dirty="0">
                <a:latin typeface="Times New Roman" panose="02020603050405020304" pitchFamily="18" charset="0"/>
              </a:rPr>
              <a:t>触发器的时序图</a:t>
            </a:r>
            <a:endParaRPr lang="zh-CN" altLang="en-US" dirty="0">
              <a:latin typeface="Times New Roman" panose="02020603050405020304" pitchFamily="18" charset="0"/>
            </a:endParaRPr>
          </a:p>
        </p:txBody>
      </p:sp>
      <p:graphicFrame>
        <p:nvGraphicFramePr>
          <p:cNvPr id="16386" name="Object 5"/>
          <p:cNvGraphicFramePr>
            <a:graphicFrameLocks noChangeAspect="1"/>
          </p:cNvGraphicFramePr>
          <p:nvPr/>
        </p:nvGraphicFramePr>
        <p:xfrm>
          <a:off x="609600" y="1143000"/>
          <a:ext cx="8001000" cy="3360738"/>
        </p:xfrm>
        <a:graphic>
          <a:graphicData uri="http://schemas.openxmlformats.org/presentationml/2006/ole">
            <mc:AlternateContent xmlns:mc="http://schemas.openxmlformats.org/markup-compatibility/2006">
              <mc:Choice xmlns:v="urn:schemas-microsoft-com:vml" Requires="v">
                <p:oleObj spid="_x0000_s3099" name="" r:id="rId1" imgW="2948940" imgH="1234440" progId="Visio.Drawing.4">
                  <p:embed/>
                </p:oleObj>
              </mc:Choice>
              <mc:Fallback>
                <p:oleObj name="" r:id="rId1" imgW="2948940" imgH="1234440" progId="Visio.Drawing.4">
                  <p:embed/>
                  <p:pic>
                    <p:nvPicPr>
                      <p:cNvPr id="0" name="图片 3098"/>
                      <p:cNvPicPr/>
                      <p:nvPr/>
                    </p:nvPicPr>
                    <p:blipFill>
                      <a:blip r:embed="rId2"/>
                      <a:stretch>
                        <a:fillRect/>
                      </a:stretch>
                    </p:blipFill>
                    <p:spPr>
                      <a:xfrm>
                        <a:off x="609600" y="1143000"/>
                        <a:ext cx="8001000" cy="33607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无论是基本</a:t>
            </a:r>
            <a:r>
              <a:rPr lang="en-US" altLang="zh-CN" dirty="0"/>
              <a:t>RS</a:t>
            </a:r>
            <a:r>
              <a:rPr lang="zh-CN" altLang="en-US" dirty="0"/>
              <a:t>触发器还是同步</a:t>
            </a:r>
            <a:r>
              <a:rPr lang="en-US" altLang="zh-CN" dirty="0"/>
              <a:t>RS</a:t>
            </a:r>
            <a:r>
              <a:rPr lang="zh-CN" altLang="en-US" dirty="0"/>
              <a:t>触发器</a:t>
            </a:r>
            <a:r>
              <a:rPr lang="en-US" altLang="zh-CN" dirty="0"/>
              <a:t>,R</a:t>
            </a:r>
            <a:r>
              <a:rPr lang="zh-CN" altLang="en-US" dirty="0"/>
              <a:t>和</a:t>
            </a:r>
            <a:r>
              <a:rPr lang="en-US" altLang="zh-CN" dirty="0"/>
              <a:t>S</a:t>
            </a:r>
            <a:r>
              <a:rPr lang="zh-CN" altLang="en-US" dirty="0"/>
              <a:t>都要满足约束条件</a:t>
            </a:r>
            <a:r>
              <a:rPr lang="en-US" altLang="zh-CN" dirty="0"/>
              <a:t>RS=0</a:t>
            </a:r>
            <a:r>
              <a:rPr lang="zh-CN" altLang="en-US" dirty="0"/>
              <a:t>。为了避免</a:t>
            </a:r>
            <a:r>
              <a:rPr lang="en-US" altLang="zh-CN" dirty="0"/>
              <a:t>R</a:t>
            </a:r>
            <a:r>
              <a:rPr lang="zh-CN" altLang="en-US" dirty="0"/>
              <a:t>和</a:t>
            </a:r>
            <a:r>
              <a:rPr lang="en-US" altLang="zh-CN" dirty="0"/>
              <a:t>S</a:t>
            </a:r>
            <a:r>
              <a:rPr lang="zh-CN" altLang="en-US" dirty="0"/>
              <a:t>同时为</a:t>
            </a:r>
            <a:r>
              <a:rPr lang="en-US" altLang="zh-CN" dirty="0"/>
              <a:t>1</a:t>
            </a:r>
            <a:r>
              <a:rPr lang="zh-CN" altLang="en-US" dirty="0"/>
              <a:t>的情况出现</a:t>
            </a:r>
            <a:r>
              <a:rPr lang="en-US" altLang="zh-CN" dirty="0"/>
              <a:t>,</a:t>
            </a:r>
            <a:r>
              <a:rPr lang="zh-CN" altLang="en-US" dirty="0"/>
              <a:t>可以在</a:t>
            </a:r>
            <a:r>
              <a:rPr lang="en-US" altLang="zh-CN" dirty="0"/>
              <a:t>R</a:t>
            </a:r>
            <a:r>
              <a:rPr lang="zh-CN" altLang="en-US" dirty="0"/>
              <a:t>和</a:t>
            </a:r>
            <a:r>
              <a:rPr lang="en-US" altLang="zh-CN" dirty="0"/>
              <a:t>S</a:t>
            </a:r>
            <a:r>
              <a:rPr lang="zh-CN" altLang="en-US" dirty="0"/>
              <a:t>之间连接一个非门</a:t>
            </a:r>
            <a:r>
              <a:rPr lang="en-US" altLang="zh-CN" dirty="0"/>
              <a:t>,</a:t>
            </a:r>
            <a:r>
              <a:rPr lang="zh-CN" altLang="en-US" dirty="0"/>
              <a:t>使</a:t>
            </a:r>
            <a:r>
              <a:rPr lang="en-US" altLang="zh-CN" dirty="0"/>
              <a:t>R</a:t>
            </a:r>
            <a:r>
              <a:rPr lang="zh-CN" altLang="en-US" dirty="0"/>
              <a:t>和</a:t>
            </a:r>
            <a:r>
              <a:rPr lang="en-US" altLang="zh-CN" dirty="0"/>
              <a:t>S</a:t>
            </a:r>
            <a:r>
              <a:rPr lang="zh-CN" altLang="en-US" dirty="0"/>
              <a:t>互反。这样</a:t>
            </a:r>
            <a:r>
              <a:rPr lang="en-US" altLang="zh-CN" dirty="0"/>
              <a:t>,</a:t>
            </a:r>
            <a:r>
              <a:rPr lang="zh-CN" altLang="en-US" dirty="0"/>
              <a:t>除了时钟控制端之外</a:t>
            </a:r>
            <a:r>
              <a:rPr lang="en-US" altLang="zh-CN" dirty="0"/>
              <a:t>,</a:t>
            </a:r>
            <a:r>
              <a:rPr lang="zh-CN" altLang="en-US" dirty="0"/>
              <a:t>触发器只有一个输入信号</a:t>
            </a:r>
            <a:r>
              <a:rPr lang="en-US" altLang="zh-CN" dirty="0"/>
              <a:t>,</a:t>
            </a:r>
            <a:r>
              <a:rPr lang="zh-CN" altLang="en-US" dirty="0"/>
              <a:t>通常表示为</a:t>
            </a:r>
            <a:r>
              <a:rPr lang="en-US" altLang="zh-CN" dirty="0"/>
              <a:t>D,</a:t>
            </a:r>
            <a:r>
              <a:rPr lang="zh-CN" altLang="en-US" dirty="0"/>
              <a:t>这种触发器称为</a:t>
            </a:r>
            <a:r>
              <a:rPr lang="en-US" altLang="zh-CN" dirty="0"/>
              <a:t>D</a:t>
            </a:r>
            <a:r>
              <a:rPr lang="zh-CN" altLang="en-US" dirty="0"/>
              <a:t>触发器。</a:t>
            </a:r>
            <a:endParaRPr lang="zh-CN" altLang="en-US" dirty="0"/>
          </a:p>
          <a:p>
            <a:pPr eaLnBrk="1" hangingPunct="1">
              <a:buNone/>
            </a:pPr>
            <a:endParaRPr lang="en-US" altLang="zh-CN" dirty="0"/>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4―8(a)</a:t>
            </a:r>
            <a:r>
              <a:rPr lang="zh-CN" altLang="en-US" dirty="0"/>
              <a:t>是一个由与非门组成的同步</a:t>
            </a:r>
            <a:r>
              <a:rPr lang="en-US" altLang="zh-CN" dirty="0"/>
              <a:t>D</a:t>
            </a:r>
            <a:r>
              <a:rPr lang="zh-CN" altLang="en-US" dirty="0"/>
              <a:t>触发器</a:t>
            </a:r>
            <a:r>
              <a:rPr lang="en-US" altLang="zh-CN" dirty="0"/>
              <a:t>;</a:t>
            </a:r>
            <a:r>
              <a:rPr lang="zh-CN" altLang="en-US" dirty="0"/>
              <a:t>图</a:t>
            </a:r>
            <a:r>
              <a:rPr lang="en-US" altLang="zh-CN" dirty="0"/>
              <a:t>4―8(b)</a:t>
            </a:r>
            <a:r>
              <a:rPr lang="zh-CN" altLang="en-US" dirty="0"/>
              <a:t>是它的逻辑符号</a:t>
            </a:r>
            <a:r>
              <a:rPr lang="en-US" altLang="zh-CN" dirty="0"/>
              <a:t>;</a:t>
            </a:r>
            <a:r>
              <a:rPr lang="zh-CN" altLang="en-US" dirty="0"/>
              <a:t>表</a:t>
            </a:r>
            <a:r>
              <a:rPr lang="en-US" altLang="zh-CN" dirty="0"/>
              <a:t>4―3</a:t>
            </a:r>
            <a:r>
              <a:rPr lang="zh-CN" altLang="en-US" dirty="0"/>
              <a:t>是它的特性表。它的特性方程如下</a:t>
            </a:r>
            <a:r>
              <a:rPr lang="en-US" altLang="zh-CN" dirty="0"/>
              <a:t>:</a:t>
            </a:r>
            <a:endParaRPr lang="en-US" altLang="zh-CN" dirty="0"/>
          </a:p>
          <a:p>
            <a:pPr algn="just" eaLnBrk="1" hangingPunct="1">
              <a:buNone/>
            </a:pPr>
            <a:r>
              <a:rPr lang="en-US" altLang="zh-CN" dirty="0"/>
              <a:t>                      Q</a:t>
            </a:r>
            <a:r>
              <a:rPr lang="en-US" altLang="zh-CN" baseline="30000" dirty="0"/>
              <a:t>n+1</a:t>
            </a:r>
            <a:r>
              <a:rPr lang="en-US" altLang="zh-CN" dirty="0"/>
              <a:t>=D,  CP=1  </a:t>
            </a:r>
            <a:r>
              <a:rPr lang="zh-CN" altLang="en-US" dirty="0"/>
              <a:t>时</a:t>
            </a:r>
            <a:endParaRPr lang="zh-CN" altLang="en-US" dirty="0"/>
          </a:p>
          <a:p>
            <a:pPr algn="just" eaLnBrk="1" hangingPunct="1">
              <a:buNone/>
            </a:pPr>
            <a:r>
              <a:rPr lang="zh-CN" altLang="en-US" dirty="0"/>
              <a:t>                      </a:t>
            </a:r>
            <a:r>
              <a:rPr lang="en-US" altLang="zh-CN" dirty="0"/>
              <a:t>Q</a:t>
            </a:r>
            <a:r>
              <a:rPr lang="en-US" altLang="zh-CN" baseline="30000" dirty="0"/>
              <a:t>n+1</a:t>
            </a:r>
            <a:r>
              <a:rPr lang="en-US" altLang="zh-CN" dirty="0"/>
              <a:t> =Q</a:t>
            </a:r>
            <a:r>
              <a:rPr lang="en-US" altLang="zh-CN" baseline="30000" dirty="0"/>
              <a:t>n</a:t>
            </a:r>
            <a:r>
              <a:rPr lang="en-US" altLang="zh-CN" dirty="0"/>
              <a:t>,CP=0  </a:t>
            </a:r>
            <a:r>
              <a:rPr lang="zh-CN" altLang="en-US" dirty="0"/>
              <a:t>时</a:t>
            </a:r>
            <a:endParaRPr lang="zh-CN" altLang="en-US" dirty="0"/>
          </a:p>
          <a:p>
            <a:pPr algn="just" eaLnBrk="1" hangingPunct="1">
              <a:buNone/>
            </a:pPr>
            <a:r>
              <a:rPr lang="zh-CN" altLang="en-US" dirty="0"/>
              <a:t>            由表</a:t>
            </a:r>
            <a:r>
              <a:rPr lang="en-US" altLang="zh-CN" dirty="0"/>
              <a:t>4―3</a:t>
            </a:r>
            <a:r>
              <a:rPr lang="zh-CN" altLang="en-US" dirty="0"/>
              <a:t>可以看出</a:t>
            </a:r>
            <a:r>
              <a:rPr lang="en-US" altLang="zh-CN" dirty="0"/>
              <a:t>:</a:t>
            </a:r>
            <a:r>
              <a:rPr lang="zh-CN" altLang="en-US" dirty="0"/>
              <a:t>当</a:t>
            </a:r>
            <a:r>
              <a:rPr lang="en-US" altLang="zh-CN" dirty="0"/>
              <a:t>CP=0</a:t>
            </a:r>
            <a:r>
              <a:rPr lang="zh-CN" altLang="en-US" dirty="0"/>
              <a:t>时</a:t>
            </a:r>
            <a:r>
              <a:rPr lang="en-US" altLang="zh-CN" dirty="0"/>
              <a:t>,</a:t>
            </a:r>
            <a:r>
              <a:rPr lang="zh-CN" altLang="en-US" dirty="0"/>
              <a:t>无论输入是</a:t>
            </a:r>
            <a:r>
              <a:rPr lang="en-US" altLang="zh-CN" dirty="0"/>
              <a:t>0</a:t>
            </a:r>
            <a:r>
              <a:rPr lang="zh-CN" altLang="en-US" dirty="0"/>
              <a:t>还是</a:t>
            </a:r>
            <a:r>
              <a:rPr lang="en-US" altLang="zh-CN" dirty="0"/>
              <a:t>1,</a:t>
            </a:r>
            <a:r>
              <a:rPr lang="zh-CN" altLang="en-US" dirty="0"/>
              <a:t>触发器的状态都不会改变</a:t>
            </a:r>
            <a:r>
              <a:rPr lang="en-US" altLang="zh-CN" dirty="0"/>
              <a:t>,</a:t>
            </a:r>
            <a:r>
              <a:rPr lang="zh-CN" altLang="en-US" dirty="0"/>
              <a:t>次态等于现态。当</a:t>
            </a:r>
            <a:r>
              <a:rPr lang="en-US" altLang="zh-CN" dirty="0"/>
              <a:t>CP=1</a:t>
            </a:r>
            <a:r>
              <a:rPr lang="zh-CN" altLang="en-US" dirty="0"/>
              <a:t>时</a:t>
            </a:r>
            <a:r>
              <a:rPr lang="en-US" altLang="zh-CN" dirty="0"/>
              <a:t>,0</a:t>
            </a:r>
            <a:r>
              <a:rPr lang="zh-CN" altLang="en-US" dirty="0"/>
              <a:t>输入使触发器的次态为</a:t>
            </a:r>
            <a:r>
              <a:rPr lang="en-US" altLang="zh-CN" dirty="0"/>
              <a:t>0,</a:t>
            </a:r>
            <a:r>
              <a:rPr lang="zh-CN" altLang="en-US" dirty="0"/>
              <a:t>称为置</a:t>
            </a:r>
            <a:r>
              <a:rPr lang="en-US" altLang="zh-CN" dirty="0"/>
              <a:t>0;1</a:t>
            </a:r>
            <a:r>
              <a:rPr lang="zh-CN" altLang="en-US" dirty="0"/>
              <a:t>输入使触发器的次态为</a:t>
            </a:r>
            <a:r>
              <a:rPr lang="en-US" altLang="zh-CN" dirty="0"/>
              <a:t>1,</a:t>
            </a:r>
            <a:r>
              <a:rPr lang="zh-CN" altLang="en-US" dirty="0"/>
              <a:t>称为置</a:t>
            </a:r>
            <a:r>
              <a:rPr lang="en-US" altLang="zh-CN" dirty="0"/>
              <a:t>1</a:t>
            </a:r>
            <a:r>
              <a:rPr lang="zh-CN" altLang="en-US" dirty="0"/>
              <a:t>。可见</a:t>
            </a:r>
            <a:r>
              <a:rPr lang="en-US" altLang="zh-CN" dirty="0"/>
              <a:t>,D</a:t>
            </a:r>
            <a:r>
              <a:rPr lang="zh-CN" altLang="en-US" dirty="0"/>
              <a:t>触发器具有置</a:t>
            </a:r>
            <a:r>
              <a:rPr lang="en-US" altLang="zh-CN" dirty="0"/>
              <a:t>0</a:t>
            </a:r>
            <a:r>
              <a:rPr lang="zh-CN" altLang="en-US" dirty="0"/>
              <a:t>和置</a:t>
            </a:r>
            <a:r>
              <a:rPr lang="en-US" altLang="zh-CN" dirty="0"/>
              <a:t>1</a:t>
            </a:r>
            <a:r>
              <a:rPr lang="zh-CN" altLang="en-US" dirty="0"/>
              <a:t>两种逻辑功能。</a:t>
            </a:r>
            <a:endParaRPr lang="zh-CN" altLang="en-US" dirty="0"/>
          </a:p>
          <a:p>
            <a:pPr eaLnBrk="1" hangingPunct="1">
              <a:buNone/>
            </a:pPr>
            <a:endParaRPr lang="en-US" altLang="zh-CN" dirty="0"/>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Text Box 4"/>
          <p:cNvSpPr txBox="1"/>
          <p:nvPr/>
        </p:nvSpPr>
        <p:spPr>
          <a:xfrm>
            <a:off x="2514600" y="5105400"/>
            <a:ext cx="5486400" cy="1004888"/>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4―8 </a:t>
            </a:r>
            <a:r>
              <a:rPr lang="zh-CN" altLang="en-US" dirty="0">
                <a:latin typeface="Times New Roman" panose="02020603050405020304" pitchFamily="18" charset="0"/>
              </a:rPr>
              <a:t>同步</a:t>
            </a:r>
            <a:r>
              <a:rPr lang="en-US" altLang="zh-CN" dirty="0">
                <a:latin typeface="Times New Roman" panose="02020603050405020304" pitchFamily="18" charset="0"/>
              </a:rPr>
              <a:t>D</a:t>
            </a:r>
            <a:r>
              <a:rPr lang="zh-CN" altLang="en-US" dirty="0">
                <a:latin typeface="Times New Roman" panose="02020603050405020304" pitchFamily="18" charset="0"/>
              </a:rPr>
              <a:t>触发器</a:t>
            </a:r>
            <a:endParaRPr lang="zh-CN" altLang="en-US" dirty="0">
              <a:latin typeface="Times New Roman" panose="02020603050405020304" pitchFamily="18" charset="0"/>
            </a:endParaRPr>
          </a:p>
          <a:p>
            <a:pPr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）逻辑符号 </a:t>
            </a:r>
            <a:endParaRPr lang="zh-CN" altLang="en-US" dirty="0">
              <a:latin typeface="Times New Roman" panose="02020603050405020304" pitchFamily="18" charset="0"/>
            </a:endParaRPr>
          </a:p>
        </p:txBody>
      </p:sp>
      <p:graphicFrame>
        <p:nvGraphicFramePr>
          <p:cNvPr id="17410" name="Object 5"/>
          <p:cNvGraphicFramePr>
            <a:graphicFrameLocks noChangeAspect="1"/>
          </p:cNvGraphicFramePr>
          <p:nvPr/>
        </p:nvGraphicFramePr>
        <p:xfrm>
          <a:off x="1524000" y="762000"/>
          <a:ext cx="5638800" cy="4081463"/>
        </p:xfrm>
        <a:graphic>
          <a:graphicData uri="http://schemas.openxmlformats.org/presentationml/2006/ole">
            <mc:AlternateContent xmlns:mc="http://schemas.openxmlformats.org/markup-compatibility/2006">
              <mc:Choice xmlns:v="urn:schemas-microsoft-com:vml" Requires="v">
                <p:oleObj spid="_x0000_s3100" name="" r:id="rId1" imgW="2407920" imgH="1744980" progId="Visio.Drawing.4">
                  <p:embed/>
                </p:oleObj>
              </mc:Choice>
              <mc:Fallback>
                <p:oleObj name="" r:id="rId1" imgW="2407920" imgH="1744980" progId="Visio.Drawing.4">
                  <p:embed/>
                  <p:pic>
                    <p:nvPicPr>
                      <p:cNvPr id="0" name="图片 3099"/>
                      <p:cNvPicPr/>
                      <p:nvPr/>
                    </p:nvPicPr>
                    <p:blipFill>
                      <a:blip r:embed="rId2"/>
                      <a:stretch>
                        <a:fillRect/>
                      </a:stretch>
                    </p:blipFill>
                    <p:spPr>
                      <a:xfrm>
                        <a:off x="1524000" y="762000"/>
                        <a:ext cx="5638800" cy="40814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ext Box 4"/>
          <p:cNvSpPr txBox="1"/>
          <p:nvPr/>
        </p:nvSpPr>
        <p:spPr>
          <a:xfrm>
            <a:off x="2362200" y="685800"/>
            <a:ext cx="4495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4―3  </a:t>
            </a:r>
            <a:r>
              <a:rPr lang="zh-CN" altLang="en-US" dirty="0">
                <a:latin typeface="Times New Roman" panose="02020603050405020304" pitchFamily="18" charset="0"/>
              </a:rPr>
              <a:t>同步</a:t>
            </a:r>
            <a:r>
              <a:rPr lang="en-US" altLang="zh-CN" dirty="0">
                <a:latin typeface="Times New Roman" panose="02020603050405020304" pitchFamily="18" charset="0"/>
              </a:rPr>
              <a:t>D</a:t>
            </a:r>
            <a:r>
              <a:rPr lang="zh-CN" altLang="en-US" dirty="0">
                <a:latin typeface="Times New Roman" panose="02020603050405020304" pitchFamily="18" charset="0"/>
              </a:rPr>
              <a:t>触发器的特性表 </a:t>
            </a:r>
            <a:endParaRPr lang="zh-CN" altLang="en-US" dirty="0">
              <a:latin typeface="Times New Roman" panose="02020603050405020304" pitchFamily="18" charset="0"/>
            </a:endParaRPr>
          </a:p>
        </p:txBody>
      </p:sp>
      <p:pic>
        <p:nvPicPr>
          <p:cNvPr id="118787" name="Picture 21" descr="Img00051"/>
          <p:cNvPicPr>
            <a:picLocks noChangeAspect="1"/>
          </p:cNvPicPr>
          <p:nvPr/>
        </p:nvPicPr>
        <p:blipFill>
          <a:blip r:embed="rId1"/>
          <a:stretch>
            <a:fillRect/>
          </a:stretch>
        </p:blipFill>
        <p:spPr>
          <a:xfrm>
            <a:off x="1752600" y="1752600"/>
            <a:ext cx="5486400" cy="4048125"/>
          </a:xfrm>
          <a:prstGeom prst="rect">
            <a:avLst/>
          </a:prstGeom>
          <a:noFill/>
          <a:ln w="9525">
            <a:noFill/>
          </a:ln>
        </p:spPr>
      </p:pic>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p:cNvSpPr>
          <p:nvPr>
            <p:ph idx="1"/>
          </p:nvPr>
        </p:nvSpPr>
        <p:spPr>
          <a:xfrm>
            <a:off x="533400" y="457200"/>
            <a:ext cx="7772400" cy="12192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4―9</a:t>
            </a:r>
            <a:r>
              <a:rPr lang="zh-CN" altLang="en-US" dirty="0"/>
              <a:t>所示的时序图反映了同步</a:t>
            </a:r>
            <a:r>
              <a:rPr lang="en-US" altLang="zh-CN" dirty="0"/>
              <a:t>D</a:t>
            </a:r>
            <a:r>
              <a:rPr lang="zh-CN" altLang="en-US" dirty="0"/>
              <a:t>触发器在</a:t>
            </a:r>
            <a:r>
              <a:rPr lang="en-US" altLang="zh-CN" dirty="0"/>
              <a:t>CP</a:t>
            </a:r>
            <a:r>
              <a:rPr lang="zh-CN" altLang="en-US" dirty="0"/>
              <a:t>信号的控制下，接收不同输入信号时状态的变化情况。 </a:t>
            </a:r>
            <a:endParaRPr lang="zh-CN" altLang="en-US" dirty="0"/>
          </a:p>
        </p:txBody>
      </p:sp>
      <p:sp>
        <p:nvSpPr>
          <p:cNvPr id="18436" name="Text Box 4"/>
          <p:cNvSpPr txBox="1"/>
          <p:nvPr/>
        </p:nvSpPr>
        <p:spPr>
          <a:xfrm>
            <a:off x="2438400" y="5478463"/>
            <a:ext cx="4876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4―9  </a:t>
            </a:r>
            <a:r>
              <a:rPr lang="zh-CN" altLang="en-US" dirty="0">
                <a:latin typeface="Times New Roman" panose="02020603050405020304" pitchFamily="18" charset="0"/>
              </a:rPr>
              <a:t>同步</a:t>
            </a:r>
            <a:r>
              <a:rPr lang="en-US" altLang="zh-CN" dirty="0">
                <a:latin typeface="Times New Roman" panose="02020603050405020304" pitchFamily="18" charset="0"/>
              </a:rPr>
              <a:t>D</a:t>
            </a:r>
            <a:r>
              <a:rPr lang="zh-CN" altLang="en-US" dirty="0">
                <a:latin typeface="Times New Roman" panose="02020603050405020304" pitchFamily="18" charset="0"/>
              </a:rPr>
              <a:t>触发器的时序图 </a:t>
            </a:r>
            <a:endParaRPr lang="zh-CN" altLang="en-US" dirty="0">
              <a:latin typeface="Times New Roman" panose="02020603050405020304" pitchFamily="18" charset="0"/>
            </a:endParaRPr>
          </a:p>
        </p:txBody>
      </p:sp>
      <p:graphicFrame>
        <p:nvGraphicFramePr>
          <p:cNvPr id="18434" name="Object 5"/>
          <p:cNvGraphicFramePr>
            <a:graphicFrameLocks noChangeAspect="1"/>
          </p:cNvGraphicFramePr>
          <p:nvPr/>
        </p:nvGraphicFramePr>
        <p:xfrm>
          <a:off x="762000" y="1752600"/>
          <a:ext cx="7315200" cy="3057525"/>
        </p:xfrm>
        <a:graphic>
          <a:graphicData uri="http://schemas.openxmlformats.org/presentationml/2006/ole">
            <mc:AlternateContent xmlns:mc="http://schemas.openxmlformats.org/markup-compatibility/2006">
              <mc:Choice xmlns:v="urn:schemas-microsoft-com:vml" Requires="v">
                <p:oleObj spid="_x0000_s3104" name="" r:id="rId1" imgW="2567940" imgH="1074420" progId="Visio.Drawing.4">
                  <p:embed/>
                </p:oleObj>
              </mc:Choice>
              <mc:Fallback>
                <p:oleObj name="" r:id="rId1" imgW="2567940" imgH="1074420" progId="Visio.Drawing.4">
                  <p:embed/>
                  <p:pic>
                    <p:nvPicPr>
                      <p:cNvPr id="0" name="图片 3103"/>
                      <p:cNvPicPr/>
                      <p:nvPr/>
                    </p:nvPicPr>
                    <p:blipFill>
                      <a:blip r:embed="rId2"/>
                      <a:stretch>
                        <a:fillRect/>
                      </a:stretch>
                    </p:blipFill>
                    <p:spPr>
                      <a:xfrm>
                        <a:off x="762000" y="1752600"/>
                        <a:ext cx="7315200" cy="30575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3"/>
          <p:cNvSpPr>
            <a:spLocks noGrp="1"/>
          </p:cNvSpPr>
          <p:nvPr>
            <p:ph idx="1"/>
          </p:nvPr>
        </p:nvSpPr>
        <p:spPr>
          <a:xfrm>
            <a:off x="533400" y="609600"/>
            <a:ext cx="7772400" cy="5486400"/>
          </a:xfrm>
          <a:ln/>
        </p:spPr>
        <p:txBody>
          <a:bodyPr vert="horz" wrap="square" lIns="91440" tIns="45720" rIns="91440" bIns="45720" anchor="t" anchorCtr="0"/>
          <a:p>
            <a:pPr algn="just" eaLnBrk="1" hangingPunct="1">
              <a:buNone/>
            </a:pPr>
            <a:r>
              <a:rPr lang="en-US" altLang="zh-CN" dirty="0"/>
              <a:t>            </a:t>
            </a:r>
            <a:r>
              <a:rPr lang="zh-CN" altLang="en-US" dirty="0"/>
              <a:t>同步触发器的动作特点</a:t>
            </a:r>
            <a:r>
              <a:rPr lang="en-US" altLang="zh-CN" dirty="0"/>
              <a:t>:</a:t>
            </a:r>
            <a:endParaRPr lang="en-US" altLang="zh-CN" dirty="0"/>
          </a:p>
          <a:p>
            <a:pPr algn="just" eaLnBrk="1" hangingPunct="1">
              <a:buNone/>
            </a:pPr>
            <a:r>
              <a:rPr lang="en-US" altLang="zh-CN" dirty="0"/>
              <a:t>            </a:t>
            </a:r>
            <a:r>
              <a:rPr lang="zh-CN" altLang="en-US" dirty="0"/>
              <a:t>同步触发器又称电平控制触发器或门控触发器。其特点是</a:t>
            </a:r>
            <a:r>
              <a:rPr lang="en-US" altLang="zh-CN" dirty="0"/>
              <a:t>:</a:t>
            </a:r>
            <a:r>
              <a:rPr lang="zh-CN" altLang="en-US" dirty="0"/>
              <a:t>当时钟控制信号为某一种电平值时（在上述同步电路中</a:t>
            </a:r>
            <a:r>
              <a:rPr lang="en-US" altLang="zh-CN" dirty="0"/>
              <a:t>,CP=1</a:t>
            </a:r>
            <a:r>
              <a:rPr lang="zh-CN" altLang="en-US" dirty="0"/>
              <a:t>时）</a:t>
            </a:r>
            <a:r>
              <a:rPr lang="en-US" altLang="zh-CN" dirty="0"/>
              <a:t>,</a:t>
            </a:r>
            <a:r>
              <a:rPr lang="zh-CN" altLang="en-US" dirty="0"/>
              <a:t>输入信号能影响触发器的输出状态</a:t>
            </a:r>
            <a:r>
              <a:rPr lang="en-US" altLang="zh-CN" dirty="0"/>
              <a:t>,</a:t>
            </a:r>
            <a:r>
              <a:rPr lang="zh-CN" altLang="en-US" dirty="0"/>
              <a:t>此时称为时钟控制信号有效；而当时钟控制信号为另外一种电平值时（在上述同步电路中</a:t>
            </a:r>
            <a:r>
              <a:rPr lang="en-US" altLang="zh-CN" dirty="0"/>
              <a:t>,CP=0</a:t>
            </a:r>
            <a:r>
              <a:rPr lang="zh-CN" altLang="en-US" dirty="0"/>
              <a:t>时）</a:t>
            </a:r>
            <a:r>
              <a:rPr lang="en-US" altLang="zh-CN" dirty="0"/>
              <a:t>,</a:t>
            </a:r>
            <a:r>
              <a:rPr lang="zh-CN" altLang="en-US" dirty="0"/>
              <a:t>输入信号不会影响触发器的输出</a:t>
            </a:r>
            <a:r>
              <a:rPr lang="en-US" altLang="zh-CN" dirty="0"/>
              <a:t>,</a:t>
            </a:r>
            <a:r>
              <a:rPr lang="zh-CN" altLang="en-US" dirty="0"/>
              <a:t>其状态保持不变</a:t>
            </a:r>
            <a:r>
              <a:rPr lang="en-US" altLang="zh-CN" dirty="0"/>
              <a:t>,</a:t>
            </a:r>
            <a:r>
              <a:rPr lang="zh-CN" altLang="en-US" dirty="0"/>
              <a:t>此时称时钟信号无效。 </a:t>
            </a:r>
            <a:endParaRPr lang="zh-CN" altLang="en-US" dirty="0"/>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1" name="Rectangle 6"/>
          <p:cNvSpPr>
            <a:spLocks noGrp="1"/>
          </p:cNvSpPr>
          <p:nvPr>
            <p:ph sz="half" idx="2"/>
          </p:nvPr>
        </p:nvSpPr>
        <p:spPr>
          <a:xfrm>
            <a:off x="611188" y="549275"/>
            <a:ext cx="7694612" cy="5546725"/>
          </a:xfrm>
          <a:ln/>
        </p:spPr>
        <p:txBody>
          <a:bodyPr vert="horz" wrap="square" lIns="91440" tIns="45720" rIns="91440" bIns="45720" anchor="t" anchorCtr="0"/>
          <a:p>
            <a:pPr marL="0" indent="0" eaLnBrk="1" hangingPunct="1">
              <a:buClrTx/>
              <a:buSzTx/>
              <a:buFontTx/>
              <a:buNone/>
            </a:pPr>
            <a:endParaRPr lang="zh-CN" altLang="zh-CN" sz="2000" dirty="0"/>
          </a:p>
        </p:txBody>
      </p:sp>
      <p:sp>
        <p:nvSpPr>
          <p:cNvPr id="19462" name="Rectangle 8"/>
          <p:cNvSpPr/>
          <p:nvPr/>
        </p:nvSpPr>
        <p:spPr>
          <a:xfrm>
            <a:off x="3838575" y="4171950"/>
            <a:ext cx="1673225" cy="238125"/>
          </a:xfrm>
          <a:prstGeom prst="rect">
            <a:avLst/>
          </a:prstGeom>
          <a:solidFill>
            <a:srgbClr val="FFFFFF"/>
          </a:solidFill>
          <a:ln w="9525">
            <a:noFill/>
          </a:ln>
        </p:spPr>
        <p:txBody>
          <a:bodyPr lIns="0" tIns="0" rIns="0" bIns="0"/>
          <a:p>
            <a:pPr algn="ctr" eaLnBrk="1" hangingPunct="1"/>
            <a:r>
              <a:rPr lang="zh-CN" altLang="en-US" sz="1000" dirty="0">
                <a:latin typeface="Times New Roman" panose="02020603050405020304" pitchFamily="18" charset="0"/>
              </a:rPr>
              <a:t>为了满足约束条件</a:t>
            </a:r>
            <a:r>
              <a:rPr lang="en-US" altLang="zh-CN" sz="1000" dirty="0">
                <a:latin typeface="Times New Roman" panose="02020603050405020304" pitchFamily="18" charset="0"/>
              </a:rPr>
              <a:t>RS=0</a:t>
            </a:r>
            <a:endParaRPr lang="en-US" altLang="zh-CN" dirty="0">
              <a:latin typeface="Times New Roman" panose="02020603050405020304" pitchFamily="18" charset="0"/>
            </a:endParaRPr>
          </a:p>
        </p:txBody>
      </p:sp>
      <p:sp>
        <p:nvSpPr>
          <p:cNvPr id="19463" name="Rectangle 9"/>
          <p:cNvSpPr/>
          <p:nvPr/>
        </p:nvSpPr>
        <p:spPr>
          <a:xfrm>
            <a:off x="4133850" y="3770313"/>
            <a:ext cx="1069975" cy="249237"/>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0"/>
          <a:p>
            <a:pPr algn="just" eaLnBrk="1" hangingPunct="1"/>
            <a:r>
              <a:rPr lang="zh-CN" altLang="en-US" sz="1000" dirty="0">
                <a:latin typeface="Times New Roman" panose="02020603050405020304" pitchFamily="18" charset="0"/>
              </a:rPr>
              <a:t>同步</a:t>
            </a:r>
            <a:r>
              <a:rPr lang="en-US" altLang="zh-CN" sz="1000" dirty="0">
                <a:latin typeface="Times New Roman" panose="02020603050405020304" pitchFamily="18" charset="0"/>
              </a:rPr>
              <a:t>RS</a:t>
            </a:r>
            <a:r>
              <a:rPr lang="zh-CN" altLang="en-US" sz="1000" dirty="0">
                <a:latin typeface="Times New Roman" panose="02020603050405020304" pitchFamily="18" charset="0"/>
              </a:rPr>
              <a:t>触发器</a:t>
            </a:r>
            <a:endParaRPr lang="zh-CN" altLang="en-US" dirty="0">
              <a:latin typeface="Times New Roman" panose="02020603050405020304" pitchFamily="18" charset="0"/>
            </a:endParaRPr>
          </a:p>
        </p:txBody>
      </p:sp>
      <p:sp>
        <p:nvSpPr>
          <p:cNvPr id="19464" name="Line 10"/>
          <p:cNvSpPr/>
          <p:nvPr/>
        </p:nvSpPr>
        <p:spPr>
          <a:xfrm flipH="1">
            <a:off x="3789363" y="3951288"/>
            <a:ext cx="334962" cy="0"/>
          </a:xfrm>
          <a:prstGeom prst="line">
            <a:avLst/>
          </a:prstGeom>
          <a:ln w="9525" cap="flat" cmpd="sng">
            <a:solidFill>
              <a:srgbClr val="000000"/>
            </a:solidFill>
            <a:prstDash val="solid"/>
            <a:headEnd type="none" w="med" len="med"/>
            <a:tailEnd type="triangle" w="med" len="med"/>
          </a:ln>
        </p:spPr>
      </p:sp>
      <p:sp>
        <p:nvSpPr>
          <p:cNvPr id="19465" name="Rectangle 11"/>
          <p:cNvSpPr/>
          <p:nvPr/>
        </p:nvSpPr>
        <p:spPr>
          <a:xfrm>
            <a:off x="3811588" y="3741738"/>
            <a:ext cx="285750" cy="187325"/>
          </a:xfrm>
          <a:prstGeom prst="rect">
            <a:avLst/>
          </a:prstGeom>
          <a:noFill/>
          <a:ln w="9525">
            <a:noFill/>
          </a:ln>
        </p:spPr>
        <p:txBody>
          <a:bodyPr lIns="0" tIns="0" rIns="0" bIns="0"/>
          <a:p>
            <a:pPr algn="just" eaLnBrk="1" hangingPunct="1"/>
            <a:r>
              <a:rPr lang="zh-CN" altLang="en-US" sz="1000" dirty="0">
                <a:latin typeface="Times New Roman" panose="02020603050405020304" pitchFamily="18" charset="0"/>
              </a:rPr>
              <a:t>功能</a:t>
            </a:r>
            <a:endParaRPr lang="zh-CN" altLang="en-US" dirty="0">
              <a:latin typeface="Times New Roman" panose="02020603050405020304" pitchFamily="18" charset="0"/>
            </a:endParaRPr>
          </a:p>
        </p:txBody>
      </p:sp>
      <p:sp>
        <p:nvSpPr>
          <p:cNvPr id="19466" name="Rectangle 12"/>
          <p:cNvSpPr/>
          <p:nvPr/>
        </p:nvSpPr>
        <p:spPr>
          <a:xfrm>
            <a:off x="2563813" y="3776663"/>
            <a:ext cx="1212850" cy="311150"/>
          </a:xfrm>
          <a:prstGeom prst="rect">
            <a:avLst/>
          </a:prstGeom>
          <a:solidFill>
            <a:srgbClr val="FFFFFF"/>
          </a:solidFill>
          <a:ln w="9525" cap="rnd" cmpd="sng">
            <a:solidFill>
              <a:srgbClr val="000000"/>
            </a:solidFill>
            <a:prstDash val="sysDot"/>
            <a:miter/>
            <a:headEnd type="none" w="med" len="med"/>
            <a:tailEnd type="none" w="med" len="med"/>
          </a:ln>
        </p:spPr>
        <p:txBody>
          <a:bodyPr/>
          <a:p>
            <a:pPr algn="just" eaLnBrk="1" hangingPunct="1"/>
            <a:r>
              <a:rPr lang="zh-CN" altLang="en-US" sz="1000" dirty="0">
                <a:latin typeface="Times New Roman" panose="02020603050405020304" pitchFamily="18" charset="0"/>
              </a:rPr>
              <a:t>保持、置</a:t>
            </a:r>
            <a:r>
              <a:rPr lang="en-US" altLang="zh-CN" sz="1000" dirty="0">
                <a:latin typeface="Times New Roman" panose="02020603050405020304" pitchFamily="18" charset="0"/>
              </a:rPr>
              <a:t>1</a:t>
            </a:r>
            <a:r>
              <a:rPr lang="zh-CN" altLang="en-US" sz="1000" dirty="0">
                <a:latin typeface="Times New Roman" panose="02020603050405020304" pitchFamily="18" charset="0"/>
              </a:rPr>
              <a:t>、置</a:t>
            </a:r>
            <a:r>
              <a:rPr lang="en-US" altLang="zh-CN" sz="1000" dirty="0">
                <a:latin typeface="Times New Roman" panose="02020603050405020304" pitchFamily="18" charset="0"/>
              </a:rPr>
              <a:t>0</a:t>
            </a:r>
            <a:endParaRPr lang="en-US" altLang="zh-CN" dirty="0">
              <a:latin typeface="Times New Roman" panose="02020603050405020304" pitchFamily="18" charset="0"/>
            </a:endParaRPr>
          </a:p>
        </p:txBody>
      </p:sp>
      <p:sp>
        <p:nvSpPr>
          <p:cNvPr id="19467" name="Line 13"/>
          <p:cNvSpPr/>
          <p:nvPr/>
        </p:nvSpPr>
        <p:spPr>
          <a:xfrm>
            <a:off x="5205413" y="3951288"/>
            <a:ext cx="544512" cy="1587"/>
          </a:xfrm>
          <a:prstGeom prst="line">
            <a:avLst/>
          </a:prstGeom>
          <a:ln w="9525" cap="flat" cmpd="sng">
            <a:solidFill>
              <a:srgbClr val="000000"/>
            </a:solidFill>
            <a:prstDash val="solid"/>
            <a:headEnd type="none" w="med" len="med"/>
            <a:tailEnd type="triangle" w="med" len="med"/>
          </a:ln>
        </p:spPr>
      </p:sp>
      <p:sp>
        <p:nvSpPr>
          <p:cNvPr id="19468" name="Rectangle 14"/>
          <p:cNvSpPr/>
          <p:nvPr/>
        </p:nvSpPr>
        <p:spPr>
          <a:xfrm>
            <a:off x="5213350" y="3763963"/>
            <a:ext cx="622300" cy="179387"/>
          </a:xfrm>
          <a:prstGeom prst="rect">
            <a:avLst/>
          </a:prstGeom>
          <a:solidFill>
            <a:srgbClr val="FFFFFF"/>
          </a:solidFill>
          <a:ln w="9525">
            <a:noFill/>
          </a:ln>
        </p:spPr>
        <p:txBody>
          <a:bodyPr lIns="0" tIns="0" rIns="0" bIns="0"/>
          <a:p>
            <a:pPr algn="just" eaLnBrk="1" hangingPunct="1"/>
            <a:r>
              <a:rPr lang="zh-CN" altLang="en-US" sz="1000" dirty="0">
                <a:latin typeface="Times New Roman" panose="02020603050405020304" pitchFamily="18" charset="0"/>
              </a:rPr>
              <a:t>特征方程</a:t>
            </a:r>
            <a:endParaRPr lang="zh-CN" altLang="en-US" dirty="0">
              <a:latin typeface="Times New Roman" panose="02020603050405020304" pitchFamily="18" charset="0"/>
            </a:endParaRPr>
          </a:p>
        </p:txBody>
      </p:sp>
      <p:sp>
        <p:nvSpPr>
          <p:cNvPr id="19469" name="Rectangle 15"/>
          <p:cNvSpPr/>
          <p:nvPr/>
        </p:nvSpPr>
        <p:spPr>
          <a:xfrm>
            <a:off x="5768975" y="3533775"/>
            <a:ext cx="1663700" cy="876300"/>
          </a:xfrm>
          <a:prstGeom prst="rect">
            <a:avLst/>
          </a:prstGeom>
          <a:solidFill>
            <a:srgbClr val="FFFFFF"/>
          </a:solidFill>
          <a:ln w="9525" cap="flat" cmpd="sng">
            <a:solidFill>
              <a:srgbClr val="000000"/>
            </a:solidFill>
            <a:prstDash val="sysDot"/>
            <a:miter/>
            <a:headEnd type="none" w="med" len="med"/>
            <a:tailEnd type="none" w="med" len="med"/>
          </a:ln>
        </p:spPr>
        <p:txBody>
          <a:bodyPr lIns="0" tIns="0" rIns="0" bIns="0"/>
          <a:p>
            <a:pPr algn="just" eaLnBrk="1" hangingPunct="1"/>
            <a:endParaRPr lang="en-US" altLang="zh-CN" sz="1000" dirty="0">
              <a:latin typeface="Times New Roman" panose="02020603050405020304" pitchFamily="18" charset="0"/>
            </a:endParaRPr>
          </a:p>
          <a:p>
            <a:pPr algn="just" eaLnBrk="1" hangingPunct="1"/>
            <a:endParaRPr lang="en-US" altLang="zh-CN" sz="1000" dirty="0">
              <a:latin typeface="Times New Roman" panose="02020603050405020304" pitchFamily="18" charset="0"/>
            </a:endParaRPr>
          </a:p>
          <a:p>
            <a:pPr algn="just" eaLnBrk="1" hangingPunct="1"/>
            <a:r>
              <a:rPr lang="en-US" altLang="zh-CN" sz="1000" dirty="0">
                <a:latin typeface="Times New Roman" panose="02020603050405020304" pitchFamily="18" charset="0"/>
              </a:rPr>
              <a:t>                                      ,</a:t>
            </a:r>
            <a:r>
              <a:rPr lang="en-US" altLang="zh-CN" sz="1000" i="1" dirty="0">
                <a:latin typeface="Times New Roman" panose="02020603050405020304" pitchFamily="18" charset="0"/>
              </a:rPr>
              <a:t>CP=1</a:t>
            </a:r>
            <a:endParaRPr lang="en-US" altLang="zh-CN" sz="1000" dirty="0">
              <a:latin typeface="Times New Roman" panose="02020603050405020304" pitchFamily="18" charset="0"/>
            </a:endParaRPr>
          </a:p>
          <a:p>
            <a:pPr eaLnBrk="1" hangingPunct="1"/>
            <a:endParaRPr lang="en-US" altLang="zh-CN" dirty="0">
              <a:latin typeface="Times New Roman" panose="02020603050405020304" pitchFamily="18" charset="0"/>
            </a:endParaRPr>
          </a:p>
        </p:txBody>
      </p:sp>
      <p:sp>
        <p:nvSpPr>
          <p:cNvPr id="19470" name="Rectangle 16"/>
          <p:cNvSpPr/>
          <p:nvPr/>
        </p:nvSpPr>
        <p:spPr>
          <a:xfrm>
            <a:off x="4162425" y="4686300"/>
            <a:ext cx="1069975" cy="249238"/>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0"/>
          <a:p>
            <a:pPr algn="ctr" eaLnBrk="1" hangingPunct="1"/>
            <a:r>
              <a:rPr lang="en-US" altLang="zh-CN" sz="1000" dirty="0">
                <a:latin typeface="Times New Roman" panose="02020603050405020304" pitchFamily="18" charset="0"/>
              </a:rPr>
              <a:t>D</a:t>
            </a:r>
            <a:r>
              <a:rPr lang="zh-CN" altLang="en-US" sz="1000" dirty="0">
                <a:latin typeface="Times New Roman" panose="02020603050405020304" pitchFamily="18" charset="0"/>
              </a:rPr>
              <a:t>触发器</a:t>
            </a:r>
            <a:endParaRPr lang="zh-CN" altLang="en-US" dirty="0">
              <a:latin typeface="Times New Roman" panose="02020603050405020304" pitchFamily="18" charset="0"/>
            </a:endParaRPr>
          </a:p>
        </p:txBody>
      </p:sp>
      <p:sp>
        <p:nvSpPr>
          <p:cNvPr id="19471" name="Line 17"/>
          <p:cNvSpPr/>
          <p:nvPr/>
        </p:nvSpPr>
        <p:spPr>
          <a:xfrm flipH="1">
            <a:off x="3817938" y="4867275"/>
            <a:ext cx="333375" cy="0"/>
          </a:xfrm>
          <a:prstGeom prst="line">
            <a:avLst/>
          </a:prstGeom>
          <a:ln w="9525" cap="flat" cmpd="sng">
            <a:solidFill>
              <a:srgbClr val="000000"/>
            </a:solidFill>
            <a:prstDash val="solid"/>
            <a:headEnd type="none" w="med" len="med"/>
            <a:tailEnd type="triangle" w="med" len="med"/>
          </a:ln>
        </p:spPr>
      </p:sp>
      <p:sp>
        <p:nvSpPr>
          <p:cNvPr id="19472" name="Rectangle 18"/>
          <p:cNvSpPr/>
          <p:nvPr/>
        </p:nvSpPr>
        <p:spPr>
          <a:xfrm>
            <a:off x="3840163" y="4656138"/>
            <a:ext cx="285750" cy="188912"/>
          </a:xfrm>
          <a:prstGeom prst="rect">
            <a:avLst/>
          </a:prstGeom>
          <a:noFill/>
          <a:ln w="9525">
            <a:noFill/>
          </a:ln>
        </p:spPr>
        <p:txBody>
          <a:bodyPr lIns="0" tIns="0" rIns="0" bIns="0"/>
          <a:p>
            <a:pPr algn="just" eaLnBrk="1" hangingPunct="1"/>
            <a:r>
              <a:rPr lang="zh-CN" altLang="en-US" sz="1000" dirty="0">
                <a:latin typeface="Times New Roman" panose="02020603050405020304" pitchFamily="18" charset="0"/>
              </a:rPr>
              <a:t>功能</a:t>
            </a:r>
            <a:endParaRPr lang="zh-CN" altLang="en-US" dirty="0">
              <a:latin typeface="Times New Roman" panose="02020603050405020304" pitchFamily="18" charset="0"/>
            </a:endParaRPr>
          </a:p>
        </p:txBody>
      </p:sp>
      <p:sp>
        <p:nvSpPr>
          <p:cNvPr id="19473" name="Rectangle 19"/>
          <p:cNvSpPr/>
          <p:nvPr/>
        </p:nvSpPr>
        <p:spPr>
          <a:xfrm>
            <a:off x="2592388" y="4691063"/>
            <a:ext cx="1212850" cy="311150"/>
          </a:xfrm>
          <a:prstGeom prst="rect">
            <a:avLst/>
          </a:prstGeom>
          <a:solidFill>
            <a:srgbClr val="FFFFFF"/>
          </a:solidFill>
          <a:ln w="9525" cap="rnd" cmpd="sng">
            <a:solidFill>
              <a:srgbClr val="000000"/>
            </a:solidFill>
            <a:prstDash val="sysDot"/>
            <a:miter/>
            <a:headEnd type="none" w="med" len="med"/>
            <a:tailEnd type="none" w="med" len="med"/>
          </a:ln>
        </p:spPr>
        <p:txBody>
          <a:bodyPr/>
          <a:p>
            <a:pPr algn="ctr" eaLnBrk="1" hangingPunct="1"/>
            <a:r>
              <a:rPr lang="zh-CN" altLang="en-US" sz="1000" dirty="0">
                <a:latin typeface="Times New Roman" panose="02020603050405020304" pitchFamily="18" charset="0"/>
              </a:rPr>
              <a:t>置</a:t>
            </a:r>
            <a:r>
              <a:rPr lang="en-US" altLang="zh-CN" sz="1000" dirty="0">
                <a:latin typeface="Times New Roman" panose="02020603050405020304" pitchFamily="18" charset="0"/>
              </a:rPr>
              <a:t>1</a:t>
            </a:r>
            <a:r>
              <a:rPr lang="zh-CN" altLang="en-US" sz="1000" dirty="0">
                <a:latin typeface="Times New Roman" panose="02020603050405020304" pitchFamily="18" charset="0"/>
              </a:rPr>
              <a:t>、置</a:t>
            </a:r>
            <a:r>
              <a:rPr lang="en-US" altLang="zh-CN" sz="1000" dirty="0">
                <a:latin typeface="Times New Roman" panose="02020603050405020304" pitchFamily="18" charset="0"/>
              </a:rPr>
              <a:t>0</a:t>
            </a:r>
            <a:endParaRPr lang="en-US" altLang="zh-CN" dirty="0">
              <a:latin typeface="Times New Roman" panose="02020603050405020304" pitchFamily="18" charset="0"/>
            </a:endParaRPr>
          </a:p>
        </p:txBody>
      </p:sp>
      <p:sp>
        <p:nvSpPr>
          <p:cNvPr id="19474" name="Line 20"/>
          <p:cNvSpPr/>
          <p:nvPr/>
        </p:nvSpPr>
        <p:spPr>
          <a:xfrm>
            <a:off x="4676775" y="4937125"/>
            <a:ext cx="0" cy="288925"/>
          </a:xfrm>
          <a:prstGeom prst="line">
            <a:avLst/>
          </a:prstGeom>
          <a:ln w="9525" cap="flat" cmpd="sng">
            <a:solidFill>
              <a:srgbClr val="000000"/>
            </a:solidFill>
            <a:prstDash val="solid"/>
            <a:headEnd type="none" w="med" len="med"/>
            <a:tailEnd type="triangle" w="med" len="med"/>
          </a:ln>
        </p:spPr>
      </p:sp>
      <p:sp>
        <p:nvSpPr>
          <p:cNvPr id="19475" name="Line 21"/>
          <p:cNvSpPr/>
          <p:nvPr/>
        </p:nvSpPr>
        <p:spPr>
          <a:xfrm>
            <a:off x="5233988" y="4867275"/>
            <a:ext cx="542925" cy="0"/>
          </a:xfrm>
          <a:prstGeom prst="line">
            <a:avLst/>
          </a:prstGeom>
          <a:ln w="9525" cap="flat" cmpd="sng">
            <a:solidFill>
              <a:srgbClr val="000000"/>
            </a:solidFill>
            <a:prstDash val="solid"/>
            <a:headEnd type="none" w="med" len="med"/>
            <a:tailEnd type="triangle" w="med" len="med"/>
          </a:ln>
        </p:spPr>
      </p:sp>
      <p:sp>
        <p:nvSpPr>
          <p:cNvPr id="19476" name="Rectangle 22"/>
          <p:cNvSpPr/>
          <p:nvPr/>
        </p:nvSpPr>
        <p:spPr>
          <a:xfrm>
            <a:off x="5241925" y="4679950"/>
            <a:ext cx="620713" cy="179388"/>
          </a:xfrm>
          <a:prstGeom prst="rect">
            <a:avLst/>
          </a:prstGeom>
          <a:solidFill>
            <a:srgbClr val="FFFFFF"/>
          </a:solidFill>
          <a:ln w="9525">
            <a:noFill/>
          </a:ln>
        </p:spPr>
        <p:txBody>
          <a:bodyPr lIns="0" tIns="0" rIns="0" bIns="0"/>
          <a:p>
            <a:pPr algn="just" eaLnBrk="1" hangingPunct="1"/>
            <a:r>
              <a:rPr lang="zh-CN" altLang="en-US" sz="1000" dirty="0">
                <a:latin typeface="Times New Roman" panose="02020603050405020304" pitchFamily="18" charset="0"/>
              </a:rPr>
              <a:t>特征方程</a:t>
            </a:r>
            <a:endParaRPr lang="zh-CN" altLang="en-US" dirty="0">
              <a:latin typeface="Times New Roman" panose="02020603050405020304" pitchFamily="18" charset="0"/>
            </a:endParaRPr>
          </a:p>
        </p:txBody>
      </p:sp>
      <p:sp>
        <p:nvSpPr>
          <p:cNvPr id="19477" name="Rectangle 23"/>
          <p:cNvSpPr/>
          <p:nvPr/>
        </p:nvSpPr>
        <p:spPr>
          <a:xfrm>
            <a:off x="5795963" y="4567238"/>
            <a:ext cx="1512887" cy="374650"/>
          </a:xfrm>
          <a:prstGeom prst="rect">
            <a:avLst/>
          </a:prstGeom>
          <a:solidFill>
            <a:srgbClr val="FFFFFF"/>
          </a:solidFill>
          <a:ln w="9525" cap="flat" cmpd="sng">
            <a:solidFill>
              <a:srgbClr val="000000"/>
            </a:solidFill>
            <a:prstDash val="sysDot"/>
            <a:miter/>
            <a:headEnd type="none" w="med" len="med"/>
            <a:tailEnd type="none" w="med" len="med"/>
          </a:ln>
        </p:spPr>
        <p:txBody>
          <a:bodyPr lIns="0" tIns="0" rIns="0" bIns="0">
            <a:spAutoFit/>
          </a:bodyPr>
          <a:p>
            <a:pPr eaLnBrk="1" hangingPunct="1"/>
            <a:endParaRPr lang="zh-CN" altLang="zh-CN" dirty="0">
              <a:latin typeface="Times New Roman" panose="02020603050405020304" pitchFamily="18" charset="0"/>
            </a:endParaRPr>
          </a:p>
        </p:txBody>
      </p:sp>
      <p:sp>
        <p:nvSpPr>
          <p:cNvPr id="19478" name="Rectangle 24"/>
          <p:cNvSpPr/>
          <p:nvPr/>
        </p:nvSpPr>
        <p:spPr>
          <a:xfrm>
            <a:off x="3275013" y="1484313"/>
            <a:ext cx="285750" cy="184150"/>
          </a:xfrm>
          <a:prstGeom prst="rect">
            <a:avLst/>
          </a:prstGeom>
          <a:noFill/>
          <a:ln w="9525">
            <a:noFill/>
          </a:ln>
        </p:spPr>
        <p:txBody>
          <a:bodyPr lIns="0" tIns="0" rIns="0" bIns="0"/>
          <a:p>
            <a:pPr algn="just" eaLnBrk="1" hangingPunct="1"/>
            <a:r>
              <a:rPr lang="zh-CN" altLang="en-US" sz="1000" dirty="0">
                <a:latin typeface="Times New Roman" panose="02020603050405020304" pitchFamily="18" charset="0"/>
              </a:rPr>
              <a:t>特点</a:t>
            </a:r>
            <a:endParaRPr lang="zh-CN" altLang="en-US" dirty="0">
              <a:latin typeface="Times New Roman" panose="02020603050405020304" pitchFamily="18" charset="0"/>
            </a:endParaRPr>
          </a:p>
        </p:txBody>
      </p:sp>
      <p:sp>
        <p:nvSpPr>
          <p:cNvPr id="19479" name="Rectangle 25"/>
          <p:cNvSpPr/>
          <p:nvPr/>
        </p:nvSpPr>
        <p:spPr>
          <a:xfrm>
            <a:off x="2124075" y="1487488"/>
            <a:ext cx="1003300" cy="303212"/>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1" hangingPunct="1"/>
            <a:r>
              <a:rPr lang="zh-CN" altLang="en-US" sz="1000" dirty="0">
                <a:latin typeface="Times New Roman" panose="02020603050405020304" pitchFamily="18" charset="0"/>
              </a:rPr>
              <a:t>组合逻辑电路</a:t>
            </a:r>
            <a:endParaRPr lang="zh-CN" altLang="en-US" dirty="0">
              <a:latin typeface="Times New Roman" panose="02020603050405020304" pitchFamily="18" charset="0"/>
            </a:endParaRPr>
          </a:p>
        </p:txBody>
      </p:sp>
      <p:sp>
        <p:nvSpPr>
          <p:cNvPr id="19480" name="Rectangle 26"/>
          <p:cNvSpPr/>
          <p:nvPr/>
        </p:nvSpPr>
        <p:spPr>
          <a:xfrm>
            <a:off x="3730625" y="1487488"/>
            <a:ext cx="1471613" cy="303212"/>
          </a:xfrm>
          <a:prstGeom prst="rect">
            <a:avLst/>
          </a:prstGeom>
          <a:solidFill>
            <a:srgbClr val="FFFFFF"/>
          </a:solidFill>
          <a:ln w="9525" cap="rnd" cmpd="sng">
            <a:solidFill>
              <a:srgbClr val="000000"/>
            </a:solidFill>
            <a:prstDash val="sysDot"/>
            <a:miter/>
            <a:headEnd type="none" w="med" len="med"/>
            <a:tailEnd type="none" w="med" len="med"/>
          </a:ln>
        </p:spPr>
        <p:txBody>
          <a:bodyPr/>
          <a:p>
            <a:pPr algn="just" eaLnBrk="1" hangingPunct="1"/>
            <a:r>
              <a:rPr lang="zh-CN" altLang="en-US" sz="1000" dirty="0">
                <a:latin typeface="Times New Roman" panose="02020603050405020304" pitchFamily="18" charset="0"/>
              </a:rPr>
              <a:t>无反馈，无记忆元件</a:t>
            </a:r>
            <a:endParaRPr lang="zh-CN" altLang="en-US" dirty="0">
              <a:latin typeface="Times New Roman" panose="02020603050405020304" pitchFamily="18" charset="0"/>
            </a:endParaRPr>
          </a:p>
        </p:txBody>
      </p:sp>
      <p:grpSp>
        <p:nvGrpSpPr>
          <p:cNvPr id="19481" name="Group 27"/>
          <p:cNvGrpSpPr/>
          <p:nvPr/>
        </p:nvGrpSpPr>
        <p:grpSpPr>
          <a:xfrm>
            <a:off x="2133600" y="1668463"/>
            <a:ext cx="3922713" cy="1573212"/>
            <a:chOff x="1813" y="1892"/>
            <a:chExt cx="6151" cy="2423"/>
          </a:xfrm>
        </p:grpSpPr>
        <p:sp>
          <p:nvSpPr>
            <p:cNvPr id="19490" name="Line 28"/>
            <p:cNvSpPr/>
            <p:nvPr/>
          </p:nvSpPr>
          <p:spPr>
            <a:xfrm>
              <a:off x="3392" y="1892"/>
              <a:ext cx="900" cy="1"/>
            </a:xfrm>
            <a:prstGeom prst="line">
              <a:avLst/>
            </a:prstGeom>
            <a:ln w="9525" cap="flat" cmpd="sng">
              <a:solidFill>
                <a:srgbClr val="000000"/>
              </a:solidFill>
              <a:prstDash val="solid"/>
              <a:headEnd type="none" w="med" len="med"/>
              <a:tailEnd type="triangle" w="med" len="med"/>
            </a:ln>
          </p:spPr>
        </p:sp>
        <p:sp>
          <p:nvSpPr>
            <p:cNvPr id="19491" name="Rectangle 29"/>
            <p:cNvSpPr/>
            <p:nvPr/>
          </p:nvSpPr>
          <p:spPr>
            <a:xfrm>
              <a:off x="1813" y="2527"/>
              <a:ext cx="1573" cy="46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1" hangingPunct="1"/>
              <a:r>
                <a:rPr lang="zh-CN" altLang="en-US" sz="1000" dirty="0">
                  <a:latin typeface="Times New Roman" panose="02020603050405020304" pitchFamily="18" charset="0"/>
                </a:rPr>
                <a:t>时序逻辑电路</a:t>
              </a:r>
              <a:endParaRPr lang="zh-CN" altLang="en-US" dirty="0">
                <a:latin typeface="Times New Roman" panose="02020603050405020304" pitchFamily="18" charset="0"/>
              </a:endParaRPr>
            </a:p>
          </p:txBody>
        </p:sp>
        <p:sp>
          <p:nvSpPr>
            <p:cNvPr id="19492" name="Rectangle 30"/>
            <p:cNvSpPr/>
            <p:nvPr/>
          </p:nvSpPr>
          <p:spPr>
            <a:xfrm>
              <a:off x="4318" y="2542"/>
              <a:ext cx="2307" cy="468"/>
            </a:xfrm>
            <a:prstGeom prst="rect">
              <a:avLst/>
            </a:prstGeom>
            <a:solidFill>
              <a:srgbClr val="FFFFFF"/>
            </a:solidFill>
            <a:ln w="9525" cap="rnd" cmpd="sng">
              <a:solidFill>
                <a:srgbClr val="000000"/>
              </a:solidFill>
              <a:prstDash val="sysDot"/>
              <a:miter/>
              <a:headEnd type="none" w="med" len="med"/>
              <a:tailEnd type="none" w="med" len="med"/>
            </a:ln>
          </p:spPr>
          <p:txBody>
            <a:bodyPr/>
            <a:p>
              <a:pPr algn="just" eaLnBrk="1" hangingPunct="1"/>
              <a:r>
                <a:rPr lang="zh-CN" altLang="en-US" sz="1000" dirty="0">
                  <a:latin typeface="Times New Roman" panose="02020603050405020304" pitchFamily="18" charset="0"/>
                </a:rPr>
                <a:t>有反馈，有记忆元件</a:t>
              </a:r>
              <a:endParaRPr lang="zh-CN" altLang="en-US" dirty="0">
                <a:latin typeface="Times New Roman" panose="02020603050405020304" pitchFamily="18" charset="0"/>
              </a:endParaRPr>
            </a:p>
          </p:txBody>
        </p:sp>
        <p:sp>
          <p:nvSpPr>
            <p:cNvPr id="19493" name="Line 31"/>
            <p:cNvSpPr/>
            <p:nvPr/>
          </p:nvSpPr>
          <p:spPr>
            <a:xfrm>
              <a:off x="3408" y="2807"/>
              <a:ext cx="900" cy="1"/>
            </a:xfrm>
            <a:prstGeom prst="line">
              <a:avLst/>
            </a:prstGeom>
            <a:ln w="9525" cap="flat" cmpd="sng">
              <a:solidFill>
                <a:srgbClr val="000000"/>
              </a:solidFill>
              <a:prstDash val="solid"/>
              <a:headEnd type="none" w="med" len="med"/>
              <a:tailEnd type="triangle" w="med" len="med"/>
            </a:ln>
          </p:spPr>
        </p:sp>
        <p:sp>
          <p:nvSpPr>
            <p:cNvPr id="19494" name="Rectangle 32"/>
            <p:cNvSpPr/>
            <p:nvPr/>
          </p:nvSpPr>
          <p:spPr>
            <a:xfrm>
              <a:off x="3618" y="2523"/>
              <a:ext cx="448" cy="284"/>
            </a:xfrm>
            <a:prstGeom prst="rect">
              <a:avLst/>
            </a:prstGeom>
            <a:noFill/>
            <a:ln w="9525">
              <a:noFill/>
            </a:ln>
          </p:spPr>
          <p:txBody>
            <a:bodyPr lIns="0" tIns="0" rIns="0" bIns="0"/>
            <a:p>
              <a:pPr algn="just" eaLnBrk="1" hangingPunct="1"/>
              <a:r>
                <a:rPr lang="zh-CN" altLang="en-US" sz="1000" dirty="0">
                  <a:latin typeface="Times New Roman" panose="02020603050405020304" pitchFamily="18" charset="0"/>
                </a:rPr>
                <a:t>特点</a:t>
              </a:r>
              <a:endParaRPr lang="zh-CN" altLang="en-US" dirty="0">
                <a:latin typeface="Times New Roman" panose="02020603050405020304" pitchFamily="18" charset="0"/>
              </a:endParaRPr>
            </a:p>
          </p:txBody>
        </p:sp>
        <p:sp>
          <p:nvSpPr>
            <p:cNvPr id="19495" name="AutoShape 33"/>
            <p:cNvSpPr/>
            <p:nvPr/>
          </p:nvSpPr>
          <p:spPr>
            <a:xfrm>
              <a:off x="2520" y="2071"/>
              <a:ext cx="106" cy="450"/>
            </a:xfrm>
            <a:prstGeom prst="upDownArrow">
              <a:avLst>
                <a:gd name="adj1" fmla="val 50000"/>
                <a:gd name="adj2" fmla="val 84905"/>
              </a:avLst>
            </a:prstGeom>
            <a:solidFill>
              <a:srgbClr val="FFFFFF"/>
            </a:solidFill>
            <a:ln w="9525" cap="flat" cmpd="sng">
              <a:solidFill>
                <a:srgbClr val="000000"/>
              </a:solidFill>
              <a:prstDash val="solid"/>
              <a:miter/>
              <a:headEnd type="none" w="med" len="med"/>
              <a:tailEnd type="none" w="med" len="med"/>
            </a:ln>
          </p:spPr>
          <p:txBody>
            <a:bodyPr vert="eaVert"/>
            <a:p>
              <a:pPr eaLnBrk="1" hangingPunct="1"/>
              <a:endParaRPr lang="zh-CN" altLang="en-US" dirty="0">
                <a:latin typeface="Times New Roman" panose="02020603050405020304" pitchFamily="18" charset="0"/>
              </a:endParaRPr>
            </a:p>
          </p:txBody>
        </p:sp>
        <p:sp>
          <p:nvSpPr>
            <p:cNvPr id="19496" name="Rectangle 34"/>
            <p:cNvSpPr/>
            <p:nvPr/>
          </p:nvSpPr>
          <p:spPr>
            <a:xfrm>
              <a:off x="5280" y="2623"/>
              <a:ext cx="1124" cy="315"/>
            </a:xfrm>
            <a:prstGeom prst="rect">
              <a:avLst/>
            </a:prstGeom>
            <a:solidFill>
              <a:srgbClr val="FFFFFF"/>
            </a:solidFill>
            <a:ln w="9525" cap="flat" cmpd="sng">
              <a:solidFill>
                <a:srgbClr val="000000"/>
              </a:solidFill>
              <a:prstDash val="sysDot"/>
              <a:miter/>
              <a:headEnd type="none" w="med" len="med"/>
              <a:tailEnd type="none" w="med" len="med"/>
            </a:ln>
          </p:spPr>
          <p:txBody>
            <a:bodyPr lIns="0" tIns="0" rIns="0" bIns="0"/>
            <a:p>
              <a:pPr algn="just" eaLnBrk="1" hangingPunct="1"/>
              <a:r>
                <a:rPr lang="zh-CN" altLang="en-US" sz="1000" dirty="0">
                  <a:latin typeface="Times New Roman" panose="02020603050405020304" pitchFamily="18" charset="0"/>
                </a:rPr>
                <a:t>有记忆元件</a:t>
              </a:r>
              <a:endParaRPr lang="zh-CN" altLang="en-US" dirty="0">
                <a:latin typeface="Times New Roman" panose="02020603050405020304" pitchFamily="18" charset="0"/>
              </a:endParaRPr>
            </a:p>
          </p:txBody>
        </p:sp>
        <p:sp>
          <p:nvSpPr>
            <p:cNvPr id="19497" name="Line 35"/>
            <p:cNvSpPr/>
            <p:nvPr/>
          </p:nvSpPr>
          <p:spPr>
            <a:xfrm>
              <a:off x="5804" y="2926"/>
              <a:ext cx="16" cy="300"/>
            </a:xfrm>
            <a:prstGeom prst="line">
              <a:avLst/>
            </a:prstGeom>
            <a:ln w="9525" cap="flat" cmpd="sng">
              <a:solidFill>
                <a:srgbClr val="000000"/>
              </a:solidFill>
              <a:prstDash val="solid"/>
              <a:headEnd type="none" w="med" len="med"/>
              <a:tailEnd type="triangle" w="med" len="med"/>
            </a:ln>
          </p:spPr>
        </p:sp>
        <p:sp>
          <p:nvSpPr>
            <p:cNvPr id="19498" name="Rectangle 36"/>
            <p:cNvSpPr/>
            <p:nvPr/>
          </p:nvSpPr>
          <p:spPr>
            <a:xfrm>
              <a:off x="5384" y="3223"/>
              <a:ext cx="868" cy="375"/>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0"/>
            <a:p>
              <a:pPr algn="just" eaLnBrk="1" hangingPunct="1"/>
              <a:r>
                <a:rPr lang="zh-CN" altLang="en-US" sz="1000" dirty="0">
                  <a:latin typeface="Times New Roman" panose="02020603050405020304" pitchFamily="18" charset="0"/>
                </a:rPr>
                <a:t>触发器</a:t>
              </a:r>
              <a:endParaRPr lang="zh-CN" altLang="en-US" dirty="0">
                <a:latin typeface="Times New Roman" panose="02020603050405020304" pitchFamily="18" charset="0"/>
              </a:endParaRPr>
            </a:p>
          </p:txBody>
        </p:sp>
        <p:sp>
          <p:nvSpPr>
            <p:cNvPr id="19499" name="Line 37"/>
            <p:cNvSpPr/>
            <p:nvPr/>
          </p:nvSpPr>
          <p:spPr>
            <a:xfrm>
              <a:off x="6254" y="3399"/>
              <a:ext cx="376" cy="1"/>
            </a:xfrm>
            <a:prstGeom prst="line">
              <a:avLst/>
            </a:prstGeom>
            <a:ln w="9525" cap="flat" cmpd="sng">
              <a:solidFill>
                <a:srgbClr val="000000"/>
              </a:solidFill>
              <a:prstDash val="solid"/>
              <a:headEnd type="none" w="med" len="med"/>
              <a:tailEnd type="triangle" w="med" len="med"/>
            </a:ln>
          </p:spPr>
        </p:sp>
        <p:sp>
          <p:nvSpPr>
            <p:cNvPr id="19500" name="Rectangle 38"/>
            <p:cNvSpPr/>
            <p:nvPr/>
          </p:nvSpPr>
          <p:spPr>
            <a:xfrm>
              <a:off x="6660" y="3271"/>
              <a:ext cx="1304" cy="285"/>
            </a:xfrm>
            <a:prstGeom prst="rect">
              <a:avLst/>
            </a:prstGeom>
            <a:solidFill>
              <a:srgbClr val="FFFFFF"/>
            </a:solidFill>
            <a:ln w="9525">
              <a:noFill/>
            </a:ln>
          </p:spPr>
          <p:txBody>
            <a:bodyPr lIns="0" tIns="0" rIns="0" bIns="0"/>
            <a:p>
              <a:pPr algn="just" eaLnBrk="1" hangingPunct="1"/>
              <a:r>
                <a:rPr lang="zh-CN" altLang="en-US" sz="1000" dirty="0">
                  <a:latin typeface="Times New Roman" panose="02020603050405020304" pitchFamily="18" charset="0"/>
                </a:rPr>
                <a:t>存储功能</a:t>
              </a:r>
              <a:endParaRPr lang="zh-CN" altLang="en-US" dirty="0">
                <a:latin typeface="Times New Roman" panose="02020603050405020304" pitchFamily="18" charset="0"/>
              </a:endParaRPr>
            </a:p>
          </p:txBody>
        </p:sp>
        <p:sp>
          <p:nvSpPr>
            <p:cNvPr id="19501" name="Rectangle 39"/>
            <p:cNvSpPr/>
            <p:nvPr/>
          </p:nvSpPr>
          <p:spPr>
            <a:xfrm>
              <a:off x="5040" y="3838"/>
              <a:ext cx="1678" cy="375"/>
            </a:xfrm>
            <a:prstGeom prst="rect">
              <a:avLst/>
            </a:prstGeom>
            <a:solidFill>
              <a:srgbClr val="FFFFFF"/>
            </a:solidFill>
            <a:ln w="9525" cap="flat" cmpd="sng">
              <a:solidFill>
                <a:srgbClr val="000000"/>
              </a:solidFill>
              <a:prstDash val="solid"/>
              <a:miter/>
              <a:headEnd type="none" w="med" len="med"/>
              <a:tailEnd type="none" w="med" len="med"/>
            </a:ln>
          </p:spPr>
          <p:txBody>
            <a:bodyPr lIns="36000" tIns="36000" rIns="36000" bIns="0"/>
            <a:p>
              <a:pPr algn="just" eaLnBrk="1" hangingPunct="1"/>
              <a:r>
                <a:rPr lang="zh-CN" altLang="en-US" sz="1000" dirty="0">
                  <a:latin typeface="Times New Roman" panose="02020603050405020304" pitchFamily="18" charset="0"/>
                </a:rPr>
                <a:t>基本</a:t>
              </a:r>
              <a:r>
                <a:rPr lang="en-US" altLang="zh-CN" sz="1000" dirty="0">
                  <a:latin typeface="Times New Roman" panose="02020603050405020304" pitchFamily="18" charset="0"/>
                </a:rPr>
                <a:t>RS</a:t>
              </a:r>
              <a:r>
                <a:rPr lang="zh-CN" altLang="en-US" sz="1000" dirty="0">
                  <a:latin typeface="Times New Roman" panose="02020603050405020304" pitchFamily="18" charset="0"/>
                </a:rPr>
                <a:t>触发器</a:t>
              </a:r>
              <a:endParaRPr lang="zh-CN" altLang="en-US" dirty="0">
                <a:latin typeface="Times New Roman" panose="02020603050405020304" pitchFamily="18" charset="0"/>
              </a:endParaRPr>
            </a:p>
          </p:txBody>
        </p:sp>
        <p:sp>
          <p:nvSpPr>
            <p:cNvPr id="19502" name="Line 40"/>
            <p:cNvSpPr/>
            <p:nvPr/>
          </p:nvSpPr>
          <p:spPr>
            <a:xfrm>
              <a:off x="5816" y="3586"/>
              <a:ext cx="1" cy="225"/>
            </a:xfrm>
            <a:prstGeom prst="line">
              <a:avLst/>
            </a:prstGeom>
            <a:ln w="9525" cap="flat" cmpd="sng">
              <a:solidFill>
                <a:srgbClr val="000000"/>
              </a:solidFill>
              <a:prstDash val="solid"/>
              <a:headEnd type="none" w="med" len="med"/>
              <a:tailEnd type="triangle" w="med" len="med"/>
            </a:ln>
          </p:spPr>
        </p:sp>
        <p:sp>
          <p:nvSpPr>
            <p:cNvPr id="19503" name="Line 41"/>
            <p:cNvSpPr/>
            <p:nvPr/>
          </p:nvSpPr>
          <p:spPr>
            <a:xfrm flipH="1">
              <a:off x="4500" y="4111"/>
              <a:ext cx="524" cy="0"/>
            </a:xfrm>
            <a:prstGeom prst="line">
              <a:avLst/>
            </a:prstGeom>
            <a:ln w="9525" cap="flat" cmpd="sng">
              <a:solidFill>
                <a:srgbClr val="000000"/>
              </a:solidFill>
              <a:prstDash val="solid"/>
              <a:headEnd type="none" w="med" len="med"/>
              <a:tailEnd type="triangle" w="med" len="med"/>
            </a:ln>
          </p:spPr>
        </p:sp>
        <p:sp>
          <p:nvSpPr>
            <p:cNvPr id="19504" name="Rectangle 42"/>
            <p:cNvSpPr/>
            <p:nvPr/>
          </p:nvSpPr>
          <p:spPr>
            <a:xfrm>
              <a:off x="4534" y="3794"/>
              <a:ext cx="448" cy="284"/>
            </a:xfrm>
            <a:prstGeom prst="rect">
              <a:avLst/>
            </a:prstGeom>
            <a:noFill/>
            <a:ln w="9525">
              <a:noFill/>
            </a:ln>
          </p:spPr>
          <p:txBody>
            <a:bodyPr lIns="0" tIns="0" rIns="0" bIns="0"/>
            <a:p>
              <a:pPr algn="just" eaLnBrk="1" hangingPunct="1"/>
              <a:r>
                <a:rPr lang="zh-CN" altLang="en-US" sz="1000" dirty="0">
                  <a:latin typeface="Times New Roman" panose="02020603050405020304" pitchFamily="18" charset="0"/>
                </a:rPr>
                <a:t>功能</a:t>
              </a:r>
              <a:endParaRPr lang="zh-CN" altLang="en-US" dirty="0">
                <a:latin typeface="Times New Roman" panose="02020603050405020304" pitchFamily="18" charset="0"/>
              </a:endParaRPr>
            </a:p>
          </p:txBody>
        </p:sp>
        <p:sp>
          <p:nvSpPr>
            <p:cNvPr id="19505" name="Rectangle 43"/>
            <p:cNvSpPr/>
            <p:nvPr/>
          </p:nvSpPr>
          <p:spPr>
            <a:xfrm>
              <a:off x="2578" y="3847"/>
              <a:ext cx="1901" cy="468"/>
            </a:xfrm>
            <a:prstGeom prst="rect">
              <a:avLst/>
            </a:prstGeom>
            <a:solidFill>
              <a:srgbClr val="FFFFFF"/>
            </a:solidFill>
            <a:ln w="9525" cap="rnd" cmpd="sng">
              <a:solidFill>
                <a:srgbClr val="000000"/>
              </a:solidFill>
              <a:prstDash val="sysDot"/>
              <a:miter/>
              <a:headEnd type="none" w="med" len="med"/>
              <a:tailEnd type="none" w="med" len="med"/>
            </a:ln>
          </p:spPr>
          <p:txBody>
            <a:bodyPr/>
            <a:p>
              <a:pPr algn="just" eaLnBrk="1" hangingPunct="1"/>
              <a:r>
                <a:rPr lang="zh-CN" altLang="en-US" sz="1000" dirty="0">
                  <a:latin typeface="Times New Roman" panose="02020603050405020304" pitchFamily="18" charset="0"/>
                </a:rPr>
                <a:t>保持、置</a:t>
              </a:r>
              <a:r>
                <a:rPr lang="en-US" altLang="zh-CN" sz="1000" dirty="0">
                  <a:latin typeface="Times New Roman" panose="02020603050405020304" pitchFamily="18" charset="0"/>
                </a:rPr>
                <a:t>1</a:t>
              </a:r>
              <a:r>
                <a:rPr lang="zh-CN" altLang="en-US" sz="1000" dirty="0">
                  <a:latin typeface="Times New Roman" panose="02020603050405020304" pitchFamily="18" charset="0"/>
                </a:rPr>
                <a:t>、置</a:t>
              </a:r>
              <a:r>
                <a:rPr lang="en-US" altLang="zh-CN" sz="1000" dirty="0">
                  <a:latin typeface="Times New Roman" panose="02020603050405020304" pitchFamily="18" charset="0"/>
                </a:rPr>
                <a:t>0</a:t>
              </a:r>
              <a:endParaRPr lang="en-US" altLang="zh-CN" dirty="0">
                <a:latin typeface="Times New Roman" panose="02020603050405020304" pitchFamily="18" charset="0"/>
              </a:endParaRPr>
            </a:p>
          </p:txBody>
        </p:sp>
        <p:sp>
          <p:nvSpPr>
            <p:cNvPr id="19506" name="Line 44"/>
            <p:cNvSpPr/>
            <p:nvPr/>
          </p:nvSpPr>
          <p:spPr>
            <a:xfrm>
              <a:off x="6720" y="4111"/>
              <a:ext cx="854" cy="1"/>
            </a:xfrm>
            <a:prstGeom prst="line">
              <a:avLst/>
            </a:prstGeom>
            <a:ln w="9525" cap="flat" cmpd="sng">
              <a:solidFill>
                <a:srgbClr val="000000"/>
              </a:solidFill>
              <a:prstDash val="solid"/>
              <a:headEnd type="none" w="med" len="med"/>
              <a:tailEnd type="triangle" w="med" len="med"/>
            </a:ln>
          </p:spPr>
        </p:sp>
        <p:sp>
          <p:nvSpPr>
            <p:cNvPr id="19507" name="Rectangle 45"/>
            <p:cNvSpPr/>
            <p:nvPr/>
          </p:nvSpPr>
          <p:spPr>
            <a:xfrm>
              <a:off x="6734" y="3829"/>
              <a:ext cx="974" cy="270"/>
            </a:xfrm>
            <a:prstGeom prst="rect">
              <a:avLst/>
            </a:prstGeom>
            <a:solidFill>
              <a:srgbClr val="FFFFFF"/>
            </a:solidFill>
            <a:ln w="9525">
              <a:noFill/>
            </a:ln>
          </p:spPr>
          <p:txBody>
            <a:bodyPr lIns="0" tIns="0" rIns="0" bIns="0"/>
            <a:p>
              <a:pPr algn="just" eaLnBrk="1" hangingPunct="1"/>
              <a:r>
                <a:rPr lang="zh-CN" altLang="en-US" sz="1000" dirty="0">
                  <a:latin typeface="Times New Roman" panose="02020603050405020304" pitchFamily="18" charset="0"/>
                </a:rPr>
                <a:t>特征方程</a:t>
              </a:r>
              <a:endParaRPr lang="zh-CN" altLang="en-US" dirty="0">
                <a:latin typeface="Times New Roman" panose="02020603050405020304" pitchFamily="18" charset="0"/>
              </a:endParaRPr>
            </a:p>
          </p:txBody>
        </p:sp>
      </p:grpSp>
      <p:sp>
        <p:nvSpPr>
          <p:cNvPr id="19482" name="Rectangle 46"/>
          <p:cNvSpPr/>
          <p:nvPr/>
        </p:nvSpPr>
        <p:spPr>
          <a:xfrm>
            <a:off x="5826125" y="2700338"/>
            <a:ext cx="1625600" cy="652462"/>
          </a:xfrm>
          <a:prstGeom prst="rect">
            <a:avLst/>
          </a:prstGeom>
          <a:solidFill>
            <a:srgbClr val="FFFFFF"/>
          </a:solidFill>
          <a:ln w="9525" cap="flat" cmpd="sng">
            <a:solidFill>
              <a:srgbClr val="000000"/>
            </a:solidFill>
            <a:prstDash val="sysDot"/>
            <a:miter/>
            <a:headEnd type="none" w="med" len="med"/>
            <a:tailEnd type="none" w="med" len="med"/>
          </a:ln>
        </p:spPr>
        <p:txBody>
          <a:bodyPr lIns="0" tIns="0" rIns="0" bIns="0"/>
          <a:p>
            <a:pPr algn="just" eaLnBrk="1" hangingPunct="1"/>
            <a:endParaRPr lang="en-US" altLang="zh-CN" sz="1000" dirty="0">
              <a:latin typeface="Times New Roman" panose="02020603050405020304" pitchFamily="18" charset="0"/>
            </a:endParaRPr>
          </a:p>
          <a:p>
            <a:pPr eaLnBrk="1" hangingPunct="1"/>
            <a:endParaRPr lang="en-US" altLang="zh-CN" dirty="0">
              <a:latin typeface="Times New Roman" panose="02020603050405020304" pitchFamily="18" charset="0"/>
            </a:endParaRPr>
          </a:p>
        </p:txBody>
      </p:sp>
      <p:sp>
        <p:nvSpPr>
          <p:cNvPr id="19483" name="Rectangle 47"/>
          <p:cNvSpPr/>
          <p:nvPr/>
        </p:nvSpPr>
        <p:spPr>
          <a:xfrm>
            <a:off x="3895725" y="3322638"/>
            <a:ext cx="1674813" cy="419100"/>
          </a:xfrm>
          <a:prstGeom prst="rect">
            <a:avLst/>
          </a:prstGeom>
          <a:solidFill>
            <a:srgbClr val="FFFFFF"/>
          </a:solidFill>
          <a:ln w="9525">
            <a:noFill/>
          </a:ln>
        </p:spPr>
        <p:txBody>
          <a:bodyPr lIns="0" tIns="0" rIns="0" bIns="0"/>
          <a:p>
            <a:pPr algn="just" eaLnBrk="1" hangingPunct="1"/>
            <a:r>
              <a:rPr lang="zh-CN" altLang="en-US" sz="1000" dirty="0">
                <a:latin typeface="Times New Roman" panose="02020603050405020304" pitchFamily="18" charset="0"/>
              </a:rPr>
              <a:t>为了提高触发器抗干扰能力</a:t>
            </a:r>
            <a:endParaRPr lang="zh-CN" altLang="en-US" sz="1000" dirty="0">
              <a:latin typeface="Times New Roman" panose="02020603050405020304" pitchFamily="18" charset="0"/>
            </a:endParaRPr>
          </a:p>
          <a:p>
            <a:pPr algn="just" eaLnBrk="1" hangingPunct="1"/>
            <a:r>
              <a:rPr lang="zh-CN" altLang="en-US" sz="1000" dirty="0">
                <a:latin typeface="Times New Roman" panose="02020603050405020304" pitchFamily="18" charset="0"/>
              </a:rPr>
              <a:t>为了使多个触发器同步工作</a:t>
            </a:r>
            <a:endParaRPr lang="zh-CN" altLang="en-US" dirty="0">
              <a:latin typeface="Times New Roman" panose="02020603050405020304" pitchFamily="18" charset="0"/>
            </a:endParaRPr>
          </a:p>
        </p:txBody>
      </p:sp>
      <p:sp>
        <p:nvSpPr>
          <p:cNvPr id="19484" name="Line 48"/>
          <p:cNvSpPr/>
          <p:nvPr/>
        </p:nvSpPr>
        <p:spPr>
          <a:xfrm>
            <a:off x="4687888" y="3176588"/>
            <a:ext cx="9525" cy="603250"/>
          </a:xfrm>
          <a:prstGeom prst="line">
            <a:avLst/>
          </a:prstGeom>
          <a:ln w="9525" cap="flat" cmpd="sng">
            <a:solidFill>
              <a:srgbClr val="000000"/>
            </a:solidFill>
            <a:prstDash val="solid"/>
            <a:headEnd type="none" w="med" len="med"/>
            <a:tailEnd type="triangle" w="med" len="med"/>
          </a:ln>
        </p:spPr>
      </p:sp>
      <p:sp>
        <p:nvSpPr>
          <p:cNvPr id="19485" name="Line 49"/>
          <p:cNvSpPr/>
          <p:nvPr/>
        </p:nvSpPr>
        <p:spPr>
          <a:xfrm>
            <a:off x="4678363" y="4025900"/>
            <a:ext cx="11112" cy="603250"/>
          </a:xfrm>
          <a:prstGeom prst="line">
            <a:avLst/>
          </a:prstGeom>
          <a:ln w="9525" cap="flat" cmpd="sng">
            <a:solidFill>
              <a:srgbClr val="000000"/>
            </a:solidFill>
            <a:prstDash val="solid"/>
            <a:headEnd type="none" w="med" len="med"/>
            <a:tailEnd type="triangle" w="med" len="med"/>
          </a:ln>
        </p:spPr>
      </p:sp>
      <p:sp>
        <p:nvSpPr>
          <p:cNvPr id="19486" name="Rectangle 50"/>
          <p:cNvSpPr/>
          <p:nvPr/>
        </p:nvSpPr>
        <p:spPr>
          <a:xfrm>
            <a:off x="3892550" y="5546725"/>
            <a:ext cx="1789113" cy="330200"/>
          </a:xfrm>
          <a:prstGeom prst="rect">
            <a:avLst/>
          </a:prstGeom>
          <a:solidFill>
            <a:srgbClr val="FFFFFF"/>
          </a:solidFill>
          <a:ln w="9525">
            <a:noFill/>
          </a:ln>
        </p:spPr>
        <p:txBody>
          <a:bodyPr/>
          <a:p>
            <a:pPr algn="just" eaLnBrk="1" hangingPunct="1"/>
            <a:r>
              <a:rPr lang="zh-CN" altLang="en-US" sz="1000" dirty="0">
                <a:latin typeface="Times New Roman" panose="02020603050405020304" pitchFamily="18" charset="0"/>
              </a:rPr>
              <a:t>时序逻辑电路框图</a:t>
            </a:r>
            <a:endParaRPr lang="zh-CN" altLang="en-US" dirty="0">
              <a:latin typeface="Times New Roman" panose="02020603050405020304" pitchFamily="18" charset="0"/>
            </a:endParaRPr>
          </a:p>
        </p:txBody>
      </p:sp>
      <p:sp>
        <p:nvSpPr>
          <p:cNvPr id="19487" name="Rectangle 52"/>
          <p:cNvSpPr/>
          <p:nvPr/>
        </p:nvSpPr>
        <p:spPr>
          <a:xfrm>
            <a:off x="0" y="3157538"/>
            <a:ext cx="9144000" cy="0"/>
          </a:xfrm>
          <a:prstGeom prst="rect">
            <a:avLst/>
          </a:prstGeom>
          <a:noFill/>
          <a:ln w="9525">
            <a:noFill/>
          </a:ln>
        </p:spPr>
        <p:txBody>
          <a:bodyPr wrap="none" anchor="ctr" anchorCtr="0">
            <a:spAutoFit/>
          </a:bodyPr>
          <a:p>
            <a:pPr eaLnBrk="1" hangingPunct="1"/>
            <a:endParaRPr lang="zh-CN" altLang="en-US" dirty="0">
              <a:latin typeface="Times New Roman" panose="02020603050405020304" pitchFamily="18" charset="0"/>
            </a:endParaRPr>
          </a:p>
        </p:txBody>
      </p:sp>
      <p:graphicFrame>
        <p:nvGraphicFramePr>
          <p:cNvPr id="19458" name="Object 51"/>
          <p:cNvGraphicFramePr>
            <a:graphicFrameLocks noChangeAspect="1"/>
          </p:cNvGraphicFramePr>
          <p:nvPr/>
        </p:nvGraphicFramePr>
        <p:xfrm>
          <a:off x="5867400" y="2708275"/>
          <a:ext cx="1085850" cy="542925"/>
        </p:xfrm>
        <a:graphic>
          <a:graphicData uri="http://schemas.openxmlformats.org/presentationml/2006/ole">
            <mc:AlternateContent xmlns:mc="http://schemas.openxmlformats.org/markup-compatibility/2006">
              <mc:Choice xmlns:v="urn:schemas-microsoft-com:vml" Requires="v">
                <p:oleObj spid="_x0000_s3101" name="" r:id="rId1" imgW="1117600" imgH="558800" progId="Equation.3">
                  <p:embed/>
                </p:oleObj>
              </mc:Choice>
              <mc:Fallback>
                <p:oleObj name="" r:id="rId1" imgW="1117600" imgH="558800" progId="Equation.3">
                  <p:embed/>
                  <p:pic>
                    <p:nvPicPr>
                      <p:cNvPr id="0" name="图片 3100"/>
                      <p:cNvPicPr/>
                      <p:nvPr/>
                    </p:nvPicPr>
                    <p:blipFill>
                      <a:blip r:embed="rId2"/>
                      <a:stretch>
                        <a:fillRect/>
                      </a:stretch>
                    </p:blipFill>
                    <p:spPr>
                      <a:xfrm>
                        <a:off x="5867400" y="2708275"/>
                        <a:ext cx="1085850" cy="542925"/>
                      </a:xfrm>
                      <a:prstGeom prst="rect">
                        <a:avLst/>
                      </a:prstGeom>
                      <a:noFill/>
                      <a:ln w="38100">
                        <a:noFill/>
                        <a:miter/>
                      </a:ln>
                    </p:spPr>
                  </p:pic>
                </p:oleObj>
              </mc:Fallback>
            </mc:AlternateContent>
          </a:graphicData>
        </a:graphic>
      </p:graphicFrame>
      <p:sp>
        <p:nvSpPr>
          <p:cNvPr id="19488" name="Rectangle 54"/>
          <p:cNvSpPr/>
          <p:nvPr/>
        </p:nvSpPr>
        <p:spPr>
          <a:xfrm>
            <a:off x="0" y="3033713"/>
            <a:ext cx="9144000" cy="0"/>
          </a:xfrm>
          <a:prstGeom prst="rect">
            <a:avLst/>
          </a:prstGeom>
          <a:noFill/>
          <a:ln w="9525">
            <a:noFill/>
          </a:ln>
        </p:spPr>
        <p:txBody>
          <a:bodyPr wrap="none" anchor="ctr" anchorCtr="0">
            <a:spAutoFit/>
          </a:bodyPr>
          <a:p>
            <a:pPr eaLnBrk="1" hangingPunct="1"/>
            <a:endParaRPr lang="zh-CN" altLang="en-US" dirty="0">
              <a:latin typeface="Times New Roman" panose="02020603050405020304" pitchFamily="18" charset="0"/>
            </a:endParaRPr>
          </a:p>
        </p:txBody>
      </p:sp>
      <p:graphicFrame>
        <p:nvGraphicFramePr>
          <p:cNvPr id="19459" name="Object 53"/>
          <p:cNvGraphicFramePr>
            <a:graphicFrameLocks noChangeAspect="1"/>
          </p:cNvGraphicFramePr>
          <p:nvPr/>
        </p:nvGraphicFramePr>
        <p:xfrm>
          <a:off x="5795963" y="3500438"/>
          <a:ext cx="1123950" cy="790575"/>
        </p:xfrm>
        <a:graphic>
          <a:graphicData uri="http://schemas.openxmlformats.org/presentationml/2006/ole">
            <mc:AlternateContent xmlns:mc="http://schemas.openxmlformats.org/markup-compatibility/2006">
              <mc:Choice xmlns:v="urn:schemas-microsoft-com:vml" Requires="v">
                <p:oleObj spid="_x0000_s3103" name="" r:id="rId3" imgW="1155700" imgH="812800" progId="Equation.3">
                  <p:embed/>
                </p:oleObj>
              </mc:Choice>
              <mc:Fallback>
                <p:oleObj name="" r:id="rId3" imgW="1155700" imgH="812800" progId="Equation.3">
                  <p:embed/>
                  <p:pic>
                    <p:nvPicPr>
                      <p:cNvPr id="0" name="图片 3102"/>
                      <p:cNvPicPr/>
                      <p:nvPr/>
                    </p:nvPicPr>
                    <p:blipFill>
                      <a:blip r:embed="rId4"/>
                      <a:stretch>
                        <a:fillRect/>
                      </a:stretch>
                    </p:blipFill>
                    <p:spPr>
                      <a:xfrm>
                        <a:off x="5795963" y="3500438"/>
                        <a:ext cx="1123950" cy="790575"/>
                      </a:xfrm>
                      <a:prstGeom prst="rect">
                        <a:avLst/>
                      </a:prstGeom>
                      <a:noFill/>
                      <a:ln w="38100">
                        <a:noFill/>
                        <a:miter/>
                      </a:ln>
                    </p:spPr>
                  </p:pic>
                </p:oleObj>
              </mc:Fallback>
            </mc:AlternateContent>
          </a:graphicData>
        </a:graphic>
      </p:graphicFrame>
      <p:sp>
        <p:nvSpPr>
          <p:cNvPr id="19489" name="Rectangle 56"/>
          <p:cNvSpPr/>
          <p:nvPr/>
        </p:nvSpPr>
        <p:spPr>
          <a:xfrm>
            <a:off x="0" y="3186113"/>
            <a:ext cx="9144000" cy="0"/>
          </a:xfrm>
          <a:prstGeom prst="rect">
            <a:avLst/>
          </a:prstGeom>
          <a:noFill/>
          <a:ln w="9525">
            <a:noFill/>
          </a:ln>
        </p:spPr>
        <p:txBody>
          <a:bodyPr wrap="none" anchor="ctr" anchorCtr="0">
            <a:spAutoFit/>
          </a:bodyPr>
          <a:p>
            <a:pPr eaLnBrk="1" hangingPunct="1"/>
            <a:endParaRPr lang="zh-CN" altLang="en-US" dirty="0">
              <a:latin typeface="Times New Roman" panose="02020603050405020304" pitchFamily="18" charset="0"/>
            </a:endParaRPr>
          </a:p>
        </p:txBody>
      </p:sp>
      <p:graphicFrame>
        <p:nvGraphicFramePr>
          <p:cNvPr id="19460" name="Object 55"/>
          <p:cNvGraphicFramePr>
            <a:graphicFrameLocks noChangeAspect="1"/>
          </p:cNvGraphicFramePr>
          <p:nvPr/>
        </p:nvGraphicFramePr>
        <p:xfrm>
          <a:off x="5867400" y="4527550"/>
          <a:ext cx="1114425" cy="485775"/>
        </p:xfrm>
        <a:graphic>
          <a:graphicData uri="http://schemas.openxmlformats.org/presentationml/2006/ole">
            <mc:AlternateContent xmlns:mc="http://schemas.openxmlformats.org/markup-compatibility/2006">
              <mc:Choice xmlns:v="urn:schemas-microsoft-com:vml" Requires="v">
                <p:oleObj spid="_x0000_s3102" name="" r:id="rId5" imgW="1116965" imgH="482600" progId="Equation.3">
                  <p:embed/>
                </p:oleObj>
              </mc:Choice>
              <mc:Fallback>
                <p:oleObj name="" r:id="rId5" imgW="1116965" imgH="482600" progId="Equation.3">
                  <p:embed/>
                  <p:pic>
                    <p:nvPicPr>
                      <p:cNvPr id="0" name="图片 3101"/>
                      <p:cNvPicPr/>
                      <p:nvPr/>
                    </p:nvPicPr>
                    <p:blipFill>
                      <a:blip r:embed="rId6"/>
                      <a:stretch>
                        <a:fillRect/>
                      </a:stretch>
                    </p:blipFill>
                    <p:spPr>
                      <a:xfrm>
                        <a:off x="5867400" y="4527550"/>
                        <a:ext cx="1114425" cy="4857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p:cNvSpPr>
          <p:nvPr>
            <p:ph type="title"/>
          </p:nvPr>
        </p:nvSpPr>
        <p:spPr>
          <a:ln/>
        </p:spPr>
        <p:txBody>
          <a:bodyPr vert="horz" wrap="square" lIns="91440" tIns="45720" rIns="91440" bIns="45720" anchor="ctr" anchorCtr="0"/>
          <a:p>
            <a:pPr eaLnBrk="1" hangingPunct="1"/>
            <a:r>
              <a:rPr lang="en-US" altLang="zh-CN" dirty="0"/>
              <a:t>HOMEWORK</a:t>
            </a:r>
            <a:endParaRPr lang="en-US" altLang="zh-CN" dirty="0"/>
          </a:p>
        </p:txBody>
      </p:sp>
      <p:sp>
        <p:nvSpPr>
          <p:cNvPr id="120835" name="Rectangle 3"/>
          <p:cNvSpPr>
            <a:spLocks noGrp="1"/>
          </p:cNvSpPr>
          <p:nvPr>
            <p:ph idx="1"/>
          </p:nvPr>
        </p:nvSpPr>
        <p:spPr>
          <a:xfrm>
            <a:off x="3563938" y="1981200"/>
            <a:ext cx="4741862" cy="4114800"/>
          </a:xfrm>
          <a:ln/>
        </p:spPr>
        <p:txBody>
          <a:bodyPr vert="horz" wrap="square" lIns="91440" tIns="45720" rIns="91440" bIns="45720" anchor="t" anchorCtr="0"/>
          <a:p>
            <a:pPr eaLnBrk="1" hangingPunct="1">
              <a:buNone/>
            </a:pPr>
            <a:r>
              <a:rPr lang="en-US" altLang="zh-CN" dirty="0"/>
              <a:t>P</a:t>
            </a:r>
            <a:r>
              <a:rPr lang="en-US" altLang="zh-CN" baseline="-25000" dirty="0"/>
              <a:t>115</a:t>
            </a:r>
            <a:r>
              <a:rPr lang="en-US" altLang="zh-CN" dirty="0"/>
              <a:t>  </a:t>
            </a:r>
            <a:endParaRPr lang="en-US" altLang="zh-CN" dirty="0"/>
          </a:p>
          <a:p>
            <a:pPr eaLnBrk="1" hangingPunct="1">
              <a:buNone/>
            </a:pPr>
            <a:r>
              <a:rPr lang="en-US" altLang="zh-CN" dirty="0"/>
              <a:t>4</a:t>
            </a:r>
            <a:r>
              <a:rPr lang="zh-CN" altLang="en-US" dirty="0"/>
              <a:t>－</a:t>
            </a:r>
            <a:r>
              <a:rPr lang="en-US" altLang="zh-CN" dirty="0"/>
              <a:t>2 </a:t>
            </a:r>
            <a:endParaRPr lang="en-US" altLang="zh-CN" dirty="0"/>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p:nvPr>
        </p:nvSpPr>
        <p:spPr>
          <a:ln/>
        </p:spPr>
        <p:txBody>
          <a:bodyPr vert="horz" wrap="square" lIns="91440" tIns="45720" rIns="91440" bIns="45720" anchor="ctr" anchorCtr="0"/>
          <a:p>
            <a:pPr eaLnBrk="1" hangingPunct="1"/>
            <a:r>
              <a:rPr lang="en-US" altLang="zh-CN" dirty="0"/>
              <a:t>4.1  </a:t>
            </a:r>
            <a:r>
              <a:rPr lang="zh-CN" altLang="en-US" dirty="0"/>
              <a:t>时序逻辑电路的结构和特点 </a:t>
            </a:r>
            <a:endParaRPr lang="zh-CN" altLang="en-US" dirty="0"/>
          </a:p>
        </p:txBody>
      </p:sp>
      <p:sp>
        <p:nvSpPr>
          <p:cNvPr id="104451" name="Rectangle 3"/>
          <p:cNvSpPr>
            <a:spLocks noGrp="1"/>
          </p:cNvSpPr>
          <p:nvPr>
            <p:ph idx="1"/>
          </p:nvPr>
        </p:nvSpPr>
        <p:spPr>
          <a:ln/>
        </p:spPr>
        <p:txBody>
          <a:bodyPr vert="horz" wrap="square" lIns="91440" tIns="45720" rIns="91440" bIns="45720" anchor="t" anchorCtr="0"/>
          <a:p>
            <a:pPr algn="just" eaLnBrk="1" hangingPunct="1">
              <a:buNone/>
            </a:pPr>
            <a:r>
              <a:rPr lang="en-US" altLang="zh-CN" dirty="0"/>
              <a:t>            </a:t>
            </a:r>
            <a:r>
              <a:rPr lang="zh-CN" altLang="en-US" dirty="0"/>
              <a:t>在第三章我们知道</a:t>
            </a:r>
            <a:r>
              <a:rPr lang="en-US" altLang="zh-CN" dirty="0"/>
              <a:t>,</a:t>
            </a:r>
            <a:r>
              <a:rPr lang="zh-CN" altLang="en-US" dirty="0"/>
              <a:t>所有的组合逻辑电路都有一个共同的特点</a:t>
            </a:r>
            <a:r>
              <a:rPr lang="en-US" altLang="zh-CN" dirty="0"/>
              <a:t>:</a:t>
            </a:r>
            <a:r>
              <a:rPr lang="zh-CN" altLang="en-US" dirty="0"/>
              <a:t>任一时刻电路的输出仅取决于当时电路的输入</a:t>
            </a:r>
            <a:r>
              <a:rPr lang="en-US" altLang="zh-CN" dirty="0"/>
              <a:t>,</a:t>
            </a:r>
            <a:r>
              <a:rPr lang="zh-CN" altLang="en-US" dirty="0"/>
              <a:t>与电路以前的输入和状态无关。在本章中</a:t>
            </a:r>
            <a:r>
              <a:rPr lang="en-US" altLang="zh-CN" dirty="0"/>
              <a:t>,</a:t>
            </a:r>
            <a:r>
              <a:rPr lang="zh-CN" altLang="en-US" dirty="0"/>
              <a:t>我们将要讨论另一种类型的逻辑电路</a:t>
            </a:r>
            <a:r>
              <a:rPr lang="en-US" altLang="zh-CN" dirty="0">
                <a:latin typeface="Courier New" panose="02070309020205020404" pitchFamily="49" charset="0"/>
              </a:rPr>
              <a:t>——</a:t>
            </a:r>
            <a:r>
              <a:rPr lang="zh-CN" altLang="en-US" dirty="0"/>
              <a:t>时序逻辑电路（简称时序电路）。在时序逻辑电路中</a:t>
            </a:r>
            <a:r>
              <a:rPr lang="en-US" altLang="zh-CN" dirty="0"/>
              <a:t>,</a:t>
            </a:r>
            <a:r>
              <a:rPr lang="zh-CN" altLang="en-US" dirty="0"/>
              <a:t>电路的输出不仅取决于当时电路的输入</a:t>
            </a:r>
            <a:r>
              <a:rPr lang="en-US" altLang="zh-CN" dirty="0"/>
              <a:t>,</a:t>
            </a:r>
            <a:r>
              <a:rPr lang="zh-CN" altLang="en-US" dirty="0"/>
              <a:t>还与以前电路的输入和状态有关</a:t>
            </a:r>
            <a:r>
              <a:rPr lang="en-US" altLang="zh-CN" dirty="0"/>
              <a:t>,</a:t>
            </a:r>
            <a:r>
              <a:rPr lang="zh-CN" altLang="en-US" dirty="0"/>
              <a:t>也就是说</a:t>
            </a:r>
            <a:r>
              <a:rPr lang="en-US" altLang="zh-CN" dirty="0"/>
              <a:t>,</a:t>
            </a:r>
            <a:r>
              <a:rPr lang="zh-CN" altLang="en-US" dirty="0"/>
              <a:t>时序逻辑电路具有记忆功能。</a:t>
            </a:r>
            <a:endParaRPr lang="zh-CN" altLang="en-US" dirty="0"/>
          </a:p>
          <a:p>
            <a:pPr eaLnBrk="1" hangingPunct="1">
              <a:buNone/>
            </a:pPr>
            <a:endParaRPr lang="en-US" altLang="zh-CN" dirty="0"/>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p:cNvSpPr>
          <p:nvPr>
            <p:ph type="title"/>
          </p:nvPr>
        </p:nvSpPr>
        <p:spPr>
          <a:ln/>
        </p:spPr>
        <p:txBody>
          <a:bodyPr vert="horz" wrap="square" lIns="91440" tIns="45720" rIns="91440" bIns="45720" anchor="ctr" anchorCtr="0"/>
          <a:p>
            <a:pPr eaLnBrk="1" hangingPunct="1"/>
            <a:r>
              <a:rPr lang="en-US" altLang="zh-CN" dirty="0"/>
              <a:t>REVIEW</a:t>
            </a:r>
            <a:endParaRPr lang="en-US" altLang="zh-CN" dirty="0"/>
          </a:p>
        </p:txBody>
      </p:sp>
      <p:sp>
        <p:nvSpPr>
          <p:cNvPr id="121859" name="Rectangle 3"/>
          <p:cNvSpPr>
            <a:spLocks noGrp="1"/>
          </p:cNvSpPr>
          <p:nvPr>
            <p:ph idx="1"/>
          </p:nvPr>
        </p:nvSpPr>
        <p:spPr>
          <a:xfrm>
            <a:off x="533400" y="1752600"/>
            <a:ext cx="7772400" cy="4114800"/>
          </a:xfrm>
          <a:ln/>
        </p:spPr>
        <p:txBody>
          <a:bodyPr vert="horz" wrap="square" lIns="91440" tIns="45720" rIns="91440" bIns="45720" anchor="t" anchorCtr="0"/>
          <a:p>
            <a:pPr eaLnBrk="1" hangingPunct="1">
              <a:lnSpc>
                <a:spcPct val="120000"/>
              </a:lnSpc>
              <a:buNone/>
            </a:pPr>
            <a:r>
              <a:rPr lang="zh-CN" altLang="en-US" dirty="0"/>
              <a:t>一、选择题</a:t>
            </a:r>
            <a:endParaRPr lang="zh-CN" altLang="en-US" dirty="0"/>
          </a:p>
          <a:p>
            <a:pPr eaLnBrk="1" hangingPunct="1">
              <a:lnSpc>
                <a:spcPct val="120000"/>
              </a:lnSpc>
              <a:buNone/>
            </a:pPr>
            <a:r>
              <a:rPr lang="en-US" altLang="zh-CN" dirty="0"/>
              <a:t>1.</a:t>
            </a:r>
            <a:r>
              <a:rPr lang="zh-CN" altLang="en-US" dirty="0"/>
              <a:t>时序逻辑电路的特点有</a:t>
            </a:r>
            <a:r>
              <a:rPr lang="en-US" altLang="zh-CN" dirty="0"/>
              <a:t>____ .</a:t>
            </a:r>
            <a:endParaRPr lang="en-US" altLang="zh-CN" dirty="0"/>
          </a:p>
          <a:p>
            <a:pPr eaLnBrk="1" hangingPunct="1">
              <a:lnSpc>
                <a:spcPct val="120000"/>
              </a:lnSpc>
              <a:buNone/>
            </a:pPr>
            <a:r>
              <a:rPr lang="en-US" altLang="zh-CN" dirty="0"/>
              <a:t> A </a:t>
            </a:r>
            <a:r>
              <a:rPr lang="zh-CN" altLang="en-US" dirty="0"/>
              <a:t>任一时刻电路的输出仅取决于当时电路的输入</a:t>
            </a:r>
            <a:endParaRPr lang="zh-CN" altLang="en-US" dirty="0"/>
          </a:p>
          <a:p>
            <a:pPr eaLnBrk="1" hangingPunct="1">
              <a:lnSpc>
                <a:spcPct val="120000"/>
              </a:lnSpc>
              <a:buNone/>
            </a:pPr>
            <a:r>
              <a:rPr lang="zh-CN" altLang="en-US" dirty="0"/>
              <a:t> </a:t>
            </a:r>
            <a:r>
              <a:rPr lang="en-US" altLang="zh-CN" dirty="0"/>
              <a:t>B </a:t>
            </a:r>
            <a:r>
              <a:rPr lang="zh-CN" altLang="en-US" dirty="0"/>
              <a:t>电路的具有记忆功能</a:t>
            </a:r>
            <a:endParaRPr lang="zh-CN" altLang="en-US" dirty="0"/>
          </a:p>
          <a:p>
            <a:pPr eaLnBrk="1" hangingPunct="1">
              <a:lnSpc>
                <a:spcPct val="120000"/>
              </a:lnSpc>
              <a:buNone/>
            </a:pPr>
            <a:r>
              <a:rPr lang="zh-CN" altLang="en-US" dirty="0"/>
              <a:t> </a:t>
            </a:r>
            <a:r>
              <a:rPr lang="en-US" altLang="zh-CN" dirty="0"/>
              <a:t>C </a:t>
            </a:r>
            <a:r>
              <a:rPr lang="zh-CN" altLang="en-US" dirty="0"/>
              <a:t>电路的输出与以前电路的输入和状态有关</a:t>
            </a:r>
            <a:endParaRPr lang="zh-CN" altLang="en-US" dirty="0"/>
          </a:p>
          <a:p>
            <a:pPr eaLnBrk="1" hangingPunct="1">
              <a:lnSpc>
                <a:spcPct val="120000"/>
              </a:lnSpc>
              <a:buNone/>
            </a:pPr>
            <a:r>
              <a:rPr lang="zh-CN" altLang="en-US" dirty="0"/>
              <a:t> </a:t>
            </a:r>
            <a:r>
              <a:rPr lang="en-US" altLang="zh-CN" dirty="0"/>
              <a:t>D </a:t>
            </a:r>
            <a:r>
              <a:rPr lang="zh-CN" altLang="en-US" dirty="0"/>
              <a:t>电路结构上存在反馈电路</a:t>
            </a:r>
            <a:endParaRPr lang="zh-CN" altLang="en-US" dirty="0"/>
          </a:p>
          <a:p>
            <a:pPr eaLnBrk="1" hangingPunct="1">
              <a:lnSpc>
                <a:spcPct val="120000"/>
              </a:lnSpc>
              <a:buNone/>
            </a:pPr>
            <a:r>
              <a:rPr lang="en-US" altLang="zh-CN" dirty="0"/>
              <a:t>2. </a:t>
            </a:r>
            <a:r>
              <a:rPr lang="zh-CN" altLang="en-US" dirty="0"/>
              <a:t>基本</a:t>
            </a:r>
            <a:r>
              <a:rPr lang="en-US" altLang="zh-CN" dirty="0"/>
              <a:t>RS</a:t>
            </a:r>
            <a:r>
              <a:rPr lang="zh-CN" altLang="en-US" dirty="0"/>
              <a:t>触发器（同步</a:t>
            </a:r>
            <a:r>
              <a:rPr lang="en-US" altLang="zh-CN" dirty="0"/>
              <a:t>RS</a:t>
            </a:r>
            <a:r>
              <a:rPr lang="zh-CN" altLang="en-US" dirty="0"/>
              <a:t>触发器）的逻辑功能有 </a:t>
            </a:r>
            <a:r>
              <a:rPr lang="en-US" altLang="zh-CN" dirty="0"/>
              <a:t>____ .</a:t>
            </a:r>
            <a:endParaRPr lang="en-US" altLang="zh-CN" dirty="0"/>
          </a:p>
          <a:p>
            <a:pPr eaLnBrk="1" hangingPunct="1">
              <a:lnSpc>
                <a:spcPct val="120000"/>
              </a:lnSpc>
              <a:buNone/>
            </a:pPr>
            <a:r>
              <a:rPr lang="en-US" altLang="zh-CN" dirty="0"/>
              <a:t>A </a:t>
            </a:r>
            <a:r>
              <a:rPr lang="zh-CN" altLang="en-US" dirty="0"/>
              <a:t>保持     </a:t>
            </a:r>
            <a:r>
              <a:rPr lang="en-US" altLang="zh-CN" dirty="0"/>
              <a:t>B  </a:t>
            </a:r>
            <a:r>
              <a:rPr lang="zh-CN" altLang="en-US" dirty="0"/>
              <a:t>置</a:t>
            </a:r>
            <a:r>
              <a:rPr lang="en-US" altLang="zh-CN" dirty="0"/>
              <a:t>0     C </a:t>
            </a:r>
            <a:r>
              <a:rPr lang="zh-CN" altLang="en-US" dirty="0"/>
              <a:t>置</a:t>
            </a:r>
            <a:r>
              <a:rPr lang="en-US" altLang="zh-CN" dirty="0"/>
              <a:t>1     D </a:t>
            </a:r>
            <a:r>
              <a:rPr lang="zh-CN" altLang="en-US" dirty="0"/>
              <a:t>翻转</a:t>
            </a:r>
            <a:endParaRPr lang="zh-CN" altLang="en-US" dirty="0"/>
          </a:p>
        </p:txBody>
      </p:sp>
    </p:spTree>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type="title"/>
          </p:nvPr>
        </p:nvSpPr>
        <p:spPr>
          <a:ln/>
        </p:spPr>
        <p:txBody>
          <a:bodyPr vert="horz" wrap="square" lIns="91440" tIns="45720" rIns="91440" bIns="45720" anchor="ctr" anchorCtr="0"/>
          <a:p>
            <a:pPr eaLnBrk="1" hangingPunct="1"/>
            <a:endParaRPr lang="zh-CN" altLang="zh-CN" dirty="0"/>
          </a:p>
        </p:txBody>
      </p:sp>
      <p:sp>
        <p:nvSpPr>
          <p:cNvPr id="122883" name="Rectangle 3"/>
          <p:cNvSpPr>
            <a:spLocks noGrp="1"/>
          </p:cNvSpPr>
          <p:nvPr>
            <p:ph idx="1"/>
          </p:nvPr>
        </p:nvSpPr>
        <p:spPr>
          <a:ln/>
        </p:spPr>
        <p:txBody>
          <a:bodyPr vert="horz" wrap="square" lIns="91440" tIns="45720" rIns="91440" bIns="45720" anchor="t" anchorCtr="0"/>
          <a:p>
            <a:pPr eaLnBrk="1" hangingPunct="1">
              <a:buNone/>
            </a:pPr>
            <a:r>
              <a:rPr lang="en-US" altLang="zh-CN" dirty="0"/>
              <a:t>3. </a:t>
            </a:r>
            <a:r>
              <a:rPr lang="zh-CN" altLang="en-US" dirty="0"/>
              <a:t>同步</a:t>
            </a:r>
            <a:r>
              <a:rPr lang="en-US" altLang="zh-CN" dirty="0"/>
              <a:t>RS</a:t>
            </a:r>
            <a:r>
              <a:rPr lang="zh-CN" altLang="en-US" dirty="0"/>
              <a:t>触发器是在基本</a:t>
            </a:r>
            <a:r>
              <a:rPr lang="en-US" altLang="zh-CN" dirty="0"/>
              <a:t>RS</a:t>
            </a:r>
            <a:r>
              <a:rPr lang="zh-CN" altLang="en-US" dirty="0"/>
              <a:t>触发器的基础上增加一个时钟控制端构成的，其目的是 </a:t>
            </a:r>
            <a:r>
              <a:rPr lang="en-US" altLang="zh-CN" dirty="0"/>
              <a:t>____ .</a:t>
            </a:r>
            <a:endParaRPr lang="en-US" altLang="zh-CN" dirty="0"/>
          </a:p>
          <a:p>
            <a:pPr eaLnBrk="1" hangingPunct="1">
              <a:buNone/>
            </a:pPr>
            <a:r>
              <a:rPr lang="en-US" altLang="zh-CN" dirty="0"/>
              <a:t>A </a:t>
            </a:r>
            <a:r>
              <a:rPr lang="zh-CN" altLang="en-US" dirty="0"/>
              <a:t>提高触发器的存储能力   </a:t>
            </a:r>
            <a:endParaRPr lang="zh-CN" altLang="en-US" dirty="0"/>
          </a:p>
          <a:p>
            <a:pPr eaLnBrk="1" hangingPunct="1">
              <a:buNone/>
            </a:pPr>
            <a:r>
              <a:rPr lang="en-US" altLang="zh-CN" dirty="0"/>
              <a:t>B </a:t>
            </a:r>
            <a:r>
              <a:rPr lang="zh-CN" altLang="en-US" dirty="0"/>
              <a:t>提高触发器的抗干扰能力</a:t>
            </a:r>
            <a:endParaRPr lang="zh-CN" altLang="en-US" dirty="0"/>
          </a:p>
          <a:p>
            <a:pPr eaLnBrk="1" hangingPunct="1">
              <a:buNone/>
            </a:pPr>
            <a:r>
              <a:rPr lang="en-US" altLang="zh-CN" dirty="0"/>
              <a:t>C </a:t>
            </a:r>
            <a:r>
              <a:rPr lang="zh-CN" altLang="en-US" dirty="0"/>
              <a:t>可使多个触发器能够在一个控制信号下同步工作</a:t>
            </a:r>
            <a:endParaRPr lang="zh-CN" altLang="en-US" dirty="0"/>
          </a:p>
          <a:p>
            <a:pPr eaLnBrk="1" hangingPunct="1">
              <a:buNone/>
            </a:pPr>
            <a:r>
              <a:rPr lang="en-US" altLang="zh-CN" dirty="0"/>
              <a:t>D  </a:t>
            </a:r>
            <a:r>
              <a:rPr lang="zh-CN" altLang="en-US" dirty="0"/>
              <a:t>为了满足约束条件</a:t>
            </a:r>
            <a:r>
              <a:rPr lang="en-US" altLang="zh-CN" dirty="0"/>
              <a:t>RS</a:t>
            </a:r>
            <a:r>
              <a:rPr lang="zh-CN" altLang="en-US" dirty="0"/>
              <a:t>＝</a:t>
            </a:r>
            <a:r>
              <a:rPr lang="en-US" altLang="zh-CN" dirty="0"/>
              <a:t>0</a:t>
            </a:r>
            <a:endParaRPr lang="en-US" altLang="zh-CN" dirty="0"/>
          </a:p>
          <a:p>
            <a:pPr eaLnBrk="1" hangingPunct="1">
              <a:buNone/>
            </a:pPr>
            <a:endParaRPr lang="en-US" altLang="zh-CN" dirty="0"/>
          </a:p>
        </p:txBody>
      </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p:cNvSpPr>
          <p:nvPr>
            <p:ph type="title"/>
          </p:nvPr>
        </p:nvSpPr>
        <p:spPr>
          <a:ln/>
        </p:spPr>
        <p:txBody>
          <a:bodyPr vert="horz" wrap="square" lIns="91440" tIns="45720" rIns="91440" bIns="45720" anchor="ctr" anchorCtr="0"/>
          <a:p>
            <a:pPr eaLnBrk="1" hangingPunct="1"/>
            <a:endParaRPr lang="zh-CN" altLang="zh-CN" dirty="0"/>
          </a:p>
        </p:txBody>
      </p:sp>
      <p:sp>
        <p:nvSpPr>
          <p:cNvPr id="123907" name="Rectangle 3"/>
          <p:cNvSpPr>
            <a:spLocks noGrp="1"/>
          </p:cNvSpPr>
          <p:nvPr>
            <p:ph idx="1"/>
          </p:nvPr>
        </p:nvSpPr>
        <p:spPr>
          <a:ln/>
        </p:spPr>
        <p:txBody>
          <a:bodyPr vert="horz" wrap="square" lIns="91440" tIns="45720" rIns="91440" bIns="45720" anchor="t" anchorCtr="0"/>
          <a:p>
            <a:pPr marL="457200" indent="-457200" eaLnBrk="1" hangingPunct="1">
              <a:buNone/>
            </a:pPr>
            <a:r>
              <a:rPr lang="zh-CN" altLang="en-US" dirty="0"/>
              <a:t>二、填空题</a:t>
            </a:r>
            <a:endParaRPr lang="zh-CN" altLang="en-US" dirty="0"/>
          </a:p>
          <a:p>
            <a:pPr marL="457200" indent="-457200" eaLnBrk="1" hangingPunct="1">
              <a:buFontTx/>
              <a:buAutoNum type="arabicPeriod"/>
            </a:pPr>
            <a:r>
              <a:rPr lang="zh-CN" altLang="en-US" dirty="0"/>
              <a:t>时序逻辑电路通常由</a:t>
            </a:r>
            <a:r>
              <a:rPr lang="en-US" altLang="zh-CN" dirty="0"/>
              <a:t>______</a:t>
            </a:r>
            <a:r>
              <a:rPr lang="zh-CN" altLang="en-US" dirty="0"/>
              <a:t>和</a:t>
            </a:r>
            <a:r>
              <a:rPr lang="en-US" altLang="zh-CN" dirty="0"/>
              <a:t>_______</a:t>
            </a:r>
            <a:r>
              <a:rPr lang="zh-CN" altLang="en-US" dirty="0"/>
              <a:t>两部分组成。</a:t>
            </a:r>
            <a:endParaRPr lang="zh-CN" altLang="en-US" dirty="0"/>
          </a:p>
          <a:p>
            <a:pPr marL="457200" indent="-457200" eaLnBrk="1" hangingPunct="1">
              <a:buFontTx/>
              <a:buAutoNum type="arabicPeriod"/>
            </a:pPr>
            <a:r>
              <a:rPr lang="zh-CN" altLang="en-US" dirty="0"/>
              <a:t>触发器有两个稳定的状态，分别称为</a:t>
            </a:r>
            <a:r>
              <a:rPr lang="en-US" altLang="zh-CN" dirty="0"/>
              <a:t>___</a:t>
            </a:r>
            <a:r>
              <a:rPr lang="zh-CN" altLang="en-US" dirty="0"/>
              <a:t>和 </a:t>
            </a:r>
            <a:r>
              <a:rPr lang="en-US" altLang="zh-CN" dirty="0"/>
              <a:t>____ </a:t>
            </a:r>
            <a:r>
              <a:rPr lang="zh-CN" altLang="en-US" dirty="0"/>
              <a:t>状态。</a:t>
            </a:r>
            <a:endParaRPr lang="zh-CN" altLang="en-US" dirty="0"/>
          </a:p>
          <a:p>
            <a:pPr marL="457200" indent="-457200" eaLnBrk="1" hangingPunct="1">
              <a:buFontTx/>
              <a:buAutoNum type="arabicPeriod"/>
            </a:pPr>
            <a:r>
              <a:rPr lang="zh-CN" altLang="en-US" dirty="0"/>
              <a:t>在分析触发器的状态变化时，将外加信号变化之前触发器的状态称为</a:t>
            </a:r>
            <a:r>
              <a:rPr lang="en-US" altLang="zh-CN" dirty="0"/>
              <a:t>____</a:t>
            </a:r>
            <a:r>
              <a:rPr lang="zh-CN" altLang="en-US" dirty="0"/>
              <a:t>，用 </a:t>
            </a:r>
            <a:r>
              <a:rPr lang="en-US" altLang="zh-CN" dirty="0"/>
              <a:t>____ </a:t>
            </a:r>
            <a:r>
              <a:rPr lang="zh-CN" altLang="en-US" dirty="0"/>
              <a:t>表示；将外加信号变化之后触发器的状态称为</a:t>
            </a:r>
            <a:r>
              <a:rPr lang="en-US" altLang="zh-CN" dirty="0"/>
              <a:t>____</a:t>
            </a:r>
            <a:r>
              <a:rPr lang="zh-CN" altLang="en-US" dirty="0"/>
              <a:t>，用</a:t>
            </a:r>
            <a:r>
              <a:rPr lang="en-US" altLang="zh-CN" dirty="0"/>
              <a:t>_____ </a:t>
            </a:r>
            <a:r>
              <a:rPr lang="zh-CN" altLang="en-US" dirty="0"/>
              <a:t>表示。触发器的</a:t>
            </a:r>
            <a:r>
              <a:rPr lang="en-US" altLang="zh-CN" dirty="0"/>
              <a:t>Q</a:t>
            </a:r>
            <a:r>
              <a:rPr lang="zh-CN" altLang="en-US" dirty="0"/>
              <a:t>输出端为</a:t>
            </a:r>
            <a:r>
              <a:rPr lang="en-US" altLang="zh-CN" dirty="0"/>
              <a:t>0</a:t>
            </a:r>
            <a:r>
              <a:rPr lang="zh-CN" altLang="en-US" dirty="0"/>
              <a:t>时称为</a:t>
            </a:r>
            <a:r>
              <a:rPr lang="en-US" altLang="zh-CN" dirty="0"/>
              <a:t>___ </a:t>
            </a:r>
            <a:r>
              <a:rPr lang="zh-CN" altLang="en-US" dirty="0"/>
              <a:t>状态，</a:t>
            </a:r>
            <a:r>
              <a:rPr lang="en-US" altLang="zh-CN" dirty="0"/>
              <a:t>Q</a:t>
            </a:r>
            <a:r>
              <a:rPr lang="zh-CN" altLang="en-US" dirty="0"/>
              <a:t>为</a:t>
            </a:r>
            <a:r>
              <a:rPr lang="en-US" altLang="zh-CN" dirty="0"/>
              <a:t>1</a:t>
            </a:r>
            <a:r>
              <a:rPr lang="zh-CN" altLang="en-US" dirty="0"/>
              <a:t>时称为 </a:t>
            </a:r>
            <a:r>
              <a:rPr lang="en-US" altLang="zh-CN" dirty="0"/>
              <a:t>___ </a:t>
            </a:r>
            <a:r>
              <a:rPr lang="zh-CN" altLang="en-US" dirty="0"/>
              <a:t>状态。</a:t>
            </a:r>
            <a:endParaRPr lang="zh-CN" altLang="en-US" dirty="0"/>
          </a:p>
        </p:txBody>
      </p:sp>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a:ln/>
        </p:spPr>
        <p:txBody>
          <a:bodyPr vert="horz" wrap="square" lIns="91440" tIns="45720" rIns="91440" bIns="45720" anchor="ctr" anchorCtr="0"/>
          <a:p>
            <a:pPr eaLnBrk="1" hangingPunct="1"/>
            <a:endParaRPr lang="zh-CN" altLang="zh-CN" dirty="0"/>
          </a:p>
        </p:txBody>
      </p:sp>
      <p:sp>
        <p:nvSpPr>
          <p:cNvPr id="124931" name="Rectangle 3"/>
          <p:cNvSpPr>
            <a:spLocks noGrp="1"/>
          </p:cNvSpPr>
          <p:nvPr>
            <p:ph idx="1"/>
          </p:nvPr>
        </p:nvSpPr>
        <p:spPr>
          <a:ln/>
        </p:spPr>
        <p:txBody>
          <a:bodyPr vert="horz" wrap="square" lIns="91440" tIns="45720" rIns="91440" bIns="45720" anchor="t" anchorCtr="0"/>
          <a:p>
            <a:pPr eaLnBrk="1" hangingPunct="1">
              <a:buNone/>
            </a:pPr>
            <a:r>
              <a:rPr lang="en-US" altLang="zh-CN" dirty="0"/>
              <a:t>4. </a:t>
            </a:r>
            <a:r>
              <a:rPr lang="zh-CN" altLang="en-US" dirty="0"/>
              <a:t>反映触发器的次态和输入信号以及现态之间关系的表称为触发器的 </a:t>
            </a:r>
            <a:r>
              <a:rPr lang="en-US" altLang="zh-CN" dirty="0"/>
              <a:t>___  </a:t>
            </a:r>
            <a:r>
              <a:rPr lang="zh-CN" altLang="en-US" dirty="0"/>
              <a:t>表。</a:t>
            </a:r>
            <a:endParaRPr lang="zh-CN" altLang="en-US" dirty="0"/>
          </a:p>
          <a:p>
            <a:pPr eaLnBrk="1" hangingPunct="1">
              <a:buNone/>
            </a:pPr>
            <a:r>
              <a:rPr lang="en-US" altLang="zh-CN" dirty="0"/>
              <a:t>5. </a:t>
            </a:r>
            <a:r>
              <a:rPr lang="zh-CN" altLang="en-US" dirty="0"/>
              <a:t>我们用特征方程来描述触发器的次态和输入关系以及现态之间的逻辑关系。基本</a:t>
            </a:r>
            <a:r>
              <a:rPr lang="en-US" altLang="zh-CN" dirty="0"/>
              <a:t>RS</a:t>
            </a:r>
            <a:r>
              <a:rPr lang="zh-CN" altLang="en-US" dirty="0"/>
              <a:t>触发器的特性方程为</a:t>
            </a:r>
            <a:r>
              <a:rPr lang="en-US" altLang="zh-CN" dirty="0"/>
              <a:t>___,</a:t>
            </a:r>
            <a:r>
              <a:rPr lang="zh-CN" altLang="en-US" dirty="0"/>
              <a:t>同步</a:t>
            </a:r>
            <a:r>
              <a:rPr lang="en-US" altLang="zh-CN" dirty="0"/>
              <a:t>RS</a:t>
            </a:r>
            <a:r>
              <a:rPr lang="zh-CN" altLang="en-US" dirty="0"/>
              <a:t>触发器的特性方程为</a:t>
            </a:r>
            <a:r>
              <a:rPr lang="en-US" altLang="zh-CN" dirty="0"/>
              <a:t>____; D</a:t>
            </a:r>
            <a:r>
              <a:rPr lang="zh-CN" altLang="en-US" dirty="0"/>
              <a:t>触发器的特性方程为</a:t>
            </a:r>
            <a:r>
              <a:rPr lang="en-US" altLang="zh-CN" dirty="0"/>
              <a:t>____.</a:t>
            </a:r>
            <a:endParaRPr lang="en-US" altLang="zh-CN" dirty="0"/>
          </a:p>
        </p:txBody>
      </p:sp>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p:cNvSpPr>
          <p:nvPr>
            <p:ph type="ctrTitle"/>
          </p:nvPr>
        </p:nvSpPr>
        <p:spPr>
          <a:xfrm>
            <a:off x="685800" y="1295400"/>
            <a:ext cx="7772400" cy="1143000"/>
          </a:xfrm>
          <a:ln/>
        </p:spPr>
        <p:txBody>
          <a:bodyPr vert="horz" wrap="square" lIns="91440" tIns="45720" rIns="91440" bIns="45720" anchor="ctr" anchorCtr="0"/>
          <a:p>
            <a:pPr eaLnBrk="1" hangingPunct="1">
              <a:buClrTx/>
              <a:buSzTx/>
              <a:buFontTx/>
            </a:pPr>
            <a:r>
              <a:rPr kumimoji="1" lang="zh-CN" altLang="en-US" sz="3200" kern="1200" dirty="0">
                <a:latin typeface="+mj-lt"/>
                <a:ea typeface="+mj-ea"/>
                <a:cs typeface="+mj-cs"/>
              </a:rPr>
              <a:t>第二讲</a:t>
            </a:r>
            <a:endParaRPr kumimoji="1" lang="zh-CN" altLang="en-US" sz="3200" kern="1200" dirty="0">
              <a:latin typeface="+mj-lt"/>
              <a:ea typeface="+mj-ea"/>
              <a:cs typeface="+mj-cs"/>
            </a:endParaRPr>
          </a:p>
        </p:txBody>
      </p:sp>
      <p:sp>
        <p:nvSpPr>
          <p:cNvPr id="125955" name="Rectangle 3"/>
          <p:cNvSpPr>
            <a:spLocks noGrp="1"/>
          </p:cNvSpPr>
          <p:nvPr>
            <p:ph type="subTitle" idx="1"/>
          </p:nvPr>
        </p:nvSpPr>
        <p:spPr>
          <a:xfrm>
            <a:off x="2895600" y="2667000"/>
            <a:ext cx="4648200" cy="2362200"/>
          </a:xfrm>
          <a:ln/>
        </p:spPr>
        <p:txBody>
          <a:bodyPr vert="horz" wrap="square" lIns="91440" tIns="45720" rIns="91440" bIns="45720" anchor="t" anchorCtr="0"/>
          <a:p>
            <a:pPr marL="457200" indent="-457200" algn="l" eaLnBrk="1" hangingPunct="1">
              <a:buClrTx/>
              <a:buSzTx/>
              <a:buFontTx/>
              <a:buAutoNum type="arabicPeriod"/>
            </a:pPr>
            <a:r>
              <a:rPr kumimoji="1" lang="zh-CN" altLang="en-US" kern="1200" dirty="0">
                <a:latin typeface="+mn-lt"/>
                <a:ea typeface="+mn-ea"/>
                <a:cs typeface="+mn-cs"/>
              </a:rPr>
              <a:t>主从触发器</a:t>
            </a:r>
            <a:endParaRPr kumimoji="1" lang="zh-CN" altLang="en-US" kern="1200" dirty="0">
              <a:latin typeface="+mn-lt"/>
              <a:ea typeface="+mn-ea"/>
              <a:cs typeface="+mn-cs"/>
            </a:endParaRPr>
          </a:p>
          <a:p>
            <a:pPr marL="457200" indent="-457200" algn="l" eaLnBrk="1" hangingPunct="1">
              <a:buClrTx/>
              <a:buSzTx/>
              <a:buFontTx/>
              <a:buAutoNum type="arabicPeriod"/>
            </a:pPr>
            <a:r>
              <a:rPr kumimoji="1" lang="en-US" altLang="zh-CN" kern="1200" dirty="0">
                <a:latin typeface="+mn-lt"/>
                <a:ea typeface="+mn-ea"/>
                <a:cs typeface="+mn-cs"/>
              </a:rPr>
              <a:t>JK</a:t>
            </a:r>
            <a:r>
              <a:rPr kumimoji="1" lang="zh-CN" altLang="en-US" kern="1200" dirty="0">
                <a:latin typeface="+mn-lt"/>
                <a:ea typeface="+mn-ea"/>
                <a:cs typeface="+mn-cs"/>
              </a:rPr>
              <a:t>触发器</a:t>
            </a:r>
            <a:endParaRPr kumimoji="1" lang="zh-CN" altLang="en-US" kern="1200" dirty="0">
              <a:latin typeface="+mn-lt"/>
              <a:ea typeface="+mn-ea"/>
              <a:cs typeface="+mn-cs"/>
            </a:endParaRPr>
          </a:p>
          <a:p>
            <a:pPr marL="457200" indent="-457200" algn="l" eaLnBrk="1" hangingPunct="1">
              <a:buClrTx/>
              <a:buSzTx/>
              <a:buFontTx/>
              <a:buAutoNum type="arabicPeriod"/>
            </a:pPr>
            <a:r>
              <a:rPr kumimoji="1" lang="en-US" altLang="zh-CN" kern="1200" dirty="0">
                <a:latin typeface="+mn-lt"/>
                <a:ea typeface="+mn-ea"/>
                <a:cs typeface="+mn-cs"/>
              </a:rPr>
              <a:t>T</a:t>
            </a:r>
            <a:r>
              <a:rPr kumimoji="1" lang="zh-CN" altLang="en-US" kern="1200" dirty="0">
                <a:latin typeface="+mn-lt"/>
                <a:ea typeface="+mn-ea"/>
                <a:cs typeface="+mn-cs"/>
              </a:rPr>
              <a:t>触发器</a:t>
            </a:r>
            <a:endParaRPr kumimoji="1" lang="zh-CN" altLang="en-US" kern="1200" dirty="0">
              <a:latin typeface="+mn-lt"/>
              <a:ea typeface="+mn-ea"/>
              <a:cs typeface="+mn-cs"/>
            </a:endParaRPr>
          </a:p>
          <a:p>
            <a:pPr marL="457200" indent="-457200" algn="l" eaLnBrk="1" hangingPunct="1">
              <a:buClrTx/>
              <a:buSzTx/>
              <a:buFontTx/>
              <a:buAutoNum type="arabicPeriod"/>
            </a:pPr>
            <a:r>
              <a:rPr kumimoji="1" lang="zh-CN" altLang="en-US" kern="1200" dirty="0">
                <a:latin typeface="+mn-lt"/>
                <a:ea typeface="+mn-ea"/>
                <a:cs typeface="+mn-cs"/>
              </a:rPr>
              <a:t>触发器的逻辑功能和分类</a:t>
            </a:r>
            <a:endParaRPr kumimoji="1" lang="zh-CN" altLang="en-US" kern="1200" dirty="0">
              <a:latin typeface="+mn-lt"/>
              <a:ea typeface="+mn-ea"/>
              <a:cs typeface="+mn-cs"/>
            </a:endParaRPr>
          </a:p>
        </p:txBody>
      </p:sp>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3"/>
          <p:cNvSpPr>
            <a:spLocks noGrp="1"/>
          </p:cNvSpPr>
          <p:nvPr>
            <p:ph idx="1"/>
          </p:nvPr>
        </p:nvSpPr>
        <p:spPr>
          <a:xfrm>
            <a:off x="381000" y="533400"/>
            <a:ext cx="7772400" cy="5638800"/>
          </a:xfrm>
          <a:ln/>
        </p:spPr>
        <p:txBody>
          <a:bodyPr vert="horz" wrap="square" lIns="91440" tIns="45720" rIns="91440" bIns="45720" anchor="t" anchorCtr="0"/>
          <a:p>
            <a:pPr algn="just" eaLnBrk="1" hangingPunct="1">
              <a:buNone/>
            </a:pPr>
            <a:r>
              <a:rPr lang="en-US" altLang="zh-CN" dirty="0"/>
              <a:t>            </a:t>
            </a:r>
            <a:r>
              <a:rPr lang="zh-CN" altLang="en-US" dirty="0"/>
              <a:t>在时钟控制信号整个有效电平期间</a:t>
            </a:r>
            <a:r>
              <a:rPr lang="en-US" altLang="zh-CN" dirty="0"/>
              <a:t>,</a:t>
            </a:r>
            <a:r>
              <a:rPr lang="zh-CN" altLang="en-US" dirty="0"/>
              <a:t>如果同步触发器输入信号发生多次变化</a:t>
            </a:r>
            <a:r>
              <a:rPr lang="en-US" altLang="zh-CN" dirty="0"/>
              <a:t>,</a:t>
            </a:r>
            <a:r>
              <a:rPr lang="zh-CN" altLang="en-US" dirty="0"/>
              <a:t>则触发器的状态也可能发生多次变化</a:t>
            </a:r>
            <a:r>
              <a:rPr lang="en-US" altLang="zh-CN" dirty="0"/>
              <a:t>,</a:t>
            </a:r>
            <a:r>
              <a:rPr lang="zh-CN" altLang="en-US" dirty="0"/>
              <a:t>因此，</a:t>
            </a:r>
            <a:r>
              <a:rPr lang="zh-CN" altLang="en-US" b="1" dirty="0"/>
              <a:t>触发器容易受到这期间出现的干扰信号的影响</a:t>
            </a:r>
            <a:r>
              <a:rPr lang="zh-CN" altLang="en-US" dirty="0"/>
              <a:t>。为了</a:t>
            </a:r>
            <a:r>
              <a:rPr lang="zh-CN" altLang="en-US" b="1" dirty="0"/>
              <a:t>进一步提高抗干扰能力</a:t>
            </a:r>
            <a:r>
              <a:rPr lang="en-US" altLang="zh-CN" dirty="0"/>
              <a:t>,</a:t>
            </a:r>
            <a:r>
              <a:rPr lang="zh-CN" altLang="en-US" dirty="0"/>
              <a:t>在同步触发器的基础上设计出了主从结构的触发器。</a:t>
            </a:r>
            <a:endParaRPr lang="zh-CN" altLang="en-US" dirty="0"/>
          </a:p>
          <a:p>
            <a:pPr algn="just" eaLnBrk="1" hangingPunct="1">
              <a:buNone/>
            </a:pPr>
            <a:r>
              <a:rPr lang="zh-CN" altLang="en-US" dirty="0"/>
              <a:t>             </a:t>
            </a:r>
            <a:r>
              <a:rPr lang="en-US" altLang="zh-CN" dirty="0"/>
              <a:t>3.</a:t>
            </a:r>
            <a:r>
              <a:rPr lang="zh-CN" altLang="en-US" dirty="0"/>
              <a:t>主从触发器</a:t>
            </a:r>
            <a:endParaRPr lang="zh-CN" altLang="en-US" dirty="0"/>
          </a:p>
          <a:p>
            <a:pPr algn="just" eaLnBrk="1" hangingPunct="1">
              <a:buNone/>
            </a:pPr>
            <a:r>
              <a:rPr lang="zh-CN" altLang="en-US" dirty="0"/>
              <a:t>             主从触发器由两个时钟信号相反的同步触发器相连而成。图</a:t>
            </a:r>
            <a:r>
              <a:rPr lang="en-US" altLang="zh-CN" dirty="0"/>
              <a:t>4―10(a)</a:t>
            </a:r>
            <a:r>
              <a:rPr lang="zh-CN" altLang="en-US" dirty="0"/>
              <a:t>是一个主从</a:t>
            </a:r>
            <a:r>
              <a:rPr lang="en-US" altLang="zh-CN" dirty="0"/>
              <a:t>RS</a:t>
            </a:r>
            <a:r>
              <a:rPr lang="zh-CN" altLang="en-US" dirty="0"/>
              <a:t>触发器电路</a:t>
            </a:r>
            <a:r>
              <a:rPr lang="en-US" altLang="zh-CN" dirty="0"/>
              <a:t>,</a:t>
            </a:r>
            <a:r>
              <a:rPr lang="zh-CN" altLang="en-US" dirty="0"/>
              <a:t>图</a:t>
            </a:r>
            <a:r>
              <a:rPr lang="en-US" altLang="zh-CN" dirty="0"/>
              <a:t>4―10(b)</a:t>
            </a:r>
            <a:r>
              <a:rPr lang="zh-CN" altLang="en-US" dirty="0"/>
              <a:t>是它的逻辑符号。</a:t>
            </a:r>
            <a:endParaRPr lang="zh-CN" altLang="en-US" dirty="0"/>
          </a:p>
          <a:p>
            <a:pPr eaLnBrk="1" hangingPunct="1">
              <a:buNone/>
            </a:pPr>
            <a:endParaRPr lang="en-US" altLang="zh-CN" dirty="0"/>
          </a:p>
        </p:txBody>
      </p:sp>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Text Box 4"/>
          <p:cNvSpPr txBox="1"/>
          <p:nvPr/>
        </p:nvSpPr>
        <p:spPr>
          <a:xfrm>
            <a:off x="2438400" y="5105400"/>
            <a:ext cx="4648200" cy="1004888"/>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4―10 </a:t>
            </a:r>
            <a:r>
              <a:rPr lang="zh-CN" altLang="en-US" dirty="0">
                <a:latin typeface="Times New Roman" panose="02020603050405020304" pitchFamily="18" charset="0"/>
              </a:rPr>
              <a:t>主从</a:t>
            </a:r>
            <a:r>
              <a:rPr lang="en-US" altLang="zh-CN" dirty="0">
                <a:latin typeface="Times New Roman" panose="02020603050405020304" pitchFamily="18" charset="0"/>
              </a:rPr>
              <a:t>RS</a:t>
            </a:r>
            <a:r>
              <a:rPr lang="zh-CN" altLang="en-US" dirty="0">
                <a:latin typeface="Times New Roman" panose="02020603050405020304" pitchFamily="18" charset="0"/>
              </a:rPr>
              <a:t>触发器</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）逻辑符号</a:t>
            </a:r>
            <a:endParaRPr lang="zh-CN" altLang="en-US" dirty="0">
              <a:latin typeface="Times New Roman" panose="02020603050405020304" pitchFamily="18" charset="0"/>
            </a:endParaRPr>
          </a:p>
        </p:txBody>
      </p:sp>
      <p:graphicFrame>
        <p:nvGraphicFramePr>
          <p:cNvPr id="20482" name="Object 5"/>
          <p:cNvGraphicFramePr>
            <a:graphicFrameLocks noChangeAspect="1"/>
          </p:cNvGraphicFramePr>
          <p:nvPr/>
        </p:nvGraphicFramePr>
        <p:xfrm>
          <a:off x="1066800" y="381000"/>
          <a:ext cx="6629400" cy="4805363"/>
        </p:xfrm>
        <a:graphic>
          <a:graphicData uri="http://schemas.openxmlformats.org/presentationml/2006/ole">
            <mc:AlternateContent xmlns:mc="http://schemas.openxmlformats.org/markup-compatibility/2006">
              <mc:Choice xmlns:v="urn:schemas-microsoft-com:vml" Requires="v">
                <p:oleObj spid="_x0000_s3107" name="" r:id="rId1" imgW="3002280" imgH="2171700" progId="Visio.Drawing.4">
                  <p:embed/>
                </p:oleObj>
              </mc:Choice>
              <mc:Fallback>
                <p:oleObj name="" r:id="rId1" imgW="3002280" imgH="2171700" progId="Visio.Drawing.4">
                  <p:embed/>
                  <p:pic>
                    <p:nvPicPr>
                      <p:cNvPr id="0" name="图片 3106"/>
                      <p:cNvPicPr/>
                      <p:nvPr/>
                    </p:nvPicPr>
                    <p:blipFill>
                      <a:blip r:embed="rId2"/>
                      <a:stretch>
                        <a:fillRect/>
                      </a:stretch>
                    </p:blipFill>
                    <p:spPr>
                      <a:xfrm>
                        <a:off x="1066800" y="381000"/>
                        <a:ext cx="6629400" cy="48053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3"/>
          <p:cNvSpPr>
            <a:spLocks noGrp="1"/>
          </p:cNvSpPr>
          <p:nvPr>
            <p:ph idx="1"/>
          </p:nvPr>
        </p:nvSpPr>
        <p:spPr>
          <a:xfrm>
            <a:off x="533400" y="533400"/>
            <a:ext cx="7848600" cy="5562600"/>
          </a:xfrm>
          <a:ln/>
        </p:spPr>
        <p:txBody>
          <a:bodyPr vert="horz" wrap="square" lIns="91440" tIns="45720" rIns="91440" bIns="45720" anchor="t" anchorCtr="0"/>
          <a:p>
            <a:pPr algn="just" eaLnBrk="1" hangingPunct="1">
              <a:buNone/>
            </a:pPr>
            <a:r>
              <a:rPr lang="en-US" altLang="zh-CN" dirty="0"/>
              <a:t>             </a:t>
            </a:r>
            <a:r>
              <a:rPr lang="zh-CN" altLang="en-US" dirty="0"/>
              <a:t>工作原理分析</a:t>
            </a:r>
            <a:r>
              <a:rPr lang="en-US" altLang="zh-CN" dirty="0"/>
              <a:t>:</a:t>
            </a:r>
            <a:endParaRPr lang="en-US" altLang="zh-CN" dirty="0"/>
          </a:p>
          <a:p>
            <a:pPr algn="just" eaLnBrk="1" hangingPunct="1">
              <a:buNone/>
            </a:pPr>
            <a:r>
              <a:rPr lang="en-US" altLang="zh-CN" dirty="0"/>
              <a:t>             </a:t>
            </a:r>
            <a:r>
              <a:rPr lang="zh-CN" altLang="en-US" dirty="0"/>
              <a:t>在图</a:t>
            </a:r>
            <a:r>
              <a:rPr lang="en-US" altLang="zh-CN" dirty="0"/>
              <a:t>4―10</a:t>
            </a:r>
            <a:r>
              <a:rPr lang="zh-CN" altLang="en-US" dirty="0"/>
              <a:t>所示的</a:t>
            </a:r>
            <a:r>
              <a:rPr lang="en-US" altLang="zh-CN" dirty="0"/>
              <a:t>RS</a:t>
            </a:r>
            <a:r>
              <a:rPr lang="zh-CN" altLang="en-US" dirty="0"/>
              <a:t>触发器电路中</a:t>
            </a:r>
            <a:r>
              <a:rPr lang="en-US" altLang="zh-CN" dirty="0"/>
              <a:t>,</a:t>
            </a:r>
            <a:r>
              <a:rPr lang="zh-CN" altLang="en-US" dirty="0"/>
              <a:t>与非门</a:t>
            </a:r>
            <a:r>
              <a:rPr lang="en-US" altLang="zh-CN" dirty="0"/>
              <a:t>G</a:t>
            </a:r>
            <a:r>
              <a:rPr lang="en-US" altLang="zh-CN" baseline="-25000" dirty="0"/>
              <a:t>1</a:t>
            </a:r>
            <a:r>
              <a:rPr lang="zh-CN" altLang="en-US" dirty="0"/>
              <a:t>、</a:t>
            </a:r>
            <a:r>
              <a:rPr lang="en-US" altLang="zh-CN" dirty="0"/>
              <a:t>G</a:t>
            </a:r>
            <a:r>
              <a:rPr lang="en-US" altLang="zh-CN" baseline="-25000" dirty="0"/>
              <a:t>2</a:t>
            </a:r>
            <a:r>
              <a:rPr lang="zh-CN" altLang="en-US" dirty="0"/>
              <a:t>、</a:t>
            </a:r>
            <a:r>
              <a:rPr lang="en-US" altLang="zh-CN" dirty="0"/>
              <a:t>G</a:t>
            </a:r>
            <a:r>
              <a:rPr lang="en-US" altLang="zh-CN" baseline="-25000" dirty="0"/>
              <a:t>3</a:t>
            </a:r>
            <a:r>
              <a:rPr lang="zh-CN" altLang="en-US" dirty="0"/>
              <a:t>和</a:t>
            </a:r>
            <a:r>
              <a:rPr lang="en-US" altLang="zh-CN" dirty="0"/>
              <a:t>G</a:t>
            </a:r>
            <a:r>
              <a:rPr lang="en-US" altLang="zh-CN" baseline="-25000" dirty="0"/>
              <a:t>4</a:t>
            </a:r>
            <a:r>
              <a:rPr lang="zh-CN" altLang="en-US" dirty="0"/>
              <a:t>组成从同步</a:t>
            </a:r>
            <a:r>
              <a:rPr lang="en-US" altLang="zh-CN" dirty="0"/>
              <a:t>RS</a:t>
            </a:r>
            <a:r>
              <a:rPr lang="zh-CN" altLang="en-US" dirty="0"/>
              <a:t>触发器</a:t>
            </a:r>
            <a:r>
              <a:rPr lang="en-US" altLang="zh-CN" dirty="0"/>
              <a:t>;</a:t>
            </a:r>
            <a:r>
              <a:rPr lang="zh-CN" altLang="en-US" dirty="0"/>
              <a:t>与非门</a:t>
            </a:r>
            <a:r>
              <a:rPr lang="en-US" altLang="zh-CN" dirty="0"/>
              <a:t>G</a:t>
            </a:r>
            <a:r>
              <a:rPr lang="en-US" altLang="zh-CN" baseline="-25000" dirty="0"/>
              <a:t>5</a:t>
            </a:r>
            <a:r>
              <a:rPr lang="zh-CN" altLang="en-US" dirty="0"/>
              <a:t>、</a:t>
            </a:r>
            <a:r>
              <a:rPr lang="en-US" altLang="zh-CN" dirty="0"/>
              <a:t>G</a:t>
            </a:r>
            <a:r>
              <a:rPr lang="en-US" altLang="zh-CN" baseline="-25000" dirty="0"/>
              <a:t>6</a:t>
            </a:r>
            <a:r>
              <a:rPr lang="zh-CN" altLang="en-US" dirty="0"/>
              <a:t>、</a:t>
            </a:r>
            <a:r>
              <a:rPr lang="en-US" altLang="zh-CN" dirty="0"/>
              <a:t>G</a:t>
            </a:r>
            <a:r>
              <a:rPr lang="en-US" altLang="zh-CN" baseline="-25000" dirty="0"/>
              <a:t>7</a:t>
            </a:r>
            <a:r>
              <a:rPr lang="zh-CN" altLang="en-US" dirty="0"/>
              <a:t>和</a:t>
            </a:r>
            <a:r>
              <a:rPr lang="en-US" altLang="zh-CN" dirty="0"/>
              <a:t>G</a:t>
            </a:r>
            <a:r>
              <a:rPr lang="en-US" altLang="zh-CN" baseline="-25000" dirty="0"/>
              <a:t>8</a:t>
            </a:r>
            <a:r>
              <a:rPr lang="zh-CN" altLang="en-US" dirty="0"/>
              <a:t>组成主同步</a:t>
            </a:r>
            <a:r>
              <a:rPr lang="en-US" altLang="zh-CN" dirty="0"/>
              <a:t>RS</a:t>
            </a:r>
            <a:r>
              <a:rPr lang="zh-CN" altLang="en-US" dirty="0"/>
              <a:t>触发器；非门</a:t>
            </a:r>
            <a:r>
              <a:rPr lang="en-US" altLang="zh-CN" dirty="0"/>
              <a:t>G</a:t>
            </a:r>
            <a:r>
              <a:rPr lang="en-US" altLang="zh-CN" baseline="-25000" dirty="0"/>
              <a:t>9</a:t>
            </a:r>
            <a:r>
              <a:rPr lang="zh-CN" altLang="en-US" dirty="0"/>
              <a:t>使从同步</a:t>
            </a:r>
            <a:r>
              <a:rPr lang="en-US" altLang="zh-CN" dirty="0"/>
              <a:t>RS</a:t>
            </a:r>
            <a:r>
              <a:rPr lang="zh-CN" altLang="en-US" dirty="0"/>
              <a:t>触发器的时钟控制信号和主同步</a:t>
            </a:r>
            <a:r>
              <a:rPr lang="en-US" altLang="zh-CN" dirty="0"/>
              <a:t>RS</a:t>
            </a:r>
            <a:r>
              <a:rPr lang="zh-CN" altLang="en-US" dirty="0"/>
              <a:t>触发器的时钟控制信号相反。</a:t>
            </a:r>
            <a:endParaRPr lang="zh-CN" altLang="en-US" dirty="0"/>
          </a:p>
          <a:p>
            <a:pPr algn="just" eaLnBrk="1" hangingPunct="1">
              <a:buNone/>
            </a:pPr>
            <a:r>
              <a:rPr lang="zh-CN" altLang="en-US" dirty="0">
                <a:latin typeface="Courier New" panose="02070309020205020404" pitchFamily="49" charset="0"/>
              </a:rPr>
              <a:t> </a:t>
            </a:r>
            <a:endParaRPr lang="zh-CN" altLang="en-US" dirty="0"/>
          </a:p>
          <a:p>
            <a:pPr eaLnBrk="1" hangingPunct="1">
              <a:buNone/>
            </a:pPr>
            <a:endParaRPr lang="en-US" altLang="zh-CN" dirty="0"/>
          </a:p>
        </p:txBody>
      </p:sp>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10" name="Text Box 4"/>
          <p:cNvSpPr txBox="1"/>
          <p:nvPr/>
        </p:nvSpPr>
        <p:spPr>
          <a:xfrm>
            <a:off x="2057400" y="762000"/>
            <a:ext cx="52578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表</a:t>
            </a:r>
            <a:r>
              <a:rPr lang="en-US" altLang="zh-CN" dirty="0">
                <a:latin typeface="Times New Roman" panose="02020603050405020304" pitchFamily="18" charset="0"/>
              </a:rPr>
              <a:t>4―4  </a:t>
            </a:r>
            <a:r>
              <a:rPr lang="zh-CN" altLang="en-US" dirty="0">
                <a:latin typeface="Times New Roman" panose="02020603050405020304" pitchFamily="18" charset="0"/>
              </a:rPr>
              <a:t>主从</a:t>
            </a:r>
            <a:r>
              <a:rPr lang="en-US" altLang="zh-CN" dirty="0">
                <a:latin typeface="Times New Roman" panose="02020603050405020304" pitchFamily="18" charset="0"/>
              </a:rPr>
              <a:t>RS</a:t>
            </a:r>
            <a:r>
              <a:rPr lang="zh-CN" altLang="en-US" dirty="0">
                <a:latin typeface="Times New Roman" panose="02020603050405020304" pitchFamily="18" charset="0"/>
              </a:rPr>
              <a:t>触发器的特性表 </a:t>
            </a:r>
            <a:endParaRPr lang="zh-CN" altLang="en-US" dirty="0">
              <a:latin typeface="Times New Roman" panose="02020603050405020304" pitchFamily="18" charset="0"/>
            </a:endParaRPr>
          </a:p>
        </p:txBody>
      </p:sp>
      <p:graphicFrame>
        <p:nvGraphicFramePr>
          <p:cNvPr id="258069" name="Group 21"/>
          <p:cNvGraphicFramePr>
            <a:graphicFrameLocks noGrp="1"/>
          </p:cNvGraphicFramePr>
          <p:nvPr/>
        </p:nvGraphicFramePr>
        <p:xfrm>
          <a:off x="1981200" y="1752600"/>
          <a:ext cx="4876800" cy="4724400"/>
        </p:xfrm>
        <a:graphic>
          <a:graphicData uri="http://schemas.openxmlformats.org/drawingml/2006/table">
            <a:tbl>
              <a:tblPr/>
              <a:tblGrid>
                <a:gridCol w="3962400"/>
                <a:gridCol w="914400"/>
              </a:tblGrid>
              <a:tr h="650875">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3525">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1pPr>
                      <a:lvl2pPr>
                        <a:lnSpc>
                          <a:spcPct val="130000"/>
                        </a:lnSpc>
                        <a:spcBef>
                          <a:spcPct val="20000"/>
                        </a:spcBef>
                        <a:defRPr kumimoji="1" sz="2400">
                          <a:solidFill>
                            <a:schemeClr val="tx1"/>
                          </a:solidFill>
                          <a:latin typeface="Times New Roman" panose="02020603050405020304" pitchFamily="18" charset="0"/>
                          <a:ea typeface="宋体" panose="02010600030101010101" pitchFamily="2" charset="-122"/>
                        </a:defRPr>
                      </a:lvl2pPr>
                      <a:lvl3pPr>
                        <a:lnSpc>
                          <a:spcPct val="130000"/>
                        </a:lnSpc>
                        <a:spcBef>
                          <a:spcPct val="20000"/>
                        </a:spcBef>
                        <a:defRPr kumimoji="1" sz="2000">
                          <a:solidFill>
                            <a:schemeClr val="tx1"/>
                          </a:solidFill>
                          <a:latin typeface="Times New Roman" panose="02020603050405020304" pitchFamily="18" charset="0"/>
                          <a:ea typeface="宋体" panose="02010600030101010101" pitchFamily="2" charset="-122"/>
                        </a:defRPr>
                      </a:lvl3pPr>
                      <a:lvl4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4pPr>
                      <a:lvl5pPr>
                        <a:lnSpc>
                          <a:spcPct val="130000"/>
                        </a:lnSpc>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lnSpc>
                          <a:spcPct val="130000"/>
                        </a:lnSpc>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506" name="Object 22"/>
          <p:cNvGraphicFramePr>
            <a:graphicFrameLocks noChangeAspect="1"/>
          </p:cNvGraphicFramePr>
          <p:nvPr/>
        </p:nvGraphicFramePr>
        <p:xfrm>
          <a:off x="2667000" y="1752600"/>
          <a:ext cx="2438400" cy="541338"/>
        </p:xfrm>
        <a:graphic>
          <a:graphicData uri="http://schemas.openxmlformats.org/presentationml/2006/ole">
            <mc:AlternateContent xmlns:mc="http://schemas.openxmlformats.org/markup-compatibility/2006">
              <mc:Choice xmlns:v="urn:schemas-microsoft-com:vml" Requires="v">
                <p:oleObj spid="_x0000_s3108" name="" r:id="rId1" imgW="1028700" imgH="228600" progId="Equation.DSMT4">
                  <p:embed/>
                </p:oleObj>
              </mc:Choice>
              <mc:Fallback>
                <p:oleObj name="" r:id="rId1" imgW="1028700" imgH="228600" progId="Equation.DSMT4">
                  <p:embed/>
                  <p:pic>
                    <p:nvPicPr>
                      <p:cNvPr id="0" name="图片 3107"/>
                      <p:cNvPicPr/>
                      <p:nvPr/>
                    </p:nvPicPr>
                    <p:blipFill>
                      <a:blip r:embed="rId2"/>
                      <a:stretch>
                        <a:fillRect/>
                      </a:stretch>
                    </p:blipFill>
                    <p:spPr>
                      <a:xfrm>
                        <a:off x="2667000" y="1752600"/>
                        <a:ext cx="2438400" cy="541338"/>
                      </a:xfrm>
                      <a:prstGeom prst="rect">
                        <a:avLst/>
                      </a:prstGeom>
                      <a:noFill/>
                      <a:ln w="38100">
                        <a:noFill/>
                        <a:miter/>
                      </a:ln>
                    </p:spPr>
                  </p:pic>
                </p:oleObj>
              </mc:Fallback>
            </mc:AlternateContent>
          </a:graphicData>
        </a:graphic>
      </p:graphicFrame>
      <p:graphicFrame>
        <p:nvGraphicFramePr>
          <p:cNvPr id="21507" name="Object 23"/>
          <p:cNvGraphicFramePr>
            <a:graphicFrameLocks noChangeAspect="1"/>
          </p:cNvGraphicFramePr>
          <p:nvPr/>
        </p:nvGraphicFramePr>
        <p:xfrm>
          <a:off x="2667000" y="2438400"/>
          <a:ext cx="2514600" cy="3886200"/>
        </p:xfrm>
        <a:graphic>
          <a:graphicData uri="http://schemas.openxmlformats.org/presentationml/2006/ole">
            <mc:AlternateContent xmlns:mc="http://schemas.openxmlformats.org/markup-compatibility/2006">
              <mc:Choice xmlns:v="urn:schemas-microsoft-com:vml" Requires="v">
                <p:oleObj spid="_x0000_s3105" name="" r:id="rId3" imgW="787400" imgH="2286000" progId="Equation.DSMT4">
                  <p:embed/>
                </p:oleObj>
              </mc:Choice>
              <mc:Fallback>
                <p:oleObj name="" r:id="rId3" imgW="787400" imgH="2286000" progId="Equation.DSMT4">
                  <p:embed/>
                  <p:pic>
                    <p:nvPicPr>
                      <p:cNvPr id="0" name="图片 3104"/>
                      <p:cNvPicPr/>
                      <p:nvPr/>
                    </p:nvPicPr>
                    <p:blipFill>
                      <a:blip r:embed="rId4"/>
                      <a:stretch>
                        <a:fillRect/>
                      </a:stretch>
                    </p:blipFill>
                    <p:spPr>
                      <a:xfrm>
                        <a:off x="2667000" y="2438400"/>
                        <a:ext cx="2514600" cy="3886200"/>
                      </a:xfrm>
                      <a:prstGeom prst="rect">
                        <a:avLst/>
                      </a:prstGeom>
                      <a:noFill/>
                      <a:ln w="38100">
                        <a:noFill/>
                        <a:miter/>
                      </a:ln>
                    </p:spPr>
                  </p:pic>
                </p:oleObj>
              </mc:Fallback>
            </mc:AlternateContent>
          </a:graphicData>
        </a:graphic>
      </p:graphicFrame>
      <p:graphicFrame>
        <p:nvGraphicFramePr>
          <p:cNvPr id="21508" name="Object 24"/>
          <p:cNvGraphicFramePr>
            <a:graphicFrameLocks noChangeAspect="1"/>
          </p:cNvGraphicFramePr>
          <p:nvPr/>
        </p:nvGraphicFramePr>
        <p:xfrm>
          <a:off x="6096000" y="1828800"/>
          <a:ext cx="603250" cy="471488"/>
        </p:xfrm>
        <a:graphic>
          <a:graphicData uri="http://schemas.openxmlformats.org/presentationml/2006/ole">
            <mc:AlternateContent xmlns:mc="http://schemas.openxmlformats.org/markup-compatibility/2006">
              <mc:Choice xmlns:v="urn:schemas-microsoft-com:vml" Requires="v">
                <p:oleObj spid="_x0000_s3106" name="" r:id="rId5" imgW="292100" imgH="228600" progId="Equation.DSMT4">
                  <p:embed/>
                </p:oleObj>
              </mc:Choice>
              <mc:Fallback>
                <p:oleObj name="" r:id="rId5" imgW="292100" imgH="228600" progId="Equation.DSMT4">
                  <p:embed/>
                  <p:pic>
                    <p:nvPicPr>
                      <p:cNvPr id="0" name="图片 3105"/>
                      <p:cNvPicPr/>
                      <p:nvPr/>
                    </p:nvPicPr>
                    <p:blipFill>
                      <a:blip r:embed="rId6"/>
                      <a:stretch>
                        <a:fillRect/>
                      </a:stretch>
                    </p:blipFill>
                    <p:spPr>
                      <a:xfrm>
                        <a:off x="6096000" y="1828800"/>
                        <a:ext cx="603250" cy="471488"/>
                      </a:xfrm>
                      <a:prstGeom prst="rect">
                        <a:avLst/>
                      </a:prstGeom>
                      <a:noFill/>
                      <a:ln w="38100">
                        <a:noFill/>
                        <a:miter/>
                      </a:ln>
                    </p:spPr>
                  </p:pic>
                </p:oleObj>
              </mc:Fallback>
            </mc:AlternateContent>
          </a:graphicData>
        </a:graphic>
      </p:graphicFrame>
      <p:graphicFrame>
        <p:nvGraphicFramePr>
          <p:cNvPr id="21509" name="Object 25"/>
          <p:cNvGraphicFramePr>
            <a:graphicFrameLocks noChangeAspect="1"/>
          </p:cNvGraphicFramePr>
          <p:nvPr/>
        </p:nvGraphicFramePr>
        <p:xfrm>
          <a:off x="6096000" y="2514600"/>
          <a:ext cx="641350" cy="3810000"/>
        </p:xfrm>
        <a:graphic>
          <a:graphicData uri="http://schemas.openxmlformats.org/presentationml/2006/ole">
            <mc:AlternateContent xmlns:mc="http://schemas.openxmlformats.org/markup-compatibility/2006">
              <mc:Choice xmlns:v="urn:schemas-microsoft-com:vml" Requires="v">
                <p:oleObj spid="_x0000_s3109" name="" r:id="rId7" imgW="127000" imgH="2260600" progId="Equation.DSMT4">
                  <p:embed/>
                </p:oleObj>
              </mc:Choice>
              <mc:Fallback>
                <p:oleObj name="" r:id="rId7" imgW="127000" imgH="2260600" progId="Equation.DSMT4">
                  <p:embed/>
                  <p:pic>
                    <p:nvPicPr>
                      <p:cNvPr id="0" name="图片 3108"/>
                      <p:cNvPicPr/>
                      <p:nvPr/>
                    </p:nvPicPr>
                    <p:blipFill>
                      <a:blip r:embed="rId8"/>
                      <a:stretch>
                        <a:fillRect/>
                      </a:stretch>
                    </p:blipFill>
                    <p:spPr>
                      <a:xfrm>
                        <a:off x="6096000" y="2514600"/>
                        <a:ext cx="641350" cy="38100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Rectangle 3"/>
          <p:cNvSpPr>
            <a:spLocks noGrp="1"/>
          </p:cNvSpPr>
          <p:nvPr>
            <p:ph idx="1"/>
          </p:nvPr>
        </p:nvSpPr>
        <p:spPr>
          <a:xfrm>
            <a:off x="533400" y="609600"/>
            <a:ext cx="7772400" cy="5486400"/>
          </a:xfrm>
          <a:ln/>
        </p:spPr>
        <p:txBody>
          <a:bodyPr vert="horz" wrap="square" lIns="91440" tIns="45720" rIns="91440" bIns="45720" anchor="t" anchorCtr="0"/>
          <a:p>
            <a:pPr algn="just" eaLnBrk="1" hangingPunct="1">
              <a:buNone/>
            </a:pPr>
            <a:r>
              <a:rPr lang="en-US" altLang="zh-CN" dirty="0"/>
              <a:t>             </a:t>
            </a:r>
            <a:r>
              <a:rPr lang="zh-CN" altLang="en-US" dirty="0"/>
              <a:t>在</a:t>
            </a:r>
            <a:r>
              <a:rPr lang="en-US" altLang="zh-CN" dirty="0"/>
              <a:t>CP=1</a:t>
            </a:r>
            <a:r>
              <a:rPr lang="zh-CN" altLang="en-US" dirty="0"/>
              <a:t>期间</a:t>
            </a:r>
            <a:r>
              <a:rPr lang="en-US" altLang="zh-CN" dirty="0"/>
              <a:t>,</a:t>
            </a:r>
            <a:r>
              <a:rPr lang="zh-CN" altLang="en-US" dirty="0"/>
              <a:t>主同步</a:t>
            </a:r>
            <a:r>
              <a:rPr lang="en-US" altLang="zh-CN" dirty="0"/>
              <a:t>RS</a:t>
            </a:r>
            <a:r>
              <a:rPr lang="zh-CN" altLang="en-US" dirty="0"/>
              <a:t>触发器的时钟控制信号有效</a:t>
            </a:r>
            <a:r>
              <a:rPr lang="en-US" altLang="zh-CN" dirty="0"/>
              <a:t>,</a:t>
            </a:r>
            <a:r>
              <a:rPr lang="zh-CN" altLang="en-US" dirty="0"/>
              <a:t>输入信号</a:t>
            </a:r>
            <a:r>
              <a:rPr lang="en-US" altLang="zh-CN" dirty="0"/>
              <a:t>R</a:t>
            </a:r>
            <a:r>
              <a:rPr lang="zh-CN" altLang="en-US" dirty="0"/>
              <a:t>和</a:t>
            </a:r>
            <a:r>
              <a:rPr lang="en-US" altLang="zh-CN" dirty="0"/>
              <a:t>S</a:t>
            </a:r>
            <a:r>
              <a:rPr lang="zh-CN" altLang="en-US" dirty="0"/>
              <a:t>能影响输出</a:t>
            </a:r>
            <a:r>
              <a:rPr lang="en-US" altLang="zh-CN" dirty="0"/>
              <a:t>Q</a:t>
            </a:r>
            <a:r>
              <a:rPr lang="en-US" altLang="zh-CN" baseline="-25000" dirty="0"/>
              <a:t>1</a:t>
            </a:r>
            <a:r>
              <a:rPr lang="zh-CN" altLang="en-US" dirty="0"/>
              <a:t>和       </a:t>
            </a:r>
            <a:r>
              <a:rPr lang="en-US" altLang="zh-CN" dirty="0"/>
              <a:t>,</a:t>
            </a:r>
            <a:r>
              <a:rPr lang="zh-CN" altLang="en-US" dirty="0"/>
              <a:t>而且在此期间</a:t>
            </a:r>
            <a:r>
              <a:rPr lang="en-US" altLang="zh-CN" dirty="0"/>
              <a:t>,</a:t>
            </a:r>
            <a:r>
              <a:rPr lang="zh-CN" altLang="en-US" dirty="0"/>
              <a:t>允许多次变化。但由于此时从触发器的时钟控制信号无效</a:t>
            </a:r>
            <a:r>
              <a:rPr lang="en-US" altLang="zh-CN" dirty="0"/>
              <a:t>,</a:t>
            </a:r>
            <a:r>
              <a:rPr lang="zh-CN" altLang="en-US" dirty="0"/>
              <a:t>其输出</a:t>
            </a:r>
            <a:r>
              <a:rPr lang="en-US" altLang="zh-CN" dirty="0"/>
              <a:t>Q</a:t>
            </a:r>
            <a:r>
              <a:rPr lang="zh-CN" altLang="en-US" dirty="0"/>
              <a:t>和   （亦为整个主从触发器的输出）不会发生变化。</a:t>
            </a:r>
            <a:endParaRPr lang="zh-CN" altLang="en-US" dirty="0"/>
          </a:p>
          <a:p>
            <a:pPr eaLnBrk="1" hangingPunct="1">
              <a:buNone/>
            </a:pPr>
            <a:endParaRPr lang="en-US" altLang="zh-CN" dirty="0"/>
          </a:p>
        </p:txBody>
      </p:sp>
      <p:graphicFrame>
        <p:nvGraphicFramePr>
          <p:cNvPr id="22530" name="Object 4"/>
          <p:cNvGraphicFramePr>
            <a:graphicFrameLocks noChangeAspect="1"/>
          </p:cNvGraphicFramePr>
          <p:nvPr/>
        </p:nvGraphicFramePr>
        <p:xfrm>
          <a:off x="5638800" y="1143000"/>
          <a:ext cx="395288" cy="501650"/>
        </p:xfrm>
        <a:graphic>
          <a:graphicData uri="http://schemas.openxmlformats.org/presentationml/2006/ole">
            <mc:AlternateContent xmlns:mc="http://schemas.openxmlformats.org/markup-compatibility/2006">
              <mc:Choice xmlns:v="urn:schemas-microsoft-com:vml" Requires="v">
                <p:oleObj spid="_x0000_s3122" name="" r:id="rId1" imgW="190500" imgH="241300" progId="Equation.DSMT4">
                  <p:embed/>
                </p:oleObj>
              </mc:Choice>
              <mc:Fallback>
                <p:oleObj name="" r:id="rId1" imgW="190500" imgH="241300" progId="Equation.DSMT4">
                  <p:embed/>
                  <p:pic>
                    <p:nvPicPr>
                      <p:cNvPr id="0" name="图片 3121"/>
                      <p:cNvPicPr/>
                      <p:nvPr/>
                    </p:nvPicPr>
                    <p:blipFill>
                      <a:blip r:embed="rId2"/>
                      <a:stretch>
                        <a:fillRect/>
                      </a:stretch>
                    </p:blipFill>
                    <p:spPr>
                      <a:xfrm>
                        <a:off x="5638800" y="1143000"/>
                        <a:ext cx="395288" cy="501650"/>
                      </a:xfrm>
                      <a:prstGeom prst="rect">
                        <a:avLst/>
                      </a:prstGeom>
                      <a:noFill/>
                      <a:ln w="38100">
                        <a:noFill/>
                        <a:miter/>
                      </a:ln>
                    </p:spPr>
                  </p:pic>
                </p:oleObj>
              </mc:Fallback>
            </mc:AlternateContent>
          </a:graphicData>
        </a:graphic>
      </p:graphicFrame>
      <p:graphicFrame>
        <p:nvGraphicFramePr>
          <p:cNvPr id="22531" name="Object 5"/>
          <p:cNvGraphicFramePr>
            <a:graphicFrameLocks noChangeAspect="1"/>
          </p:cNvGraphicFramePr>
          <p:nvPr/>
        </p:nvGraphicFramePr>
        <p:xfrm>
          <a:off x="3162300" y="2133600"/>
          <a:ext cx="317500" cy="501650"/>
        </p:xfrm>
        <a:graphic>
          <a:graphicData uri="http://schemas.openxmlformats.org/presentationml/2006/ole">
            <mc:AlternateContent xmlns:mc="http://schemas.openxmlformats.org/markup-compatibility/2006">
              <mc:Choice xmlns:v="urn:schemas-microsoft-com:vml" Requires="v">
                <p:oleObj spid="_x0000_s3123" name="" r:id="rId3" imgW="152400" imgH="241300" progId="Equation.DSMT4">
                  <p:embed/>
                </p:oleObj>
              </mc:Choice>
              <mc:Fallback>
                <p:oleObj name="" r:id="rId3" imgW="152400" imgH="241300" progId="Equation.DSMT4">
                  <p:embed/>
                  <p:pic>
                    <p:nvPicPr>
                      <p:cNvPr id="0" name="图片 3122"/>
                      <p:cNvPicPr/>
                      <p:nvPr/>
                    </p:nvPicPr>
                    <p:blipFill>
                      <a:blip r:embed="rId4"/>
                      <a:stretch>
                        <a:fillRect/>
                      </a:stretch>
                    </p:blipFill>
                    <p:spPr>
                      <a:xfrm>
                        <a:off x="3162300" y="2133600"/>
                        <a:ext cx="317500" cy="5016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Text Box 4"/>
          <p:cNvSpPr txBox="1"/>
          <p:nvPr/>
        </p:nvSpPr>
        <p:spPr>
          <a:xfrm>
            <a:off x="2514600" y="5257800"/>
            <a:ext cx="53340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4―1  </a:t>
            </a:r>
            <a:r>
              <a:rPr lang="zh-CN" altLang="en-US" dirty="0">
                <a:latin typeface="Times New Roman" panose="02020603050405020304" pitchFamily="18" charset="0"/>
              </a:rPr>
              <a:t>时序逻辑电路的结构框图</a:t>
            </a:r>
            <a:endParaRPr lang="zh-CN" altLang="en-US" dirty="0">
              <a:latin typeface="Times New Roman" panose="02020603050405020304" pitchFamily="18" charset="0"/>
            </a:endParaRPr>
          </a:p>
        </p:txBody>
      </p:sp>
      <p:graphicFrame>
        <p:nvGraphicFramePr>
          <p:cNvPr id="1026" name="Object 5"/>
          <p:cNvGraphicFramePr>
            <a:graphicFrameLocks noChangeAspect="1"/>
          </p:cNvGraphicFramePr>
          <p:nvPr/>
        </p:nvGraphicFramePr>
        <p:xfrm>
          <a:off x="1066800" y="914400"/>
          <a:ext cx="6934200" cy="3830638"/>
        </p:xfrm>
        <a:graphic>
          <a:graphicData uri="http://schemas.openxmlformats.org/presentationml/2006/ole">
            <mc:AlternateContent xmlns:mc="http://schemas.openxmlformats.org/markup-compatibility/2006">
              <mc:Choice xmlns:v="urn:schemas-microsoft-com:vml" Requires="v">
                <p:oleObj spid="_x0000_s3076" name="" r:id="rId1" imgW="2118360" imgH="1173480" progId="Visio.Drawing.4">
                  <p:embed/>
                </p:oleObj>
              </mc:Choice>
              <mc:Fallback>
                <p:oleObj name="" r:id="rId1" imgW="2118360" imgH="1173480" progId="Visio.Drawing.4">
                  <p:embed/>
                  <p:pic>
                    <p:nvPicPr>
                      <p:cNvPr id="0" name="图片 3075"/>
                      <p:cNvPicPr/>
                      <p:nvPr/>
                    </p:nvPicPr>
                    <p:blipFill>
                      <a:blip r:embed="rId2"/>
                      <a:stretch>
                        <a:fillRect/>
                      </a:stretch>
                    </p:blipFill>
                    <p:spPr>
                      <a:xfrm>
                        <a:off x="1066800" y="914400"/>
                        <a:ext cx="6934200" cy="38306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8"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在</a:t>
            </a:r>
            <a:r>
              <a:rPr lang="en-US" altLang="zh-CN" dirty="0"/>
              <a:t>CP=0</a:t>
            </a:r>
            <a:r>
              <a:rPr lang="zh-CN" altLang="en-US" dirty="0"/>
              <a:t>期间</a:t>
            </a:r>
            <a:r>
              <a:rPr lang="en-US" altLang="zh-CN" dirty="0"/>
              <a:t>,</a:t>
            </a:r>
            <a:r>
              <a:rPr lang="zh-CN" altLang="en-US" dirty="0"/>
              <a:t>主同步</a:t>
            </a:r>
            <a:r>
              <a:rPr lang="en-US" altLang="zh-CN" dirty="0"/>
              <a:t>RS</a:t>
            </a:r>
            <a:r>
              <a:rPr lang="zh-CN" altLang="en-US" dirty="0"/>
              <a:t>触发器的时钟控制信号无效</a:t>
            </a:r>
            <a:r>
              <a:rPr lang="en-US" altLang="zh-CN" dirty="0"/>
              <a:t>,</a:t>
            </a:r>
            <a:r>
              <a:rPr lang="zh-CN" altLang="en-US" dirty="0"/>
              <a:t>输入信号</a:t>
            </a:r>
            <a:r>
              <a:rPr lang="en-US" altLang="zh-CN" dirty="0"/>
              <a:t>R</a:t>
            </a:r>
            <a:r>
              <a:rPr lang="zh-CN" altLang="en-US" dirty="0"/>
              <a:t>和</a:t>
            </a:r>
            <a:r>
              <a:rPr lang="en-US" altLang="zh-CN" dirty="0"/>
              <a:t>S</a:t>
            </a:r>
            <a:r>
              <a:rPr lang="zh-CN" altLang="en-US" dirty="0"/>
              <a:t>不会影响输出</a:t>
            </a:r>
            <a:r>
              <a:rPr lang="en-US" altLang="zh-CN" dirty="0"/>
              <a:t>Q</a:t>
            </a:r>
            <a:r>
              <a:rPr lang="en-US" altLang="zh-CN" baseline="-25000" dirty="0"/>
              <a:t>1</a:t>
            </a:r>
            <a:r>
              <a:rPr lang="zh-CN" altLang="en-US" dirty="0"/>
              <a:t>和      。因此</a:t>
            </a:r>
            <a:r>
              <a:rPr lang="en-US" altLang="zh-CN" dirty="0"/>
              <a:t>,</a:t>
            </a:r>
            <a:r>
              <a:rPr lang="zh-CN" altLang="en-US" dirty="0"/>
              <a:t>从同步</a:t>
            </a:r>
            <a:r>
              <a:rPr lang="en-US" altLang="zh-CN" dirty="0"/>
              <a:t>RS</a:t>
            </a:r>
            <a:r>
              <a:rPr lang="zh-CN" altLang="en-US" dirty="0"/>
              <a:t>触发器的输入信号不变</a:t>
            </a:r>
            <a:r>
              <a:rPr lang="en-US" altLang="zh-CN" dirty="0"/>
              <a:t>,</a:t>
            </a:r>
            <a:r>
              <a:rPr lang="zh-CN" altLang="en-US" dirty="0"/>
              <a:t>其输出</a:t>
            </a:r>
            <a:r>
              <a:rPr lang="en-US" altLang="zh-CN" dirty="0"/>
              <a:t>Q</a:t>
            </a:r>
            <a:r>
              <a:rPr lang="zh-CN" altLang="en-US" dirty="0"/>
              <a:t>和       一旦稳定后就不会再发生变化。</a:t>
            </a:r>
            <a:endParaRPr lang="zh-CN" altLang="en-US" dirty="0"/>
          </a:p>
          <a:p>
            <a:pPr eaLnBrk="1" hangingPunct="1">
              <a:buNone/>
            </a:pPr>
            <a:r>
              <a:rPr lang="zh-CN" altLang="en-US" dirty="0">
                <a:latin typeface="Courier New" panose="02070309020205020404" pitchFamily="49" charset="0"/>
              </a:rPr>
              <a:t> </a:t>
            </a:r>
            <a:r>
              <a:rPr lang="zh-CN" altLang="en-US" dirty="0"/>
              <a:t>           当</a:t>
            </a:r>
            <a:r>
              <a:rPr lang="en-US" altLang="zh-CN" dirty="0"/>
              <a:t>CP</a:t>
            </a:r>
            <a:r>
              <a:rPr lang="zh-CN" altLang="en-US" dirty="0"/>
              <a:t>由</a:t>
            </a:r>
            <a:r>
              <a:rPr lang="en-US" altLang="zh-CN" dirty="0"/>
              <a:t>0</a:t>
            </a:r>
            <a:r>
              <a:rPr lang="zh-CN" altLang="en-US" dirty="0"/>
              <a:t>变为</a:t>
            </a:r>
            <a:r>
              <a:rPr lang="en-US" altLang="zh-CN" dirty="0"/>
              <a:t>1</a:t>
            </a:r>
            <a:r>
              <a:rPr lang="zh-CN" altLang="en-US" dirty="0"/>
              <a:t>时</a:t>
            </a:r>
            <a:r>
              <a:rPr lang="en-US" altLang="zh-CN" dirty="0"/>
              <a:t>,</a:t>
            </a:r>
            <a:r>
              <a:rPr lang="zh-CN" altLang="en-US" dirty="0"/>
              <a:t>由于延时较小</a:t>
            </a:r>
            <a:r>
              <a:rPr lang="en-US" altLang="zh-CN" dirty="0"/>
              <a:t>,</a:t>
            </a:r>
            <a:r>
              <a:rPr lang="zh-CN" altLang="en-US" dirty="0"/>
              <a:t>非门</a:t>
            </a:r>
            <a:r>
              <a:rPr lang="en-US" altLang="zh-CN" dirty="0"/>
              <a:t>G</a:t>
            </a:r>
            <a:r>
              <a:rPr lang="en-US" altLang="zh-CN" baseline="-25000" dirty="0"/>
              <a:t>9</a:t>
            </a:r>
            <a:r>
              <a:rPr lang="zh-CN" altLang="en-US" dirty="0"/>
              <a:t>的输出在</a:t>
            </a:r>
            <a:r>
              <a:rPr lang="en-US" altLang="zh-CN" dirty="0"/>
              <a:t>Q</a:t>
            </a:r>
            <a:r>
              <a:rPr lang="en-US" altLang="zh-CN" baseline="-25000" dirty="0"/>
              <a:t>1</a:t>
            </a:r>
            <a:r>
              <a:rPr lang="zh-CN" altLang="en-US" dirty="0"/>
              <a:t>和        可能出现变化之前变为</a:t>
            </a:r>
            <a:r>
              <a:rPr lang="en-US" altLang="zh-CN" dirty="0"/>
              <a:t>0,</a:t>
            </a:r>
            <a:r>
              <a:rPr lang="zh-CN" altLang="en-US" dirty="0"/>
              <a:t>从而封锁了与非门</a:t>
            </a:r>
            <a:r>
              <a:rPr lang="en-US" altLang="zh-CN" dirty="0"/>
              <a:t>G</a:t>
            </a:r>
            <a:r>
              <a:rPr lang="en-US" altLang="zh-CN" baseline="-25000" dirty="0"/>
              <a:t>3</a:t>
            </a:r>
            <a:r>
              <a:rPr lang="zh-CN" altLang="en-US" dirty="0"/>
              <a:t>和</a:t>
            </a:r>
            <a:r>
              <a:rPr lang="en-US" altLang="zh-CN" dirty="0"/>
              <a:t>G</a:t>
            </a:r>
            <a:r>
              <a:rPr lang="en-US" altLang="zh-CN" baseline="-25000" dirty="0"/>
              <a:t>4</a:t>
            </a:r>
            <a:r>
              <a:rPr lang="en-US" altLang="zh-CN" dirty="0"/>
              <a:t>,</a:t>
            </a:r>
            <a:r>
              <a:rPr lang="zh-CN" altLang="en-US" dirty="0"/>
              <a:t>使输出</a:t>
            </a:r>
            <a:r>
              <a:rPr lang="en-US" altLang="zh-CN" dirty="0"/>
              <a:t>Q</a:t>
            </a:r>
            <a:r>
              <a:rPr lang="zh-CN" altLang="en-US" dirty="0"/>
              <a:t>和     保持不变。</a:t>
            </a:r>
            <a:endParaRPr lang="zh-CN" altLang="en-US" dirty="0"/>
          </a:p>
          <a:p>
            <a:pPr eaLnBrk="1" hangingPunct="1">
              <a:buNone/>
            </a:pPr>
            <a:endParaRPr lang="en-US" altLang="zh-CN" dirty="0"/>
          </a:p>
        </p:txBody>
      </p:sp>
      <p:graphicFrame>
        <p:nvGraphicFramePr>
          <p:cNvPr id="23554" name="Object 4"/>
          <p:cNvGraphicFramePr>
            <a:graphicFrameLocks noChangeAspect="1"/>
          </p:cNvGraphicFramePr>
          <p:nvPr/>
        </p:nvGraphicFramePr>
        <p:xfrm>
          <a:off x="3505200" y="3429000"/>
          <a:ext cx="317500" cy="501650"/>
        </p:xfrm>
        <a:graphic>
          <a:graphicData uri="http://schemas.openxmlformats.org/presentationml/2006/ole">
            <mc:AlternateContent xmlns:mc="http://schemas.openxmlformats.org/markup-compatibility/2006">
              <mc:Choice xmlns:v="urn:schemas-microsoft-com:vml" Requires="v">
                <p:oleObj spid="_x0000_s3125" name="" r:id="rId1" imgW="152400" imgH="241300" progId="Equation.DSMT4">
                  <p:embed/>
                </p:oleObj>
              </mc:Choice>
              <mc:Fallback>
                <p:oleObj name="" r:id="rId1" imgW="152400" imgH="241300" progId="Equation.DSMT4">
                  <p:embed/>
                  <p:pic>
                    <p:nvPicPr>
                      <p:cNvPr id="0" name="图片 3124"/>
                      <p:cNvPicPr/>
                      <p:nvPr/>
                    </p:nvPicPr>
                    <p:blipFill>
                      <a:blip r:embed="rId2"/>
                      <a:stretch>
                        <a:fillRect/>
                      </a:stretch>
                    </p:blipFill>
                    <p:spPr>
                      <a:xfrm>
                        <a:off x="3505200" y="3429000"/>
                        <a:ext cx="317500" cy="501650"/>
                      </a:xfrm>
                      <a:prstGeom prst="rect">
                        <a:avLst/>
                      </a:prstGeom>
                      <a:noFill/>
                      <a:ln w="38100">
                        <a:noFill/>
                        <a:miter/>
                      </a:ln>
                    </p:spPr>
                  </p:pic>
                </p:oleObj>
              </mc:Fallback>
            </mc:AlternateContent>
          </a:graphicData>
        </a:graphic>
      </p:graphicFrame>
      <p:graphicFrame>
        <p:nvGraphicFramePr>
          <p:cNvPr id="23555" name="Object 5"/>
          <p:cNvGraphicFramePr>
            <a:graphicFrameLocks noChangeAspect="1"/>
          </p:cNvGraphicFramePr>
          <p:nvPr/>
        </p:nvGraphicFramePr>
        <p:xfrm>
          <a:off x="5638800" y="1524000"/>
          <a:ext cx="317500" cy="501650"/>
        </p:xfrm>
        <a:graphic>
          <a:graphicData uri="http://schemas.openxmlformats.org/presentationml/2006/ole">
            <mc:AlternateContent xmlns:mc="http://schemas.openxmlformats.org/markup-compatibility/2006">
              <mc:Choice xmlns:v="urn:schemas-microsoft-com:vml" Requires="v">
                <p:oleObj spid="_x0000_s3116" name="" r:id="rId3" imgW="152400" imgH="241300" progId="Equation.DSMT4">
                  <p:embed/>
                </p:oleObj>
              </mc:Choice>
              <mc:Fallback>
                <p:oleObj name="" r:id="rId3" imgW="152400" imgH="241300" progId="Equation.DSMT4">
                  <p:embed/>
                  <p:pic>
                    <p:nvPicPr>
                      <p:cNvPr id="0" name="图片 3115"/>
                      <p:cNvPicPr/>
                      <p:nvPr/>
                    </p:nvPicPr>
                    <p:blipFill>
                      <a:blip r:embed="rId2"/>
                      <a:stretch>
                        <a:fillRect/>
                      </a:stretch>
                    </p:blipFill>
                    <p:spPr>
                      <a:xfrm>
                        <a:off x="5638800" y="1524000"/>
                        <a:ext cx="317500" cy="501650"/>
                      </a:xfrm>
                      <a:prstGeom prst="rect">
                        <a:avLst/>
                      </a:prstGeom>
                      <a:noFill/>
                      <a:ln w="38100">
                        <a:noFill/>
                        <a:miter/>
                      </a:ln>
                    </p:spPr>
                  </p:pic>
                </p:oleObj>
              </mc:Fallback>
            </mc:AlternateContent>
          </a:graphicData>
        </a:graphic>
      </p:graphicFrame>
      <p:graphicFrame>
        <p:nvGraphicFramePr>
          <p:cNvPr id="23556" name="Object 6"/>
          <p:cNvGraphicFramePr>
            <a:graphicFrameLocks noChangeAspect="1"/>
          </p:cNvGraphicFramePr>
          <p:nvPr/>
        </p:nvGraphicFramePr>
        <p:xfrm>
          <a:off x="5410200" y="990600"/>
          <a:ext cx="395288" cy="501650"/>
        </p:xfrm>
        <a:graphic>
          <a:graphicData uri="http://schemas.openxmlformats.org/presentationml/2006/ole">
            <mc:AlternateContent xmlns:mc="http://schemas.openxmlformats.org/markup-compatibility/2006">
              <mc:Choice xmlns:v="urn:schemas-microsoft-com:vml" Requires="v">
                <p:oleObj spid="_x0000_s3124" name="" r:id="rId4" imgW="190500" imgH="241300" progId="Equation.DSMT4">
                  <p:embed/>
                </p:oleObj>
              </mc:Choice>
              <mc:Fallback>
                <p:oleObj name="" r:id="rId4" imgW="190500" imgH="241300" progId="Equation.DSMT4">
                  <p:embed/>
                  <p:pic>
                    <p:nvPicPr>
                      <p:cNvPr id="0" name="图片 3123"/>
                      <p:cNvPicPr/>
                      <p:nvPr/>
                    </p:nvPicPr>
                    <p:blipFill>
                      <a:blip r:embed="rId5"/>
                      <a:stretch>
                        <a:fillRect/>
                      </a:stretch>
                    </p:blipFill>
                    <p:spPr>
                      <a:xfrm>
                        <a:off x="5410200" y="990600"/>
                        <a:ext cx="395288" cy="501650"/>
                      </a:xfrm>
                      <a:prstGeom prst="rect">
                        <a:avLst/>
                      </a:prstGeom>
                      <a:noFill/>
                      <a:ln w="38100">
                        <a:noFill/>
                        <a:miter/>
                      </a:ln>
                    </p:spPr>
                  </p:pic>
                </p:oleObj>
              </mc:Fallback>
            </mc:AlternateContent>
          </a:graphicData>
        </a:graphic>
      </p:graphicFrame>
      <p:graphicFrame>
        <p:nvGraphicFramePr>
          <p:cNvPr id="23557" name="Object 7"/>
          <p:cNvGraphicFramePr>
            <a:graphicFrameLocks noChangeAspect="1"/>
          </p:cNvGraphicFramePr>
          <p:nvPr/>
        </p:nvGraphicFramePr>
        <p:xfrm>
          <a:off x="1676400" y="2971800"/>
          <a:ext cx="395288" cy="501650"/>
        </p:xfrm>
        <a:graphic>
          <a:graphicData uri="http://schemas.openxmlformats.org/presentationml/2006/ole">
            <mc:AlternateContent xmlns:mc="http://schemas.openxmlformats.org/markup-compatibility/2006">
              <mc:Choice xmlns:v="urn:schemas-microsoft-com:vml" Requires="v">
                <p:oleObj spid="_x0000_s3126" name="" r:id="rId6" imgW="190500" imgH="241300" progId="Equation.DSMT4">
                  <p:embed/>
                </p:oleObj>
              </mc:Choice>
              <mc:Fallback>
                <p:oleObj name="" r:id="rId6" imgW="190500" imgH="241300" progId="Equation.DSMT4">
                  <p:embed/>
                  <p:pic>
                    <p:nvPicPr>
                      <p:cNvPr id="0" name="图片 3125"/>
                      <p:cNvPicPr/>
                      <p:nvPr/>
                    </p:nvPicPr>
                    <p:blipFill>
                      <a:blip r:embed="rId5"/>
                      <a:stretch>
                        <a:fillRect/>
                      </a:stretch>
                    </p:blipFill>
                    <p:spPr>
                      <a:xfrm>
                        <a:off x="1676400" y="2971800"/>
                        <a:ext cx="395288" cy="5016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2" name="Rectangle 3"/>
          <p:cNvSpPr>
            <a:spLocks noGrp="1"/>
          </p:cNvSpPr>
          <p:nvPr>
            <p:ph idx="1"/>
          </p:nvPr>
        </p:nvSpPr>
        <p:spPr>
          <a:xfrm>
            <a:off x="533400" y="533400"/>
            <a:ext cx="7772400" cy="5562600"/>
          </a:xfrm>
          <a:ln/>
        </p:spPr>
        <p:txBody>
          <a:bodyPr vert="horz" wrap="square" lIns="91440" tIns="45720" rIns="91440" bIns="45720" anchor="t" anchorCtr="0"/>
          <a:p>
            <a:pPr eaLnBrk="1" hangingPunct="1">
              <a:buNone/>
            </a:pPr>
            <a:r>
              <a:rPr lang="en-US" altLang="zh-CN" dirty="0"/>
              <a:t>             </a:t>
            </a:r>
            <a:r>
              <a:rPr lang="zh-CN" altLang="en-US" dirty="0"/>
              <a:t>当</a:t>
            </a:r>
            <a:r>
              <a:rPr lang="en-US" altLang="zh-CN" dirty="0"/>
              <a:t>CP</a:t>
            </a:r>
            <a:r>
              <a:rPr lang="zh-CN" altLang="en-US" dirty="0"/>
              <a:t>由</a:t>
            </a:r>
            <a:r>
              <a:rPr lang="en-US" altLang="zh-CN" dirty="0"/>
              <a:t>1</a:t>
            </a:r>
            <a:r>
              <a:rPr lang="zh-CN" altLang="en-US" dirty="0"/>
              <a:t>变为</a:t>
            </a:r>
            <a:r>
              <a:rPr lang="en-US" altLang="zh-CN" dirty="0"/>
              <a:t>0</a:t>
            </a:r>
            <a:r>
              <a:rPr lang="zh-CN" altLang="en-US" dirty="0"/>
              <a:t>时</a:t>
            </a:r>
            <a:r>
              <a:rPr lang="en-US" altLang="zh-CN" dirty="0"/>
              <a:t>,</a:t>
            </a:r>
            <a:r>
              <a:rPr lang="zh-CN" altLang="en-US" dirty="0"/>
              <a:t>从触发器的时钟控制信号从无效变为有效</a:t>
            </a:r>
            <a:r>
              <a:rPr lang="en-US" altLang="zh-CN" dirty="0"/>
              <a:t>,</a:t>
            </a:r>
            <a:r>
              <a:rPr lang="zh-CN" altLang="en-US" dirty="0"/>
              <a:t>在此时刻之前</a:t>
            </a:r>
            <a:r>
              <a:rPr lang="en-US" altLang="zh-CN" dirty="0"/>
              <a:t>,Q</a:t>
            </a:r>
            <a:r>
              <a:rPr lang="en-US" altLang="zh-CN" baseline="-25000" dirty="0"/>
              <a:t>1</a:t>
            </a:r>
            <a:r>
              <a:rPr lang="zh-CN" altLang="en-US" dirty="0"/>
              <a:t>和       如果发生了变化</a:t>
            </a:r>
            <a:r>
              <a:rPr lang="en-US" altLang="zh-CN" dirty="0"/>
              <a:t>,</a:t>
            </a:r>
            <a:r>
              <a:rPr lang="zh-CN" altLang="en-US" dirty="0"/>
              <a:t>意味着从触发器的输入信号发生了变化。在从触发器的时钟控制信号变为有效时</a:t>
            </a:r>
            <a:r>
              <a:rPr lang="en-US" altLang="zh-CN" dirty="0"/>
              <a:t>,</a:t>
            </a:r>
            <a:r>
              <a:rPr lang="zh-CN" altLang="en-US" dirty="0"/>
              <a:t>触发器的输出将产生相应的变化。如果在主触发器的时钟控制信号有效期间（</a:t>
            </a:r>
            <a:r>
              <a:rPr lang="en-US" altLang="zh-CN" dirty="0"/>
              <a:t>CP=1</a:t>
            </a:r>
            <a:r>
              <a:rPr lang="zh-CN" altLang="en-US" dirty="0"/>
              <a:t>）</a:t>
            </a:r>
            <a:r>
              <a:rPr lang="en-US" altLang="zh-CN" dirty="0"/>
              <a:t>,Q</a:t>
            </a:r>
            <a:r>
              <a:rPr lang="en-US" altLang="zh-CN" baseline="-25000" dirty="0"/>
              <a:t>1</a:t>
            </a:r>
            <a:r>
              <a:rPr lang="zh-CN" altLang="en-US" dirty="0"/>
              <a:t>和       端变化多次</a:t>
            </a:r>
            <a:r>
              <a:rPr lang="en-US" altLang="zh-CN" dirty="0"/>
              <a:t>,</a:t>
            </a:r>
            <a:r>
              <a:rPr lang="zh-CN" altLang="en-US" dirty="0"/>
              <a:t>则只有最后一次变化的结果会反映到</a:t>
            </a:r>
            <a:r>
              <a:rPr lang="en-US" altLang="zh-CN" dirty="0"/>
              <a:t>Q</a:t>
            </a:r>
            <a:r>
              <a:rPr lang="zh-CN" altLang="en-US" dirty="0"/>
              <a:t>和       端。</a:t>
            </a:r>
            <a:endParaRPr lang="zh-CN" altLang="en-US" dirty="0"/>
          </a:p>
          <a:p>
            <a:pPr eaLnBrk="1" hangingPunct="1">
              <a:buNone/>
            </a:pPr>
            <a:r>
              <a:rPr lang="zh-CN" altLang="en-US" dirty="0"/>
              <a:t>            主从</a:t>
            </a:r>
            <a:r>
              <a:rPr lang="en-US" altLang="zh-CN" dirty="0"/>
              <a:t>RS</a:t>
            </a:r>
            <a:r>
              <a:rPr lang="zh-CN" altLang="en-US" dirty="0"/>
              <a:t>触发器的特性表如表</a:t>
            </a:r>
            <a:r>
              <a:rPr lang="en-US" altLang="zh-CN" dirty="0"/>
              <a:t>4―4</a:t>
            </a:r>
            <a:r>
              <a:rPr lang="zh-CN" altLang="en-US" dirty="0"/>
              <a:t>所示。它的特性方程如下</a:t>
            </a:r>
            <a:r>
              <a:rPr lang="en-US" altLang="zh-CN" dirty="0"/>
              <a:t>:</a:t>
            </a:r>
            <a:endParaRPr lang="en-US" altLang="zh-CN" dirty="0"/>
          </a:p>
          <a:p>
            <a:pPr eaLnBrk="1" hangingPunct="1">
              <a:buNone/>
            </a:pPr>
            <a:endParaRPr lang="en-US" altLang="zh-CN" dirty="0"/>
          </a:p>
        </p:txBody>
      </p:sp>
      <p:graphicFrame>
        <p:nvGraphicFramePr>
          <p:cNvPr id="24578" name="Object 4"/>
          <p:cNvGraphicFramePr>
            <a:graphicFrameLocks noChangeAspect="1"/>
          </p:cNvGraphicFramePr>
          <p:nvPr/>
        </p:nvGraphicFramePr>
        <p:xfrm>
          <a:off x="3352800" y="3429000"/>
          <a:ext cx="317500" cy="501650"/>
        </p:xfrm>
        <a:graphic>
          <a:graphicData uri="http://schemas.openxmlformats.org/presentationml/2006/ole">
            <mc:AlternateContent xmlns:mc="http://schemas.openxmlformats.org/markup-compatibility/2006">
              <mc:Choice xmlns:v="urn:schemas-microsoft-com:vml" Requires="v">
                <p:oleObj spid="_x0000_s3127" name="" r:id="rId1" imgW="152400" imgH="241300" progId="Equation.DSMT4">
                  <p:embed/>
                </p:oleObj>
              </mc:Choice>
              <mc:Fallback>
                <p:oleObj name="" r:id="rId1" imgW="152400" imgH="241300" progId="Equation.DSMT4">
                  <p:embed/>
                  <p:pic>
                    <p:nvPicPr>
                      <p:cNvPr id="0" name="图片 3126"/>
                      <p:cNvPicPr/>
                      <p:nvPr/>
                    </p:nvPicPr>
                    <p:blipFill>
                      <a:blip r:embed="rId2"/>
                      <a:stretch>
                        <a:fillRect/>
                      </a:stretch>
                    </p:blipFill>
                    <p:spPr>
                      <a:xfrm>
                        <a:off x="3352800" y="3429000"/>
                        <a:ext cx="317500" cy="501650"/>
                      </a:xfrm>
                      <a:prstGeom prst="rect">
                        <a:avLst/>
                      </a:prstGeom>
                      <a:noFill/>
                      <a:ln w="38100">
                        <a:noFill/>
                        <a:miter/>
                      </a:ln>
                    </p:spPr>
                  </p:pic>
                </p:oleObj>
              </mc:Fallback>
            </mc:AlternateContent>
          </a:graphicData>
        </a:graphic>
      </p:graphicFrame>
      <p:graphicFrame>
        <p:nvGraphicFramePr>
          <p:cNvPr id="24579" name="Object 5"/>
          <p:cNvGraphicFramePr>
            <a:graphicFrameLocks noChangeAspect="1"/>
          </p:cNvGraphicFramePr>
          <p:nvPr/>
        </p:nvGraphicFramePr>
        <p:xfrm>
          <a:off x="4876800" y="1066800"/>
          <a:ext cx="395288" cy="501650"/>
        </p:xfrm>
        <a:graphic>
          <a:graphicData uri="http://schemas.openxmlformats.org/presentationml/2006/ole">
            <mc:AlternateContent xmlns:mc="http://schemas.openxmlformats.org/markup-compatibility/2006">
              <mc:Choice xmlns:v="urn:schemas-microsoft-com:vml" Requires="v">
                <p:oleObj spid="_x0000_s3117" name="" r:id="rId3" imgW="190500" imgH="241300" progId="Equation.DSMT4">
                  <p:embed/>
                </p:oleObj>
              </mc:Choice>
              <mc:Fallback>
                <p:oleObj name="" r:id="rId3" imgW="190500" imgH="241300" progId="Equation.DSMT4">
                  <p:embed/>
                  <p:pic>
                    <p:nvPicPr>
                      <p:cNvPr id="0" name="图片 3116"/>
                      <p:cNvPicPr/>
                      <p:nvPr/>
                    </p:nvPicPr>
                    <p:blipFill>
                      <a:blip r:embed="rId4"/>
                      <a:stretch>
                        <a:fillRect/>
                      </a:stretch>
                    </p:blipFill>
                    <p:spPr>
                      <a:xfrm>
                        <a:off x="4876800" y="1066800"/>
                        <a:ext cx="395288" cy="501650"/>
                      </a:xfrm>
                      <a:prstGeom prst="rect">
                        <a:avLst/>
                      </a:prstGeom>
                      <a:noFill/>
                      <a:ln w="38100">
                        <a:noFill/>
                        <a:miter/>
                      </a:ln>
                    </p:spPr>
                  </p:pic>
                </p:oleObj>
              </mc:Fallback>
            </mc:AlternateContent>
          </a:graphicData>
        </a:graphic>
      </p:graphicFrame>
      <p:graphicFrame>
        <p:nvGraphicFramePr>
          <p:cNvPr id="24580" name="Object 6"/>
          <p:cNvGraphicFramePr>
            <a:graphicFrameLocks noChangeAspect="1"/>
          </p:cNvGraphicFramePr>
          <p:nvPr/>
        </p:nvGraphicFramePr>
        <p:xfrm>
          <a:off x="3048000" y="2971800"/>
          <a:ext cx="395288" cy="501650"/>
        </p:xfrm>
        <a:graphic>
          <a:graphicData uri="http://schemas.openxmlformats.org/presentationml/2006/ole">
            <mc:AlternateContent xmlns:mc="http://schemas.openxmlformats.org/markup-compatibility/2006">
              <mc:Choice xmlns:v="urn:schemas-microsoft-com:vml" Requires="v">
                <p:oleObj spid="_x0000_s3118" name="" r:id="rId5" imgW="190500" imgH="241300" progId="Equation.DSMT4">
                  <p:embed/>
                </p:oleObj>
              </mc:Choice>
              <mc:Fallback>
                <p:oleObj name="" r:id="rId5" imgW="190500" imgH="241300" progId="Equation.DSMT4">
                  <p:embed/>
                  <p:pic>
                    <p:nvPicPr>
                      <p:cNvPr id="0" name="图片 3117"/>
                      <p:cNvPicPr/>
                      <p:nvPr/>
                    </p:nvPicPr>
                    <p:blipFill>
                      <a:blip r:embed="rId4"/>
                      <a:stretch>
                        <a:fillRect/>
                      </a:stretch>
                    </p:blipFill>
                    <p:spPr>
                      <a:xfrm>
                        <a:off x="3048000" y="2971800"/>
                        <a:ext cx="395288" cy="501650"/>
                      </a:xfrm>
                      <a:prstGeom prst="rect">
                        <a:avLst/>
                      </a:prstGeom>
                      <a:noFill/>
                      <a:ln w="38100">
                        <a:noFill/>
                        <a:miter/>
                      </a:ln>
                    </p:spPr>
                  </p:pic>
                </p:oleObj>
              </mc:Fallback>
            </mc:AlternateContent>
          </a:graphicData>
        </a:graphic>
      </p:graphicFrame>
      <p:graphicFrame>
        <p:nvGraphicFramePr>
          <p:cNvPr id="24581" name="Object 7"/>
          <p:cNvGraphicFramePr>
            <a:graphicFrameLocks noChangeAspect="1"/>
          </p:cNvGraphicFramePr>
          <p:nvPr/>
        </p:nvGraphicFramePr>
        <p:xfrm>
          <a:off x="2438400" y="4800600"/>
          <a:ext cx="2362200" cy="1671638"/>
        </p:xfrm>
        <a:graphic>
          <a:graphicData uri="http://schemas.openxmlformats.org/presentationml/2006/ole">
            <mc:AlternateContent xmlns:mc="http://schemas.openxmlformats.org/markup-compatibility/2006">
              <mc:Choice xmlns:v="urn:schemas-microsoft-com:vml" Requires="v">
                <p:oleObj spid="_x0000_s3119" name="" r:id="rId6" imgW="1041400" imgH="736600" progId="Equation.DSMT4">
                  <p:embed/>
                </p:oleObj>
              </mc:Choice>
              <mc:Fallback>
                <p:oleObj name="" r:id="rId6" imgW="1041400" imgH="736600" progId="Equation.DSMT4">
                  <p:embed/>
                  <p:pic>
                    <p:nvPicPr>
                      <p:cNvPr id="0" name="图片 3118"/>
                      <p:cNvPicPr/>
                      <p:nvPr/>
                    </p:nvPicPr>
                    <p:blipFill>
                      <a:blip r:embed="rId7"/>
                      <a:stretch>
                        <a:fillRect/>
                      </a:stretch>
                    </p:blipFill>
                    <p:spPr>
                      <a:xfrm>
                        <a:off x="2438400" y="4800600"/>
                        <a:ext cx="2362200" cy="1671638"/>
                      </a:xfrm>
                      <a:prstGeom prst="rect">
                        <a:avLst/>
                      </a:prstGeom>
                      <a:noFill/>
                      <a:ln w="38100">
                        <a:noFill/>
                        <a:miter/>
                      </a:ln>
                    </p:spPr>
                  </p:pic>
                </p:oleObj>
              </mc:Fallback>
            </mc:AlternateContent>
          </a:graphicData>
        </a:graphic>
      </p:graphicFrame>
      <p:sp>
        <p:nvSpPr>
          <p:cNvPr id="24583" name="Text Box 8"/>
          <p:cNvSpPr txBox="1"/>
          <p:nvPr/>
        </p:nvSpPr>
        <p:spPr>
          <a:xfrm>
            <a:off x="5105400" y="5105400"/>
            <a:ext cx="26670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下降沿到来时 </a:t>
            </a:r>
            <a:endParaRPr lang="zh-CN" altLang="en-US" dirty="0">
              <a:latin typeface="Times New Roman" panose="02020603050405020304" pitchFamily="18" charset="0"/>
            </a:endParaRPr>
          </a:p>
        </p:txBody>
      </p:sp>
      <p:sp>
        <p:nvSpPr>
          <p:cNvPr id="24584" name="Text Box 9"/>
          <p:cNvSpPr txBox="1"/>
          <p:nvPr/>
        </p:nvSpPr>
        <p:spPr>
          <a:xfrm>
            <a:off x="5105400" y="5943600"/>
            <a:ext cx="21336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非下降沿时 </a:t>
            </a:r>
            <a:endParaRPr lang="zh-CN" altLang="en-US" dirty="0">
              <a:latin typeface="Times New Roman" panose="02020603050405020304" pitchFamily="18" charset="0"/>
            </a:endParaRPr>
          </a:p>
        </p:txBody>
      </p:sp>
    </p:spTree>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3"/>
          <p:cNvSpPr>
            <a:spLocks noGrp="1"/>
          </p:cNvSpPr>
          <p:nvPr>
            <p:ph idx="1"/>
          </p:nvPr>
        </p:nvSpPr>
        <p:spPr>
          <a:xfrm>
            <a:off x="533400" y="533400"/>
            <a:ext cx="7772400" cy="41148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4―11</a:t>
            </a:r>
            <a:r>
              <a:rPr lang="zh-CN" altLang="en-US" dirty="0"/>
              <a:t>所示为主从</a:t>
            </a:r>
            <a:r>
              <a:rPr lang="en-US" altLang="zh-CN" dirty="0"/>
              <a:t>RS</a:t>
            </a:r>
            <a:r>
              <a:rPr lang="zh-CN" altLang="en-US" dirty="0"/>
              <a:t>触发器的时序图。从时序图中可以看出</a:t>
            </a:r>
            <a:r>
              <a:rPr lang="en-US" altLang="zh-CN" dirty="0"/>
              <a:t>,</a:t>
            </a:r>
            <a:r>
              <a:rPr lang="zh-CN" altLang="en-US" dirty="0"/>
              <a:t>只有在</a:t>
            </a:r>
            <a:r>
              <a:rPr lang="en-US" altLang="zh-CN" dirty="0"/>
              <a:t>CP</a:t>
            </a:r>
            <a:r>
              <a:rPr lang="zh-CN" altLang="en-US" dirty="0"/>
              <a:t>的下降沿到来时</a:t>
            </a:r>
            <a:r>
              <a:rPr lang="en-US" altLang="zh-CN" dirty="0"/>
              <a:t>,</a:t>
            </a:r>
            <a:r>
              <a:rPr lang="zh-CN" altLang="en-US" dirty="0"/>
              <a:t>触发器的状态才可能发生变化。图中，在第一个</a:t>
            </a:r>
            <a:r>
              <a:rPr lang="en-US" altLang="zh-CN" dirty="0"/>
              <a:t>CP=1</a:t>
            </a:r>
            <a:r>
              <a:rPr lang="zh-CN" altLang="en-US" dirty="0"/>
              <a:t>期间</a:t>
            </a:r>
            <a:r>
              <a:rPr lang="en-US" altLang="zh-CN" dirty="0"/>
              <a:t>,R</a:t>
            </a:r>
            <a:r>
              <a:rPr lang="zh-CN" altLang="en-US" dirty="0"/>
              <a:t>和</a:t>
            </a:r>
            <a:r>
              <a:rPr lang="en-US" altLang="zh-CN" dirty="0"/>
              <a:t>S</a:t>
            </a:r>
            <a:r>
              <a:rPr lang="zh-CN" altLang="en-US" dirty="0"/>
              <a:t>发生了多次变化</a:t>
            </a:r>
            <a:r>
              <a:rPr lang="en-US" altLang="zh-CN" dirty="0"/>
              <a:t>,</a:t>
            </a:r>
            <a:r>
              <a:rPr lang="zh-CN" altLang="en-US" dirty="0"/>
              <a:t>主触发器的状态也发生过多次变化。</a:t>
            </a:r>
            <a:endParaRPr lang="zh-CN" altLang="en-US" dirty="0"/>
          </a:p>
          <a:p>
            <a:pPr eaLnBrk="1" hangingPunct="1">
              <a:buNone/>
            </a:pPr>
            <a:endParaRPr lang="en-US" altLang="zh-CN" dirty="0"/>
          </a:p>
        </p:txBody>
      </p:sp>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Text Box 4"/>
          <p:cNvSpPr txBox="1"/>
          <p:nvPr/>
        </p:nvSpPr>
        <p:spPr>
          <a:xfrm>
            <a:off x="2362200" y="5562600"/>
            <a:ext cx="5257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4―11  </a:t>
            </a:r>
            <a:r>
              <a:rPr lang="zh-CN" altLang="en-US" dirty="0">
                <a:latin typeface="Times New Roman" panose="02020603050405020304" pitchFamily="18" charset="0"/>
              </a:rPr>
              <a:t>主从</a:t>
            </a:r>
            <a:r>
              <a:rPr lang="en-US" altLang="zh-CN" dirty="0">
                <a:latin typeface="Times New Roman" panose="02020603050405020304" pitchFamily="18" charset="0"/>
              </a:rPr>
              <a:t>RS</a:t>
            </a:r>
            <a:r>
              <a:rPr lang="zh-CN" altLang="en-US" dirty="0">
                <a:latin typeface="Times New Roman" panose="02020603050405020304" pitchFamily="18" charset="0"/>
              </a:rPr>
              <a:t>触发器的时序图 </a:t>
            </a:r>
            <a:endParaRPr lang="zh-CN" altLang="en-US" dirty="0">
              <a:latin typeface="Times New Roman" panose="02020603050405020304" pitchFamily="18" charset="0"/>
            </a:endParaRPr>
          </a:p>
        </p:txBody>
      </p:sp>
      <p:graphicFrame>
        <p:nvGraphicFramePr>
          <p:cNvPr id="25602" name="Object 5"/>
          <p:cNvGraphicFramePr>
            <a:graphicFrameLocks noChangeAspect="1"/>
          </p:cNvGraphicFramePr>
          <p:nvPr/>
        </p:nvGraphicFramePr>
        <p:xfrm>
          <a:off x="1143000" y="838200"/>
          <a:ext cx="6629400" cy="4251325"/>
        </p:xfrm>
        <a:graphic>
          <a:graphicData uri="http://schemas.openxmlformats.org/presentationml/2006/ole">
            <mc:AlternateContent xmlns:mc="http://schemas.openxmlformats.org/markup-compatibility/2006">
              <mc:Choice xmlns:v="urn:schemas-microsoft-com:vml" Requires="v">
                <p:oleObj spid="_x0000_s3120" name="" r:id="rId1" imgW="3055620" imgH="1958340" progId="Visio.Drawing.4">
                  <p:embed/>
                </p:oleObj>
              </mc:Choice>
              <mc:Fallback>
                <p:oleObj name="" r:id="rId1" imgW="3055620" imgH="1958340" progId="Visio.Drawing.4">
                  <p:embed/>
                  <p:pic>
                    <p:nvPicPr>
                      <p:cNvPr id="0" name="图片 3119"/>
                      <p:cNvPicPr/>
                      <p:nvPr/>
                    </p:nvPicPr>
                    <p:blipFill>
                      <a:blip r:embed="rId2"/>
                      <a:stretch>
                        <a:fillRect/>
                      </a:stretch>
                    </p:blipFill>
                    <p:spPr>
                      <a:xfrm>
                        <a:off x="1143000" y="838200"/>
                        <a:ext cx="6629400" cy="42513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从上面的分析中我们可以看到</a:t>
            </a:r>
            <a:r>
              <a:rPr lang="en-US" altLang="zh-CN" dirty="0"/>
              <a:t>,</a:t>
            </a:r>
            <a:r>
              <a:rPr lang="zh-CN" altLang="en-US" dirty="0"/>
              <a:t>只有在时钟控制信号</a:t>
            </a:r>
            <a:r>
              <a:rPr lang="en-US" altLang="zh-CN" dirty="0"/>
              <a:t>CP</a:t>
            </a:r>
            <a:r>
              <a:rPr lang="zh-CN" altLang="en-US" dirty="0"/>
              <a:t>有效时</a:t>
            </a:r>
            <a:r>
              <a:rPr lang="en-US" altLang="zh-CN" dirty="0"/>
              <a:t>,</a:t>
            </a:r>
            <a:r>
              <a:rPr lang="zh-CN" altLang="en-US" dirty="0"/>
              <a:t>输入信号</a:t>
            </a:r>
            <a:r>
              <a:rPr lang="en-US" altLang="zh-CN" dirty="0"/>
              <a:t>R</a:t>
            </a:r>
            <a:r>
              <a:rPr lang="zh-CN" altLang="en-US" dirty="0"/>
              <a:t>和</a:t>
            </a:r>
            <a:r>
              <a:rPr lang="en-US" altLang="zh-CN" dirty="0"/>
              <a:t>S</a:t>
            </a:r>
            <a:r>
              <a:rPr lang="zh-CN" altLang="en-US" dirty="0"/>
              <a:t>才可能影响触发器的状态</a:t>
            </a:r>
            <a:r>
              <a:rPr lang="en-US" altLang="zh-CN" dirty="0"/>
              <a:t>,</a:t>
            </a:r>
            <a:r>
              <a:rPr lang="zh-CN" altLang="en-US" dirty="0"/>
              <a:t>当时钟控制信号</a:t>
            </a:r>
            <a:r>
              <a:rPr lang="en-US" altLang="zh-CN" dirty="0"/>
              <a:t>CP</a:t>
            </a:r>
            <a:r>
              <a:rPr lang="zh-CN" altLang="en-US" dirty="0"/>
              <a:t>无效时</a:t>
            </a:r>
            <a:r>
              <a:rPr lang="en-US" altLang="zh-CN" dirty="0"/>
              <a:t>,</a:t>
            </a:r>
            <a:r>
              <a:rPr lang="zh-CN" altLang="en-US" dirty="0"/>
              <a:t>输入信号</a:t>
            </a:r>
            <a:r>
              <a:rPr lang="en-US" altLang="zh-CN" dirty="0"/>
              <a:t>R</a:t>
            </a:r>
            <a:r>
              <a:rPr lang="zh-CN" altLang="en-US" dirty="0"/>
              <a:t>和</a:t>
            </a:r>
            <a:r>
              <a:rPr lang="en-US" altLang="zh-CN" dirty="0"/>
              <a:t>S</a:t>
            </a:r>
            <a:r>
              <a:rPr lang="zh-CN" altLang="en-US" dirty="0"/>
              <a:t>对触发器不起作用。</a:t>
            </a:r>
            <a:r>
              <a:rPr lang="en-US" altLang="zh-CN" dirty="0"/>
              <a:t>R</a:t>
            </a:r>
            <a:r>
              <a:rPr lang="zh-CN" altLang="en-US" dirty="0"/>
              <a:t>和</a:t>
            </a:r>
            <a:r>
              <a:rPr lang="en-US" altLang="zh-CN" dirty="0"/>
              <a:t>S</a:t>
            </a:r>
            <a:r>
              <a:rPr lang="zh-CN" altLang="en-US" dirty="0"/>
              <a:t>受</a:t>
            </a:r>
            <a:r>
              <a:rPr lang="en-US" altLang="zh-CN" dirty="0"/>
              <a:t>CP</a:t>
            </a:r>
            <a:r>
              <a:rPr lang="zh-CN" altLang="en-US" dirty="0"/>
              <a:t>的同步控制</a:t>
            </a:r>
            <a:r>
              <a:rPr lang="en-US" altLang="zh-CN" dirty="0"/>
              <a:t>,</a:t>
            </a:r>
            <a:r>
              <a:rPr lang="zh-CN" altLang="en-US" dirty="0"/>
              <a:t>因此叫做同步输入端。除了同步输入端之外</a:t>
            </a:r>
            <a:r>
              <a:rPr lang="en-US" altLang="zh-CN" dirty="0"/>
              <a:t>,</a:t>
            </a:r>
            <a:r>
              <a:rPr lang="zh-CN" altLang="en-US" dirty="0"/>
              <a:t>触发器一般还有异步输入端</a:t>
            </a:r>
            <a:r>
              <a:rPr lang="en-US" altLang="zh-CN" dirty="0"/>
              <a:t>,</a:t>
            </a:r>
            <a:r>
              <a:rPr lang="zh-CN" altLang="en-US" dirty="0"/>
              <a:t>它们不受时钟控制信号</a:t>
            </a:r>
            <a:r>
              <a:rPr lang="en-US" altLang="zh-CN" dirty="0"/>
              <a:t>CP</a:t>
            </a:r>
            <a:r>
              <a:rPr lang="zh-CN" altLang="en-US" dirty="0"/>
              <a:t>的控制</a:t>
            </a:r>
            <a:r>
              <a:rPr lang="en-US" altLang="zh-CN" dirty="0"/>
              <a:t>,</a:t>
            </a:r>
            <a:r>
              <a:rPr lang="zh-CN" altLang="en-US" dirty="0"/>
              <a:t>用异步输入端可随时给触发器设置所需的状态。</a:t>
            </a:r>
            <a:endParaRPr lang="zh-CN" altLang="en-US" dirty="0"/>
          </a:p>
          <a:p>
            <a:pPr eaLnBrk="1" hangingPunct="1">
              <a:buNone/>
            </a:pPr>
            <a:endParaRPr lang="en-US" altLang="zh-CN" dirty="0"/>
          </a:p>
        </p:txBody>
      </p:sp>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Text Box 4"/>
          <p:cNvSpPr txBox="1"/>
          <p:nvPr/>
        </p:nvSpPr>
        <p:spPr>
          <a:xfrm>
            <a:off x="2133600" y="5105400"/>
            <a:ext cx="5943600" cy="1004888"/>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4―12 </a:t>
            </a:r>
            <a:r>
              <a:rPr lang="zh-CN" altLang="en-US" dirty="0">
                <a:latin typeface="Times New Roman" panose="02020603050405020304" pitchFamily="18" charset="0"/>
              </a:rPr>
              <a:t>带异步输入端的主从</a:t>
            </a:r>
            <a:r>
              <a:rPr lang="en-US" altLang="zh-CN" dirty="0">
                <a:latin typeface="Times New Roman" panose="02020603050405020304" pitchFamily="18" charset="0"/>
              </a:rPr>
              <a:t>RS</a:t>
            </a:r>
            <a:r>
              <a:rPr lang="zh-CN" altLang="en-US" dirty="0">
                <a:latin typeface="Times New Roman" panose="02020603050405020304" pitchFamily="18" charset="0"/>
              </a:rPr>
              <a:t>触发器</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）逻辑符号</a:t>
            </a:r>
            <a:endParaRPr lang="zh-CN" altLang="en-US" dirty="0">
              <a:latin typeface="Times New Roman" panose="02020603050405020304" pitchFamily="18" charset="0"/>
            </a:endParaRPr>
          </a:p>
        </p:txBody>
      </p:sp>
      <p:graphicFrame>
        <p:nvGraphicFramePr>
          <p:cNvPr id="26626" name="Object 5"/>
          <p:cNvGraphicFramePr>
            <a:graphicFrameLocks noChangeAspect="1"/>
          </p:cNvGraphicFramePr>
          <p:nvPr/>
        </p:nvGraphicFramePr>
        <p:xfrm>
          <a:off x="990600" y="533400"/>
          <a:ext cx="7086600" cy="4429125"/>
        </p:xfrm>
        <a:graphic>
          <a:graphicData uri="http://schemas.openxmlformats.org/presentationml/2006/ole">
            <mc:AlternateContent xmlns:mc="http://schemas.openxmlformats.org/markup-compatibility/2006">
              <mc:Choice xmlns:v="urn:schemas-microsoft-com:vml" Requires="v">
                <p:oleObj spid="_x0000_s3121" name="" r:id="rId1" imgW="3710940" imgH="2316480" progId="Visio.Drawing.4">
                  <p:embed/>
                </p:oleObj>
              </mc:Choice>
              <mc:Fallback>
                <p:oleObj name="" r:id="rId1" imgW="3710940" imgH="2316480" progId="Visio.Drawing.4">
                  <p:embed/>
                  <p:pic>
                    <p:nvPicPr>
                      <p:cNvPr id="0" name="图片 3120"/>
                      <p:cNvPicPr/>
                      <p:nvPr/>
                    </p:nvPicPr>
                    <p:blipFill>
                      <a:blip r:embed="rId2"/>
                      <a:stretch>
                        <a:fillRect/>
                      </a:stretch>
                    </p:blipFill>
                    <p:spPr>
                      <a:xfrm>
                        <a:off x="990600" y="533400"/>
                        <a:ext cx="7086600" cy="44291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7" name="Rectangle 3"/>
          <p:cNvSpPr>
            <a:spLocks noGrp="1"/>
          </p:cNvSpPr>
          <p:nvPr>
            <p:ph idx="1"/>
          </p:nvPr>
        </p:nvSpPr>
        <p:spPr>
          <a:xfrm>
            <a:off x="533400" y="609600"/>
            <a:ext cx="7772400" cy="54864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4―12</a:t>
            </a:r>
            <a:r>
              <a:rPr lang="zh-CN" altLang="en-US" dirty="0"/>
              <a:t>所示是带异步输入端的主从</a:t>
            </a:r>
            <a:r>
              <a:rPr lang="en-US" altLang="zh-CN" dirty="0"/>
              <a:t>RS</a:t>
            </a:r>
            <a:r>
              <a:rPr lang="zh-CN" altLang="en-US" dirty="0"/>
              <a:t>触发器</a:t>
            </a:r>
            <a:r>
              <a:rPr lang="en-US" altLang="zh-CN" dirty="0"/>
              <a:t>,         </a:t>
            </a:r>
            <a:endParaRPr lang="en-US" altLang="zh-CN" dirty="0"/>
          </a:p>
          <a:p>
            <a:pPr eaLnBrk="1" hangingPunct="1">
              <a:buNone/>
            </a:pPr>
            <a:r>
              <a:rPr lang="en-US" altLang="zh-CN" dirty="0"/>
              <a:t>              </a:t>
            </a:r>
            <a:r>
              <a:rPr lang="zh-CN" altLang="en-US" dirty="0"/>
              <a:t>和             是两个异步输入端。当         有效（为</a:t>
            </a:r>
            <a:r>
              <a:rPr lang="en-US" altLang="zh-CN" dirty="0"/>
              <a:t>0</a:t>
            </a:r>
            <a:r>
              <a:rPr lang="zh-CN" altLang="en-US" dirty="0"/>
              <a:t>）而          无效（为</a:t>
            </a:r>
            <a:r>
              <a:rPr lang="en-US" altLang="zh-CN" dirty="0"/>
              <a:t>1</a:t>
            </a:r>
            <a:r>
              <a:rPr lang="zh-CN" altLang="en-US" dirty="0"/>
              <a:t>）时</a:t>
            </a:r>
            <a:r>
              <a:rPr lang="en-US" altLang="zh-CN" dirty="0"/>
              <a:t>,</a:t>
            </a:r>
            <a:r>
              <a:rPr lang="zh-CN" altLang="en-US" dirty="0"/>
              <a:t>触发器被置成</a:t>
            </a:r>
            <a:r>
              <a:rPr lang="en-US" altLang="zh-CN" dirty="0"/>
              <a:t>0</a:t>
            </a:r>
            <a:r>
              <a:rPr lang="zh-CN" altLang="en-US" dirty="0"/>
              <a:t>状态</a:t>
            </a:r>
            <a:r>
              <a:rPr lang="en-US" altLang="zh-CN" dirty="0"/>
              <a:t>,       </a:t>
            </a:r>
            <a:r>
              <a:rPr lang="zh-CN" altLang="en-US" dirty="0"/>
              <a:t>叫做置</a:t>
            </a:r>
            <a:r>
              <a:rPr lang="en-US" altLang="zh-CN" dirty="0"/>
              <a:t>0</a:t>
            </a:r>
            <a:r>
              <a:rPr lang="zh-CN" altLang="en-US" dirty="0"/>
              <a:t>端或复位端</a:t>
            </a:r>
            <a:r>
              <a:rPr lang="en-US" altLang="zh-CN" dirty="0"/>
              <a:t>;</a:t>
            </a:r>
            <a:r>
              <a:rPr lang="zh-CN" altLang="en-US" dirty="0"/>
              <a:t>当       有效         无效时</a:t>
            </a:r>
            <a:r>
              <a:rPr lang="en-US" altLang="zh-CN" dirty="0"/>
              <a:t>,</a:t>
            </a:r>
            <a:r>
              <a:rPr lang="zh-CN" altLang="en-US" dirty="0"/>
              <a:t>触发器被置成</a:t>
            </a:r>
            <a:r>
              <a:rPr lang="en-US" altLang="zh-CN" dirty="0"/>
              <a:t>1</a:t>
            </a:r>
            <a:r>
              <a:rPr lang="zh-CN" altLang="en-US" dirty="0"/>
              <a:t>状态</a:t>
            </a:r>
            <a:r>
              <a:rPr lang="en-US" altLang="zh-CN" dirty="0"/>
              <a:t>,        </a:t>
            </a:r>
            <a:r>
              <a:rPr lang="zh-CN" altLang="en-US" dirty="0"/>
              <a:t>叫做置</a:t>
            </a:r>
            <a:r>
              <a:rPr lang="en-US" altLang="zh-CN" dirty="0"/>
              <a:t>1</a:t>
            </a:r>
            <a:r>
              <a:rPr lang="zh-CN" altLang="en-US" dirty="0"/>
              <a:t>端或置位端。图</a:t>
            </a:r>
            <a:r>
              <a:rPr lang="en-US" altLang="zh-CN" dirty="0"/>
              <a:t>4―13</a:t>
            </a:r>
            <a:r>
              <a:rPr lang="zh-CN" altLang="en-US" dirty="0"/>
              <a:t>所示为电路的时序图。</a:t>
            </a:r>
            <a:endParaRPr lang="zh-CN" altLang="en-US" dirty="0"/>
          </a:p>
          <a:p>
            <a:pPr eaLnBrk="1" hangingPunct="1">
              <a:buNone/>
            </a:pPr>
            <a:endParaRPr lang="en-US" altLang="zh-CN" dirty="0"/>
          </a:p>
        </p:txBody>
      </p:sp>
      <p:graphicFrame>
        <p:nvGraphicFramePr>
          <p:cNvPr id="27650" name="Object 4"/>
          <p:cNvGraphicFramePr>
            <a:graphicFrameLocks noChangeAspect="1"/>
          </p:cNvGraphicFramePr>
          <p:nvPr/>
        </p:nvGraphicFramePr>
        <p:xfrm>
          <a:off x="1295400" y="1181100"/>
          <a:ext cx="1143000" cy="558800"/>
        </p:xfrm>
        <a:graphic>
          <a:graphicData uri="http://schemas.openxmlformats.org/presentationml/2006/ole">
            <mc:AlternateContent xmlns:mc="http://schemas.openxmlformats.org/markup-compatibility/2006">
              <mc:Choice xmlns:v="urn:schemas-microsoft-com:vml" Requires="v">
                <p:oleObj spid="_x0000_s3133" name="" r:id="rId1" imgW="545465" imgH="266700" progId="Equation.DSMT4">
                  <p:embed/>
                </p:oleObj>
              </mc:Choice>
              <mc:Fallback>
                <p:oleObj name="" r:id="rId1" imgW="545465" imgH="266700" progId="Equation.DSMT4">
                  <p:embed/>
                  <p:pic>
                    <p:nvPicPr>
                      <p:cNvPr id="0" name="图片 3132"/>
                      <p:cNvPicPr/>
                      <p:nvPr/>
                    </p:nvPicPr>
                    <p:blipFill>
                      <a:blip r:embed="rId2"/>
                      <a:stretch>
                        <a:fillRect/>
                      </a:stretch>
                    </p:blipFill>
                    <p:spPr>
                      <a:xfrm>
                        <a:off x="1295400" y="1181100"/>
                        <a:ext cx="1143000" cy="558800"/>
                      </a:xfrm>
                      <a:prstGeom prst="rect">
                        <a:avLst/>
                      </a:prstGeom>
                      <a:noFill/>
                      <a:ln w="38100">
                        <a:noFill/>
                        <a:miter/>
                      </a:ln>
                    </p:spPr>
                  </p:pic>
                </p:oleObj>
              </mc:Fallback>
            </mc:AlternateContent>
          </a:graphicData>
        </a:graphic>
      </p:graphicFrame>
      <p:graphicFrame>
        <p:nvGraphicFramePr>
          <p:cNvPr id="27651" name="Object 5"/>
          <p:cNvGraphicFramePr>
            <a:graphicFrameLocks noChangeAspect="1"/>
          </p:cNvGraphicFramePr>
          <p:nvPr/>
        </p:nvGraphicFramePr>
        <p:xfrm>
          <a:off x="6172200" y="1219200"/>
          <a:ext cx="533400" cy="503238"/>
        </p:xfrm>
        <a:graphic>
          <a:graphicData uri="http://schemas.openxmlformats.org/presentationml/2006/ole">
            <mc:AlternateContent xmlns:mc="http://schemas.openxmlformats.org/markup-compatibility/2006">
              <mc:Choice xmlns:v="urn:schemas-microsoft-com:vml" Requires="v">
                <p:oleObj spid="_x0000_s3134" name="" r:id="rId3" imgW="228600" imgH="215900" progId="Equation.DSMT4">
                  <p:embed/>
                </p:oleObj>
              </mc:Choice>
              <mc:Fallback>
                <p:oleObj name="" r:id="rId3" imgW="228600" imgH="215900" progId="Equation.DSMT4">
                  <p:embed/>
                  <p:pic>
                    <p:nvPicPr>
                      <p:cNvPr id="0" name="图片 3133"/>
                      <p:cNvPicPr/>
                      <p:nvPr/>
                    </p:nvPicPr>
                    <p:blipFill>
                      <a:blip r:embed="rId4"/>
                      <a:stretch>
                        <a:fillRect/>
                      </a:stretch>
                    </p:blipFill>
                    <p:spPr>
                      <a:xfrm>
                        <a:off x="6172200" y="1219200"/>
                        <a:ext cx="533400" cy="503238"/>
                      </a:xfrm>
                      <a:prstGeom prst="rect">
                        <a:avLst/>
                      </a:prstGeom>
                      <a:noFill/>
                      <a:ln w="38100">
                        <a:noFill/>
                        <a:miter/>
                      </a:ln>
                    </p:spPr>
                  </p:pic>
                </p:oleObj>
              </mc:Fallback>
            </mc:AlternateContent>
          </a:graphicData>
        </a:graphic>
      </p:graphicFrame>
      <p:graphicFrame>
        <p:nvGraphicFramePr>
          <p:cNvPr id="27652" name="Object 6"/>
          <p:cNvGraphicFramePr>
            <a:graphicFrameLocks noChangeAspect="1"/>
          </p:cNvGraphicFramePr>
          <p:nvPr/>
        </p:nvGraphicFramePr>
        <p:xfrm>
          <a:off x="1492250" y="1676400"/>
          <a:ext cx="444500" cy="503238"/>
        </p:xfrm>
        <a:graphic>
          <a:graphicData uri="http://schemas.openxmlformats.org/presentationml/2006/ole">
            <mc:AlternateContent xmlns:mc="http://schemas.openxmlformats.org/markup-compatibility/2006">
              <mc:Choice xmlns:v="urn:schemas-microsoft-com:vml" Requires="v">
                <p:oleObj spid="_x0000_s3129" name="" r:id="rId5" imgW="190500" imgH="215900" progId="Equation.DSMT4">
                  <p:embed/>
                </p:oleObj>
              </mc:Choice>
              <mc:Fallback>
                <p:oleObj name="" r:id="rId5" imgW="190500" imgH="215900" progId="Equation.DSMT4">
                  <p:embed/>
                  <p:pic>
                    <p:nvPicPr>
                      <p:cNvPr id="0" name="图片 3128"/>
                      <p:cNvPicPr/>
                      <p:nvPr/>
                    </p:nvPicPr>
                    <p:blipFill>
                      <a:blip r:embed="rId6"/>
                      <a:stretch>
                        <a:fillRect/>
                      </a:stretch>
                    </p:blipFill>
                    <p:spPr>
                      <a:xfrm>
                        <a:off x="1492250" y="1676400"/>
                        <a:ext cx="444500" cy="503238"/>
                      </a:xfrm>
                      <a:prstGeom prst="rect">
                        <a:avLst/>
                      </a:prstGeom>
                      <a:noFill/>
                      <a:ln w="38100">
                        <a:noFill/>
                        <a:miter/>
                      </a:ln>
                    </p:spPr>
                  </p:pic>
                </p:oleObj>
              </mc:Fallback>
            </mc:AlternateContent>
          </a:graphicData>
        </a:graphic>
      </p:graphicFrame>
      <p:graphicFrame>
        <p:nvGraphicFramePr>
          <p:cNvPr id="27653" name="Object 7"/>
          <p:cNvGraphicFramePr>
            <a:graphicFrameLocks noChangeAspect="1"/>
          </p:cNvGraphicFramePr>
          <p:nvPr/>
        </p:nvGraphicFramePr>
        <p:xfrm>
          <a:off x="6781800" y="1676400"/>
          <a:ext cx="533400" cy="503238"/>
        </p:xfrm>
        <a:graphic>
          <a:graphicData uri="http://schemas.openxmlformats.org/presentationml/2006/ole">
            <mc:AlternateContent xmlns:mc="http://schemas.openxmlformats.org/markup-compatibility/2006">
              <mc:Choice xmlns:v="urn:schemas-microsoft-com:vml" Requires="v">
                <p:oleObj spid="_x0000_s3130" name="" r:id="rId7" imgW="228600" imgH="215900" progId="Equation.DSMT4">
                  <p:embed/>
                </p:oleObj>
              </mc:Choice>
              <mc:Fallback>
                <p:oleObj name="" r:id="rId7" imgW="228600" imgH="215900" progId="Equation.DSMT4">
                  <p:embed/>
                  <p:pic>
                    <p:nvPicPr>
                      <p:cNvPr id="0" name="图片 3129"/>
                      <p:cNvPicPr/>
                      <p:nvPr/>
                    </p:nvPicPr>
                    <p:blipFill>
                      <a:blip r:embed="rId4"/>
                      <a:stretch>
                        <a:fillRect/>
                      </a:stretch>
                    </p:blipFill>
                    <p:spPr>
                      <a:xfrm>
                        <a:off x="6781800" y="1676400"/>
                        <a:ext cx="533400" cy="503238"/>
                      </a:xfrm>
                      <a:prstGeom prst="rect">
                        <a:avLst/>
                      </a:prstGeom>
                      <a:noFill/>
                      <a:ln w="38100">
                        <a:noFill/>
                        <a:miter/>
                      </a:ln>
                    </p:spPr>
                  </p:pic>
                </p:oleObj>
              </mc:Fallback>
            </mc:AlternateContent>
          </a:graphicData>
        </a:graphic>
      </p:graphicFrame>
      <p:graphicFrame>
        <p:nvGraphicFramePr>
          <p:cNvPr id="27654" name="Object 8"/>
          <p:cNvGraphicFramePr>
            <a:graphicFrameLocks noChangeAspect="1"/>
          </p:cNvGraphicFramePr>
          <p:nvPr/>
        </p:nvGraphicFramePr>
        <p:xfrm>
          <a:off x="3073400" y="2171700"/>
          <a:ext cx="444500" cy="503238"/>
        </p:xfrm>
        <a:graphic>
          <a:graphicData uri="http://schemas.openxmlformats.org/presentationml/2006/ole">
            <mc:AlternateContent xmlns:mc="http://schemas.openxmlformats.org/markup-compatibility/2006">
              <mc:Choice xmlns:v="urn:schemas-microsoft-com:vml" Requires="v">
                <p:oleObj spid="_x0000_s3131" name="" r:id="rId8" imgW="190500" imgH="215900" progId="Equation.DSMT4">
                  <p:embed/>
                </p:oleObj>
              </mc:Choice>
              <mc:Fallback>
                <p:oleObj name="" r:id="rId8" imgW="190500" imgH="215900" progId="Equation.DSMT4">
                  <p:embed/>
                  <p:pic>
                    <p:nvPicPr>
                      <p:cNvPr id="0" name="图片 3130"/>
                      <p:cNvPicPr/>
                      <p:nvPr/>
                    </p:nvPicPr>
                    <p:blipFill>
                      <a:blip r:embed="rId6"/>
                      <a:stretch>
                        <a:fillRect/>
                      </a:stretch>
                    </p:blipFill>
                    <p:spPr>
                      <a:xfrm>
                        <a:off x="3073400" y="2171700"/>
                        <a:ext cx="444500" cy="503238"/>
                      </a:xfrm>
                      <a:prstGeom prst="rect">
                        <a:avLst/>
                      </a:prstGeom>
                      <a:noFill/>
                      <a:ln w="38100">
                        <a:noFill/>
                        <a:miter/>
                      </a:ln>
                    </p:spPr>
                  </p:pic>
                </p:oleObj>
              </mc:Fallback>
            </mc:AlternateContent>
          </a:graphicData>
        </a:graphic>
      </p:graphicFrame>
      <p:graphicFrame>
        <p:nvGraphicFramePr>
          <p:cNvPr id="27655" name="Object 9"/>
          <p:cNvGraphicFramePr>
            <a:graphicFrameLocks noChangeAspect="1"/>
          </p:cNvGraphicFramePr>
          <p:nvPr/>
        </p:nvGraphicFramePr>
        <p:xfrm>
          <a:off x="4203700" y="2171700"/>
          <a:ext cx="533400" cy="503238"/>
        </p:xfrm>
        <a:graphic>
          <a:graphicData uri="http://schemas.openxmlformats.org/presentationml/2006/ole">
            <mc:AlternateContent xmlns:mc="http://schemas.openxmlformats.org/markup-compatibility/2006">
              <mc:Choice xmlns:v="urn:schemas-microsoft-com:vml" Requires="v">
                <p:oleObj spid="_x0000_s3132" name="" r:id="rId9" imgW="228600" imgH="215900" progId="Equation.DSMT4">
                  <p:embed/>
                </p:oleObj>
              </mc:Choice>
              <mc:Fallback>
                <p:oleObj name="" r:id="rId9" imgW="228600" imgH="215900" progId="Equation.DSMT4">
                  <p:embed/>
                  <p:pic>
                    <p:nvPicPr>
                      <p:cNvPr id="0" name="图片 3131"/>
                      <p:cNvPicPr/>
                      <p:nvPr/>
                    </p:nvPicPr>
                    <p:blipFill>
                      <a:blip r:embed="rId4"/>
                      <a:stretch>
                        <a:fillRect/>
                      </a:stretch>
                    </p:blipFill>
                    <p:spPr>
                      <a:xfrm>
                        <a:off x="4203700" y="2171700"/>
                        <a:ext cx="533400" cy="503238"/>
                      </a:xfrm>
                      <a:prstGeom prst="rect">
                        <a:avLst/>
                      </a:prstGeom>
                      <a:noFill/>
                      <a:ln w="38100">
                        <a:noFill/>
                        <a:miter/>
                      </a:ln>
                    </p:spPr>
                  </p:pic>
                </p:oleObj>
              </mc:Fallback>
            </mc:AlternateContent>
          </a:graphicData>
        </a:graphic>
      </p:graphicFrame>
      <p:graphicFrame>
        <p:nvGraphicFramePr>
          <p:cNvPr id="27656" name="Object 10"/>
          <p:cNvGraphicFramePr>
            <a:graphicFrameLocks noChangeAspect="1"/>
          </p:cNvGraphicFramePr>
          <p:nvPr/>
        </p:nvGraphicFramePr>
        <p:xfrm>
          <a:off x="1524000" y="2590800"/>
          <a:ext cx="444500" cy="503238"/>
        </p:xfrm>
        <a:graphic>
          <a:graphicData uri="http://schemas.openxmlformats.org/presentationml/2006/ole">
            <mc:AlternateContent xmlns:mc="http://schemas.openxmlformats.org/markup-compatibility/2006">
              <mc:Choice xmlns:v="urn:schemas-microsoft-com:vml" Requires="v">
                <p:oleObj spid="_x0000_s3128" name="" r:id="rId10" imgW="190500" imgH="215900" progId="Equation.DSMT4">
                  <p:embed/>
                </p:oleObj>
              </mc:Choice>
              <mc:Fallback>
                <p:oleObj name="" r:id="rId10" imgW="190500" imgH="215900" progId="Equation.DSMT4">
                  <p:embed/>
                  <p:pic>
                    <p:nvPicPr>
                      <p:cNvPr id="0" name="图片 3127"/>
                      <p:cNvPicPr/>
                      <p:nvPr/>
                    </p:nvPicPr>
                    <p:blipFill>
                      <a:blip r:embed="rId6"/>
                      <a:stretch>
                        <a:fillRect/>
                      </a:stretch>
                    </p:blipFill>
                    <p:spPr>
                      <a:xfrm>
                        <a:off x="1524000" y="2590800"/>
                        <a:ext cx="444500" cy="5032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Text Box 4"/>
          <p:cNvSpPr txBox="1"/>
          <p:nvPr/>
        </p:nvSpPr>
        <p:spPr>
          <a:xfrm>
            <a:off x="1676400" y="5326063"/>
            <a:ext cx="65532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4―13 </a:t>
            </a:r>
            <a:r>
              <a:rPr lang="zh-CN" altLang="en-US" dirty="0">
                <a:latin typeface="Times New Roman" panose="02020603050405020304" pitchFamily="18" charset="0"/>
              </a:rPr>
              <a:t>带异步输入端主从</a:t>
            </a:r>
            <a:r>
              <a:rPr lang="en-US" altLang="zh-CN" dirty="0">
                <a:latin typeface="Times New Roman" panose="02020603050405020304" pitchFamily="18" charset="0"/>
              </a:rPr>
              <a:t>RS</a:t>
            </a:r>
            <a:r>
              <a:rPr lang="zh-CN" altLang="en-US" dirty="0">
                <a:latin typeface="Times New Roman" panose="02020603050405020304" pitchFamily="18" charset="0"/>
              </a:rPr>
              <a:t>触发器的时序图</a:t>
            </a:r>
            <a:endParaRPr lang="zh-CN" altLang="en-US" dirty="0">
              <a:latin typeface="Times New Roman" panose="02020603050405020304" pitchFamily="18" charset="0"/>
            </a:endParaRPr>
          </a:p>
        </p:txBody>
      </p:sp>
      <p:graphicFrame>
        <p:nvGraphicFramePr>
          <p:cNvPr id="28674" name="Object 5"/>
          <p:cNvGraphicFramePr>
            <a:graphicFrameLocks noChangeAspect="1"/>
          </p:cNvGraphicFramePr>
          <p:nvPr/>
        </p:nvGraphicFramePr>
        <p:xfrm>
          <a:off x="990600" y="762000"/>
          <a:ext cx="7315200" cy="4102100"/>
        </p:xfrm>
        <a:graphic>
          <a:graphicData uri="http://schemas.openxmlformats.org/presentationml/2006/ole">
            <mc:AlternateContent xmlns:mc="http://schemas.openxmlformats.org/markup-compatibility/2006">
              <mc:Choice xmlns:v="urn:schemas-microsoft-com:vml" Requires="v">
                <p:oleObj spid="_x0000_s3136" name="" r:id="rId1" imgW="3078480" imgH="1722120" progId="Visio.Drawing.4">
                  <p:embed/>
                </p:oleObj>
              </mc:Choice>
              <mc:Fallback>
                <p:oleObj name="" r:id="rId1" imgW="3078480" imgH="1722120" progId="Visio.Drawing.4">
                  <p:embed/>
                  <p:pic>
                    <p:nvPicPr>
                      <p:cNvPr id="0" name="图片 3135"/>
                      <p:cNvPicPr/>
                      <p:nvPr/>
                    </p:nvPicPr>
                    <p:blipFill>
                      <a:blip r:embed="rId2"/>
                      <a:stretch>
                        <a:fillRect/>
                      </a:stretch>
                    </p:blipFill>
                    <p:spPr>
                      <a:xfrm>
                        <a:off x="990600" y="762000"/>
                        <a:ext cx="7315200" cy="41021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Rectangle 3"/>
          <p:cNvSpPr>
            <a:spLocks noGrp="1"/>
          </p:cNvSpPr>
          <p:nvPr>
            <p:ph idx="1"/>
          </p:nvPr>
        </p:nvSpPr>
        <p:spPr>
          <a:xfrm>
            <a:off x="533400" y="533400"/>
            <a:ext cx="7772400" cy="5562600"/>
          </a:xfrm>
          <a:ln/>
        </p:spPr>
        <p:txBody>
          <a:bodyPr vert="horz" wrap="square" lIns="91440" tIns="45720" rIns="91440" bIns="45720" anchor="t" anchorCtr="0"/>
          <a:p>
            <a:pPr eaLnBrk="1" hangingPunct="1">
              <a:buNone/>
            </a:pPr>
            <a:r>
              <a:rPr lang="en-US" altLang="zh-CN" dirty="0"/>
              <a:t>             </a:t>
            </a:r>
            <a:r>
              <a:rPr lang="zh-CN" altLang="en-US" dirty="0"/>
              <a:t>在图</a:t>
            </a:r>
            <a:r>
              <a:rPr lang="en-US" altLang="zh-CN" dirty="0"/>
              <a:t>4―10</a:t>
            </a:r>
            <a:r>
              <a:rPr lang="zh-CN" altLang="en-US" dirty="0"/>
              <a:t>所示的主从</a:t>
            </a:r>
            <a:r>
              <a:rPr lang="en-US" altLang="zh-CN" dirty="0"/>
              <a:t>RS</a:t>
            </a:r>
            <a:r>
              <a:rPr lang="zh-CN" altLang="en-US" dirty="0"/>
              <a:t>触发器电路中</a:t>
            </a:r>
            <a:r>
              <a:rPr lang="en-US" altLang="zh-CN" dirty="0"/>
              <a:t>,</a:t>
            </a:r>
            <a:r>
              <a:rPr lang="zh-CN" altLang="en-US" dirty="0"/>
              <a:t>输入端</a:t>
            </a:r>
            <a:r>
              <a:rPr lang="en-US" altLang="zh-CN" dirty="0"/>
              <a:t>S</a:t>
            </a:r>
            <a:r>
              <a:rPr lang="zh-CN" altLang="en-US" dirty="0"/>
              <a:t>和</a:t>
            </a:r>
            <a:r>
              <a:rPr lang="en-US" altLang="zh-CN" dirty="0"/>
              <a:t>R</a:t>
            </a:r>
            <a:r>
              <a:rPr lang="zh-CN" altLang="en-US" dirty="0"/>
              <a:t>在主</a:t>
            </a:r>
            <a:r>
              <a:rPr lang="en-US" altLang="zh-CN" dirty="0"/>
              <a:t>RS</a:t>
            </a:r>
            <a:r>
              <a:rPr lang="zh-CN" altLang="en-US" dirty="0"/>
              <a:t>触发器的时钟控制信号有效期间（</a:t>
            </a:r>
            <a:r>
              <a:rPr lang="en-US" altLang="zh-CN" dirty="0"/>
              <a:t>CP=1</a:t>
            </a:r>
            <a:r>
              <a:rPr lang="zh-CN" altLang="en-US" dirty="0"/>
              <a:t>），同样要满足约束条件</a:t>
            </a:r>
            <a:r>
              <a:rPr lang="en-US" altLang="zh-CN" dirty="0"/>
              <a:t>RS=0</a:t>
            </a:r>
            <a:r>
              <a:rPr lang="zh-CN" altLang="en-US" dirty="0"/>
              <a:t>。为了解决这一问题</a:t>
            </a:r>
            <a:r>
              <a:rPr lang="en-US" altLang="zh-CN" dirty="0"/>
              <a:t>,</a:t>
            </a:r>
            <a:r>
              <a:rPr lang="zh-CN" altLang="en-US" dirty="0"/>
              <a:t>可以从</a:t>
            </a:r>
            <a:r>
              <a:rPr lang="en-US" altLang="zh-CN" dirty="0"/>
              <a:t>Q</a:t>
            </a:r>
            <a:r>
              <a:rPr lang="zh-CN" altLang="en-US" dirty="0"/>
              <a:t>和        端引回反馈</a:t>
            </a:r>
            <a:r>
              <a:rPr lang="en-US" altLang="zh-CN" dirty="0"/>
              <a:t>,</a:t>
            </a:r>
            <a:r>
              <a:rPr lang="zh-CN" altLang="en-US" dirty="0"/>
              <a:t>从电路结构上加以解决</a:t>
            </a:r>
            <a:r>
              <a:rPr lang="en-US" altLang="zh-CN" dirty="0"/>
              <a:t>,</a:t>
            </a:r>
            <a:r>
              <a:rPr lang="zh-CN" altLang="en-US" dirty="0"/>
              <a:t>从而构成所谓的</a:t>
            </a:r>
            <a:r>
              <a:rPr lang="en-US" altLang="zh-CN" dirty="0"/>
              <a:t>JK</a:t>
            </a:r>
            <a:r>
              <a:rPr lang="zh-CN" altLang="en-US" dirty="0"/>
              <a:t>触发器。如图</a:t>
            </a:r>
            <a:r>
              <a:rPr lang="en-US" altLang="zh-CN" dirty="0"/>
              <a:t>4―14</a:t>
            </a:r>
            <a:r>
              <a:rPr lang="zh-CN" altLang="en-US" dirty="0"/>
              <a:t>所示。</a:t>
            </a:r>
            <a:endParaRPr lang="zh-CN" altLang="en-US" dirty="0"/>
          </a:p>
          <a:p>
            <a:pPr eaLnBrk="1" hangingPunct="1">
              <a:buNone/>
            </a:pPr>
            <a:endParaRPr lang="en-US" altLang="zh-CN" dirty="0"/>
          </a:p>
        </p:txBody>
      </p:sp>
      <p:graphicFrame>
        <p:nvGraphicFramePr>
          <p:cNvPr id="29698" name="Object 4"/>
          <p:cNvGraphicFramePr>
            <a:graphicFrameLocks noChangeAspect="1"/>
          </p:cNvGraphicFramePr>
          <p:nvPr/>
        </p:nvGraphicFramePr>
        <p:xfrm>
          <a:off x="1676400" y="2057400"/>
          <a:ext cx="336550" cy="533400"/>
        </p:xfrm>
        <a:graphic>
          <a:graphicData uri="http://schemas.openxmlformats.org/presentationml/2006/ole">
            <mc:AlternateContent xmlns:mc="http://schemas.openxmlformats.org/markup-compatibility/2006">
              <mc:Choice xmlns:v="urn:schemas-microsoft-com:vml" Requires="v">
                <p:oleObj spid="_x0000_s3135" name="" r:id="rId1" imgW="152400" imgH="241300" progId="Equation.DSMT4">
                  <p:embed/>
                </p:oleObj>
              </mc:Choice>
              <mc:Fallback>
                <p:oleObj name="" r:id="rId1" imgW="152400" imgH="241300" progId="Equation.DSMT4">
                  <p:embed/>
                  <p:pic>
                    <p:nvPicPr>
                      <p:cNvPr id="0" name="图片 3134"/>
                      <p:cNvPicPr/>
                      <p:nvPr/>
                    </p:nvPicPr>
                    <p:blipFill>
                      <a:blip r:embed="rId2"/>
                      <a:stretch>
                        <a:fillRect/>
                      </a:stretch>
                    </p:blipFill>
                    <p:spPr>
                      <a:xfrm>
                        <a:off x="1676400" y="2057400"/>
                        <a:ext cx="336550" cy="533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4"/>
          <p:cNvSpPr txBox="1"/>
          <p:nvPr/>
        </p:nvSpPr>
        <p:spPr>
          <a:xfrm>
            <a:off x="609600" y="5486400"/>
            <a:ext cx="8077200" cy="1004888"/>
          </a:xfrm>
          <a:prstGeom prst="rect">
            <a:avLst/>
          </a:prstGeom>
          <a:noFill/>
          <a:ln w="9525">
            <a:noFill/>
          </a:ln>
        </p:spPr>
        <p:txBody>
          <a:bodyPr>
            <a:spAutoFit/>
          </a:bodyPr>
          <a:p>
            <a:pPr algn="ct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4―14</a:t>
            </a:r>
            <a:endParaRPr lang="en-US" altLang="zh-CN" dirty="0">
              <a:latin typeface="Times New Roman" panose="02020603050405020304" pitchFamily="18" charset="0"/>
            </a:endParaRPr>
          </a:p>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a</a:t>
            </a:r>
            <a:r>
              <a:rPr lang="zh-CN" altLang="en-US" dirty="0">
                <a:latin typeface="Times New Roman" panose="02020603050405020304" pitchFamily="18" charset="0"/>
              </a:rPr>
              <a:t>）主从</a:t>
            </a:r>
            <a:r>
              <a:rPr lang="en-US" altLang="zh-CN" dirty="0">
                <a:latin typeface="Times New Roman" panose="02020603050405020304" pitchFamily="18" charset="0"/>
              </a:rPr>
              <a:t>JK</a:t>
            </a:r>
            <a:r>
              <a:rPr lang="zh-CN" altLang="en-US" dirty="0">
                <a:latin typeface="Times New Roman" panose="02020603050405020304" pitchFamily="18" charset="0"/>
              </a:rPr>
              <a:t>触发器电路图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）主从</a:t>
            </a:r>
            <a:r>
              <a:rPr lang="en-US" altLang="zh-CN" dirty="0">
                <a:latin typeface="Times New Roman" panose="02020603050405020304" pitchFamily="18" charset="0"/>
              </a:rPr>
              <a:t>RS</a:t>
            </a:r>
            <a:r>
              <a:rPr lang="zh-CN" altLang="en-US" dirty="0">
                <a:latin typeface="Times New Roman" panose="02020603050405020304" pitchFamily="18" charset="0"/>
              </a:rPr>
              <a:t>触发器逻辑符号 </a:t>
            </a:r>
            <a:endParaRPr lang="zh-CN" altLang="en-US" dirty="0">
              <a:latin typeface="Times New Roman" panose="02020603050405020304" pitchFamily="18" charset="0"/>
            </a:endParaRPr>
          </a:p>
        </p:txBody>
      </p:sp>
      <p:grpSp>
        <p:nvGrpSpPr>
          <p:cNvPr id="131075" name="Group 129"/>
          <p:cNvGrpSpPr/>
          <p:nvPr/>
        </p:nvGrpSpPr>
        <p:grpSpPr>
          <a:xfrm>
            <a:off x="1066800" y="457200"/>
            <a:ext cx="3776663" cy="4760913"/>
            <a:chOff x="1044" y="308"/>
            <a:chExt cx="2379" cy="2999"/>
          </a:xfrm>
        </p:grpSpPr>
        <p:sp>
          <p:nvSpPr>
            <p:cNvPr id="131177" name="Line 5"/>
            <p:cNvSpPr/>
            <p:nvPr/>
          </p:nvSpPr>
          <p:spPr>
            <a:xfrm flipV="1">
              <a:off x="1545" y="517"/>
              <a:ext cx="1" cy="2414"/>
            </a:xfrm>
            <a:prstGeom prst="line">
              <a:avLst/>
            </a:prstGeom>
            <a:ln w="17463" cap="flat" cmpd="sng">
              <a:solidFill>
                <a:srgbClr val="000000"/>
              </a:solidFill>
              <a:prstDash val="solid"/>
              <a:headEnd type="none" w="med" len="med"/>
              <a:tailEnd type="none" w="med" len="med"/>
            </a:ln>
          </p:spPr>
        </p:sp>
        <p:sp>
          <p:nvSpPr>
            <p:cNvPr id="131178" name="Line 6"/>
            <p:cNvSpPr/>
            <p:nvPr/>
          </p:nvSpPr>
          <p:spPr>
            <a:xfrm flipV="1">
              <a:off x="2353" y="517"/>
              <a:ext cx="1" cy="2414"/>
            </a:xfrm>
            <a:prstGeom prst="line">
              <a:avLst/>
            </a:prstGeom>
            <a:ln w="17463" cap="flat" cmpd="sng">
              <a:solidFill>
                <a:srgbClr val="000000"/>
              </a:solidFill>
              <a:prstDash val="solid"/>
              <a:headEnd type="none" w="med" len="med"/>
              <a:tailEnd type="none" w="med" len="med"/>
            </a:ln>
          </p:spPr>
        </p:sp>
        <p:sp>
          <p:nvSpPr>
            <p:cNvPr id="131179" name="Rectangle 7"/>
            <p:cNvSpPr/>
            <p:nvPr/>
          </p:nvSpPr>
          <p:spPr>
            <a:xfrm>
              <a:off x="1374" y="814"/>
              <a:ext cx="351" cy="256"/>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80" name="Rectangle 8"/>
            <p:cNvSpPr/>
            <p:nvPr/>
          </p:nvSpPr>
          <p:spPr>
            <a:xfrm>
              <a:off x="1374" y="857"/>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81" name="Rectangle 9"/>
            <p:cNvSpPr/>
            <p:nvPr/>
          </p:nvSpPr>
          <p:spPr>
            <a:xfrm>
              <a:off x="2183" y="814"/>
              <a:ext cx="351" cy="256"/>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82" name="Rectangle 10"/>
            <p:cNvSpPr/>
            <p:nvPr/>
          </p:nvSpPr>
          <p:spPr>
            <a:xfrm>
              <a:off x="2183" y="857"/>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83" name="Freeform 11"/>
            <p:cNvSpPr/>
            <p:nvPr/>
          </p:nvSpPr>
          <p:spPr>
            <a:xfrm>
              <a:off x="1523" y="772"/>
              <a:ext cx="53" cy="42"/>
            </a:xfrm>
            <a:custGeom>
              <a:avLst/>
              <a:gdLst>
                <a:gd name="txL" fmla="*/ 0 w 53"/>
                <a:gd name="txT" fmla="*/ 0 h 42"/>
                <a:gd name="txR" fmla="*/ 53 w 53"/>
                <a:gd name="txB" fmla="*/ 42 h 42"/>
              </a:gdLst>
              <a:ahLst/>
              <a:cxnLst>
                <a:cxn ang="0">
                  <a:pos x="0" y="21"/>
                </a:cxn>
                <a:cxn ang="0">
                  <a:pos x="11" y="0"/>
                </a:cxn>
                <a:cxn ang="0">
                  <a:pos x="43" y="0"/>
                </a:cxn>
                <a:cxn ang="0">
                  <a:pos x="53" y="21"/>
                </a:cxn>
                <a:cxn ang="0">
                  <a:pos x="43" y="42"/>
                </a:cxn>
                <a:cxn ang="0">
                  <a:pos x="11" y="42"/>
                </a:cxn>
                <a:cxn ang="0">
                  <a:pos x="0" y="21"/>
                </a:cxn>
              </a:cxnLst>
              <a:rect l="txL" t="txT" r="txR" b="txB"/>
              <a:pathLst>
                <a:path w="53" h="42">
                  <a:moveTo>
                    <a:pt x="0" y="21"/>
                  </a:moveTo>
                  <a:lnTo>
                    <a:pt x="11" y="0"/>
                  </a:lnTo>
                  <a:lnTo>
                    <a:pt x="43" y="0"/>
                  </a:lnTo>
                  <a:lnTo>
                    <a:pt x="53" y="21"/>
                  </a:lnTo>
                  <a:lnTo>
                    <a:pt x="43" y="42"/>
                  </a:lnTo>
                  <a:lnTo>
                    <a:pt x="11" y="42"/>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84" name="Freeform 12"/>
            <p:cNvSpPr/>
            <p:nvPr/>
          </p:nvSpPr>
          <p:spPr>
            <a:xfrm>
              <a:off x="2332" y="772"/>
              <a:ext cx="43" cy="42"/>
            </a:xfrm>
            <a:custGeom>
              <a:avLst/>
              <a:gdLst>
                <a:gd name="txL" fmla="*/ 0 w 43"/>
                <a:gd name="txT" fmla="*/ 0 h 42"/>
                <a:gd name="txR" fmla="*/ 43 w 43"/>
                <a:gd name="txB" fmla="*/ 42 h 42"/>
              </a:gdLst>
              <a:ahLst/>
              <a:cxnLst>
                <a:cxn ang="0">
                  <a:pos x="0" y="21"/>
                </a:cxn>
                <a:cxn ang="0">
                  <a:pos x="11" y="0"/>
                </a:cxn>
                <a:cxn ang="0">
                  <a:pos x="32" y="0"/>
                </a:cxn>
                <a:cxn ang="0">
                  <a:pos x="43" y="21"/>
                </a:cxn>
                <a:cxn ang="0">
                  <a:pos x="32" y="42"/>
                </a:cxn>
                <a:cxn ang="0">
                  <a:pos x="11" y="42"/>
                </a:cxn>
                <a:cxn ang="0">
                  <a:pos x="0" y="21"/>
                </a:cxn>
              </a:cxnLst>
              <a:rect l="txL" t="txT" r="txR" b="txB"/>
              <a:pathLst>
                <a:path w="43" h="42">
                  <a:moveTo>
                    <a:pt x="0" y="21"/>
                  </a:moveTo>
                  <a:lnTo>
                    <a:pt x="11" y="0"/>
                  </a:lnTo>
                  <a:lnTo>
                    <a:pt x="32" y="0"/>
                  </a:lnTo>
                  <a:lnTo>
                    <a:pt x="43" y="21"/>
                  </a:lnTo>
                  <a:lnTo>
                    <a:pt x="32" y="42"/>
                  </a:lnTo>
                  <a:lnTo>
                    <a:pt x="11" y="42"/>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85" name="Line 13"/>
            <p:cNvSpPr/>
            <p:nvPr/>
          </p:nvSpPr>
          <p:spPr>
            <a:xfrm flipV="1">
              <a:off x="1651" y="1070"/>
              <a:ext cx="1" cy="106"/>
            </a:xfrm>
            <a:prstGeom prst="line">
              <a:avLst/>
            </a:prstGeom>
            <a:ln w="17463" cap="flat" cmpd="sng">
              <a:solidFill>
                <a:srgbClr val="000000"/>
              </a:solidFill>
              <a:prstDash val="solid"/>
              <a:headEnd type="none" w="med" len="med"/>
              <a:tailEnd type="none" w="med" len="med"/>
            </a:ln>
          </p:spPr>
        </p:sp>
        <p:sp>
          <p:nvSpPr>
            <p:cNvPr id="131186" name="Line 14"/>
            <p:cNvSpPr/>
            <p:nvPr/>
          </p:nvSpPr>
          <p:spPr>
            <a:xfrm flipV="1">
              <a:off x="2258" y="1070"/>
              <a:ext cx="1" cy="106"/>
            </a:xfrm>
            <a:prstGeom prst="line">
              <a:avLst/>
            </a:prstGeom>
            <a:ln w="17463" cap="flat" cmpd="sng">
              <a:solidFill>
                <a:srgbClr val="000000"/>
              </a:solidFill>
              <a:prstDash val="solid"/>
              <a:headEnd type="none" w="med" len="med"/>
              <a:tailEnd type="none" w="med" len="med"/>
            </a:ln>
          </p:spPr>
        </p:sp>
        <p:sp>
          <p:nvSpPr>
            <p:cNvPr id="131187" name="Line 15"/>
            <p:cNvSpPr/>
            <p:nvPr/>
          </p:nvSpPr>
          <p:spPr>
            <a:xfrm flipH="1">
              <a:off x="1044" y="1176"/>
              <a:ext cx="809" cy="1"/>
            </a:xfrm>
            <a:prstGeom prst="line">
              <a:avLst/>
            </a:prstGeom>
            <a:ln w="17463" cap="flat" cmpd="sng">
              <a:solidFill>
                <a:srgbClr val="000000"/>
              </a:solidFill>
              <a:prstDash val="solid"/>
              <a:headEnd type="none" w="med" len="med"/>
              <a:tailEnd type="none" w="med" len="med"/>
            </a:ln>
          </p:spPr>
        </p:sp>
        <p:sp>
          <p:nvSpPr>
            <p:cNvPr id="131188" name="Line 16"/>
            <p:cNvSpPr/>
            <p:nvPr/>
          </p:nvSpPr>
          <p:spPr>
            <a:xfrm flipH="1">
              <a:off x="2055" y="1176"/>
              <a:ext cx="756" cy="1"/>
            </a:xfrm>
            <a:prstGeom prst="line">
              <a:avLst/>
            </a:prstGeom>
            <a:ln w="17463" cap="flat" cmpd="sng">
              <a:solidFill>
                <a:srgbClr val="000000"/>
              </a:solidFill>
              <a:prstDash val="solid"/>
              <a:headEnd type="none" w="med" len="med"/>
              <a:tailEnd type="none" w="med" len="med"/>
            </a:ln>
          </p:spPr>
        </p:sp>
        <p:sp>
          <p:nvSpPr>
            <p:cNvPr id="131189" name="Line 17"/>
            <p:cNvSpPr/>
            <p:nvPr/>
          </p:nvSpPr>
          <p:spPr>
            <a:xfrm flipH="1">
              <a:off x="2055" y="665"/>
              <a:ext cx="298" cy="1"/>
            </a:xfrm>
            <a:prstGeom prst="line">
              <a:avLst/>
            </a:prstGeom>
            <a:ln w="17463" cap="flat" cmpd="sng">
              <a:solidFill>
                <a:srgbClr val="000000"/>
              </a:solidFill>
              <a:prstDash val="solid"/>
              <a:headEnd type="none" w="med" len="med"/>
              <a:tailEnd type="none" w="med" len="med"/>
            </a:ln>
          </p:spPr>
        </p:sp>
        <p:sp>
          <p:nvSpPr>
            <p:cNvPr id="131190" name="Line 18"/>
            <p:cNvSpPr/>
            <p:nvPr/>
          </p:nvSpPr>
          <p:spPr>
            <a:xfrm flipH="1">
              <a:off x="1545" y="665"/>
              <a:ext cx="308" cy="1"/>
            </a:xfrm>
            <a:prstGeom prst="line">
              <a:avLst/>
            </a:prstGeom>
            <a:ln w="17463" cap="flat" cmpd="sng">
              <a:solidFill>
                <a:srgbClr val="000000"/>
              </a:solidFill>
              <a:prstDash val="solid"/>
              <a:headEnd type="none" w="med" len="med"/>
              <a:tailEnd type="none" w="med" len="med"/>
            </a:ln>
          </p:spPr>
        </p:sp>
        <p:sp>
          <p:nvSpPr>
            <p:cNvPr id="131191" name="Freeform 19"/>
            <p:cNvSpPr/>
            <p:nvPr/>
          </p:nvSpPr>
          <p:spPr>
            <a:xfrm>
              <a:off x="2332" y="644"/>
              <a:ext cx="43" cy="43"/>
            </a:xfrm>
            <a:custGeom>
              <a:avLst/>
              <a:gdLst>
                <a:gd name="txL" fmla="*/ 0 w 43"/>
                <a:gd name="txT" fmla="*/ 0 h 43"/>
                <a:gd name="txR" fmla="*/ 43 w 43"/>
                <a:gd name="txB" fmla="*/ 43 h 43"/>
              </a:gdLst>
              <a:ahLst/>
              <a:cxnLst>
                <a:cxn ang="0">
                  <a:pos x="0" y="21"/>
                </a:cxn>
                <a:cxn ang="0">
                  <a:pos x="11" y="0"/>
                </a:cxn>
                <a:cxn ang="0">
                  <a:pos x="32" y="0"/>
                </a:cxn>
                <a:cxn ang="0">
                  <a:pos x="43" y="21"/>
                </a:cxn>
                <a:cxn ang="0">
                  <a:pos x="32" y="43"/>
                </a:cxn>
                <a:cxn ang="0">
                  <a:pos x="11" y="43"/>
                </a:cxn>
                <a:cxn ang="0">
                  <a:pos x="0" y="21"/>
                </a:cxn>
              </a:cxnLst>
              <a:rect l="txL" t="txT" r="txR" b="txB"/>
              <a:pathLst>
                <a:path w="43" h="43">
                  <a:moveTo>
                    <a:pt x="0" y="21"/>
                  </a:moveTo>
                  <a:lnTo>
                    <a:pt x="11" y="0"/>
                  </a:lnTo>
                  <a:lnTo>
                    <a:pt x="32" y="0"/>
                  </a:lnTo>
                  <a:lnTo>
                    <a:pt x="43" y="21"/>
                  </a:lnTo>
                  <a:lnTo>
                    <a:pt x="32" y="43"/>
                  </a:lnTo>
                  <a:lnTo>
                    <a:pt x="11" y="43"/>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92" name="Freeform 20"/>
            <p:cNvSpPr/>
            <p:nvPr/>
          </p:nvSpPr>
          <p:spPr>
            <a:xfrm>
              <a:off x="1523" y="644"/>
              <a:ext cx="53" cy="43"/>
            </a:xfrm>
            <a:custGeom>
              <a:avLst/>
              <a:gdLst>
                <a:gd name="txL" fmla="*/ 0 w 53"/>
                <a:gd name="txT" fmla="*/ 0 h 43"/>
                <a:gd name="txR" fmla="*/ 53 w 53"/>
                <a:gd name="txB" fmla="*/ 43 h 43"/>
              </a:gdLst>
              <a:ahLst/>
              <a:cxnLst>
                <a:cxn ang="0">
                  <a:pos x="0" y="21"/>
                </a:cxn>
                <a:cxn ang="0">
                  <a:pos x="11" y="0"/>
                </a:cxn>
                <a:cxn ang="0">
                  <a:pos x="43" y="0"/>
                </a:cxn>
                <a:cxn ang="0">
                  <a:pos x="53" y="21"/>
                </a:cxn>
                <a:cxn ang="0">
                  <a:pos x="43" y="43"/>
                </a:cxn>
                <a:cxn ang="0">
                  <a:pos x="11" y="43"/>
                </a:cxn>
                <a:cxn ang="0">
                  <a:pos x="0" y="21"/>
                </a:cxn>
              </a:cxnLst>
              <a:rect l="txL" t="txT" r="txR" b="txB"/>
              <a:pathLst>
                <a:path w="53" h="43">
                  <a:moveTo>
                    <a:pt x="0" y="21"/>
                  </a:moveTo>
                  <a:lnTo>
                    <a:pt x="11" y="0"/>
                  </a:lnTo>
                  <a:lnTo>
                    <a:pt x="43" y="0"/>
                  </a:lnTo>
                  <a:lnTo>
                    <a:pt x="53" y="21"/>
                  </a:lnTo>
                  <a:lnTo>
                    <a:pt x="43" y="43"/>
                  </a:lnTo>
                  <a:lnTo>
                    <a:pt x="11" y="43"/>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93" name="Rectangle 21"/>
            <p:cNvSpPr/>
            <p:nvPr/>
          </p:nvSpPr>
          <p:spPr>
            <a:xfrm>
              <a:off x="1183" y="835"/>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94" name="Rectangle 22"/>
            <p:cNvSpPr/>
            <p:nvPr/>
          </p:nvSpPr>
          <p:spPr>
            <a:xfrm>
              <a:off x="1268" y="900"/>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1</a:t>
              </a:r>
              <a:endParaRPr lang="en-US" altLang="zh-CN" dirty="0">
                <a:latin typeface="Times New Roman" panose="02020603050405020304" pitchFamily="18" charset="0"/>
              </a:endParaRPr>
            </a:p>
          </p:txBody>
        </p:sp>
        <p:sp>
          <p:nvSpPr>
            <p:cNvPr id="131195" name="Rectangle 23"/>
            <p:cNvSpPr/>
            <p:nvPr/>
          </p:nvSpPr>
          <p:spPr>
            <a:xfrm>
              <a:off x="2587" y="835"/>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96" name="Rectangle 24"/>
            <p:cNvSpPr/>
            <p:nvPr/>
          </p:nvSpPr>
          <p:spPr>
            <a:xfrm>
              <a:off x="2673" y="900"/>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2</a:t>
              </a:r>
              <a:endParaRPr lang="en-US" altLang="zh-CN" dirty="0">
                <a:latin typeface="Times New Roman" panose="02020603050405020304" pitchFamily="18" charset="0"/>
              </a:endParaRPr>
            </a:p>
          </p:txBody>
        </p:sp>
        <p:sp>
          <p:nvSpPr>
            <p:cNvPr id="131197" name="Line 25"/>
            <p:cNvSpPr/>
            <p:nvPr/>
          </p:nvSpPr>
          <p:spPr>
            <a:xfrm flipH="1" flipV="1">
              <a:off x="1853" y="665"/>
              <a:ext cx="202" cy="511"/>
            </a:xfrm>
            <a:prstGeom prst="line">
              <a:avLst/>
            </a:prstGeom>
            <a:ln w="17463" cap="flat" cmpd="sng">
              <a:solidFill>
                <a:srgbClr val="000000"/>
              </a:solidFill>
              <a:prstDash val="solid"/>
              <a:headEnd type="none" w="med" len="med"/>
              <a:tailEnd type="none" w="med" len="med"/>
            </a:ln>
          </p:spPr>
        </p:sp>
        <p:sp>
          <p:nvSpPr>
            <p:cNvPr id="131198" name="Line 26"/>
            <p:cNvSpPr/>
            <p:nvPr/>
          </p:nvSpPr>
          <p:spPr>
            <a:xfrm flipH="1">
              <a:off x="1853" y="665"/>
              <a:ext cx="202" cy="511"/>
            </a:xfrm>
            <a:prstGeom prst="line">
              <a:avLst/>
            </a:prstGeom>
            <a:ln w="17463" cap="flat" cmpd="sng">
              <a:solidFill>
                <a:srgbClr val="000000"/>
              </a:solidFill>
              <a:prstDash val="solid"/>
              <a:headEnd type="none" w="med" len="med"/>
              <a:tailEnd type="none" w="med" len="med"/>
            </a:ln>
          </p:spPr>
        </p:sp>
        <p:sp>
          <p:nvSpPr>
            <p:cNvPr id="131199" name="Rectangle 27"/>
            <p:cNvSpPr/>
            <p:nvPr/>
          </p:nvSpPr>
          <p:spPr>
            <a:xfrm>
              <a:off x="1502" y="335"/>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Q</a:t>
              </a:r>
              <a:endParaRPr lang="en-US" altLang="zh-CN" dirty="0">
                <a:latin typeface="Times New Roman" panose="02020603050405020304" pitchFamily="18" charset="0"/>
              </a:endParaRPr>
            </a:p>
          </p:txBody>
        </p:sp>
        <p:grpSp>
          <p:nvGrpSpPr>
            <p:cNvPr id="131200" name="Group 30"/>
            <p:cNvGrpSpPr/>
            <p:nvPr/>
          </p:nvGrpSpPr>
          <p:grpSpPr>
            <a:xfrm>
              <a:off x="2298" y="308"/>
              <a:ext cx="104" cy="178"/>
              <a:chOff x="2298" y="308"/>
              <a:chExt cx="104" cy="178"/>
            </a:xfrm>
          </p:grpSpPr>
          <p:sp>
            <p:nvSpPr>
              <p:cNvPr id="131279" name="Line 28"/>
              <p:cNvSpPr/>
              <p:nvPr/>
            </p:nvSpPr>
            <p:spPr>
              <a:xfrm>
                <a:off x="2302" y="308"/>
                <a:ext cx="90" cy="1"/>
              </a:xfrm>
              <a:prstGeom prst="line">
                <a:avLst/>
              </a:prstGeom>
              <a:ln w="14288" cap="flat" cmpd="sng">
                <a:solidFill>
                  <a:srgbClr val="000000"/>
                </a:solidFill>
                <a:prstDash val="solid"/>
                <a:headEnd type="none" w="med" len="med"/>
                <a:tailEnd type="none" w="med" len="med"/>
              </a:ln>
            </p:spPr>
          </p:sp>
          <p:sp>
            <p:nvSpPr>
              <p:cNvPr id="131280" name="Rectangle 29"/>
              <p:cNvSpPr/>
              <p:nvPr/>
            </p:nvSpPr>
            <p:spPr>
              <a:xfrm>
                <a:off x="2298" y="313"/>
                <a:ext cx="104" cy="173"/>
              </a:xfrm>
              <a:prstGeom prst="rect">
                <a:avLst/>
              </a:prstGeom>
              <a:noFill/>
              <a:ln w="9525">
                <a:noFill/>
              </a:ln>
            </p:spPr>
            <p:txBody>
              <a:bodyPr wrap="none" lIns="0" tIns="0" rIns="0" bIns="0">
                <a:spAutoFit/>
              </a:bodyPr>
              <a:p>
                <a:pPr eaLnBrk="1" hangingPunct="1"/>
                <a:r>
                  <a:rPr lang="en-US" altLang="zh-CN" sz="1800" dirty="0">
                    <a:solidFill>
                      <a:srgbClr val="000000"/>
                    </a:solidFill>
                    <a:latin typeface="Times New Roman" panose="02020603050405020304" pitchFamily="18" charset="0"/>
                  </a:rPr>
                  <a:t>Q</a:t>
                </a:r>
                <a:endParaRPr lang="en-US" altLang="zh-CN" dirty="0">
                  <a:latin typeface="Times New Roman" panose="02020603050405020304" pitchFamily="18" charset="0"/>
                </a:endParaRPr>
              </a:p>
            </p:txBody>
          </p:sp>
        </p:grpSp>
        <p:sp>
          <p:nvSpPr>
            <p:cNvPr id="131201" name="Rectangle 31"/>
            <p:cNvSpPr/>
            <p:nvPr/>
          </p:nvSpPr>
          <p:spPr>
            <a:xfrm>
              <a:off x="2034" y="3144"/>
              <a:ext cx="45"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a:t>
              </a:r>
              <a:endParaRPr lang="en-US" altLang="zh-CN" dirty="0">
                <a:latin typeface="Times New Roman" panose="02020603050405020304" pitchFamily="18" charset="0"/>
              </a:endParaRPr>
            </a:p>
          </p:txBody>
        </p:sp>
        <p:sp>
          <p:nvSpPr>
            <p:cNvPr id="131202" name="Rectangle 32"/>
            <p:cNvSpPr/>
            <p:nvPr/>
          </p:nvSpPr>
          <p:spPr>
            <a:xfrm>
              <a:off x="2077" y="3144"/>
              <a:ext cx="6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a</a:t>
              </a:r>
              <a:endParaRPr lang="en-US" altLang="zh-CN" dirty="0">
                <a:latin typeface="Times New Roman" panose="02020603050405020304" pitchFamily="18" charset="0"/>
              </a:endParaRPr>
            </a:p>
          </p:txBody>
        </p:sp>
        <p:sp>
          <p:nvSpPr>
            <p:cNvPr id="131203" name="Rectangle 33"/>
            <p:cNvSpPr/>
            <p:nvPr/>
          </p:nvSpPr>
          <p:spPr>
            <a:xfrm>
              <a:off x="2140" y="3144"/>
              <a:ext cx="45"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a:t>
              </a:r>
              <a:endParaRPr lang="en-US" altLang="zh-CN" dirty="0">
                <a:latin typeface="Times New Roman" panose="02020603050405020304" pitchFamily="18" charset="0"/>
              </a:endParaRPr>
            </a:p>
          </p:txBody>
        </p:sp>
        <p:sp>
          <p:nvSpPr>
            <p:cNvPr id="131204" name="Rectangle 51"/>
            <p:cNvSpPr/>
            <p:nvPr/>
          </p:nvSpPr>
          <p:spPr>
            <a:xfrm>
              <a:off x="1374" y="1272"/>
              <a:ext cx="351"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205" name="Rectangle 52"/>
            <p:cNvSpPr/>
            <p:nvPr/>
          </p:nvSpPr>
          <p:spPr>
            <a:xfrm>
              <a:off x="1374" y="1314"/>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206" name="Rectangle 53"/>
            <p:cNvSpPr/>
            <p:nvPr/>
          </p:nvSpPr>
          <p:spPr>
            <a:xfrm>
              <a:off x="2183" y="1272"/>
              <a:ext cx="351"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207" name="Rectangle 54"/>
            <p:cNvSpPr/>
            <p:nvPr/>
          </p:nvSpPr>
          <p:spPr>
            <a:xfrm>
              <a:off x="2183" y="1314"/>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208" name="Freeform 55"/>
            <p:cNvSpPr/>
            <p:nvPr/>
          </p:nvSpPr>
          <p:spPr>
            <a:xfrm>
              <a:off x="1523" y="1229"/>
              <a:ext cx="53" cy="43"/>
            </a:xfrm>
            <a:custGeom>
              <a:avLst/>
              <a:gdLst>
                <a:gd name="txL" fmla="*/ 0 w 53"/>
                <a:gd name="txT" fmla="*/ 0 h 43"/>
                <a:gd name="txR" fmla="*/ 53 w 53"/>
                <a:gd name="txB" fmla="*/ 43 h 43"/>
              </a:gdLst>
              <a:ahLst/>
              <a:cxnLst>
                <a:cxn ang="0">
                  <a:pos x="0" y="22"/>
                </a:cxn>
                <a:cxn ang="0">
                  <a:pos x="11" y="0"/>
                </a:cxn>
                <a:cxn ang="0">
                  <a:pos x="43" y="0"/>
                </a:cxn>
                <a:cxn ang="0">
                  <a:pos x="53" y="22"/>
                </a:cxn>
                <a:cxn ang="0">
                  <a:pos x="43" y="43"/>
                </a:cxn>
                <a:cxn ang="0">
                  <a:pos x="11" y="43"/>
                </a:cxn>
                <a:cxn ang="0">
                  <a:pos x="0" y="22"/>
                </a:cxn>
              </a:cxnLst>
              <a:rect l="txL" t="txT" r="txR" b="txB"/>
              <a:pathLst>
                <a:path w="53" h="43">
                  <a:moveTo>
                    <a:pt x="0" y="22"/>
                  </a:moveTo>
                  <a:lnTo>
                    <a:pt x="11" y="0"/>
                  </a:lnTo>
                  <a:lnTo>
                    <a:pt x="43" y="0"/>
                  </a:lnTo>
                  <a:lnTo>
                    <a:pt x="53" y="22"/>
                  </a:lnTo>
                  <a:lnTo>
                    <a:pt x="43" y="43"/>
                  </a:lnTo>
                  <a:lnTo>
                    <a:pt x="11" y="43"/>
                  </a:lnTo>
                  <a:lnTo>
                    <a:pt x="0" y="22"/>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09" name="Freeform 56"/>
            <p:cNvSpPr/>
            <p:nvPr/>
          </p:nvSpPr>
          <p:spPr>
            <a:xfrm>
              <a:off x="2332" y="1229"/>
              <a:ext cx="43" cy="43"/>
            </a:xfrm>
            <a:custGeom>
              <a:avLst/>
              <a:gdLst>
                <a:gd name="txL" fmla="*/ 0 w 43"/>
                <a:gd name="txT" fmla="*/ 0 h 43"/>
                <a:gd name="txR" fmla="*/ 43 w 43"/>
                <a:gd name="txB" fmla="*/ 43 h 43"/>
              </a:gdLst>
              <a:ahLst/>
              <a:cxnLst>
                <a:cxn ang="0">
                  <a:pos x="0" y="22"/>
                </a:cxn>
                <a:cxn ang="0">
                  <a:pos x="11" y="0"/>
                </a:cxn>
                <a:cxn ang="0">
                  <a:pos x="32" y="0"/>
                </a:cxn>
                <a:cxn ang="0">
                  <a:pos x="43" y="22"/>
                </a:cxn>
                <a:cxn ang="0">
                  <a:pos x="32" y="43"/>
                </a:cxn>
                <a:cxn ang="0">
                  <a:pos x="11" y="43"/>
                </a:cxn>
                <a:cxn ang="0">
                  <a:pos x="0" y="22"/>
                </a:cxn>
              </a:cxnLst>
              <a:rect l="txL" t="txT" r="txR" b="txB"/>
              <a:pathLst>
                <a:path w="43" h="43">
                  <a:moveTo>
                    <a:pt x="0" y="22"/>
                  </a:moveTo>
                  <a:lnTo>
                    <a:pt x="11" y="0"/>
                  </a:lnTo>
                  <a:lnTo>
                    <a:pt x="32" y="0"/>
                  </a:lnTo>
                  <a:lnTo>
                    <a:pt x="43" y="22"/>
                  </a:lnTo>
                  <a:lnTo>
                    <a:pt x="32" y="43"/>
                  </a:lnTo>
                  <a:lnTo>
                    <a:pt x="11" y="43"/>
                  </a:lnTo>
                  <a:lnTo>
                    <a:pt x="0" y="22"/>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10" name="Rectangle 57"/>
            <p:cNvSpPr/>
            <p:nvPr/>
          </p:nvSpPr>
          <p:spPr>
            <a:xfrm>
              <a:off x="1183" y="1282"/>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211" name="Rectangle 58"/>
            <p:cNvSpPr/>
            <p:nvPr/>
          </p:nvSpPr>
          <p:spPr>
            <a:xfrm>
              <a:off x="1268" y="1357"/>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3</a:t>
              </a:r>
              <a:endParaRPr lang="en-US" altLang="zh-CN" dirty="0">
                <a:latin typeface="Times New Roman" panose="02020603050405020304" pitchFamily="18" charset="0"/>
              </a:endParaRPr>
            </a:p>
          </p:txBody>
        </p:sp>
        <p:sp>
          <p:nvSpPr>
            <p:cNvPr id="131212" name="Rectangle 59"/>
            <p:cNvSpPr/>
            <p:nvPr/>
          </p:nvSpPr>
          <p:spPr>
            <a:xfrm>
              <a:off x="2587" y="1282"/>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213" name="Rectangle 60"/>
            <p:cNvSpPr/>
            <p:nvPr/>
          </p:nvSpPr>
          <p:spPr>
            <a:xfrm>
              <a:off x="2673" y="1357"/>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4</a:t>
              </a:r>
              <a:endParaRPr lang="en-US" altLang="zh-CN" dirty="0">
                <a:latin typeface="Times New Roman" panose="02020603050405020304" pitchFamily="18" charset="0"/>
              </a:endParaRPr>
            </a:p>
          </p:txBody>
        </p:sp>
        <p:sp>
          <p:nvSpPr>
            <p:cNvPr id="131214" name="Line 61"/>
            <p:cNvSpPr/>
            <p:nvPr/>
          </p:nvSpPr>
          <p:spPr>
            <a:xfrm flipV="1">
              <a:off x="1545" y="1527"/>
              <a:ext cx="1" cy="96"/>
            </a:xfrm>
            <a:prstGeom prst="line">
              <a:avLst/>
            </a:prstGeom>
            <a:ln w="17463" cap="flat" cmpd="sng">
              <a:solidFill>
                <a:srgbClr val="000000"/>
              </a:solidFill>
              <a:prstDash val="solid"/>
              <a:headEnd type="none" w="med" len="med"/>
              <a:tailEnd type="none" w="med" len="med"/>
            </a:ln>
          </p:spPr>
        </p:sp>
        <p:sp>
          <p:nvSpPr>
            <p:cNvPr id="131215" name="Line 62"/>
            <p:cNvSpPr/>
            <p:nvPr/>
          </p:nvSpPr>
          <p:spPr>
            <a:xfrm flipV="1">
              <a:off x="2353" y="1527"/>
              <a:ext cx="1" cy="96"/>
            </a:xfrm>
            <a:prstGeom prst="line">
              <a:avLst/>
            </a:prstGeom>
            <a:ln w="17463" cap="flat" cmpd="sng">
              <a:solidFill>
                <a:srgbClr val="000000"/>
              </a:solidFill>
              <a:prstDash val="solid"/>
              <a:headEnd type="none" w="med" len="med"/>
              <a:tailEnd type="none" w="med" len="med"/>
            </a:ln>
          </p:spPr>
        </p:sp>
        <p:sp>
          <p:nvSpPr>
            <p:cNvPr id="131216" name="Line 63"/>
            <p:cNvSpPr/>
            <p:nvPr/>
          </p:nvSpPr>
          <p:spPr>
            <a:xfrm flipH="1">
              <a:off x="1651" y="1623"/>
              <a:ext cx="1405" cy="1"/>
            </a:xfrm>
            <a:prstGeom prst="line">
              <a:avLst/>
            </a:prstGeom>
            <a:ln w="17463" cap="flat" cmpd="sng">
              <a:solidFill>
                <a:srgbClr val="000000"/>
              </a:solidFill>
              <a:prstDash val="solid"/>
              <a:headEnd type="none" w="med" len="med"/>
              <a:tailEnd type="none" w="med" len="med"/>
            </a:ln>
          </p:spPr>
        </p:sp>
        <p:sp>
          <p:nvSpPr>
            <p:cNvPr id="131217" name="Freeform 64"/>
            <p:cNvSpPr/>
            <p:nvPr/>
          </p:nvSpPr>
          <p:spPr>
            <a:xfrm>
              <a:off x="1928" y="2761"/>
              <a:ext cx="53" cy="43"/>
            </a:xfrm>
            <a:custGeom>
              <a:avLst/>
              <a:gdLst>
                <a:gd name="txL" fmla="*/ 0 w 53"/>
                <a:gd name="txT" fmla="*/ 0 h 43"/>
                <a:gd name="txR" fmla="*/ 53 w 53"/>
                <a:gd name="txB" fmla="*/ 43 h 43"/>
              </a:gdLst>
              <a:ahLst/>
              <a:cxnLst>
                <a:cxn ang="0">
                  <a:pos x="0" y="21"/>
                </a:cxn>
                <a:cxn ang="0">
                  <a:pos x="10" y="0"/>
                </a:cxn>
                <a:cxn ang="0">
                  <a:pos x="32" y="0"/>
                </a:cxn>
                <a:cxn ang="0">
                  <a:pos x="53" y="21"/>
                </a:cxn>
                <a:cxn ang="0">
                  <a:pos x="32" y="43"/>
                </a:cxn>
                <a:cxn ang="0">
                  <a:pos x="10" y="43"/>
                </a:cxn>
                <a:cxn ang="0">
                  <a:pos x="0" y="21"/>
                </a:cxn>
              </a:cxnLst>
              <a:rect l="txL" t="txT" r="txR" b="txB"/>
              <a:pathLst>
                <a:path w="53" h="43">
                  <a:moveTo>
                    <a:pt x="0" y="21"/>
                  </a:moveTo>
                  <a:lnTo>
                    <a:pt x="10" y="0"/>
                  </a:lnTo>
                  <a:lnTo>
                    <a:pt x="32" y="0"/>
                  </a:lnTo>
                  <a:lnTo>
                    <a:pt x="53" y="21"/>
                  </a:lnTo>
                  <a:lnTo>
                    <a:pt x="32" y="43"/>
                  </a:lnTo>
                  <a:lnTo>
                    <a:pt x="10" y="43"/>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18" name="Line 65"/>
            <p:cNvSpPr/>
            <p:nvPr/>
          </p:nvSpPr>
          <p:spPr>
            <a:xfrm flipV="1">
              <a:off x="1949" y="2782"/>
              <a:ext cx="1" cy="149"/>
            </a:xfrm>
            <a:prstGeom prst="line">
              <a:avLst/>
            </a:prstGeom>
            <a:ln w="17463" cap="flat" cmpd="sng">
              <a:solidFill>
                <a:srgbClr val="000000"/>
              </a:solidFill>
              <a:prstDash val="solid"/>
              <a:headEnd type="none" w="med" len="med"/>
              <a:tailEnd type="none" w="med" len="med"/>
            </a:ln>
          </p:spPr>
        </p:sp>
        <p:sp>
          <p:nvSpPr>
            <p:cNvPr id="131219" name="Rectangle 66"/>
            <p:cNvSpPr/>
            <p:nvPr/>
          </p:nvSpPr>
          <p:spPr>
            <a:xfrm>
              <a:off x="1523" y="2942"/>
              <a:ext cx="53"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J</a:t>
              </a:r>
              <a:endParaRPr lang="en-US" altLang="zh-CN" dirty="0">
                <a:latin typeface="Times New Roman" panose="02020603050405020304" pitchFamily="18" charset="0"/>
              </a:endParaRPr>
            </a:p>
          </p:txBody>
        </p:sp>
        <p:sp>
          <p:nvSpPr>
            <p:cNvPr id="131220" name="Rectangle 67"/>
            <p:cNvSpPr/>
            <p:nvPr/>
          </p:nvSpPr>
          <p:spPr>
            <a:xfrm>
              <a:off x="1874" y="2942"/>
              <a:ext cx="167"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CP</a:t>
              </a:r>
              <a:endParaRPr lang="en-US" altLang="zh-CN" dirty="0">
                <a:latin typeface="Times New Roman" panose="02020603050405020304" pitchFamily="18" charset="0"/>
              </a:endParaRPr>
            </a:p>
          </p:txBody>
        </p:sp>
        <p:sp>
          <p:nvSpPr>
            <p:cNvPr id="131221" name="Rectangle 68"/>
            <p:cNvSpPr/>
            <p:nvPr/>
          </p:nvSpPr>
          <p:spPr>
            <a:xfrm>
              <a:off x="2311" y="2942"/>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K</a:t>
              </a:r>
              <a:endParaRPr lang="en-US" altLang="zh-CN" dirty="0">
                <a:latin typeface="Times New Roman" panose="02020603050405020304" pitchFamily="18" charset="0"/>
              </a:endParaRPr>
            </a:p>
          </p:txBody>
        </p:sp>
        <p:sp>
          <p:nvSpPr>
            <p:cNvPr id="131222" name="Freeform 72"/>
            <p:cNvSpPr/>
            <p:nvPr/>
          </p:nvSpPr>
          <p:spPr>
            <a:xfrm>
              <a:off x="2226" y="1602"/>
              <a:ext cx="53" cy="42"/>
            </a:xfrm>
            <a:custGeom>
              <a:avLst/>
              <a:gdLst>
                <a:gd name="txL" fmla="*/ 0 w 53"/>
                <a:gd name="txT" fmla="*/ 0 h 42"/>
                <a:gd name="txR" fmla="*/ 53 w 53"/>
                <a:gd name="txB" fmla="*/ 42 h 42"/>
              </a:gdLst>
              <a:ahLst/>
              <a:cxnLst>
                <a:cxn ang="0">
                  <a:pos x="0" y="21"/>
                </a:cxn>
                <a:cxn ang="0">
                  <a:pos x="10" y="0"/>
                </a:cxn>
                <a:cxn ang="0">
                  <a:pos x="42" y="0"/>
                </a:cxn>
                <a:cxn ang="0">
                  <a:pos x="53" y="21"/>
                </a:cxn>
                <a:cxn ang="0">
                  <a:pos x="42" y="42"/>
                </a:cxn>
                <a:cxn ang="0">
                  <a:pos x="10" y="42"/>
                </a:cxn>
                <a:cxn ang="0">
                  <a:pos x="0" y="21"/>
                </a:cxn>
              </a:cxnLst>
              <a:rect l="txL" t="txT" r="txR" b="txB"/>
              <a:pathLst>
                <a:path w="53" h="42">
                  <a:moveTo>
                    <a:pt x="0" y="21"/>
                  </a:moveTo>
                  <a:lnTo>
                    <a:pt x="10" y="0"/>
                  </a:lnTo>
                  <a:lnTo>
                    <a:pt x="42" y="0"/>
                  </a:lnTo>
                  <a:lnTo>
                    <a:pt x="53" y="21"/>
                  </a:lnTo>
                  <a:lnTo>
                    <a:pt x="42" y="42"/>
                  </a:lnTo>
                  <a:lnTo>
                    <a:pt x="10" y="42"/>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23" name="Line 73"/>
            <p:cNvSpPr/>
            <p:nvPr/>
          </p:nvSpPr>
          <p:spPr>
            <a:xfrm flipV="1">
              <a:off x="1651" y="1527"/>
              <a:ext cx="1" cy="96"/>
            </a:xfrm>
            <a:prstGeom prst="line">
              <a:avLst/>
            </a:prstGeom>
            <a:ln w="17463" cap="flat" cmpd="sng">
              <a:solidFill>
                <a:srgbClr val="000000"/>
              </a:solidFill>
              <a:prstDash val="solid"/>
              <a:headEnd type="none" w="med" len="med"/>
              <a:tailEnd type="none" w="med" len="med"/>
            </a:ln>
          </p:spPr>
        </p:sp>
        <p:sp>
          <p:nvSpPr>
            <p:cNvPr id="131224" name="Line 74"/>
            <p:cNvSpPr/>
            <p:nvPr/>
          </p:nvSpPr>
          <p:spPr>
            <a:xfrm flipV="1">
              <a:off x="2258" y="1527"/>
              <a:ext cx="1" cy="96"/>
            </a:xfrm>
            <a:prstGeom prst="line">
              <a:avLst/>
            </a:prstGeom>
            <a:ln w="17463" cap="flat" cmpd="sng">
              <a:solidFill>
                <a:srgbClr val="000000"/>
              </a:solidFill>
              <a:prstDash val="solid"/>
              <a:headEnd type="none" w="med" len="med"/>
              <a:tailEnd type="none" w="med" len="med"/>
            </a:ln>
          </p:spPr>
        </p:sp>
        <p:sp>
          <p:nvSpPr>
            <p:cNvPr id="131225" name="Rectangle 75"/>
            <p:cNvSpPr/>
            <p:nvPr/>
          </p:nvSpPr>
          <p:spPr>
            <a:xfrm>
              <a:off x="1374" y="1878"/>
              <a:ext cx="351" cy="24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226" name="Rectangle 76"/>
            <p:cNvSpPr/>
            <p:nvPr/>
          </p:nvSpPr>
          <p:spPr>
            <a:xfrm>
              <a:off x="1374" y="1910"/>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227" name="Rectangle 77"/>
            <p:cNvSpPr/>
            <p:nvPr/>
          </p:nvSpPr>
          <p:spPr>
            <a:xfrm>
              <a:off x="2183" y="1878"/>
              <a:ext cx="351" cy="24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228" name="Rectangle 78"/>
            <p:cNvSpPr/>
            <p:nvPr/>
          </p:nvSpPr>
          <p:spPr>
            <a:xfrm>
              <a:off x="2183" y="1910"/>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229" name="Freeform 79"/>
            <p:cNvSpPr/>
            <p:nvPr/>
          </p:nvSpPr>
          <p:spPr>
            <a:xfrm>
              <a:off x="1523" y="1825"/>
              <a:ext cx="53" cy="43"/>
            </a:xfrm>
            <a:custGeom>
              <a:avLst/>
              <a:gdLst>
                <a:gd name="txL" fmla="*/ 0 w 53"/>
                <a:gd name="txT" fmla="*/ 0 h 43"/>
                <a:gd name="txR" fmla="*/ 53 w 53"/>
                <a:gd name="txB" fmla="*/ 43 h 43"/>
              </a:gdLst>
              <a:ahLst/>
              <a:cxnLst>
                <a:cxn ang="0">
                  <a:pos x="0" y="21"/>
                </a:cxn>
                <a:cxn ang="0">
                  <a:pos x="11" y="0"/>
                </a:cxn>
                <a:cxn ang="0">
                  <a:pos x="43" y="0"/>
                </a:cxn>
                <a:cxn ang="0">
                  <a:pos x="53" y="21"/>
                </a:cxn>
                <a:cxn ang="0">
                  <a:pos x="43" y="43"/>
                </a:cxn>
                <a:cxn ang="0">
                  <a:pos x="11" y="43"/>
                </a:cxn>
                <a:cxn ang="0">
                  <a:pos x="0" y="21"/>
                </a:cxn>
              </a:cxnLst>
              <a:rect l="txL" t="txT" r="txR" b="txB"/>
              <a:pathLst>
                <a:path w="53" h="43">
                  <a:moveTo>
                    <a:pt x="0" y="21"/>
                  </a:moveTo>
                  <a:lnTo>
                    <a:pt x="11" y="0"/>
                  </a:lnTo>
                  <a:lnTo>
                    <a:pt x="43" y="0"/>
                  </a:lnTo>
                  <a:lnTo>
                    <a:pt x="53" y="21"/>
                  </a:lnTo>
                  <a:lnTo>
                    <a:pt x="43" y="43"/>
                  </a:lnTo>
                  <a:lnTo>
                    <a:pt x="11" y="43"/>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30" name="Freeform 80"/>
            <p:cNvSpPr/>
            <p:nvPr/>
          </p:nvSpPr>
          <p:spPr>
            <a:xfrm>
              <a:off x="2332" y="1825"/>
              <a:ext cx="43" cy="43"/>
            </a:xfrm>
            <a:custGeom>
              <a:avLst/>
              <a:gdLst>
                <a:gd name="txL" fmla="*/ 0 w 43"/>
                <a:gd name="txT" fmla="*/ 0 h 43"/>
                <a:gd name="txR" fmla="*/ 43 w 43"/>
                <a:gd name="txB" fmla="*/ 43 h 43"/>
              </a:gdLst>
              <a:ahLst/>
              <a:cxnLst>
                <a:cxn ang="0">
                  <a:pos x="0" y="21"/>
                </a:cxn>
                <a:cxn ang="0">
                  <a:pos x="11" y="0"/>
                </a:cxn>
                <a:cxn ang="0">
                  <a:pos x="32" y="0"/>
                </a:cxn>
                <a:cxn ang="0">
                  <a:pos x="43" y="21"/>
                </a:cxn>
                <a:cxn ang="0">
                  <a:pos x="32" y="43"/>
                </a:cxn>
                <a:cxn ang="0">
                  <a:pos x="11" y="43"/>
                </a:cxn>
                <a:cxn ang="0">
                  <a:pos x="0" y="21"/>
                </a:cxn>
              </a:cxnLst>
              <a:rect l="txL" t="txT" r="txR" b="txB"/>
              <a:pathLst>
                <a:path w="43" h="43">
                  <a:moveTo>
                    <a:pt x="0" y="21"/>
                  </a:moveTo>
                  <a:lnTo>
                    <a:pt x="11" y="0"/>
                  </a:lnTo>
                  <a:lnTo>
                    <a:pt x="32" y="0"/>
                  </a:lnTo>
                  <a:lnTo>
                    <a:pt x="43" y="21"/>
                  </a:lnTo>
                  <a:lnTo>
                    <a:pt x="32" y="43"/>
                  </a:lnTo>
                  <a:lnTo>
                    <a:pt x="11" y="43"/>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31" name="Line 81"/>
            <p:cNvSpPr/>
            <p:nvPr/>
          </p:nvSpPr>
          <p:spPr>
            <a:xfrm flipV="1">
              <a:off x="1651" y="2123"/>
              <a:ext cx="1" cy="106"/>
            </a:xfrm>
            <a:prstGeom prst="line">
              <a:avLst/>
            </a:prstGeom>
            <a:ln w="17463" cap="flat" cmpd="sng">
              <a:solidFill>
                <a:srgbClr val="000000"/>
              </a:solidFill>
              <a:prstDash val="solid"/>
              <a:headEnd type="none" w="med" len="med"/>
              <a:tailEnd type="none" w="med" len="med"/>
            </a:ln>
          </p:spPr>
        </p:sp>
        <p:sp>
          <p:nvSpPr>
            <p:cNvPr id="131232" name="Line 82"/>
            <p:cNvSpPr/>
            <p:nvPr/>
          </p:nvSpPr>
          <p:spPr>
            <a:xfrm flipV="1">
              <a:off x="2258" y="2123"/>
              <a:ext cx="1" cy="106"/>
            </a:xfrm>
            <a:prstGeom prst="line">
              <a:avLst/>
            </a:prstGeom>
            <a:ln w="17463" cap="flat" cmpd="sng">
              <a:solidFill>
                <a:srgbClr val="000000"/>
              </a:solidFill>
              <a:prstDash val="solid"/>
              <a:headEnd type="none" w="med" len="med"/>
              <a:tailEnd type="none" w="med" len="med"/>
            </a:ln>
          </p:spPr>
        </p:sp>
        <p:sp>
          <p:nvSpPr>
            <p:cNvPr id="131233" name="Line 83"/>
            <p:cNvSpPr/>
            <p:nvPr/>
          </p:nvSpPr>
          <p:spPr>
            <a:xfrm flipH="1">
              <a:off x="1651" y="2229"/>
              <a:ext cx="202" cy="1"/>
            </a:xfrm>
            <a:prstGeom prst="line">
              <a:avLst/>
            </a:prstGeom>
            <a:ln w="17463" cap="flat" cmpd="sng">
              <a:solidFill>
                <a:srgbClr val="000000"/>
              </a:solidFill>
              <a:prstDash val="solid"/>
              <a:headEnd type="none" w="med" len="med"/>
              <a:tailEnd type="none" w="med" len="med"/>
            </a:ln>
          </p:spPr>
        </p:sp>
        <p:sp>
          <p:nvSpPr>
            <p:cNvPr id="131234" name="Line 84"/>
            <p:cNvSpPr/>
            <p:nvPr/>
          </p:nvSpPr>
          <p:spPr>
            <a:xfrm flipH="1">
              <a:off x="2055" y="2229"/>
              <a:ext cx="203" cy="1"/>
            </a:xfrm>
            <a:prstGeom prst="line">
              <a:avLst/>
            </a:prstGeom>
            <a:ln w="17463" cap="flat" cmpd="sng">
              <a:solidFill>
                <a:srgbClr val="000000"/>
              </a:solidFill>
              <a:prstDash val="solid"/>
              <a:headEnd type="none" w="med" len="med"/>
              <a:tailEnd type="none" w="med" len="med"/>
            </a:ln>
          </p:spPr>
        </p:sp>
        <p:sp>
          <p:nvSpPr>
            <p:cNvPr id="131235" name="Line 85"/>
            <p:cNvSpPr/>
            <p:nvPr/>
          </p:nvSpPr>
          <p:spPr>
            <a:xfrm flipH="1">
              <a:off x="2055" y="1719"/>
              <a:ext cx="298" cy="1"/>
            </a:xfrm>
            <a:prstGeom prst="line">
              <a:avLst/>
            </a:prstGeom>
            <a:ln w="17463" cap="flat" cmpd="sng">
              <a:solidFill>
                <a:srgbClr val="000000"/>
              </a:solidFill>
              <a:prstDash val="solid"/>
              <a:headEnd type="none" w="med" len="med"/>
              <a:tailEnd type="none" w="med" len="med"/>
            </a:ln>
          </p:spPr>
        </p:sp>
        <p:sp>
          <p:nvSpPr>
            <p:cNvPr id="131236" name="Line 86"/>
            <p:cNvSpPr/>
            <p:nvPr/>
          </p:nvSpPr>
          <p:spPr>
            <a:xfrm flipH="1">
              <a:off x="1545" y="1719"/>
              <a:ext cx="308" cy="1"/>
            </a:xfrm>
            <a:prstGeom prst="line">
              <a:avLst/>
            </a:prstGeom>
            <a:ln w="17463" cap="flat" cmpd="sng">
              <a:solidFill>
                <a:srgbClr val="000000"/>
              </a:solidFill>
              <a:prstDash val="solid"/>
              <a:headEnd type="none" w="med" len="med"/>
              <a:tailEnd type="none" w="med" len="med"/>
            </a:ln>
          </p:spPr>
        </p:sp>
        <p:sp>
          <p:nvSpPr>
            <p:cNvPr id="131237" name="Freeform 87"/>
            <p:cNvSpPr/>
            <p:nvPr/>
          </p:nvSpPr>
          <p:spPr>
            <a:xfrm>
              <a:off x="2332" y="1697"/>
              <a:ext cx="43" cy="43"/>
            </a:xfrm>
            <a:custGeom>
              <a:avLst/>
              <a:gdLst>
                <a:gd name="txL" fmla="*/ 0 w 43"/>
                <a:gd name="txT" fmla="*/ 0 h 43"/>
                <a:gd name="txR" fmla="*/ 43 w 43"/>
                <a:gd name="txB" fmla="*/ 43 h 43"/>
              </a:gdLst>
              <a:ahLst/>
              <a:cxnLst>
                <a:cxn ang="0">
                  <a:pos x="0" y="22"/>
                </a:cxn>
                <a:cxn ang="0">
                  <a:pos x="11" y="0"/>
                </a:cxn>
                <a:cxn ang="0">
                  <a:pos x="32" y="0"/>
                </a:cxn>
                <a:cxn ang="0">
                  <a:pos x="43" y="22"/>
                </a:cxn>
                <a:cxn ang="0">
                  <a:pos x="32" y="43"/>
                </a:cxn>
                <a:cxn ang="0">
                  <a:pos x="11" y="43"/>
                </a:cxn>
                <a:cxn ang="0">
                  <a:pos x="0" y="22"/>
                </a:cxn>
              </a:cxnLst>
              <a:rect l="txL" t="txT" r="txR" b="txB"/>
              <a:pathLst>
                <a:path w="43" h="43">
                  <a:moveTo>
                    <a:pt x="0" y="22"/>
                  </a:moveTo>
                  <a:lnTo>
                    <a:pt x="11" y="0"/>
                  </a:lnTo>
                  <a:lnTo>
                    <a:pt x="32" y="0"/>
                  </a:lnTo>
                  <a:lnTo>
                    <a:pt x="43" y="22"/>
                  </a:lnTo>
                  <a:lnTo>
                    <a:pt x="32" y="43"/>
                  </a:lnTo>
                  <a:lnTo>
                    <a:pt x="11" y="43"/>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38" name="Freeform 88"/>
            <p:cNvSpPr/>
            <p:nvPr/>
          </p:nvSpPr>
          <p:spPr>
            <a:xfrm>
              <a:off x="1523" y="1697"/>
              <a:ext cx="53" cy="43"/>
            </a:xfrm>
            <a:custGeom>
              <a:avLst/>
              <a:gdLst>
                <a:gd name="txL" fmla="*/ 0 w 53"/>
                <a:gd name="txT" fmla="*/ 0 h 43"/>
                <a:gd name="txR" fmla="*/ 53 w 53"/>
                <a:gd name="txB" fmla="*/ 43 h 43"/>
              </a:gdLst>
              <a:ahLst/>
              <a:cxnLst>
                <a:cxn ang="0">
                  <a:pos x="0" y="22"/>
                </a:cxn>
                <a:cxn ang="0">
                  <a:pos x="11" y="0"/>
                </a:cxn>
                <a:cxn ang="0">
                  <a:pos x="43" y="0"/>
                </a:cxn>
                <a:cxn ang="0">
                  <a:pos x="53" y="22"/>
                </a:cxn>
                <a:cxn ang="0">
                  <a:pos x="43" y="43"/>
                </a:cxn>
                <a:cxn ang="0">
                  <a:pos x="11" y="43"/>
                </a:cxn>
                <a:cxn ang="0">
                  <a:pos x="0" y="22"/>
                </a:cxn>
              </a:cxnLst>
              <a:rect l="txL" t="txT" r="txR" b="txB"/>
              <a:pathLst>
                <a:path w="53" h="43">
                  <a:moveTo>
                    <a:pt x="0" y="22"/>
                  </a:moveTo>
                  <a:lnTo>
                    <a:pt x="11" y="0"/>
                  </a:lnTo>
                  <a:lnTo>
                    <a:pt x="43" y="0"/>
                  </a:lnTo>
                  <a:lnTo>
                    <a:pt x="53" y="22"/>
                  </a:lnTo>
                  <a:lnTo>
                    <a:pt x="43" y="43"/>
                  </a:lnTo>
                  <a:lnTo>
                    <a:pt x="11" y="43"/>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39" name="Rectangle 89"/>
            <p:cNvSpPr/>
            <p:nvPr/>
          </p:nvSpPr>
          <p:spPr>
            <a:xfrm>
              <a:off x="1183" y="1888"/>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240" name="Rectangle 90"/>
            <p:cNvSpPr/>
            <p:nvPr/>
          </p:nvSpPr>
          <p:spPr>
            <a:xfrm>
              <a:off x="1268" y="1964"/>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5</a:t>
              </a:r>
              <a:endParaRPr lang="en-US" altLang="zh-CN" dirty="0">
                <a:latin typeface="Times New Roman" panose="02020603050405020304" pitchFamily="18" charset="0"/>
              </a:endParaRPr>
            </a:p>
          </p:txBody>
        </p:sp>
        <p:sp>
          <p:nvSpPr>
            <p:cNvPr id="131241" name="Rectangle 91"/>
            <p:cNvSpPr/>
            <p:nvPr/>
          </p:nvSpPr>
          <p:spPr>
            <a:xfrm>
              <a:off x="2587" y="1888"/>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242" name="Rectangle 92"/>
            <p:cNvSpPr/>
            <p:nvPr/>
          </p:nvSpPr>
          <p:spPr>
            <a:xfrm>
              <a:off x="2673" y="1964"/>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6</a:t>
              </a:r>
              <a:endParaRPr lang="en-US" altLang="zh-CN" dirty="0">
                <a:latin typeface="Times New Roman" panose="02020603050405020304" pitchFamily="18" charset="0"/>
              </a:endParaRPr>
            </a:p>
          </p:txBody>
        </p:sp>
        <p:sp>
          <p:nvSpPr>
            <p:cNvPr id="131243" name="Line 93"/>
            <p:cNvSpPr/>
            <p:nvPr/>
          </p:nvSpPr>
          <p:spPr>
            <a:xfrm flipH="1" flipV="1">
              <a:off x="1853" y="1719"/>
              <a:ext cx="202" cy="510"/>
            </a:xfrm>
            <a:prstGeom prst="line">
              <a:avLst/>
            </a:prstGeom>
            <a:ln w="17463" cap="flat" cmpd="sng">
              <a:solidFill>
                <a:srgbClr val="000000"/>
              </a:solidFill>
              <a:prstDash val="solid"/>
              <a:headEnd type="none" w="med" len="med"/>
              <a:tailEnd type="none" w="med" len="med"/>
            </a:ln>
          </p:spPr>
        </p:sp>
        <p:sp>
          <p:nvSpPr>
            <p:cNvPr id="131244" name="Line 94"/>
            <p:cNvSpPr/>
            <p:nvPr/>
          </p:nvSpPr>
          <p:spPr>
            <a:xfrm flipH="1">
              <a:off x="1853" y="1719"/>
              <a:ext cx="202" cy="510"/>
            </a:xfrm>
            <a:prstGeom prst="line">
              <a:avLst/>
            </a:prstGeom>
            <a:ln w="17463" cap="flat" cmpd="sng">
              <a:solidFill>
                <a:srgbClr val="000000"/>
              </a:solidFill>
              <a:prstDash val="solid"/>
              <a:headEnd type="none" w="med" len="med"/>
              <a:tailEnd type="none" w="med" len="med"/>
            </a:ln>
          </p:spPr>
        </p:sp>
        <p:sp>
          <p:nvSpPr>
            <p:cNvPr id="131245" name="Rectangle 95"/>
            <p:cNvSpPr/>
            <p:nvPr/>
          </p:nvSpPr>
          <p:spPr>
            <a:xfrm>
              <a:off x="1374" y="2325"/>
              <a:ext cx="351"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246" name="Rectangle 96"/>
            <p:cNvSpPr/>
            <p:nvPr/>
          </p:nvSpPr>
          <p:spPr>
            <a:xfrm>
              <a:off x="1374" y="2367"/>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247" name="Rectangle 97"/>
            <p:cNvSpPr/>
            <p:nvPr/>
          </p:nvSpPr>
          <p:spPr>
            <a:xfrm>
              <a:off x="2183" y="2325"/>
              <a:ext cx="351"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248" name="Rectangle 98"/>
            <p:cNvSpPr/>
            <p:nvPr/>
          </p:nvSpPr>
          <p:spPr>
            <a:xfrm>
              <a:off x="2183" y="2367"/>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249" name="Freeform 99"/>
            <p:cNvSpPr/>
            <p:nvPr/>
          </p:nvSpPr>
          <p:spPr>
            <a:xfrm>
              <a:off x="1523" y="2282"/>
              <a:ext cx="53" cy="43"/>
            </a:xfrm>
            <a:custGeom>
              <a:avLst/>
              <a:gdLst>
                <a:gd name="txL" fmla="*/ 0 w 53"/>
                <a:gd name="txT" fmla="*/ 0 h 43"/>
                <a:gd name="txR" fmla="*/ 53 w 53"/>
                <a:gd name="txB" fmla="*/ 43 h 43"/>
              </a:gdLst>
              <a:ahLst/>
              <a:cxnLst>
                <a:cxn ang="0">
                  <a:pos x="0" y="22"/>
                </a:cxn>
                <a:cxn ang="0">
                  <a:pos x="11" y="0"/>
                </a:cxn>
                <a:cxn ang="0">
                  <a:pos x="43" y="0"/>
                </a:cxn>
                <a:cxn ang="0">
                  <a:pos x="53" y="22"/>
                </a:cxn>
                <a:cxn ang="0">
                  <a:pos x="43" y="43"/>
                </a:cxn>
                <a:cxn ang="0">
                  <a:pos x="11" y="43"/>
                </a:cxn>
                <a:cxn ang="0">
                  <a:pos x="0" y="22"/>
                </a:cxn>
              </a:cxnLst>
              <a:rect l="txL" t="txT" r="txR" b="txB"/>
              <a:pathLst>
                <a:path w="53" h="43">
                  <a:moveTo>
                    <a:pt x="0" y="22"/>
                  </a:moveTo>
                  <a:lnTo>
                    <a:pt x="11" y="0"/>
                  </a:lnTo>
                  <a:lnTo>
                    <a:pt x="43" y="0"/>
                  </a:lnTo>
                  <a:lnTo>
                    <a:pt x="53" y="22"/>
                  </a:lnTo>
                  <a:lnTo>
                    <a:pt x="43" y="43"/>
                  </a:lnTo>
                  <a:lnTo>
                    <a:pt x="11" y="43"/>
                  </a:lnTo>
                  <a:lnTo>
                    <a:pt x="0" y="22"/>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50" name="Freeform 100"/>
            <p:cNvSpPr/>
            <p:nvPr/>
          </p:nvSpPr>
          <p:spPr>
            <a:xfrm>
              <a:off x="2332" y="2282"/>
              <a:ext cx="43" cy="43"/>
            </a:xfrm>
            <a:custGeom>
              <a:avLst/>
              <a:gdLst>
                <a:gd name="txL" fmla="*/ 0 w 43"/>
                <a:gd name="txT" fmla="*/ 0 h 43"/>
                <a:gd name="txR" fmla="*/ 43 w 43"/>
                <a:gd name="txB" fmla="*/ 43 h 43"/>
              </a:gdLst>
              <a:ahLst/>
              <a:cxnLst>
                <a:cxn ang="0">
                  <a:pos x="0" y="22"/>
                </a:cxn>
                <a:cxn ang="0">
                  <a:pos x="11" y="0"/>
                </a:cxn>
                <a:cxn ang="0">
                  <a:pos x="32" y="0"/>
                </a:cxn>
                <a:cxn ang="0">
                  <a:pos x="43" y="22"/>
                </a:cxn>
                <a:cxn ang="0">
                  <a:pos x="32" y="43"/>
                </a:cxn>
                <a:cxn ang="0">
                  <a:pos x="11" y="43"/>
                </a:cxn>
                <a:cxn ang="0">
                  <a:pos x="0" y="22"/>
                </a:cxn>
              </a:cxnLst>
              <a:rect l="txL" t="txT" r="txR" b="txB"/>
              <a:pathLst>
                <a:path w="43" h="43">
                  <a:moveTo>
                    <a:pt x="0" y="22"/>
                  </a:moveTo>
                  <a:lnTo>
                    <a:pt x="11" y="0"/>
                  </a:lnTo>
                  <a:lnTo>
                    <a:pt x="32" y="0"/>
                  </a:lnTo>
                  <a:lnTo>
                    <a:pt x="43" y="22"/>
                  </a:lnTo>
                  <a:lnTo>
                    <a:pt x="32" y="43"/>
                  </a:lnTo>
                  <a:lnTo>
                    <a:pt x="11" y="43"/>
                  </a:lnTo>
                  <a:lnTo>
                    <a:pt x="0" y="22"/>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51" name="Rectangle 101"/>
            <p:cNvSpPr/>
            <p:nvPr/>
          </p:nvSpPr>
          <p:spPr>
            <a:xfrm>
              <a:off x="1183" y="2346"/>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252" name="Rectangle 102"/>
            <p:cNvSpPr/>
            <p:nvPr/>
          </p:nvSpPr>
          <p:spPr>
            <a:xfrm>
              <a:off x="1268" y="2410"/>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7</a:t>
              </a:r>
              <a:endParaRPr lang="en-US" altLang="zh-CN" dirty="0">
                <a:latin typeface="Times New Roman" panose="02020603050405020304" pitchFamily="18" charset="0"/>
              </a:endParaRPr>
            </a:p>
          </p:txBody>
        </p:sp>
        <p:sp>
          <p:nvSpPr>
            <p:cNvPr id="131253" name="Rectangle 103"/>
            <p:cNvSpPr/>
            <p:nvPr/>
          </p:nvSpPr>
          <p:spPr>
            <a:xfrm>
              <a:off x="2587" y="2346"/>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254" name="Rectangle 104"/>
            <p:cNvSpPr/>
            <p:nvPr/>
          </p:nvSpPr>
          <p:spPr>
            <a:xfrm>
              <a:off x="2673" y="2410"/>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8</a:t>
              </a:r>
              <a:endParaRPr lang="en-US" altLang="zh-CN" dirty="0">
                <a:latin typeface="Times New Roman" panose="02020603050405020304" pitchFamily="18" charset="0"/>
              </a:endParaRPr>
            </a:p>
          </p:txBody>
        </p:sp>
        <p:sp>
          <p:nvSpPr>
            <p:cNvPr id="131255" name="Freeform 105"/>
            <p:cNvSpPr/>
            <p:nvPr/>
          </p:nvSpPr>
          <p:spPr>
            <a:xfrm>
              <a:off x="2226" y="2761"/>
              <a:ext cx="53" cy="43"/>
            </a:xfrm>
            <a:custGeom>
              <a:avLst/>
              <a:gdLst>
                <a:gd name="txL" fmla="*/ 0 w 53"/>
                <a:gd name="txT" fmla="*/ 0 h 43"/>
                <a:gd name="txR" fmla="*/ 53 w 53"/>
                <a:gd name="txB" fmla="*/ 43 h 43"/>
              </a:gdLst>
              <a:ahLst/>
              <a:cxnLst>
                <a:cxn ang="0">
                  <a:pos x="0" y="21"/>
                </a:cxn>
                <a:cxn ang="0">
                  <a:pos x="10" y="0"/>
                </a:cxn>
                <a:cxn ang="0">
                  <a:pos x="42" y="0"/>
                </a:cxn>
                <a:cxn ang="0">
                  <a:pos x="53" y="21"/>
                </a:cxn>
                <a:cxn ang="0">
                  <a:pos x="42" y="43"/>
                </a:cxn>
                <a:cxn ang="0">
                  <a:pos x="10" y="43"/>
                </a:cxn>
                <a:cxn ang="0">
                  <a:pos x="0" y="21"/>
                </a:cxn>
              </a:cxnLst>
              <a:rect l="txL" t="txT" r="txR" b="txB"/>
              <a:pathLst>
                <a:path w="53" h="43">
                  <a:moveTo>
                    <a:pt x="0" y="21"/>
                  </a:moveTo>
                  <a:lnTo>
                    <a:pt x="10" y="0"/>
                  </a:lnTo>
                  <a:lnTo>
                    <a:pt x="42" y="0"/>
                  </a:lnTo>
                  <a:lnTo>
                    <a:pt x="53" y="21"/>
                  </a:lnTo>
                  <a:lnTo>
                    <a:pt x="42" y="43"/>
                  </a:lnTo>
                  <a:lnTo>
                    <a:pt x="10" y="43"/>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56" name="Line 106"/>
            <p:cNvSpPr/>
            <p:nvPr/>
          </p:nvSpPr>
          <p:spPr>
            <a:xfrm flipV="1">
              <a:off x="1651" y="2580"/>
              <a:ext cx="1" cy="202"/>
            </a:xfrm>
            <a:prstGeom prst="line">
              <a:avLst/>
            </a:prstGeom>
            <a:ln w="17463" cap="flat" cmpd="sng">
              <a:solidFill>
                <a:srgbClr val="000000"/>
              </a:solidFill>
              <a:prstDash val="solid"/>
              <a:headEnd type="none" w="med" len="med"/>
              <a:tailEnd type="none" w="med" len="med"/>
            </a:ln>
          </p:spPr>
        </p:sp>
        <p:sp>
          <p:nvSpPr>
            <p:cNvPr id="131257" name="Line 107"/>
            <p:cNvSpPr/>
            <p:nvPr/>
          </p:nvSpPr>
          <p:spPr>
            <a:xfrm flipV="1">
              <a:off x="2258" y="2580"/>
              <a:ext cx="1" cy="202"/>
            </a:xfrm>
            <a:prstGeom prst="line">
              <a:avLst/>
            </a:prstGeom>
            <a:ln w="17463" cap="flat" cmpd="sng">
              <a:solidFill>
                <a:srgbClr val="000000"/>
              </a:solidFill>
              <a:prstDash val="solid"/>
              <a:headEnd type="none" w="med" len="med"/>
              <a:tailEnd type="none" w="med" len="med"/>
            </a:ln>
          </p:spPr>
        </p:sp>
        <p:sp>
          <p:nvSpPr>
            <p:cNvPr id="131258" name="Line 108"/>
            <p:cNvSpPr/>
            <p:nvPr/>
          </p:nvSpPr>
          <p:spPr>
            <a:xfrm flipH="1">
              <a:off x="1651" y="2782"/>
              <a:ext cx="1405" cy="1"/>
            </a:xfrm>
            <a:prstGeom prst="line">
              <a:avLst/>
            </a:prstGeom>
            <a:ln w="17463" cap="flat" cmpd="sng">
              <a:solidFill>
                <a:srgbClr val="000000"/>
              </a:solidFill>
              <a:prstDash val="solid"/>
              <a:headEnd type="none" w="med" len="med"/>
              <a:tailEnd type="none" w="med" len="med"/>
            </a:ln>
          </p:spPr>
        </p:sp>
        <p:sp>
          <p:nvSpPr>
            <p:cNvPr id="131259" name="Rectangle 109"/>
            <p:cNvSpPr/>
            <p:nvPr/>
          </p:nvSpPr>
          <p:spPr>
            <a:xfrm>
              <a:off x="1353" y="1633"/>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Q</a:t>
              </a:r>
              <a:endParaRPr lang="en-US" altLang="zh-CN" dirty="0">
                <a:latin typeface="Times New Roman" panose="02020603050405020304" pitchFamily="18" charset="0"/>
              </a:endParaRPr>
            </a:p>
          </p:txBody>
        </p:sp>
        <p:sp>
          <p:nvSpPr>
            <p:cNvPr id="131260" name="Rectangle 110"/>
            <p:cNvSpPr/>
            <p:nvPr/>
          </p:nvSpPr>
          <p:spPr>
            <a:xfrm>
              <a:off x="1449" y="1708"/>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1</a:t>
              </a:r>
              <a:endParaRPr lang="en-US" altLang="zh-CN" dirty="0">
                <a:latin typeface="Times New Roman" panose="02020603050405020304" pitchFamily="18" charset="0"/>
              </a:endParaRPr>
            </a:p>
          </p:txBody>
        </p:sp>
        <p:grpSp>
          <p:nvGrpSpPr>
            <p:cNvPr id="131261" name="Group 114"/>
            <p:cNvGrpSpPr/>
            <p:nvPr/>
          </p:nvGrpSpPr>
          <p:grpSpPr>
            <a:xfrm>
              <a:off x="2427" y="1668"/>
              <a:ext cx="143" cy="192"/>
              <a:chOff x="2427" y="1668"/>
              <a:chExt cx="143" cy="192"/>
            </a:xfrm>
          </p:grpSpPr>
          <p:sp>
            <p:nvSpPr>
              <p:cNvPr id="131276" name="Line 111"/>
              <p:cNvSpPr/>
              <p:nvPr/>
            </p:nvSpPr>
            <p:spPr>
              <a:xfrm>
                <a:off x="2431" y="1668"/>
                <a:ext cx="93" cy="1"/>
              </a:xfrm>
              <a:prstGeom prst="line">
                <a:avLst/>
              </a:prstGeom>
              <a:ln w="14288" cap="flat" cmpd="sng">
                <a:solidFill>
                  <a:srgbClr val="000000"/>
                </a:solidFill>
                <a:prstDash val="solid"/>
                <a:headEnd type="none" w="med" len="med"/>
                <a:tailEnd type="none" w="med" len="med"/>
              </a:ln>
            </p:spPr>
          </p:sp>
          <p:sp>
            <p:nvSpPr>
              <p:cNvPr id="131277" name="Rectangle 112"/>
              <p:cNvSpPr/>
              <p:nvPr/>
            </p:nvSpPr>
            <p:spPr>
              <a:xfrm>
                <a:off x="2526" y="1754"/>
                <a:ext cx="44" cy="106"/>
              </a:xfrm>
              <a:prstGeom prst="rect">
                <a:avLst/>
              </a:prstGeom>
              <a:noFill/>
              <a:ln w="9525">
                <a:noFill/>
              </a:ln>
            </p:spPr>
            <p:txBody>
              <a:bodyPr wrap="none" lIns="0" tIns="0" rIns="0" bIns="0">
                <a:spAutoFit/>
              </a:bodyPr>
              <a:p>
                <a:pPr eaLnBrk="1" hangingPunct="1"/>
                <a:r>
                  <a:rPr lang="en-US" altLang="zh-CN" sz="1100" dirty="0">
                    <a:solidFill>
                      <a:srgbClr val="000000"/>
                    </a:solidFill>
                    <a:latin typeface="Times New Roman" panose="02020603050405020304" pitchFamily="18" charset="0"/>
                  </a:rPr>
                  <a:t>1</a:t>
                </a:r>
                <a:endParaRPr lang="en-US" altLang="zh-CN" dirty="0">
                  <a:latin typeface="Times New Roman" panose="02020603050405020304" pitchFamily="18" charset="0"/>
                </a:endParaRPr>
              </a:p>
            </p:txBody>
          </p:sp>
          <p:sp>
            <p:nvSpPr>
              <p:cNvPr id="131278" name="Rectangle 113"/>
              <p:cNvSpPr/>
              <p:nvPr/>
            </p:nvSpPr>
            <p:spPr>
              <a:xfrm>
                <a:off x="2427" y="1673"/>
                <a:ext cx="104" cy="173"/>
              </a:xfrm>
              <a:prstGeom prst="rect">
                <a:avLst/>
              </a:prstGeom>
              <a:noFill/>
              <a:ln w="9525">
                <a:noFill/>
              </a:ln>
            </p:spPr>
            <p:txBody>
              <a:bodyPr wrap="none" lIns="0" tIns="0" rIns="0" bIns="0">
                <a:spAutoFit/>
              </a:bodyPr>
              <a:p>
                <a:pPr eaLnBrk="1" hangingPunct="1"/>
                <a:r>
                  <a:rPr lang="en-US" altLang="zh-CN" sz="1800" dirty="0">
                    <a:solidFill>
                      <a:srgbClr val="000000"/>
                    </a:solidFill>
                    <a:latin typeface="Times New Roman" panose="02020603050405020304" pitchFamily="18" charset="0"/>
                  </a:rPr>
                  <a:t>Q</a:t>
                </a:r>
                <a:endParaRPr lang="en-US" altLang="zh-CN" dirty="0">
                  <a:latin typeface="Times New Roman" panose="02020603050405020304" pitchFamily="18" charset="0"/>
                </a:endParaRPr>
              </a:p>
            </p:txBody>
          </p:sp>
        </p:grpSp>
        <p:sp>
          <p:nvSpPr>
            <p:cNvPr id="131262" name="Line 115"/>
            <p:cNvSpPr/>
            <p:nvPr/>
          </p:nvSpPr>
          <p:spPr>
            <a:xfrm flipV="1">
              <a:off x="3056" y="1623"/>
              <a:ext cx="1" cy="1159"/>
            </a:xfrm>
            <a:prstGeom prst="line">
              <a:avLst/>
            </a:prstGeom>
            <a:ln w="17463" cap="flat" cmpd="sng">
              <a:solidFill>
                <a:srgbClr val="000000"/>
              </a:solidFill>
              <a:prstDash val="solid"/>
              <a:headEnd type="none" w="med" len="med"/>
              <a:tailEnd type="none" w="med" len="med"/>
            </a:ln>
          </p:spPr>
        </p:sp>
        <p:sp>
          <p:nvSpPr>
            <p:cNvPr id="131263" name="Rectangle 116"/>
            <p:cNvSpPr/>
            <p:nvPr/>
          </p:nvSpPr>
          <p:spPr>
            <a:xfrm>
              <a:off x="2885" y="1974"/>
              <a:ext cx="351"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264" name="Rectangle 117"/>
            <p:cNvSpPr/>
            <p:nvPr/>
          </p:nvSpPr>
          <p:spPr>
            <a:xfrm>
              <a:off x="3024" y="2016"/>
              <a:ext cx="6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1</a:t>
              </a:r>
              <a:endParaRPr lang="en-US" altLang="zh-CN" dirty="0">
                <a:latin typeface="Times New Roman" panose="02020603050405020304" pitchFamily="18" charset="0"/>
              </a:endParaRPr>
            </a:p>
          </p:txBody>
        </p:sp>
        <p:sp>
          <p:nvSpPr>
            <p:cNvPr id="131265" name="Freeform 118"/>
            <p:cNvSpPr/>
            <p:nvPr/>
          </p:nvSpPr>
          <p:spPr>
            <a:xfrm>
              <a:off x="3034" y="1931"/>
              <a:ext cx="53" cy="43"/>
            </a:xfrm>
            <a:custGeom>
              <a:avLst/>
              <a:gdLst>
                <a:gd name="txL" fmla="*/ 0 w 53"/>
                <a:gd name="txT" fmla="*/ 0 h 43"/>
                <a:gd name="txR" fmla="*/ 53 w 53"/>
                <a:gd name="txB" fmla="*/ 43 h 43"/>
              </a:gdLst>
              <a:ahLst/>
              <a:cxnLst>
                <a:cxn ang="0">
                  <a:pos x="0" y="22"/>
                </a:cxn>
                <a:cxn ang="0">
                  <a:pos x="11" y="0"/>
                </a:cxn>
                <a:cxn ang="0">
                  <a:pos x="32" y="0"/>
                </a:cxn>
                <a:cxn ang="0">
                  <a:pos x="53" y="22"/>
                </a:cxn>
                <a:cxn ang="0">
                  <a:pos x="32" y="43"/>
                </a:cxn>
                <a:cxn ang="0">
                  <a:pos x="11" y="43"/>
                </a:cxn>
                <a:cxn ang="0">
                  <a:pos x="0" y="22"/>
                </a:cxn>
              </a:cxnLst>
              <a:rect l="txL" t="txT" r="txR" b="txB"/>
              <a:pathLst>
                <a:path w="53" h="43">
                  <a:moveTo>
                    <a:pt x="0" y="22"/>
                  </a:moveTo>
                  <a:lnTo>
                    <a:pt x="11" y="0"/>
                  </a:lnTo>
                  <a:lnTo>
                    <a:pt x="32" y="0"/>
                  </a:lnTo>
                  <a:lnTo>
                    <a:pt x="53" y="22"/>
                  </a:lnTo>
                  <a:lnTo>
                    <a:pt x="32" y="43"/>
                  </a:lnTo>
                  <a:lnTo>
                    <a:pt x="11" y="43"/>
                  </a:lnTo>
                  <a:lnTo>
                    <a:pt x="0" y="22"/>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66" name="Rectangle 119"/>
            <p:cNvSpPr/>
            <p:nvPr/>
          </p:nvSpPr>
          <p:spPr>
            <a:xfrm>
              <a:off x="3290" y="1995"/>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267" name="Rectangle 120"/>
            <p:cNvSpPr/>
            <p:nvPr/>
          </p:nvSpPr>
          <p:spPr>
            <a:xfrm>
              <a:off x="3375" y="2059"/>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9</a:t>
              </a:r>
              <a:endParaRPr lang="en-US" altLang="zh-CN" dirty="0">
                <a:latin typeface="Times New Roman" panose="02020603050405020304" pitchFamily="18" charset="0"/>
              </a:endParaRPr>
            </a:p>
          </p:txBody>
        </p:sp>
        <p:sp>
          <p:nvSpPr>
            <p:cNvPr id="131268" name="Line 121"/>
            <p:cNvSpPr/>
            <p:nvPr/>
          </p:nvSpPr>
          <p:spPr>
            <a:xfrm flipV="1">
              <a:off x="1044" y="1176"/>
              <a:ext cx="1" cy="1500"/>
            </a:xfrm>
            <a:prstGeom prst="line">
              <a:avLst/>
            </a:prstGeom>
            <a:ln w="17463" cap="flat" cmpd="sng">
              <a:solidFill>
                <a:srgbClr val="000000"/>
              </a:solidFill>
              <a:prstDash val="solid"/>
              <a:headEnd type="none" w="med" len="med"/>
              <a:tailEnd type="none" w="med" len="med"/>
            </a:ln>
          </p:spPr>
        </p:sp>
        <p:sp>
          <p:nvSpPr>
            <p:cNvPr id="131269" name="Freeform 122"/>
            <p:cNvSpPr/>
            <p:nvPr/>
          </p:nvSpPr>
          <p:spPr>
            <a:xfrm>
              <a:off x="1630" y="1144"/>
              <a:ext cx="42" cy="53"/>
            </a:xfrm>
            <a:custGeom>
              <a:avLst/>
              <a:gdLst>
                <a:gd name="txL" fmla="*/ 0 w 42"/>
                <a:gd name="txT" fmla="*/ 0 h 53"/>
                <a:gd name="txR" fmla="*/ 42 w 42"/>
                <a:gd name="txB" fmla="*/ 53 h 53"/>
              </a:gdLst>
              <a:ahLst/>
              <a:cxnLst>
                <a:cxn ang="0">
                  <a:pos x="0" y="32"/>
                </a:cxn>
                <a:cxn ang="0">
                  <a:pos x="10" y="0"/>
                </a:cxn>
                <a:cxn ang="0">
                  <a:pos x="32" y="0"/>
                </a:cxn>
                <a:cxn ang="0">
                  <a:pos x="42" y="32"/>
                </a:cxn>
                <a:cxn ang="0">
                  <a:pos x="32" y="53"/>
                </a:cxn>
                <a:cxn ang="0">
                  <a:pos x="10" y="53"/>
                </a:cxn>
                <a:cxn ang="0">
                  <a:pos x="0" y="32"/>
                </a:cxn>
              </a:cxnLst>
              <a:rect l="txL" t="txT" r="txR" b="txB"/>
              <a:pathLst>
                <a:path w="42" h="53">
                  <a:moveTo>
                    <a:pt x="0" y="32"/>
                  </a:moveTo>
                  <a:lnTo>
                    <a:pt x="10" y="0"/>
                  </a:lnTo>
                  <a:lnTo>
                    <a:pt x="32" y="0"/>
                  </a:lnTo>
                  <a:lnTo>
                    <a:pt x="42" y="32"/>
                  </a:lnTo>
                  <a:lnTo>
                    <a:pt x="32" y="53"/>
                  </a:lnTo>
                  <a:lnTo>
                    <a:pt x="10" y="53"/>
                  </a:lnTo>
                  <a:lnTo>
                    <a:pt x="0" y="3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70" name="Line 123"/>
            <p:cNvSpPr/>
            <p:nvPr/>
          </p:nvSpPr>
          <p:spPr>
            <a:xfrm flipV="1">
              <a:off x="2811" y="1176"/>
              <a:ext cx="1" cy="1500"/>
            </a:xfrm>
            <a:prstGeom prst="line">
              <a:avLst/>
            </a:prstGeom>
            <a:ln w="17463" cap="flat" cmpd="sng">
              <a:solidFill>
                <a:srgbClr val="000000"/>
              </a:solidFill>
              <a:prstDash val="solid"/>
              <a:headEnd type="none" w="med" len="med"/>
              <a:tailEnd type="none" w="med" len="med"/>
            </a:ln>
          </p:spPr>
        </p:sp>
        <p:sp>
          <p:nvSpPr>
            <p:cNvPr id="131271" name="Freeform 124"/>
            <p:cNvSpPr/>
            <p:nvPr/>
          </p:nvSpPr>
          <p:spPr>
            <a:xfrm>
              <a:off x="2226" y="1144"/>
              <a:ext cx="53" cy="53"/>
            </a:xfrm>
            <a:custGeom>
              <a:avLst/>
              <a:gdLst>
                <a:gd name="txL" fmla="*/ 0 w 53"/>
                <a:gd name="txT" fmla="*/ 0 h 53"/>
                <a:gd name="txR" fmla="*/ 53 w 53"/>
                <a:gd name="txB" fmla="*/ 53 h 53"/>
              </a:gdLst>
              <a:ahLst/>
              <a:cxnLst>
                <a:cxn ang="0">
                  <a:pos x="0" y="32"/>
                </a:cxn>
                <a:cxn ang="0">
                  <a:pos x="10" y="0"/>
                </a:cxn>
                <a:cxn ang="0">
                  <a:pos x="42" y="0"/>
                </a:cxn>
                <a:cxn ang="0">
                  <a:pos x="53" y="32"/>
                </a:cxn>
                <a:cxn ang="0">
                  <a:pos x="42" y="53"/>
                </a:cxn>
                <a:cxn ang="0">
                  <a:pos x="10" y="53"/>
                </a:cxn>
                <a:cxn ang="0">
                  <a:pos x="0" y="32"/>
                </a:cxn>
              </a:cxnLst>
              <a:rect l="txL" t="txT" r="txR" b="txB"/>
              <a:pathLst>
                <a:path w="53" h="53">
                  <a:moveTo>
                    <a:pt x="0" y="32"/>
                  </a:moveTo>
                  <a:lnTo>
                    <a:pt x="10" y="0"/>
                  </a:lnTo>
                  <a:lnTo>
                    <a:pt x="42" y="0"/>
                  </a:lnTo>
                  <a:lnTo>
                    <a:pt x="53" y="32"/>
                  </a:lnTo>
                  <a:lnTo>
                    <a:pt x="42" y="53"/>
                  </a:lnTo>
                  <a:lnTo>
                    <a:pt x="10" y="53"/>
                  </a:lnTo>
                  <a:lnTo>
                    <a:pt x="0" y="3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272" name="Line 125"/>
            <p:cNvSpPr/>
            <p:nvPr/>
          </p:nvSpPr>
          <p:spPr>
            <a:xfrm flipH="1">
              <a:off x="1044" y="2676"/>
              <a:ext cx="405" cy="1"/>
            </a:xfrm>
            <a:prstGeom prst="line">
              <a:avLst/>
            </a:prstGeom>
            <a:ln w="17463" cap="flat" cmpd="sng">
              <a:solidFill>
                <a:srgbClr val="000000"/>
              </a:solidFill>
              <a:prstDash val="solid"/>
              <a:headEnd type="none" w="med" len="med"/>
              <a:tailEnd type="none" w="med" len="med"/>
            </a:ln>
          </p:spPr>
        </p:sp>
        <p:sp>
          <p:nvSpPr>
            <p:cNvPr id="131273" name="Line 126"/>
            <p:cNvSpPr/>
            <p:nvPr/>
          </p:nvSpPr>
          <p:spPr>
            <a:xfrm flipV="1">
              <a:off x="1449" y="2580"/>
              <a:ext cx="1" cy="96"/>
            </a:xfrm>
            <a:prstGeom prst="line">
              <a:avLst/>
            </a:prstGeom>
            <a:ln w="17463" cap="flat" cmpd="sng">
              <a:solidFill>
                <a:srgbClr val="000000"/>
              </a:solidFill>
              <a:prstDash val="solid"/>
              <a:headEnd type="none" w="med" len="med"/>
              <a:tailEnd type="none" w="med" len="med"/>
            </a:ln>
          </p:spPr>
        </p:sp>
        <p:sp>
          <p:nvSpPr>
            <p:cNvPr id="131274" name="Line 127"/>
            <p:cNvSpPr/>
            <p:nvPr/>
          </p:nvSpPr>
          <p:spPr>
            <a:xfrm flipH="1">
              <a:off x="2449" y="2676"/>
              <a:ext cx="362" cy="1"/>
            </a:xfrm>
            <a:prstGeom prst="line">
              <a:avLst/>
            </a:prstGeom>
            <a:ln w="17463" cap="flat" cmpd="sng">
              <a:solidFill>
                <a:srgbClr val="000000"/>
              </a:solidFill>
              <a:prstDash val="solid"/>
              <a:headEnd type="none" w="med" len="med"/>
              <a:tailEnd type="none" w="med" len="med"/>
            </a:ln>
          </p:spPr>
        </p:sp>
        <p:sp>
          <p:nvSpPr>
            <p:cNvPr id="131275" name="Line 128"/>
            <p:cNvSpPr/>
            <p:nvPr/>
          </p:nvSpPr>
          <p:spPr>
            <a:xfrm flipV="1">
              <a:off x="2449" y="2580"/>
              <a:ext cx="1" cy="96"/>
            </a:xfrm>
            <a:prstGeom prst="line">
              <a:avLst/>
            </a:prstGeom>
            <a:ln w="17463" cap="flat" cmpd="sng">
              <a:solidFill>
                <a:srgbClr val="000000"/>
              </a:solidFill>
              <a:prstDash val="solid"/>
              <a:headEnd type="none" w="med" len="med"/>
              <a:tailEnd type="none" w="med" len="med"/>
            </a:ln>
          </p:spPr>
        </p:sp>
      </p:grpSp>
      <p:grpSp>
        <p:nvGrpSpPr>
          <p:cNvPr id="131076" name="Group 250"/>
          <p:cNvGrpSpPr/>
          <p:nvPr/>
        </p:nvGrpSpPr>
        <p:grpSpPr>
          <a:xfrm>
            <a:off x="5002213" y="590550"/>
            <a:ext cx="3913187" cy="4708525"/>
            <a:chOff x="3151" y="372"/>
            <a:chExt cx="2465" cy="2966"/>
          </a:xfrm>
        </p:grpSpPr>
        <p:sp>
          <p:nvSpPr>
            <p:cNvPr id="131077" name="Line 130"/>
            <p:cNvSpPr/>
            <p:nvPr/>
          </p:nvSpPr>
          <p:spPr>
            <a:xfrm flipV="1">
              <a:off x="3745" y="580"/>
              <a:ext cx="1" cy="2305"/>
            </a:xfrm>
            <a:prstGeom prst="line">
              <a:avLst/>
            </a:prstGeom>
            <a:ln w="17463" cap="flat" cmpd="sng">
              <a:solidFill>
                <a:srgbClr val="000000"/>
              </a:solidFill>
              <a:prstDash val="solid"/>
              <a:headEnd type="none" w="med" len="med"/>
              <a:tailEnd type="none" w="med" len="med"/>
            </a:ln>
          </p:spPr>
        </p:sp>
        <p:sp>
          <p:nvSpPr>
            <p:cNvPr id="131078" name="Line 131"/>
            <p:cNvSpPr/>
            <p:nvPr/>
          </p:nvSpPr>
          <p:spPr>
            <a:xfrm flipV="1">
              <a:off x="4550" y="580"/>
              <a:ext cx="1" cy="2305"/>
            </a:xfrm>
            <a:prstGeom prst="line">
              <a:avLst/>
            </a:prstGeom>
            <a:ln w="17463" cap="flat" cmpd="sng">
              <a:solidFill>
                <a:srgbClr val="000000"/>
              </a:solidFill>
              <a:prstDash val="solid"/>
              <a:headEnd type="none" w="med" len="med"/>
              <a:tailEnd type="none" w="med" len="med"/>
            </a:ln>
          </p:spPr>
        </p:sp>
        <p:sp>
          <p:nvSpPr>
            <p:cNvPr id="131079" name="Rectangle 132"/>
            <p:cNvSpPr/>
            <p:nvPr/>
          </p:nvSpPr>
          <p:spPr>
            <a:xfrm>
              <a:off x="3564" y="878"/>
              <a:ext cx="361" cy="254"/>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080" name="Rectangle 133"/>
            <p:cNvSpPr/>
            <p:nvPr/>
          </p:nvSpPr>
          <p:spPr>
            <a:xfrm>
              <a:off x="3564" y="920"/>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081" name="Rectangle 134"/>
            <p:cNvSpPr/>
            <p:nvPr/>
          </p:nvSpPr>
          <p:spPr>
            <a:xfrm>
              <a:off x="4370" y="878"/>
              <a:ext cx="350" cy="254"/>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082" name="Rectangle 135"/>
            <p:cNvSpPr/>
            <p:nvPr/>
          </p:nvSpPr>
          <p:spPr>
            <a:xfrm>
              <a:off x="4370" y="920"/>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083" name="Freeform 136"/>
            <p:cNvSpPr/>
            <p:nvPr/>
          </p:nvSpPr>
          <p:spPr>
            <a:xfrm>
              <a:off x="3723" y="835"/>
              <a:ext cx="43" cy="43"/>
            </a:xfrm>
            <a:custGeom>
              <a:avLst/>
              <a:gdLst>
                <a:gd name="txL" fmla="*/ 0 w 43"/>
                <a:gd name="txT" fmla="*/ 0 h 43"/>
                <a:gd name="txR" fmla="*/ 43 w 43"/>
                <a:gd name="txB" fmla="*/ 43 h 43"/>
              </a:gdLst>
              <a:ahLst/>
              <a:cxnLst>
                <a:cxn ang="0">
                  <a:pos x="0" y="21"/>
                </a:cxn>
                <a:cxn ang="0">
                  <a:pos x="11" y="0"/>
                </a:cxn>
                <a:cxn ang="0">
                  <a:pos x="32" y="0"/>
                </a:cxn>
                <a:cxn ang="0">
                  <a:pos x="43" y="21"/>
                </a:cxn>
                <a:cxn ang="0">
                  <a:pos x="32" y="43"/>
                </a:cxn>
                <a:cxn ang="0">
                  <a:pos x="11" y="43"/>
                </a:cxn>
                <a:cxn ang="0">
                  <a:pos x="0" y="21"/>
                </a:cxn>
              </a:cxnLst>
              <a:rect l="txL" t="txT" r="txR" b="txB"/>
              <a:pathLst>
                <a:path w="43" h="43">
                  <a:moveTo>
                    <a:pt x="0" y="21"/>
                  </a:moveTo>
                  <a:lnTo>
                    <a:pt x="11" y="0"/>
                  </a:lnTo>
                  <a:lnTo>
                    <a:pt x="32" y="0"/>
                  </a:lnTo>
                  <a:lnTo>
                    <a:pt x="43" y="21"/>
                  </a:lnTo>
                  <a:lnTo>
                    <a:pt x="32" y="43"/>
                  </a:lnTo>
                  <a:lnTo>
                    <a:pt x="11" y="43"/>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084" name="Freeform 137"/>
            <p:cNvSpPr/>
            <p:nvPr/>
          </p:nvSpPr>
          <p:spPr>
            <a:xfrm>
              <a:off x="4518" y="835"/>
              <a:ext cx="53" cy="43"/>
            </a:xfrm>
            <a:custGeom>
              <a:avLst/>
              <a:gdLst>
                <a:gd name="txL" fmla="*/ 0 w 53"/>
                <a:gd name="txT" fmla="*/ 0 h 43"/>
                <a:gd name="txR" fmla="*/ 53 w 53"/>
                <a:gd name="txB" fmla="*/ 43 h 43"/>
              </a:gdLst>
              <a:ahLst/>
              <a:cxnLst>
                <a:cxn ang="0">
                  <a:pos x="0" y="21"/>
                </a:cxn>
                <a:cxn ang="0">
                  <a:pos x="11" y="0"/>
                </a:cxn>
                <a:cxn ang="0">
                  <a:pos x="43" y="0"/>
                </a:cxn>
                <a:cxn ang="0">
                  <a:pos x="53" y="21"/>
                </a:cxn>
                <a:cxn ang="0">
                  <a:pos x="43" y="43"/>
                </a:cxn>
                <a:cxn ang="0">
                  <a:pos x="11" y="43"/>
                </a:cxn>
                <a:cxn ang="0">
                  <a:pos x="0" y="21"/>
                </a:cxn>
              </a:cxnLst>
              <a:rect l="txL" t="txT" r="txR" b="txB"/>
              <a:pathLst>
                <a:path w="53" h="43">
                  <a:moveTo>
                    <a:pt x="0" y="21"/>
                  </a:moveTo>
                  <a:lnTo>
                    <a:pt x="11" y="0"/>
                  </a:lnTo>
                  <a:lnTo>
                    <a:pt x="43" y="0"/>
                  </a:lnTo>
                  <a:lnTo>
                    <a:pt x="53" y="21"/>
                  </a:lnTo>
                  <a:lnTo>
                    <a:pt x="43" y="43"/>
                  </a:lnTo>
                  <a:lnTo>
                    <a:pt x="11" y="43"/>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085" name="Line 138"/>
            <p:cNvSpPr/>
            <p:nvPr/>
          </p:nvSpPr>
          <p:spPr>
            <a:xfrm flipV="1">
              <a:off x="3840" y="1132"/>
              <a:ext cx="1" cy="107"/>
            </a:xfrm>
            <a:prstGeom prst="line">
              <a:avLst/>
            </a:prstGeom>
            <a:ln w="17463" cap="flat" cmpd="sng">
              <a:solidFill>
                <a:srgbClr val="000000"/>
              </a:solidFill>
              <a:prstDash val="solid"/>
              <a:headEnd type="none" w="med" len="med"/>
              <a:tailEnd type="none" w="med" len="med"/>
            </a:ln>
          </p:spPr>
        </p:sp>
        <p:sp>
          <p:nvSpPr>
            <p:cNvPr id="131086" name="Line 139"/>
            <p:cNvSpPr/>
            <p:nvPr/>
          </p:nvSpPr>
          <p:spPr>
            <a:xfrm flipV="1">
              <a:off x="4444" y="1132"/>
              <a:ext cx="1" cy="107"/>
            </a:xfrm>
            <a:prstGeom prst="line">
              <a:avLst/>
            </a:prstGeom>
            <a:ln w="17463" cap="flat" cmpd="sng">
              <a:solidFill>
                <a:srgbClr val="000000"/>
              </a:solidFill>
              <a:prstDash val="solid"/>
              <a:headEnd type="none" w="med" len="med"/>
              <a:tailEnd type="none" w="med" len="med"/>
            </a:ln>
          </p:spPr>
        </p:sp>
        <p:sp>
          <p:nvSpPr>
            <p:cNvPr id="131087" name="Line 140"/>
            <p:cNvSpPr/>
            <p:nvPr/>
          </p:nvSpPr>
          <p:spPr>
            <a:xfrm flipH="1">
              <a:off x="3840" y="1239"/>
              <a:ext cx="201" cy="1"/>
            </a:xfrm>
            <a:prstGeom prst="line">
              <a:avLst/>
            </a:prstGeom>
            <a:ln w="17463" cap="flat" cmpd="sng">
              <a:solidFill>
                <a:srgbClr val="000000"/>
              </a:solidFill>
              <a:prstDash val="solid"/>
              <a:headEnd type="none" w="med" len="med"/>
              <a:tailEnd type="none" w="med" len="med"/>
            </a:ln>
          </p:spPr>
        </p:sp>
        <p:sp>
          <p:nvSpPr>
            <p:cNvPr id="131088" name="Line 141"/>
            <p:cNvSpPr/>
            <p:nvPr/>
          </p:nvSpPr>
          <p:spPr>
            <a:xfrm flipH="1">
              <a:off x="4243" y="1239"/>
              <a:ext cx="201" cy="1"/>
            </a:xfrm>
            <a:prstGeom prst="line">
              <a:avLst/>
            </a:prstGeom>
            <a:ln w="17463" cap="flat" cmpd="sng">
              <a:solidFill>
                <a:srgbClr val="000000"/>
              </a:solidFill>
              <a:prstDash val="solid"/>
              <a:headEnd type="none" w="med" len="med"/>
              <a:tailEnd type="none" w="med" len="med"/>
            </a:ln>
          </p:spPr>
        </p:sp>
        <p:sp>
          <p:nvSpPr>
            <p:cNvPr id="131089" name="Line 142"/>
            <p:cNvSpPr/>
            <p:nvPr/>
          </p:nvSpPr>
          <p:spPr>
            <a:xfrm flipH="1">
              <a:off x="4243" y="729"/>
              <a:ext cx="307" cy="1"/>
            </a:xfrm>
            <a:prstGeom prst="line">
              <a:avLst/>
            </a:prstGeom>
            <a:ln w="17463" cap="flat" cmpd="sng">
              <a:solidFill>
                <a:srgbClr val="000000"/>
              </a:solidFill>
              <a:prstDash val="solid"/>
              <a:headEnd type="none" w="med" len="med"/>
              <a:tailEnd type="none" w="med" len="med"/>
            </a:ln>
          </p:spPr>
        </p:sp>
        <p:sp>
          <p:nvSpPr>
            <p:cNvPr id="131090" name="Line 143"/>
            <p:cNvSpPr/>
            <p:nvPr/>
          </p:nvSpPr>
          <p:spPr>
            <a:xfrm flipH="1">
              <a:off x="3745" y="729"/>
              <a:ext cx="296" cy="1"/>
            </a:xfrm>
            <a:prstGeom prst="line">
              <a:avLst/>
            </a:prstGeom>
            <a:ln w="17463" cap="flat" cmpd="sng">
              <a:solidFill>
                <a:srgbClr val="000000"/>
              </a:solidFill>
              <a:prstDash val="solid"/>
              <a:headEnd type="none" w="med" len="med"/>
              <a:tailEnd type="none" w="med" len="med"/>
            </a:ln>
          </p:spPr>
        </p:sp>
        <p:sp>
          <p:nvSpPr>
            <p:cNvPr id="131091" name="Freeform 144"/>
            <p:cNvSpPr/>
            <p:nvPr/>
          </p:nvSpPr>
          <p:spPr>
            <a:xfrm>
              <a:off x="4518" y="708"/>
              <a:ext cx="53" cy="42"/>
            </a:xfrm>
            <a:custGeom>
              <a:avLst/>
              <a:gdLst>
                <a:gd name="txL" fmla="*/ 0 w 53"/>
                <a:gd name="txT" fmla="*/ 0 h 42"/>
                <a:gd name="txR" fmla="*/ 53 w 53"/>
                <a:gd name="txB" fmla="*/ 42 h 42"/>
              </a:gdLst>
              <a:ahLst/>
              <a:cxnLst>
                <a:cxn ang="0">
                  <a:pos x="0" y="21"/>
                </a:cxn>
                <a:cxn ang="0">
                  <a:pos x="11" y="0"/>
                </a:cxn>
                <a:cxn ang="0">
                  <a:pos x="43" y="0"/>
                </a:cxn>
                <a:cxn ang="0">
                  <a:pos x="53" y="21"/>
                </a:cxn>
                <a:cxn ang="0">
                  <a:pos x="43" y="42"/>
                </a:cxn>
                <a:cxn ang="0">
                  <a:pos x="11" y="42"/>
                </a:cxn>
                <a:cxn ang="0">
                  <a:pos x="0" y="21"/>
                </a:cxn>
              </a:cxnLst>
              <a:rect l="txL" t="txT" r="txR" b="txB"/>
              <a:pathLst>
                <a:path w="53" h="42">
                  <a:moveTo>
                    <a:pt x="0" y="21"/>
                  </a:moveTo>
                  <a:lnTo>
                    <a:pt x="11" y="0"/>
                  </a:lnTo>
                  <a:lnTo>
                    <a:pt x="43" y="0"/>
                  </a:lnTo>
                  <a:lnTo>
                    <a:pt x="53" y="21"/>
                  </a:lnTo>
                  <a:lnTo>
                    <a:pt x="43" y="42"/>
                  </a:lnTo>
                  <a:lnTo>
                    <a:pt x="11" y="42"/>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092" name="Freeform 145"/>
            <p:cNvSpPr/>
            <p:nvPr/>
          </p:nvSpPr>
          <p:spPr>
            <a:xfrm>
              <a:off x="3723" y="708"/>
              <a:ext cx="43" cy="42"/>
            </a:xfrm>
            <a:custGeom>
              <a:avLst/>
              <a:gdLst>
                <a:gd name="txL" fmla="*/ 0 w 43"/>
                <a:gd name="txT" fmla="*/ 0 h 42"/>
                <a:gd name="txR" fmla="*/ 43 w 43"/>
                <a:gd name="txB" fmla="*/ 42 h 42"/>
              </a:gdLst>
              <a:ahLst/>
              <a:cxnLst>
                <a:cxn ang="0">
                  <a:pos x="0" y="21"/>
                </a:cxn>
                <a:cxn ang="0">
                  <a:pos x="11" y="0"/>
                </a:cxn>
                <a:cxn ang="0">
                  <a:pos x="32" y="0"/>
                </a:cxn>
                <a:cxn ang="0">
                  <a:pos x="43" y="21"/>
                </a:cxn>
                <a:cxn ang="0">
                  <a:pos x="32" y="42"/>
                </a:cxn>
                <a:cxn ang="0">
                  <a:pos x="11" y="42"/>
                </a:cxn>
                <a:cxn ang="0">
                  <a:pos x="0" y="21"/>
                </a:cxn>
              </a:cxnLst>
              <a:rect l="txL" t="txT" r="txR" b="txB"/>
              <a:pathLst>
                <a:path w="43" h="42">
                  <a:moveTo>
                    <a:pt x="0" y="21"/>
                  </a:moveTo>
                  <a:lnTo>
                    <a:pt x="11" y="0"/>
                  </a:lnTo>
                  <a:lnTo>
                    <a:pt x="32" y="0"/>
                  </a:lnTo>
                  <a:lnTo>
                    <a:pt x="43" y="21"/>
                  </a:lnTo>
                  <a:lnTo>
                    <a:pt x="32" y="42"/>
                  </a:lnTo>
                  <a:lnTo>
                    <a:pt x="11" y="42"/>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093" name="Rectangle 146"/>
            <p:cNvSpPr/>
            <p:nvPr/>
          </p:nvSpPr>
          <p:spPr>
            <a:xfrm>
              <a:off x="3374" y="899"/>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094" name="Rectangle 147"/>
            <p:cNvSpPr/>
            <p:nvPr/>
          </p:nvSpPr>
          <p:spPr>
            <a:xfrm>
              <a:off x="3458" y="963"/>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1</a:t>
              </a:r>
              <a:endParaRPr lang="en-US" altLang="zh-CN" dirty="0">
                <a:latin typeface="Times New Roman" panose="02020603050405020304" pitchFamily="18" charset="0"/>
              </a:endParaRPr>
            </a:p>
          </p:txBody>
        </p:sp>
        <p:sp>
          <p:nvSpPr>
            <p:cNvPr id="131095" name="Rectangle 148"/>
            <p:cNvSpPr/>
            <p:nvPr/>
          </p:nvSpPr>
          <p:spPr>
            <a:xfrm>
              <a:off x="4773" y="899"/>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096" name="Rectangle 149"/>
            <p:cNvSpPr/>
            <p:nvPr/>
          </p:nvSpPr>
          <p:spPr>
            <a:xfrm>
              <a:off x="4857" y="963"/>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2</a:t>
              </a:r>
              <a:endParaRPr lang="en-US" altLang="zh-CN" dirty="0">
                <a:latin typeface="Times New Roman" panose="02020603050405020304" pitchFamily="18" charset="0"/>
              </a:endParaRPr>
            </a:p>
          </p:txBody>
        </p:sp>
        <p:sp>
          <p:nvSpPr>
            <p:cNvPr id="131097" name="Line 150"/>
            <p:cNvSpPr/>
            <p:nvPr/>
          </p:nvSpPr>
          <p:spPr>
            <a:xfrm flipH="1" flipV="1">
              <a:off x="4041" y="729"/>
              <a:ext cx="202" cy="510"/>
            </a:xfrm>
            <a:prstGeom prst="line">
              <a:avLst/>
            </a:prstGeom>
            <a:ln w="17463" cap="flat" cmpd="sng">
              <a:solidFill>
                <a:srgbClr val="000000"/>
              </a:solidFill>
              <a:prstDash val="solid"/>
              <a:headEnd type="none" w="med" len="med"/>
              <a:tailEnd type="none" w="med" len="med"/>
            </a:ln>
          </p:spPr>
        </p:sp>
        <p:sp>
          <p:nvSpPr>
            <p:cNvPr id="131098" name="Line 151"/>
            <p:cNvSpPr/>
            <p:nvPr/>
          </p:nvSpPr>
          <p:spPr>
            <a:xfrm flipH="1">
              <a:off x="4041" y="729"/>
              <a:ext cx="202" cy="510"/>
            </a:xfrm>
            <a:prstGeom prst="line">
              <a:avLst/>
            </a:prstGeom>
            <a:ln w="17463" cap="flat" cmpd="sng">
              <a:solidFill>
                <a:srgbClr val="000000"/>
              </a:solidFill>
              <a:prstDash val="solid"/>
              <a:headEnd type="none" w="med" len="med"/>
              <a:tailEnd type="none" w="med" len="med"/>
            </a:ln>
          </p:spPr>
        </p:sp>
        <p:sp>
          <p:nvSpPr>
            <p:cNvPr id="131099" name="Rectangle 152"/>
            <p:cNvSpPr/>
            <p:nvPr/>
          </p:nvSpPr>
          <p:spPr>
            <a:xfrm>
              <a:off x="3692" y="400"/>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Q</a:t>
              </a:r>
              <a:endParaRPr lang="en-US" altLang="zh-CN" dirty="0">
                <a:latin typeface="Times New Roman" panose="02020603050405020304" pitchFamily="18" charset="0"/>
              </a:endParaRPr>
            </a:p>
          </p:txBody>
        </p:sp>
        <p:grpSp>
          <p:nvGrpSpPr>
            <p:cNvPr id="131100" name="Group 155"/>
            <p:cNvGrpSpPr/>
            <p:nvPr/>
          </p:nvGrpSpPr>
          <p:grpSpPr>
            <a:xfrm>
              <a:off x="4486" y="372"/>
              <a:ext cx="104" cy="178"/>
              <a:chOff x="4748" y="404"/>
              <a:chExt cx="104" cy="178"/>
            </a:xfrm>
          </p:grpSpPr>
          <p:sp>
            <p:nvSpPr>
              <p:cNvPr id="131175" name="Line 153"/>
              <p:cNvSpPr/>
              <p:nvPr/>
            </p:nvSpPr>
            <p:spPr>
              <a:xfrm>
                <a:off x="4753" y="404"/>
                <a:ext cx="94" cy="1"/>
              </a:xfrm>
              <a:prstGeom prst="line">
                <a:avLst/>
              </a:prstGeom>
              <a:ln w="14288" cap="flat" cmpd="sng">
                <a:solidFill>
                  <a:srgbClr val="000000"/>
                </a:solidFill>
                <a:prstDash val="solid"/>
                <a:headEnd type="none" w="med" len="med"/>
                <a:tailEnd type="none" w="med" len="med"/>
              </a:ln>
            </p:spPr>
          </p:sp>
          <p:sp>
            <p:nvSpPr>
              <p:cNvPr id="131176" name="Rectangle 154"/>
              <p:cNvSpPr/>
              <p:nvPr/>
            </p:nvSpPr>
            <p:spPr>
              <a:xfrm>
                <a:off x="4748" y="409"/>
                <a:ext cx="104" cy="173"/>
              </a:xfrm>
              <a:prstGeom prst="rect">
                <a:avLst/>
              </a:prstGeom>
              <a:noFill/>
              <a:ln w="9525">
                <a:noFill/>
              </a:ln>
            </p:spPr>
            <p:txBody>
              <a:bodyPr wrap="none" lIns="0" tIns="0" rIns="0" bIns="0">
                <a:spAutoFit/>
              </a:bodyPr>
              <a:p>
                <a:pPr eaLnBrk="1" hangingPunct="1"/>
                <a:r>
                  <a:rPr lang="en-US" altLang="zh-CN" sz="1800" dirty="0">
                    <a:solidFill>
                      <a:srgbClr val="000000"/>
                    </a:solidFill>
                    <a:latin typeface="Times New Roman" panose="02020603050405020304" pitchFamily="18" charset="0"/>
                  </a:rPr>
                  <a:t>Q</a:t>
                </a:r>
                <a:endParaRPr lang="en-US" altLang="zh-CN" dirty="0">
                  <a:latin typeface="Times New Roman" panose="02020603050405020304" pitchFamily="18" charset="0"/>
                </a:endParaRPr>
              </a:p>
            </p:txBody>
          </p:sp>
        </p:grpSp>
        <p:sp>
          <p:nvSpPr>
            <p:cNvPr id="131101" name="Rectangle 156"/>
            <p:cNvSpPr/>
            <p:nvPr/>
          </p:nvSpPr>
          <p:spPr>
            <a:xfrm>
              <a:off x="4423" y="3108"/>
              <a:ext cx="45"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a:t>
              </a:r>
              <a:endParaRPr lang="en-US" altLang="zh-CN" dirty="0">
                <a:latin typeface="Times New Roman" panose="02020603050405020304" pitchFamily="18" charset="0"/>
              </a:endParaRPr>
            </a:p>
          </p:txBody>
        </p:sp>
        <p:sp>
          <p:nvSpPr>
            <p:cNvPr id="131102" name="Rectangle 157"/>
            <p:cNvSpPr/>
            <p:nvPr/>
          </p:nvSpPr>
          <p:spPr>
            <a:xfrm>
              <a:off x="4465" y="3108"/>
              <a:ext cx="96" cy="230"/>
            </a:xfrm>
            <a:prstGeom prst="rect">
              <a:avLst/>
            </a:prstGeom>
            <a:noFill/>
            <a:ln w="9525">
              <a:noFill/>
            </a:ln>
          </p:spPr>
          <p:txBody>
            <a:bodyPr wrap="none" lIns="0" tIns="0" rIns="0" bIns="0">
              <a:spAutoFit/>
            </a:bodyPr>
            <a:p>
              <a:pPr eaLnBrk="1" hangingPunct="1"/>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31103" name="Rectangle 158"/>
            <p:cNvSpPr/>
            <p:nvPr/>
          </p:nvSpPr>
          <p:spPr>
            <a:xfrm>
              <a:off x="4529" y="3108"/>
              <a:ext cx="45"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a:t>
              </a:r>
              <a:endParaRPr lang="en-US" altLang="zh-CN" dirty="0">
                <a:latin typeface="Times New Roman" panose="02020603050405020304" pitchFamily="18" charset="0"/>
              </a:endParaRPr>
            </a:p>
          </p:txBody>
        </p:sp>
        <p:sp>
          <p:nvSpPr>
            <p:cNvPr id="131104" name="Rectangle 176"/>
            <p:cNvSpPr/>
            <p:nvPr/>
          </p:nvSpPr>
          <p:spPr>
            <a:xfrm>
              <a:off x="3564" y="1334"/>
              <a:ext cx="361"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05" name="Rectangle 177"/>
            <p:cNvSpPr/>
            <p:nvPr/>
          </p:nvSpPr>
          <p:spPr>
            <a:xfrm>
              <a:off x="3564" y="1377"/>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06" name="Rectangle 178"/>
            <p:cNvSpPr/>
            <p:nvPr/>
          </p:nvSpPr>
          <p:spPr>
            <a:xfrm>
              <a:off x="4370" y="1334"/>
              <a:ext cx="350"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07" name="Rectangle 179"/>
            <p:cNvSpPr/>
            <p:nvPr/>
          </p:nvSpPr>
          <p:spPr>
            <a:xfrm>
              <a:off x="4370" y="1377"/>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08" name="Freeform 180"/>
            <p:cNvSpPr/>
            <p:nvPr/>
          </p:nvSpPr>
          <p:spPr>
            <a:xfrm>
              <a:off x="3723" y="1292"/>
              <a:ext cx="43" cy="42"/>
            </a:xfrm>
            <a:custGeom>
              <a:avLst/>
              <a:gdLst>
                <a:gd name="txL" fmla="*/ 0 w 43"/>
                <a:gd name="txT" fmla="*/ 0 h 42"/>
                <a:gd name="txR" fmla="*/ 43 w 43"/>
                <a:gd name="txB" fmla="*/ 42 h 42"/>
              </a:gdLst>
              <a:ahLst/>
              <a:cxnLst>
                <a:cxn ang="0">
                  <a:pos x="0" y="21"/>
                </a:cxn>
                <a:cxn ang="0">
                  <a:pos x="11" y="0"/>
                </a:cxn>
                <a:cxn ang="0">
                  <a:pos x="32" y="0"/>
                </a:cxn>
                <a:cxn ang="0">
                  <a:pos x="43" y="21"/>
                </a:cxn>
                <a:cxn ang="0">
                  <a:pos x="32" y="42"/>
                </a:cxn>
                <a:cxn ang="0">
                  <a:pos x="11" y="42"/>
                </a:cxn>
                <a:cxn ang="0">
                  <a:pos x="0" y="21"/>
                </a:cxn>
              </a:cxnLst>
              <a:rect l="txL" t="txT" r="txR" b="txB"/>
              <a:pathLst>
                <a:path w="43" h="42">
                  <a:moveTo>
                    <a:pt x="0" y="21"/>
                  </a:moveTo>
                  <a:lnTo>
                    <a:pt x="11" y="0"/>
                  </a:lnTo>
                  <a:lnTo>
                    <a:pt x="32" y="0"/>
                  </a:lnTo>
                  <a:lnTo>
                    <a:pt x="43" y="21"/>
                  </a:lnTo>
                  <a:lnTo>
                    <a:pt x="32" y="42"/>
                  </a:lnTo>
                  <a:lnTo>
                    <a:pt x="11" y="42"/>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09" name="Freeform 181"/>
            <p:cNvSpPr/>
            <p:nvPr/>
          </p:nvSpPr>
          <p:spPr>
            <a:xfrm>
              <a:off x="4518" y="1292"/>
              <a:ext cx="53" cy="42"/>
            </a:xfrm>
            <a:custGeom>
              <a:avLst/>
              <a:gdLst>
                <a:gd name="txL" fmla="*/ 0 w 53"/>
                <a:gd name="txT" fmla="*/ 0 h 42"/>
                <a:gd name="txR" fmla="*/ 53 w 53"/>
                <a:gd name="txB" fmla="*/ 42 h 42"/>
              </a:gdLst>
              <a:ahLst/>
              <a:cxnLst>
                <a:cxn ang="0">
                  <a:pos x="0" y="21"/>
                </a:cxn>
                <a:cxn ang="0">
                  <a:pos x="11" y="0"/>
                </a:cxn>
                <a:cxn ang="0">
                  <a:pos x="43" y="0"/>
                </a:cxn>
                <a:cxn ang="0">
                  <a:pos x="53" y="21"/>
                </a:cxn>
                <a:cxn ang="0">
                  <a:pos x="43" y="42"/>
                </a:cxn>
                <a:cxn ang="0">
                  <a:pos x="11" y="42"/>
                </a:cxn>
                <a:cxn ang="0">
                  <a:pos x="0" y="21"/>
                </a:cxn>
              </a:cxnLst>
              <a:rect l="txL" t="txT" r="txR" b="txB"/>
              <a:pathLst>
                <a:path w="53" h="42">
                  <a:moveTo>
                    <a:pt x="0" y="21"/>
                  </a:moveTo>
                  <a:lnTo>
                    <a:pt x="11" y="0"/>
                  </a:lnTo>
                  <a:lnTo>
                    <a:pt x="43" y="0"/>
                  </a:lnTo>
                  <a:lnTo>
                    <a:pt x="53" y="21"/>
                  </a:lnTo>
                  <a:lnTo>
                    <a:pt x="43" y="42"/>
                  </a:lnTo>
                  <a:lnTo>
                    <a:pt x="11" y="42"/>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10" name="Rectangle 182"/>
            <p:cNvSpPr/>
            <p:nvPr/>
          </p:nvSpPr>
          <p:spPr>
            <a:xfrm>
              <a:off x="3374" y="1345"/>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11" name="Rectangle 183"/>
            <p:cNvSpPr/>
            <p:nvPr/>
          </p:nvSpPr>
          <p:spPr>
            <a:xfrm>
              <a:off x="3458" y="1419"/>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3</a:t>
              </a:r>
              <a:endParaRPr lang="en-US" altLang="zh-CN" dirty="0">
                <a:latin typeface="Times New Roman" panose="02020603050405020304" pitchFamily="18" charset="0"/>
              </a:endParaRPr>
            </a:p>
          </p:txBody>
        </p:sp>
        <p:sp>
          <p:nvSpPr>
            <p:cNvPr id="131112" name="Rectangle 184"/>
            <p:cNvSpPr/>
            <p:nvPr/>
          </p:nvSpPr>
          <p:spPr>
            <a:xfrm>
              <a:off x="4773" y="1345"/>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13" name="Rectangle 185"/>
            <p:cNvSpPr/>
            <p:nvPr/>
          </p:nvSpPr>
          <p:spPr>
            <a:xfrm>
              <a:off x="4857" y="1419"/>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4</a:t>
              </a:r>
              <a:endParaRPr lang="en-US" altLang="zh-CN" dirty="0">
                <a:latin typeface="Times New Roman" panose="02020603050405020304" pitchFamily="18" charset="0"/>
              </a:endParaRPr>
            </a:p>
          </p:txBody>
        </p:sp>
        <p:sp>
          <p:nvSpPr>
            <p:cNvPr id="131114" name="Line 186"/>
            <p:cNvSpPr/>
            <p:nvPr/>
          </p:nvSpPr>
          <p:spPr>
            <a:xfrm flipV="1">
              <a:off x="3745" y="1589"/>
              <a:ext cx="1" cy="96"/>
            </a:xfrm>
            <a:prstGeom prst="line">
              <a:avLst/>
            </a:prstGeom>
            <a:ln w="17463" cap="flat" cmpd="sng">
              <a:solidFill>
                <a:srgbClr val="000000"/>
              </a:solidFill>
              <a:prstDash val="solid"/>
              <a:headEnd type="none" w="med" len="med"/>
              <a:tailEnd type="none" w="med" len="med"/>
            </a:ln>
          </p:spPr>
        </p:sp>
        <p:sp>
          <p:nvSpPr>
            <p:cNvPr id="131115" name="Line 187"/>
            <p:cNvSpPr/>
            <p:nvPr/>
          </p:nvSpPr>
          <p:spPr>
            <a:xfrm flipV="1">
              <a:off x="4550" y="1589"/>
              <a:ext cx="1" cy="96"/>
            </a:xfrm>
            <a:prstGeom prst="line">
              <a:avLst/>
            </a:prstGeom>
            <a:ln w="17463" cap="flat" cmpd="sng">
              <a:solidFill>
                <a:srgbClr val="000000"/>
              </a:solidFill>
              <a:prstDash val="solid"/>
              <a:headEnd type="none" w="med" len="med"/>
              <a:tailEnd type="none" w="med" len="med"/>
            </a:ln>
          </p:spPr>
        </p:sp>
        <p:sp>
          <p:nvSpPr>
            <p:cNvPr id="131116" name="Line 188"/>
            <p:cNvSpPr/>
            <p:nvPr/>
          </p:nvSpPr>
          <p:spPr>
            <a:xfrm flipH="1">
              <a:off x="3840" y="1685"/>
              <a:ext cx="1410" cy="1"/>
            </a:xfrm>
            <a:prstGeom prst="line">
              <a:avLst/>
            </a:prstGeom>
            <a:ln w="17463" cap="flat" cmpd="sng">
              <a:solidFill>
                <a:srgbClr val="000000"/>
              </a:solidFill>
              <a:prstDash val="solid"/>
              <a:headEnd type="none" w="med" len="med"/>
              <a:tailEnd type="none" w="med" len="med"/>
            </a:ln>
          </p:spPr>
        </p:sp>
        <p:sp>
          <p:nvSpPr>
            <p:cNvPr id="131117" name="Freeform 189"/>
            <p:cNvSpPr/>
            <p:nvPr/>
          </p:nvSpPr>
          <p:spPr>
            <a:xfrm>
              <a:off x="4116" y="2715"/>
              <a:ext cx="52" cy="42"/>
            </a:xfrm>
            <a:custGeom>
              <a:avLst/>
              <a:gdLst>
                <a:gd name="txL" fmla="*/ 0 w 52"/>
                <a:gd name="txT" fmla="*/ 0 h 42"/>
                <a:gd name="txR" fmla="*/ 52 w 52"/>
                <a:gd name="txB" fmla="*/ 42 h 42"/>
              </a:gdLst>
              <a:ahLst/>
              <a:cxnLst>
                <a:cxn ang="0">
                  <a:pos x="0" y="21"/>
                </a:cxn>
                <a:cxn ang="0">
                  <a:pos x="21" y="0"/>
                </a:cxn>
                <a:cxn ang="0">
                  <a:pos x="42" y="0"/>
                </a:cxn>
                <a:cxn ang="0">
                  <a:pos x="52" y="21"/>
                </a:cxn>
                <a:cxn ang="0">
                  <a:pos x="42" y="42"/>
                </a:cxn>
                <a:cxn ang="0">
                  <a:pos x="21" y="42"/>
                </a:cxn>
                <a:cxn ang="0">
                  <a:pos x="0" y="21"/>
                </a:cxn>
              </a:cxnLst>
              <a:rect l="txL" t="txT" r="txR" b="txB"/>
              <a:pathLst>
                <a:path w="52" h="42">
                  <a:moveTo>
                    <a:pt x="0" y="21"/>
                  </a:moveTo>
                  <a:lnTo>
                    <a:pt x="21" y="0"/>
                  </a:lnTo>
                  <a:lnTo>
                    <a:pt x="42" y="0"/>
                  </a:lnTo>
                  <a:lnTo>
                    <a:pt x="52" y="21"/>
                  </a:lnTo>
                  <a:lnTo>
                    <a:pt x="42" y="42"/>
                  </a:lnTo>
                  <a:lnTo>
                    <a:pt x="21" y="42"/>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18" name="Line 190"/>
            <p:cNvSpPr/>
            <p:nvPr/>
          </p:nvSpPr>
          <p:spPr>
            <a:xfrm flipV="1">
              <a:off x="4147" y="2736"/>
              <a:ext cx="1" cy="149"/>
            </a:xfrm>
            <a:prstGeom prst="line">
              <a:avLst/>
            </a:prstGeom>
            <a:ln w="17463" cap="flat" cmpd="sng">
              <a:solidFill>
                <a:srgbClr val="000000"/>
              </a:solidFill>
              <a:prstDash val="solid"/>
              <a:headEnd type="none" w="med" len="med"/>
              <a:tailEnd type="none" w="med" len="med"/>
            </a:ln>
          </p:spPr>
        </p:sp>
        <p:sp>
          <p:nvSpPr>
            <p:cNvPr id="131119" name="Rectangle 191"/>
            <p:cNvSpPr/>
            <p:nvPr/>
          </p:nvSpPr>
          <p:spPr>
            <a:xfrm>
              <a:off x="3702" y="2907"/>
              <a:ext cx="76"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S</a:t>
              </a:r>
              <a:endParaRPr lang="en-US" altLang="zh-CN" dirty="0">
                <a:latin typeface="Times New Roman" panose="02020603050405020304" pitchFamily="18" charset="0"/>
              </a:endParaRPr>
            </a:p>
          </p:txBody>
        </p:sp>
        <p:sp>
          <p:nvSpPr>
            <p:cNvPr id="131120" name="Rectangle 192"/>
            <p:cNvSpPr/>
            <p:nvPr/>
          </p:nvSpPr>
          <p:spPr>
            <a:xfrm>
              <a:off x="4063" y="2907"/>
              <a:ext cx="167"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CP</a:t>
              </a:r>
              <a:endParaRPr lang="en-US" altLang="zh-CN" dirty="0">
                <a:latin typeface="Times New Roman" panose="02020603050405020304" pitchFamily="18" charset="0"/>
              </a:endParaRPr>
            </a:p>
          </p:txBody>
        </p:sp>
        <p:sp>
          <p:nvSpPr>
            <p:cNvPr id="131121" name="Rectangle 193"/>
            <p:cNvSpPr/>
            <p:nvPr/>
          </p:nvSpPr>
          <p:spPr>
            <a:xfrm>
              <a:off x="4508" y="2907"/>
              <a:ext cx="91"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R</a:t>
              </a:r>
              <a:endParaRPr lang="en-US" altLang="zh-CN" dirty="0">
                <a:latin typeface="Times New Roman" panose="02020603050405020304" pitchFamily="18" charset="0"/>
              </a:endParaRPr>
            </a:p>
          </p:txBody>
        </p:sp>
        <p:sp>
          <p:nvSpPr>
            <p:cNvPr id="131122" name="Freeform 197"/>
            <p:cNvSpPr/>
            <p:nvPr/>
          </p:nvSpPr>
          <p:spPr>
            <a:xfrm>
              <a:off x="4423" y="1663"/>
              <a:ext cx="42" cy="43"/>
            </a:xfrm>
            <a:custGeom>
              <a:avLst/>
              <a:gdLst>
                <a:gd name="txL" fmla="*/ 0 w 42"/>
                <a:gd name="txT" fmla="*/ 0 h 43"/>
                <a:gd name="txR" fmla="*/ 42 w 42"/>
                <a:gd name="txB" fmla="*/ 43 h 43"/>
              </a:gdLst>
              <a:ahLst/>
              <a:cxnLst>
                <a:cxn ang="0">
                  <a:pos x="0" y="22"/>
                </a:cxn>
                <a:cxn ang="0">
                  <a:pos x="10" y="0"/>
                </a:cxn>
                <a:cxn ang="0">
                  <a:pos x="32" y="0"/>
                </a:cxn>
                <a:cxn ang="0">
                  <a:pos x="42" y="22"/>
                </a:cxn>
                <a:cxn ang="0">
                  <a:pos x="32" y="43"/>
                </a:cxn>
                <a:cxn ang="0">
                  <a:pos x="10" y="43"/>
                </a:cxn>
                <a:cxn ang="0">
                  <a:pos x="0" y="22"/>
                </a:cxn>
              </a:cxnLst>
              <a:rect l="txL" t="txT" r="txR" b="txB"/>
              <a:pathLst>
                <a:path w="42" h="43">
                  <a:moveTo>
                    <a:pt x="0" y="22"/>
                  </a:moveTo>
                  <a:lnTo>
                    <a:pt x="10" y="0"/>
                  </a:lnTo>
                  <a:lnTo>
                    <a:pt x="32" y="0"/>
                  </a:lnTo>
                  <a:lnTo>
                    <a:pt x="42" y="22"/>
                  </a:lnTo>
                  <a:lnTo>
                    <a:pt x="32" y="43"/>
                  </a:lnTo>
                  <a:lnTo>
                    <a:pt x="10" y="43"/>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23" name="Line 198"/>
            <p:cNvSpPr/>
            <p:nvPr/>
          </p:nvSpPr>
          <p:spPr>
            <a:xfrm flipV="1">
              <a:off x="3840" y="1589"/>
              <a:ext cx="1" cy="96"/>
            </a:xfrm>
            <a:prstGeom prst="line">
              <a:avLst/>
            </a:prstGeom>
            <a:ln w="17463" cap="flat" cmpd="sng">
              <a:solidFill>
                <a:srgbClr val="000000"/>
              </a:solidFill>
              <a:prstDash val="solid"/>
              <a:headEnd type="none" w="med" len="med"/>
              <a:tailEnd type="none" w="med" len="med"/>
            </a:ln>
          </p:spPr>
        </p:sp>
        <p:sp>
          <p:nvSpPr>
            <p:cNvPr id="131124" name="Line 199"/>
            <p:cNvSpPr/>
            <p:nvPr/>
          </p:nvSpPr>
          <p:spPr>
            <a:xfrm flipV="1">
              <a:off x="4444" y="1589"/>
              <a:ext cx="1" cy="96"/>
            </a:xfrm>
            <a:prstGeom prst="line">
              <a:avLst/>
            </a:prstGeom>
            <a:ln w="17463" cap="flat" cmpd="sng">
              <a:solidFill>
                <a:srgbClr val="000000"/>
              </a:solidFill>
              <a:prstDash val="solid"/>
              <a:headEnd type="none" w="med" len="med"/>
              <a:tailEnd type="none" w="med" len="med"/>
            </a:ln>
          </p:spPr>
        </p:sp>
        <p:sp>
          <p:nvSpPr>
            <p:cNvPr id="131125" name="Rectangle 200"/>
            <p:cNvSpPr/>
            <p:nvPr/>
          </p:nvSpPr>
          <p:spPr>
            <a:xfrm>
              <a:off x="3564" y="1940"/>
              <a:ext cx="361" cy="244"/>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26" name="Rectangle 201"/>
            <p:cNvSpPr/>
            <p:nvPr/>
          </p:nvSpPr>
          <p:spPr>
            <a:xfrm>
              <a:off x="3564" y="1972"/>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27" name="Rectangle 202"/>
            <p:cNvSpPr/>
            <p:nvPr/>
          </p:nvSpPr>
          <p:spPr>
            <a:xfrm>
              <a:off x="4370" y="1940"/>
              <a:ext cx="350" cy="244"/>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28" name="Rectangle 203"/>
            <p:cNvSpPr/>
            <p:nvPr/>
          </p:nvSpPr>
          <p:spPr>
            <a:xfrm>
              <a:off x="4370" y="1972"/>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29" name="Freeform 204"/>
            <p:cNvSpPr/>
            <p:nvPr/>
          </p:nvSpPr>
          <p:spPr>
            <a:xfrm>
              <a:off x="3723" y="1887"/>
              <a:ext cx="43" cy="42"/>
            </a:xfrm>
            <a:custGeom>
              <a:avLst/>
              <a:gdLst>
                <a:gd name="txL" fmla="*/ 0 w 43"/>
                <a:gd name="txT" fmla="*/ 0 h 42"/>
                <a:gd name="txR" fmla="*/ 43 w 43"/>
                <a:gd name="txB" fmla="*/ 42 h 42"/>
              </a:gdLst>
              <a:ahLst/>
              <a:cxnLst>
                <a:cxn ang="0">
                  <a:pos x="0" y="21"/>
                </a:cxn>
                <a:cxn ang="0">
                  <a:pos x="11" y="0"/>
                </a:cxn>
                <a:cxn ang="0">
                  <a:pos x="32" y="0"/>
                </a:cxn>
                <a:cxn ang="0">
                  <a:pos x="43" y="21"/>
                </a:cxn>
                <a:cxn ang="0">
                  <a:pos x="32" y="42"/>
                </a:cxn>
                <a:cxn ang="0">
                  <a:pos x="11" y="42"/>
                </a:cxn>
                <a:cxn ang="0">
                  <a:pos x="0" y="21"/>
                </a:cxn>
              </a:cxnLst>
              <a:rect l="txL" t="txT" r="txR" b="txB"/>
              <a:pathLst>
                <a:path w="43" h="42">
                  <a:moveTo>
                    <a:pt x="0" y="21"/>
                  </a:moveTo>
                  <a:lnTo>
                    <a:pt x="11" y="0"/>
                  </a:lnTo>
                  <a:lnTo>
                    <a:pt x="32" y="0"/>
                  </a:lnTo>
                  <a:lnTo>
                    <a:pt x="43" y="21"/>
                  </a:lnTo>
                  <a:lnTo>
                    <a:pt x="32" y="42"/>
                  </a:lnTo>
                  <a:lnTo>
                    <a:pt x="11" y="42"/>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30" name="Freeform 205"/>
            <p:cNvSpPr/>
            <p:nvPr/>
          </p:nvSpPr>
          <p:spPr>
            <a:xfrm>
              <a:off x="4518" y="1887"/>
              <a:ext cx="53" cy="42"/>
            </a:xfrm>
            <a:custGeom>
              <a:avLst/>
              <a:gdLst>
                <a:gd name="txL" fmla="*/ 0 w 53"/>
                <a:gd name="txT" fmla="*/ 0 h 42"/>
                <a:gd name="txR" fmla="*/ 53 w 53"/>
                <a:gd name="txB" fmla="*/ 42 h 42"/>
              </a:gdLst>
              <a:ahLst/>
              <a:cxnLst>
                <a:cxn ang="0">
                  <a:pos x="0" y="21"/>
                </a:cxn>
                <a:cxn ang="0">
                  <a:pos x="11" y="0"/>
                </a:cxn>
                <a:cxn ang="0">
                  <a:pos x="43" y="0"/>
                </a:cxn>
                <a:cxn ang="0">
                  <a:pos x="53" y="21"/>
                </a:cxn>
                <a:cxn ang="0">
                  <a:pos x="43" y="42"/>
                </a:cxn>
                <a:cxn ang="0">
                  <a:pos x="11" y="42"/>
                </a:cxn>
                <a:cxn ang="0">
                  <a:pos x="0" y="21"/>
                </a:cxn>
              </a:cxnLst>
              <a:rect l="txL" t="txT" r="txR" b="txB"/>
              <a:pathLst>
                <a:path w="53" h="42">
                  <a:moveTo>
                    <a:pt x="0" y="21"/>
                  </a:moveTo>
                  <a:lnTo>
                    <a:pt x="11" y="0"/>
                  </a:lnTo>
                  <a:lnTo>
                    <a:pt x="43" y="0"/>
                  </a:lnTo>
                  <a:lnTo>
                    <a:pt x="53" y="21"/>
                  </a:lnTo>
                  <a:lnTo>
                    <a:pt x="43" y="42"/>
                  </a:lnTo>
                  <a:lnTo>
                    <a:pt x="11" y="42"/>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31" name="Line 206"/>
            <p:cNvSpPr/>
            <p:nvPr/>
          </p:nvSpPr>
          <p:spPr>
            <a:xfrm flipV="1">
              <a:off x="3840" y="2184"/>
              <a:ext cx="1" cy="106"/>
            </a:xfrm>
            <a:prstGeom prst="line">
              <a:avLst/>
            </a:prstGeom>
            <a:ln w="17463" cap="flat" cmpd="sng">
              <a:solidFill>
                <a:srgbClr val="000000"/>
              </a:solidFill>
              <a:prstDash val="solid"/>
              <a:headEnd type="none" w="med" len="med"/>
              <a:tailEnd type="none" w="med" len="med"/>
            </a:ln>
          </p:spPr>
        </p:sp>
        <p:sp>
          <p:nvSpPr>
            <p:cNvPr id="131132" name="Line 207"/>
            <p:cNvSpPr/>
            <p:nvPr/>
          </p:nvSpPr>
          <p:spPr>
            <a:xfrm flipV="1">
              <a:off x="4444" y="2184"/>
              <a:ext cx="1" cy="106"/>
            </a:xfrm>
            <a:prstGeom prst="line">
              <a:avLst/>
            </a:prstGeom>
            <a:ln w="17463" cap="flat" cmpd="sng">
              <a:solidFill>
                <a:srgbClr val="000000"/>
              </a:solidFill>
              <a:prstDash val="solid"/>
              <a:headEnd type="none" w="med" len="med"/>
              <a:tailEnd type="none" w="med" len="med"/>
            </a:ln>
          </p:spPr>
        </p:sp>
        <p:sp>
          <p:nvSpPr>
            <p:cNvPr id="131133" name="Line 208"/>
            <p:cNvSpPr/>
            <p:nvPr/>
          </p:nvSpPr>
          <p:spPr>
            <a:xfrm flipH="1">
              <a:off x="3840" y="2290"/>
              <a:ext cx="201" cy="1"/>
            </a:xfrm>
            <a:prstGeom prst="line">
              <a:avLst/>
            </a:prstGeom>
            <a:ln w="17463" cap="flat" cmpd="sng">
              <a:solidFill>
                <a:srgbClr val="000000"/>
              </a:solidFill>
              <a:prstDash val="solid"/>
              <a:headEnd type="none" w="med" len="med"/>
              <a:tailEnd type="none" w="med" len="med"/>
            </a:ln>
          </p:spPr>
        </p:sp>
        <p:sp>
          <p:nvSpPr>
            <p:cNvPr id="131134" name="Line 209"/>
            <p:cNvSpPr/>
            <p:nvPr/>
          </p:nvSpPr>
          <p:spPr>
            <a:xfrm flipH="1">
              <a:off x="4243" y="2290"/>
              <a:ext cx="201" cy="1"/>
            </a:xfrm>
            <a:prstGeom prst="line">
              <a:avLst/>
            </a:prstGeom>
            <a:ln w="17463" cap="flat" cmpd="sng">
              <a:solidFill>
                <a:srgbClr val="000000"/>
              </a:solidFill>
              <a:prstDash val="solid"/>
              <a:headEnd type="none" w="med" len="med"/>
              <a:tailEnd type="none" w="med" len="med"/>
            </a:ln>
          </p:spPr>
        </p:sp>
        <p:sp>
          <p:nvSpPr>
            <p:cNvPr id="131135" name="Line 210"/>
            <p:cNvSpPr/>
            <p:nvPr/>
          </p:nvSpPr>
          <p:spPr>
            <a:xfrm flipH="1">
              <a:off x="4243" y="1780"/>
              <a:ext cx="307" cy="1"/>
            </a:xfrm>
            <a:prstGeom prst="line">
              <a:avLst/>
            </a:prstGeom>
            <a:ln w="17463" cap="flat" cmpd="sng">
              <a:solidFill>
                <a:srgbClr val="000000"/>
              </a:solidFill>
              <a:prstDash val="solid"/>
              <a:headEnd type="none" w="med" len="med"/>
              <a:tailEnd type="none" w="med" len="med"/>
            </a:ln>
          </p:spPr>
        </p:sp>
        <p:sp>
          <p:nvSpPr>
            <p:cNvPr id="131136" name="Line 211"/>
            <p:cNvSpPr/>
            <p:nvPr/>
          </p:nvSpPr>
          <p:spPr>
            <a:xfrm flipH="1">
              <a:off x="3745" y="1780"/>
              <a:ext cx="296" cy="1"/>
            </a:xfrm>
            <a:prstGeom prst="line">
              <a:avLst/>
            </a:prstGeom>
            <a:ln w="17463" cap="flat" cmpd="sng">
              <a:solidFill>
                <a:srgbClr val="000000"/>
              </a:solidFill>
              <a:prstDash val="solid"/>
              <a:headEnd type="none" w="med" len="med"/>
              <a:tailEnd type="none" w="med" len="med"/>
            </a:ln>
          </p:spPr>
        </p:sp>
        <p:sp>
          <p:nvSpPr>
            <p:cNvPr id="131137" name="Freeform 212"/>
            <p:cNvSpPr/>
            <p:nvPr/>
          </p:nvSpPr>
          <p:spPr>
            <a:xfrm>
              <a:off x="4518" y="1759"/>
              <a:ext cx="53" cy="43"/>
            </a:xfrm>
            <a:custGeom>
              <a:avLst/>
              <a:gdLst>
                <a:gd name="txL" fmla="*/ 0 w 53"/>
                <a:gd name="txT" fmla="*/ 0 h 43"/>
                <a:gd name="txR" fmla="*/ 53 w 53"/>
                <a:gd name="txB" fmla="*/ 43 h 43"/>
              </a:gdLst>
              <a:ahLst/>
              <a:cxnLst>
                <a:cxn ang="0">
                  <a:pos x="0" y="21"/>
                </a:cxn>
                <a:cxn ang="0">
                  <a:pos x="11" y="0"/>
                </a:cxn>
                <a:cxn ang="0">
                  <a:pos x="43" y="0"/>
                </a:cxn>
                <a:cxn ang="0">
                  <a:pos x="53" y="21"/>
                </a:cxn>
                <a:cxn ang="0">
                  <a:pos x="43" y="43"/>
                </a:cxn>
                <a:cxn ang="0">
                  <a:pos x="11" y="43"/>
                </a:cxn>
                <a:cxn ang="0">
                  <a:pos x="0" y="21"/>
                </a:cxn>
              </a:cxnLst>
              <a:rect l="txL" t="txT" r="txR" b="txB"/>
              <a:pathLst>
                <a:path w="53" h="43">
                  <a:moveTo>
                    <a:pt x="0" y="21"/>
                  </a:moveTo>
                  <a:lnTo>
                    <a:pt x="11" y="0"/>
                  </a:lnTo>
                  <a:lnTo>
                    <a:pt x="43" y="0"/>
                  </a:lnTo>
                  <a:lnTo>
                    <a:pt x="53" y="21"/>
                  </a:lnTo>
                  <a:lnTo>
                    <a:pt x="43" y="43"/>
                  </a:lnTo>
                  <a:lnTo>
                    <a:pt x="11" y="43"/>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38" name="Freeform 213"/>
            <p:cNvSpPr/>
            <p:nvPr/>
          </p:nvSpPr>
          <p:spPr>
            <a:xfrm>
              <a:off x="3723" y="1759"/>
              <a:ext cx="43" cy="43"/>
            </a:xfrm>
            <a:custGeom>
              <a:avLst/>
              <a:gdLst>
                <a:gd name="txL" fmla="*/ 0 w 43"/>
                <a:gd name="txT" fmla="*/ 0 h 43"/>
                <a:gd name="txR" fmla="*/ 43 w 43"/>
                <a:gd name="txB" fmla="*/ 43 h 43"/>
              </a:gdLst>
              <a:ahLst/>
              <a:cxnLst>
                <a:cxn ang="0">
                  <a:pos x="0" y="21"/>
                </a:cxn>
                <a:cxn ang="0">
                  <a:pos x="11" y="0"/>
                </a:cxn>
                <a:cxn ang="0">
                  <a:pos x="32" y="0"/>
                </a:cxn>
                <a:cxn ang="0">
                  <a:pos x="43" y="21"/>
                </a:cxn>
                <a:cxn ang="0">
                  <a:pos x="32" y="43"/>
                </a:cxn>
                <a:cxn ang="0">
                  <a:pos x="11" y="43"/>
                </a:cxn>
                <a:cxn ang="0">
                  <a:pos x="0" y="21"/>
                </a:cxn>
              </a:cxnLst>
              <a:rect l="txL" t="txT" r="txR" b="txB"/>
              <a:pathLst>
                <a:path w="43" h="43">
                  <a:moveTo>
                    <a:pt x="0" y="21"/>
                  </a:moveTo>
                  <a:lnTo>
                    <a:pt x="11" y="0"/>
                  </a:lnTo>
                  <a:lnTo>
                    <a:pt x="32" y="0"/>
                  </a:lnTo>
                  <a:lnTo>
                    <a:pt x="43" y="21"/>
                  </a:lnTo>
                  <a:lnTo>
                    <a:pt x="32" y="43"/>
                  </a:lnTo>
                  <a:lnTo>
                    <a:pt x="11" y="43"/>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39" name="Rectangle 214"/>
            <p:cNvSpPr/>
            <p:nvPr/>
          </p:nvSpPr>
          <p:spPr>
            <a:xfrm>
              <a:off x="3374" y="1951"/>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40" name="Rectangle 215"/>
            <p:cNvSpPr/>
            <p:nvPr/>
          </p:nvSpPr>
          <p:spPr>
            <a:xfrm>
              <a:off x="3458" y="2025"/>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5</a:t>
              </a:r>
              <a:endParaRPr lang="en-US" altLang="zh-CN" dirty="0">
                <a:latin typeface="Times New Roman" panose="02020603050405020304" pitchFamily="18" charset="0"/>
              </a:endParaRPr>
            </a:p>
          </p:txBody>
        </p:sp>
        <p:sp>
          <p:nvSpPr>
            <p:cNvPr id="131141" name="Rectangle 216"/>
            <p:cNvSpPr/>
            <p:nvPr/>
          </p:nvSpPr>
          <p:spPr>
            <a:xfrm>
              <a:off x="4773" y="1951"/>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42" name="Rectangle 217"/>
            <p:cNvSpPr/>
            <p:nvPr/>
          </p:nvSpPr>
          <p:spPr>
            <a:xfrm>
              <a:off x="4857" y="2025"/>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6</a:t>
              </a:r>
              <a:endParaRPr lang="en-US" altLang="zh-CN" dirty="0">
                <a:latin typeface="Times New Roman" panose="02020603050405020304" pitchFamily="18" charset="0"/>
              </a:endParaRPr>
            </a:p>
          </p:txBody>
        </p:sp>
        <p:sp>
          <p:nvSpPr>
            <p:cNvPr id="131143" name="Line 218"/>
            <p:cNvSpPr/>
            <p:nvPr/>
          </p:nvSpPr>
          <p:spPr>
            <a:xfrm flipH="1" flipV="1">
              <a:off x="4041" y="1780"/>
              <a:ext cx="202" cy="510"/>
            </a:xfrm>
            <a:prstGeom prst="line">
              <a:avLst/>
            </a:prstGeom>
            <a:ln w="17463" cap="flat" cmpd="sng">
              <a:solidFill>
                <a:srgbClr val="000000"/>
              </a:solidFill>
              <a:prstDash val="solid"/>
              <a:headEnd type="none" w="med" len="med"/>
              <a:tailEnd type="none" w="med" len="med"/>
            </a:ln>
          </p:spPr>
        </p:sp>
        <p:sp>
          <p:nvSpPr>
            <p:cNvPr id="131144" name="Line 219"/>
            <p:cNvSpPr/>
            <p:nvPr/>
          </p:nvSpPr>
          <p:spPr>
            <a:xfrm flipH="1">
              <a:off x="4041" y="1780"/>
              <a:ext cx="202" cy="510"/>
            </a:xfrm>
            <a:prstGeom prst="line">
              <a:avLst/>
            </a:prstGeom>
            <a:ln w="17463" cap="flat" cmpd="sng">
              <a:solidFill>
                <a:srgbClr val="000000"/>
              </a:solidFill>
              <a:prstDash val="solid"/>
              <a:headEnd type="none" w="med" len="med"/>
              <a:tailEnd type="none" w="med" len="med"/>
            </a:ln>
          </p:spPr>
        </p:sp>
        <p:sp>
          <p:nvSpPr>
            <p:cNvPr id="131145" name="Rectangle 220"/>
            <p:cNvSpPr/>
            <p:nvPr/>
          </p:nvSpPr>
          <p:spPr>
            <a:xfrm>
              <a:off x="3564" y="2386"/>
              <a:ext cx="361"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46" name="Rectangle 221"/>
            <p:cNvSpPr/>
            <p:nvPr/>
          </p:nvSpPr>
          <p:spPr>
            <a:xfrm>
              <a:off x="3564" y="2429"/>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47" name="Rectangle 222"/>
            <p:cNvSpPr/>
            <p:nvPr/>
          </p:nvSpPr>
          <p:spPr>
            <a:xfrm>
              <a:off x="4370" y="2386"/>
              <a:ext cx="350"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48" name="Rectangle 223"/>
            <p:cNvSpPr/>
            <p:nvPr/>
          </p:nvSpPr>
          <p:spPr>
            <a:xfrm>
              <a:off x="4370" y="2429"/>
              <a:ext cx="140"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 &amp;</a:t>
              </a:r>
              <a:endParaRPr lang="en-US" altLang="zh-CN" dirty="0">
                <a:latin typeface="Times New Roman" panose="02020603050405020304" pitchFamily="18" charset="0"/>
              </a:endParaRPr>
            </a:p>
          </p:txBody>
        </p:sp>
        <p:sp>
          <p:nvSpPr>
            <p:cNvPr id="131149" name="Freeform 224"/>
            <p:cNvSpPr/>
            <p:nvPr/>
          </p:nvSpPr>
          <p:spPr>
            <a:xfrm>
              <a:off x="3723" y="2343"/>
              <a:ext cx="43" cy="43"/>
            </a:xfrm>
            <a:custGeom>
              <a:avLst/>
              <a:gdLst>
                <a:gd name="txL" fmla="*/ 0 w 43"/>
                <a:gd name="txT" fmla="*/ 0 h 43"/>
                <a:gd name="txR" fmla="*/ 43 w 43"/>
                <a:gd name="txB" fmla="*/ 43 h 43"/>
              </a:gdLst>
              <a:ahLst/>
              <a:cxnLst>
                <a:cxn ang="0">
                  <a:pos x="0" y="21"/>
                </a:cxn>
                <a:cxn ang="0">
                  <a:pos x="11" y="0"/>
                </a:cxn>
                <a:cxn ang="0">
                  <a:pos x="32" y="0"/>
                </a:cxn>
                <a:cxn ang="0">
                  <a:pos x="43" y="21"/>
                </a:cxn>
                <a:cxn ang="0">
                  <a:pos x="32" y="43"/>
                </a:cxn>
                <a:cxn ang="0">
                  <a:pos x="11" y="43"/>
                </a:cxn>
                <a:cxn ang="0">
                  <a:pos x="0" y="21"/>
                </a:cxn>
              </a:cxnLst>
              <a:rect l="txL" t="txT" r="txR" b="txB"/>
              <a:pathLst>
                <a:path w="43" h="43">
                  <a:moveTo>
                    <a:pt x="0" y="21"/>
                  </a:moveTo>
                  <a:lnTo>
                    <a:pt x="11" y="0"/>
                  </a:lnTo>
                  <a:lnTo>
                    <a:pt x="32" y="0"/>
                  </a:lnTo>
                  <a:lnTo>
                    <a:pt x="43" y="21"/>
                  </a:lnTo>
                  <a:lnTo>
                    <a:pt x="32" y="43"/>
                  </a:lnTo>
                  <a:lnTo>
                    <a:pt x="11" y="43"/>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50" name="Freeform 225"/>
            <p:cNvSpPr/>
            <p:nvPr/>
          </p:nvSpPr>
          <p:spPr>
            <a:xfrm>
              <a:off x="4518" y="2343"/>
              <a:ext cx="53" cy="43"/>
            </a:xfrm>
            <a:custGeom>
              <a:avLst/>
              <a:gdLst>
                <a:gd name="txL" fmla="*/ 0 w 53"/>
                <a:gd name="txT" fmla="*/ 0 h 43"/>
                <a:gd name="txR" fmla="*/ 53 w 53"/>
                <a:gd name="txB" fmla="*/ 43 h 43"/>
              </a:gdLst>
              <a:ahLst/>
              <a:cxnLst>
                <a:cxn ang="0">
                  <a:pos x="0" y="21"/>
                </a:cxn>
                <a:cxn ang="0">
                  <a:pos x="11" y="0"/>
                </a:cxn>
                <a:cxn ang="0">
                  <a:pos x="43" y="0"/>
                </a:cxn>
                <a:cxn ang="0">
                  <a:pos x="53" y="21"/>
                </a:cxn>
                <a:cxn ang="0">
                  <a:pos x="43" y="43"/>
                </a:cxn>
                <a:cxn ang="0">
                  <a:pos x="11" y="43"/>
                </a:cxn>
                <a:cxn ang="0">
                  <a:pos x="0" y="21"/>
                </a:cxn>
              </a:cxnLst>
              <a:rect l="txL" t="txT" r="txR" b="txB"/>
              <a:pathLst>
                <a:path w="53" h="43">
                  <a:moveTo>
                    <a:pt x="0" y="21"/>
                  </a:moveTo>
                  <a:lnTo>
                    <a:pt x="11" y="0"/>
                  </a:lnTo>
                  <a:lnTo>
                    <a:pt x="43" y="0"/>
                  </a:lnTo>
                  <a:lnTo>
                    <a:pt x="53" y="21"/>
                  </a:lnTo>
                  <a:lnTo>
                    <a:pt x="43" y="43"/>
                  </a:lnTo>
                  <a:lnTo>
                    <a:pt x="11" y="43"/>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51" name="Rectangle 226"/>
            <p:cNvSpPr/>
            <p:nvPr/>
          </p:nvSpPr>
          <p:spPr>
            <a:xfrm>
              <a:off x="3374" y="2407"/>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52" name="Rectangle 227"/>
            <p:cNvSpPr/>
            <p:nvPr/>
          </p:nvSpPr>
          <p:spPr>
            <a:xfrm>
              <a:off x="3458" y="2471"/>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7</a:t>
              </a:r>
              <a:endParaRPr lang="en-US" altLang="zh-CN" dirty="0">
                <a:latin typeface="Times New Roman" panose="02020603050405020304" pitchFamily="18" charset="0"/>
              </a:endParaRPr>
            </a:p>
          </p:txBody>
        </p:sp>
        <p:sp>
          <p:nvSpPr>
            <p:cNvPr id="131153" name="Rectangle 228"/>
            <p:cNvSpPr/>
            <p:nvPr/>
          </p:nvSpPr>
          <p:spPr>
            <a:xfrm>
              <a:off x="4773" y="2407"/>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54" name="Rectangle 229"/>
            <p:cNvSpPr/>
            <p:nvPr/>
          </p:nvSpPr>
          <p:spPr>
            <a:xfrm>
              <a:off x="4857" y="2471"/>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8</a:t>
              </a:r>
              <a:endParaRPr lang="en-US" altLang="zh-CN" dirty="0">
                <a:latin typeface="Times New Roman" panose="02020603050405020304" pitchFamily="18" charset="0"/>
              </a:endParaRPr>
            </a:p>
          </p:txBody>
        </p:sp>
        <p:sp>
          <p:nvSpPr>
            <p:cNvPr id="131155" name="Freeform 230"/>
            <p:cNvSpPr/>
            <p:nvPr/>
          </p:nvSpPr>
          <p:spPr>
            <a:xfrm>
              <a:off x="4423" y="2715"/>
              <a:ext cx="42" cy="42"/>
            </a:xfrm>
            <a:custGeom>
              <a:avLst/>
              <a:gdLst>
                <a:gd name="txL" fmla="*/ 0 w 42"/>
                <a:gd name="txT" fmla="*/ 0 h 42"/>
                <a:gd name="txR" fmla="*/ 42 w 42"/>
                <a:gd name="txB" fmla="*/ 42 h 42"/>
              </a:gdLst>
              <a:ahLst/>
              <a:cxnLst>
                <a:cxn ang="0">
                  <a:pos x="0" y="21"/>
                </a:cxn>
                <a:cxn ang="0">
                  <a:pos x="10" y="0"/>
                </a:cxn>
                <a:cxn ang="0">
                  <a:pos x="32" y="0"/>
                </a:cxn>
                <a:cxn ang="0">
                  <a:pos x="42" y="21"/>
                </a:cxn>
                <a:cxn ang="0">
                  <a:pos x="32" y="42"/>
                </a:cxn>
                <a:cxn ang="0">
                  <a:pos x="10" y="42"/>
                </a:cxn>
                <a:cxn ang="0">
                  <a:pos x="0" y="21"/>
                </a:cxn>
              </a:cxnLst>
              <a:rect l="txL" t="txT" r="txR" b="txB"/>
              <a:pathLst>
                <a:path w="42" h="42">
                  <a:moveTo>
                    <a:pt x="0" y="21"/>
                  </a:moveTo>
                  <a:lnTo>
                    <a:pt x="10" y="0"/>
                  </a:lnTo>
                  <a:lnTo>
                    <a:pt x="32" y="0"/>
                  </a:lnTo>
                  <a:lnTo>
                    <a:pt x="42" y="21"/>
                  </a:lnTo>
                  <a:lnTo>
                    <a:pt x="32" y="42"/>
                  </a:lnTo>
                  <a:lnTo>
                    <a:pt x="10" y="42"/>
                  </a:lnTo>
                  <a:lnTo>
                    <a:pt x="0" y="21"/>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56" name="Line 231"/>
            <p:cNvSpPr/>
            <p:nvPr/>
          </p:nvSpPr>
          <p:spPr>
            <a:xfrm flipV="1">
              <a:off x="3840" y="2641"/>
              <a:ext cx="1" cy="95"/>
            </a:xfrm>
            <a:prstGeom prst="line">
              <a:avLst/>
            </a:prstGeom>
            <a:ln w="17463" cap="flat" cmpd="sng">
              <a:solidFill>
                <a:srgbClr val="000000"/>
              </a:solidFill>
              <a:prstDash val="solid"/>
              <a:headEnd type="none" w="med" len="med"/>
              <a:tailEnd type="none" w="med" len="med"/>
            </a:ln>
          </p:spPr>
        </p:sp>
        <p:sp>
          <p:nvSpPr>
            <p:cNvPr id="131157" name="Line 232"/>
            <p:cNvSpPr/>
            <p:nvPr/>
          </p:nvSpPr>
          <p:spPr>
            <a:xfrm flipV="1">
              <a:off x="4444" y="2641"/>
              <a:ext cx="1" cy="95"/>
            </a:xfrm>
            <a:prstGeom prst="line">
              <a:avLst/>
            </a:prstGeom>
            <a:ln w="17463" cap="flat" cmpd="sng">
              <a:solidFill>
                <a:srgbClr val="000000"/>
              </a:solidFill>
              <a:prstDash val="solid"/>
              <a:headEnd type="none" w="med" len="med"/>
              <a:tailEnd type="none" w="med" len="med"/>
            </a:ln>
          </p:spPr>
        </p:sp>
        <p:sp>
          <p:nvSpPr>
            <p:cNvPr id="131158" name="Line 233"/>
            <p:cNvSpPr/>
            <p:nvPr/>
          </p:nvSpPr>
          <p:spPr>
            <a:xfrm flipH="1">
              <a:off x="3840" y="2736"/>
              <a:ext cx="1410" cy="1"/>
            </a:xfrm>
            <a:prstGeom prst="line">
              <a:avLst/>
            </a:prstGeom>
            <a:ln w="17463" cap="flat" cmpd="sng">
              <a:solidFill>
                <a:srgbClr val="000000"/>
              </a:solidFill>
              <a:prstDash val="solid"/>
              <a:headEnd type="none" w="med" len="med"/>
              <a:tailEnd type="none" w="med" len="med"/>
            </a:ln>
          </p:spPr>
        </p:sp>
        <p:sp>
          <p:nvSpPr>
            <p:cNvPr id="131159" name="Rectangle 234"/>
            <p:cNvSpPr/>
            <p:nvPr/>
          </p:nvSpPr>
          <p:spPr>
            <a:xfrm>
              <a:off x="3543" y="1696"/>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Q</a:t>
              </a:r>
              <a:endParaRPr lang="en-US" altLang="zh-CN" dirty="0">
                <a:latin typeface="Times New Roman" panose="02020603050405020304" pitchFamily="18" charset="0"/>
              </a:endParaRPr>
            </a:p>
          </p:txBody>
        </p:sp>
        <p:sp>
          <p:nvSpPr>
            <p:cNvPr id="131160" name="Rectangle 235"/>
            <p:cNvSpPr/>
            <p:nvPr/>
          </p:nvSpPr>
          <p:spPr>
            <a:xfrm>
              <a:off x="3639" y="1770"/>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1</a:t>
              </a:r>
              <a:endParaRPr lang="en-US" altLang="zh-CN" dirty="0">
                <a:latin typeface="Times New Roman" panose="02020603050405020304" pitchFamily="18" charset="0"/>
              </a:endParaRPr>
            </a:p>
          </p:txBody>
        </p:sp>
        <p:grpSp>
          <p:nvGrpSpPr>
            <p:cNvPr id="131161" name="Group 239"/>
            <p:cNvGrpSpPr/>
            <p:nvPr/>
          </p:nvGrpSpPr>
          <p:grpSpPr>
            <a:xfrm>
              <a:off x="4613" y="1730"/>
              <a:ext cx="143" cy="193"/>
              <a:chOff x="4875" y="1762"/>
              <a:chExt cx="143" cy="193"/>
            </a:xfrm>
          </p:grpSpPr>
          <p:sp>
            <p:nvSpPr>
              <p:cNvPr id="131172" name="Line 236"/>
              <p:cNvSpPr/>
              <p:nvPr/>
            </p:nvSpPr>
            <p:spPr>
              <a:xfrm>
                <a:off x="4879" y="1762"/>
                <a:ext cx="93" cy="1"/>
              </a:xfrm>
              <a:prstGeom prst="line">
                <a:avLst/>
              </a:prstGeom>
              <a:ln w="14288" cap="flat" cmpd="sng">
                <a:solidFill>
                  <a:srgbClr val="000000"/>
                </a:solidFill>
                <a:prstDash val="solid"/>
                <a:headEnd type="none" w="med" len="med"/>
                <a:tailEnd type="none" w="med" len="med"/>
              </a:ln>
            </p:spPr>
          </p:sp>
          <p:sp>
            <p:nvSpPr>
              <p:cNvPr id="131173" name="Rectangle 237"/>
              <p:cNvSpPr/>
              <p:nvPr/>
            </p:nvSpPr>
            <p:spPr>
              <a:xfrm>
                <a:off x="4974" y="1849"/>
                <a:ext cx="44" cy="106"/>
              </a:xfrm>
              <a:prstGeom prst="rect">
                <a:avLst/>
              </a:prstGeom>
              <a:noFill/>
              <a:ln w="9525">
                <a:noFill/>
              </a:ln>
            </p:spPr>
            <p:txBody>
              <a:bodyPr wrap="none" lIns="0" tIns="0" rIns="0" bIns="0">
                <a:spAutoFit/>
              </a:bodyPr>
              <a:p>
                <a:pPr eaLnBrk="1" hangingPunct="1"/>
                <a:r>
                  <a:rPr lang="en-US" altLang="zh-CN" sz="1100" dirty="0">
                    <a:solidFill>
                      <a:srgbClr val="000000"/>
                    </a:solidFill>
                    <a:latin typeface="Times New Roman" panose="02020603050405020304" pitchFamily="18" charset="0"/>
                  </a:rPr>
                  <a:t>1</a:t>
                </a:r>
                <a:endParaRPr lang="en-US" altLang="zh-CN" dirty="0">
                  <a:latin typeface="Times New Roman" panose="02020603050405020304" pitchFamily="18" charset="0"/>
                </a:endParaRPr>
              </a:p>
            </p:txBody>
          </p:sp>
          <p:sp>
            <p:nvSpPr>
              <p:cNvPr id="131174" name="Rectangle 238"/>
              <p:cNvSpPr/>
              <p:nvPr/>
            </p:nvSpPr>
            <p:spPr>
              <a:xfrm>
                <a:off x="4875" y="1767"/>
                <a:ext cx="104" cy="173"/>
              </a:xfrm>
              <a:prstGeom prst="rect">
                <a:avLst/>
              </a:prstGeom>
              <a:noFill/>
              <a:ln w="9525">
                <a:noFill/>
              </a:ln>
            </p:spPr>
            <p:txBody>
              <a:bodyPr wrap="none" lIns="0" tIns="0" rIns="0" bIns="0">
                <a:spAutoFit/>
              </a:bodyPr>
              <a:p>
                <a:pPr eaLnBrk="1" hangingPunct="1"/>
                <a:r>
                  <a:rPr lang="en-US" altLang="zh-CN" sz="1800" dirty="0">
                    <a:solidFill>
                      <a:srgbClr val="000000"/>
                    </a:solidFill>
                    <a:latin typeface="Times New Roman" panose="02020603050405020304" pitchFamily="18" charset="0"/>
                  </a:rPr>
                  <a:t>Q</a:t>
                </a:r>
                <a:endParaRPr lang="en-US" altLang="zh-CN" dirty="0">
                  <a:latin typeface="Times New Roman" panose="02020603050405020304" pitchFamily="18" charset="0"/>
                </a:endParaRPr>
              </a:p>
            </p:txBody>
          </p:sp>
        </p:grpSp>
        <p:sp>
          <p:nvSpPr>
            <p:cNvPr id="131162" name="Line 240"/>
            <p:cNvSpPr/>
            <p:nvPr/>
          </p:nvSpPr>
          <p:spPr>
            <a:xfrm flipV="1">
              <a:off x="5250" y="1685"/>
              <a:ext cx="1" cy="1051"/>
            </a:xfrm>
            <a:prstGeom prst="line">
              <a:avLst/>
            </a:prstGeom>
            <a:ln w="17463" cap="flat" cmpd="sng">
              <a:solidFill>
                <a:srgbClr val="000000"/>
              </a:solidFill>
              <a:prstDash val="solid"/>
              <a:headEnd type="none" w="med" len="med"/>
              <a:tailEnd type="none" w="med" len="med"/>
            </a:ln>
          </p:spPr>
        </p:sp>
        <p:sp>
          <p:nvSpPr>
            <p:cNvPr id="131163" name="Rectangle 241"/>
            <p:cNvSpPr/>
            <p:nvPr/>
          </p:nvSpPr>
          <p:spPr>
            <a:xfrm>
              <a:off x="5069" y="2035"/>
              <a:ext cx="350" cy="255"/>
            </a:xfrm>
            <a:prstGeom prst="rect">
              <a:avLst/>
            </a:prstGeom>
            <a:solidFill>
              <a:srgbClr val="FFFFFF"/>
            </a:solidFill>
            <a:ln w="17463" cap="flat" cmpd="sng">
              <a:solidFill>
                <a:srgbClr val="000000"/>
              </a:solidFill>
              <a:prstDash val="solid"/>
              <a:miter/>
              <a:headEnd type="none" w="med" len="med"/>
              <a:tailEnd type="none" w="med" len="med"/>
            </a:ln>
          </p:spPr>
          <p:txBody>
            <a:bodyPr/>
            <a:p>
              <a:pPr eaLnBrk="1" hangingPunct="1"/>
              <a:endParaRPr lang="zh-CN" altLang="en-US" dirty="0">
                <a:latin typeface="Times New Roman" panose="02020603050405020304" pitchFamily="18" charset="0"/>
              </a:endParaRPr>
            </a:p>
          </p:txBody>
        </p:sp>
        <p:sp>
          <p:nvSpPr>
            <p:cNvPr id="131164" name="Rectangle 242"/>
            <p:cNvSpPr/>
            <p:nvPr/>
          </p:nvSpPr>
          <p:spPr>
            <a:xfrm>
              <a:off x="5218" y="2078"/>
              <a:ext cx="6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1</a:t>
              </a:r>
              <a:endParaRPr lang="en-US" altLang="zh-CN" dirty="0">
                <a:latin typeface="Times New Roman" panose="02020603050405020304" pitchFamily="18" charset="0"/>
              </a:endParaRPr>
            </a:p>
          </p:txBody>
        </p:sp>
        <p:sp>
          <p:nvSpPr>
            <p:cNvPr id="131165" name="Freeform 243"/>
            <p:cNvSpPr/>
            <p:nvPr/>
          </p:nvSpPr>
          <p:spPr>
            <a:xfrm>
              <a:off x="5218" y="1993"/>
              <a:ext cx="53" cy="42"/>
            </a:xfrm>
            <a:custGeom>
              <a:avLst/>
              <a:gdLst>
                <a:gd name="txL" fmla="*/ 0 w 53"/>
                <a:gd name="txT" fmla="*/ 0 h 42"/>
                <a:gd name="txR" fmla="*/ 53 w 53"/>
                <a:gd name="txB" fmla="*/ 42 h 42"/>
              </a:gdLst>
              <a:ahLst/>
              <a:cxnLst>
                <a:cxn ang="0">
                  <a:pos x="0" y="21"/>
                </a:cxn>
                <a:cxn ang="0">
                  <a:pos x="21" y="0"/>
                </a:cxn>
                <a:cxn ang="0">
                  <a:pos x="42" y="0"/>
                </a:cxn>
                <a:cxn ang="0">
                  <a:pos x="53" y="21"/>
                </a:cxn>
                <a:cxn ang="0">
                  <a:pos x="42" y="42"/>
                </a:cxn>
                <a:cxn ang="0">
                  <a:pos x="21" y="42"/>
                </a:cxn>
                <a:cxn ang="0">
                  <a:pos x="0" y="21"/>
                </a:cxn>
              </a:cxnLst>
              <a:rect l="txL" t="txT" r="txR" b="txB"/>
              <a:pathLst>
                <a:path w="53" h="42">
                  <a:moveTo>
                    <a:pt x="0" y="21"/>
                  </a:moveTo>
                  <a:lnTo>
                    <a:pt x="21" y="0"/>
                  </a:lnTo>
                  <a:lnTo>
                    <a:pt x="42" y="0"/>
                  </a:lnTo>
                  <a:lnTo>
                    <a:pt x="53" y="21"/>
                  </a:lnTo>
                  <a:lnTo>
                    <a:pt x="42" y="42"/>
                  </a:lnTo>
                  <a:lnTo>
                    <a:pt x="21" y="42"/>
                  </a:lnTo>
                  <a:lnTo>
                    <a:pt x="0" y="21"/>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131166" name="Rectangle 244"/>
            <p:cNvSpPr/>
            <p:nvPr/>
          </p:nvSpPr>
          <p:spPr>
            <a:xfrm>
              <a:off x="5483" y="2057"/>
              <a:ext cx="98" cy="163"/>
            </a:xfrm>
            <a:prstGeom prst="rect">
              <a:avLst/>
            </a:prstGeom>
            <a:noFill/>
            <a:ln w="9525">
              <a:noFill/>
            </a:ln>
          </p:spPr>
          <p:txBody>
            <a:bodyPr wrap="none" lIns="0" tIns="0" rIns="0" bIns="0">
              <a:spAutoFit/>
            </a:bodyPr>
            <a:p>
              <a:pPr eaLnBrk="1" hangingPunct="1"/>
              <a:r>
                <a:rPr lang="en-US" altLang="zh-CN" sz="1700" dirty="0">
                  <a:solidFill>
                    <a:srgbClr val="000000"/>
                  </a:solidFill>
                  <a:latin typeface="Times" charset="0"/>
                </a:rPr>
                <a:t>G</a:t>
              </a:r>
              <a:endParaRPr lang="en-US" altLang="zh-CN" dirty="0">
                <a:latin typeface="Times New Roman" panose="02020603050405020304" pitchFamily="18" charset="0"/>
              </a:endParaRPr>
            </a:p>
          </p:txBody>
        </p:sp>
        <p:sp>
          <p:nvSpPr>
            <p:cNvPr id="131167" name="Rectangle 245"/>
            <p:cNvSpPr/>
            <p:nvPr/>
          </p:nvSpPr>
          <p:spPr>
            <a:xfrm>
              <a:off x="5568" y="2120"/>
              <a:ext cx="48" cy="115"/>
            </a:xfrm>
            <a:prstGeom prst="rect">
              <a:avLst/>
            </a:prstGeom>
            <a:noFill/>
            <a:ln w="9525">
              <a:noFill/>
            </a:ln>
          </p:spPr>
          <p:txBody>
            <a:bodyPr wrap="none" lIns="0" tIns="0" rIns="0" bIns="0">
              <a:spAutoFit/>
            </a:bodyPr>
            <a:p>
              <a:pPr eaLnBrk="1" hangingPunct="1"/>
              <a:r>
                <a:rPr lang="en-US" altLang="zh-CN" sz="1200" dirty="0">
                  <a:solidFill>
                    <a:srgbClr val="000000"/>
                  </a:solidFill>
                  <a:latin typeface="Times" charset="0"/>
                </a:rPr>
                <a:t>9</a:t>
              </a:r>
              <a:endParaRPr lang="en-US" altLang="zh-CN" dirty="0">
                <a:latin typeface="Times New Roman" panose="02020603050405020304" pitchFamily="18" charset="0"/>
              </a:endParaRPr>
            </a:p>
          </p:txBody>
        </p:sp>
        <p:sp>
          <p:nvSpPr>
            <p:cNvPr id="131168" name="Rectangle 246"/>
            <p:cNvSpPr/>
            <p:nvPr/>
          </p:nvSpPr>
          <p:spPr>
            <a:xfrm>
              <a:off x="3151" y="1016"/>
              <a:ext cx="0" cy="230"/>
            </a:xfrm>
            <a:prstGeom prst="rect">
              <a:avLst/>
            </a:prstGeom>
            <a:noFill/>
            <a:ln w="9525">
              <a:noFill/>
            </a:ln>
          </p:spPr>
          <p:txBody>
            <a:bodyPr wrap="none" lIns="0" tIns="0" rIns="0" bIns="0">
              <a:spAutoFit/>
            </a:bodyPr>
            <a:p>
              <a:pPr eaLnBrk="1" hangingPunct="1"/>
              <a:endParaRPr lang="zh-CN" altLang="zh-CN" dirty="0">
                <a:latin typeface="Times New Roman" panose="02020603050405020304" pitchFamily="18" charset="0"/>
              </a:endParaRPr>
            </a:p>
          </p:txBody>
        </p:sp>
        <p:sp>
          <p:nvSpPr>
            <p:cNvPr id="131169" name="Rectangle 247"/>
            <p:cNvSpPr/>
            <p:nvPr/>
          </p:nvSpPr>
          <p:spPr>
            <a:xfrm>
              <a:off x="3151" y="1186"/>
              <a:ext cx="0" cy="230"/>
            </a:xfrm>
            <a:prstGeom prst="rect">
              <a:avLst/>
            </a:prstGeom>
            <a:noFill/>
            <a:ln w="9525">
              <a:noFill/>
            </a:ln>
          </p:spPr>
          <p:txBody>
            <a:bodyPr wrap="none" lIns="0" tIns="0" rIns="0" bIns="0">
              <a:spAutoFit/>
            </a:bodyPr>
            <a:p>
              <a:pPr eaLnBrk="1" hangingPunct="1"/>
              <a:endParaRPr lang="zh-CN" altLang="zh-CN" dirty="0">
                <a:latin typeface="Times New Roman" panose="02020603050405020304" pitchFamily="18" charset="0"/>
              </a:endParaRPr>
            </a:p>
          </p:txBody>
        </p:sp>
        <p:sp>
          <p:nvSpPr>
            <p:cNvPr id="131170" name="Rectangle 248"/>
            <p:cNvSpPr/>
            <p:nvPr/>
          </p:nvSpPr>
          <p:spPr>
            <a:xfrm>
              <a:off x="3151" y="2121"/>
              <a:ext cx="0" cy="230"/>
            </a:xfrm>
            <a:prstGeom prst="rect">
              <a:avLst/>
            </a:prstGeom>
            <a:noFill/>
            <a:ln w="9525">
              <a:noFill/>
            </a:ln>
          </p:spPr>
          <p:txBody>
            <a:bodyPr wrap="none" lIns="0" tIns="0" rIns="0" bIns="0">
              <a:spAutoFit/>
            </a:bodyPr>
            <a:p>
              <a:pPr eaLnBrk="1" hangingPunct="1"/>
              <a:endParaRPr lang="zh-CN" altLang="zh-CN" dirty="0">
                <a:latin typeface="Times New Roman" panose="02020603050405020304" pitchFamily="18" charset="0"/>
              </a:endParaRPr>
            </a:p>
          </p:txBody>
        </p:sp>
        <p:sp>
          <p:nvSpPr>
            <p:cNvPr id="131171" name="Rectangle 249"/>
            <p:cNvSpPr/>
            <p:nvPr/>
          </p:nvSpPr>
          <p:spPr>
            <a:xfrm>
              <a:off x="3151" y="2291"/>
              <a:ext cx="0" cy="230"/>
            </a:xfrm>
            <a:prstGeom prst="rect">
              <a:avLst/>
            </a:prstGeom>
            <a:noFill/>
            <a:ln w="9525">
              <a:noFill/>
            </a:ln>
          </p:spPr>
          <p:txBody>
            <a:bodyPr wrap="none" lIns="0" tIns="0" rIns="0" bIns="0">
              <a:spAutoFit/>
            </a:bodyPr>
            <a:p>
              <a:pPr eaLnBrk="1" hangingPunct="1"/>
              <a:endParaRPr lang="zh-CN" altLang="zh-CN" dirty="0">
                <a:latin typeface="Times New Roman" panose="02020603050405020304" pitchFamily="18" charset="0"/>
              </a:endParaRPr>
            </a:p>
          </p:txBody>
        </p:sp>
      </p:gr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3"/>
          <p:cNvSpPr>
            <a:spLocks noGrp="1"/>
          </p:cNvSpPr>
          <p:nvPr>
            <p:ph idx="1"/>
          </p:nvPr>
        </p:nvSpPr>
        <p:spPr>
          <a:xfrm>
            <a:off x="685800" y="457200"/>
            <a:ext cx="7772400" cy="5715000"/>
          </a:xfrm>
          <a:ln/>
        </p:spPr>
        <p:txBody>
          <a:bodyPr vert="horz" wrap="square" lIns="91440" tIns="45720" rIns="91440" bIns="45720" anchor="t" anchorCtr="0"/>
          <a:p>
            <a:pPr eaLnBrk="1" hangingPunct="1">
              <a:buNone/>
            </a:pPr>
            <a:r>
              <a:rPr lang="en-US" altLang="zh-CN" dirty="0"/>
              <a:t>             </a:t>
            </a:r>
            <a:r>
              <a:rPr lang="zh-CN" altLang="en-US" dirty="0"/>
              <a:t>时序逻辑电路的结构框图如图</a:t>
            </a:r>
            <a:r>
              <a:rPr lang="en-US" altLang="zh-CN" dirty="0"/>
              <a:t>4―1</a:t>
            </a:r>
            <a:r>
              <a:rPr lang="zh-CN" altLang="en-US" dirty="0"/>
              <a:t>所示。由图中可以看出</a:t>
            </a:r>
            <a:r>
              <a:rPr lang="en-US" altLang="zh-CN" dirty="0"/>
              <a:t>,</a:t>
            </a:r>
            <a:r>
              <a:rPr lang="zh-CN" altLang="en-US" dirty="0"/>
              <a:t>一个时序逻辑电路通常由组合逻辑电路和存储电路两部分组成</a:t>
            </a:r>
            <a:r>
              <a:rPr lang="en-US" altLang="zh-CN" dirty="0"/>
              <a:t>,</a:t>
            </a:r>
            <a:r>
              <a:rPr lang="zh-CN" altLang="en-US" dirty="0"/>
              <a:t>其中</a:t>
            </a:r>
            <a:r>
              <a:rPr lang="en-US" altLang="zh-CN" dirty="0"/>
              <a:t>,</a:t>
            </a:r>
            <a:r>
              <a:rPr lang="zh-CN" altLang="en-US" dirty="0"/>
              <a:t>存储电路由触发器构成</a:t>
            </a:r>
            <a:r>
              <a:rPr lang="en-US" altLang="zh-CN" dirty="0"/>
              <a:t>,</a:t>
            </a:r>
            <a:r>
              <a:rPr lang="zh-CN" altLang="en-US" dirty="0"/>
              <a:t>是必不可少的。图中的</a:t>
            </a:r>
            <a:r>
              <a:rPr lang="en-US" altLang="zh-CN" dirty="0"/>
              <a:t>X</a:t>
            </a:r>
            <a:r>
              <a:rPr lang="en-US" altLang="zh-CN" i="1" baseline="-25000" dirty="0"/>
              <a:t>i</a:t>
            </a:r>
            <a:r>
              <a:rPr lang="zh-CN" altLang="en-US" dirty="0"/>
              <a:t>（</a:t>
            </a:r>
            <a:r>
              <a:rPr lang="en-US" altLang="zh-CN" i="1" dirty="0"/>
              <a:t>i</a:t>
            </a:r>
            <a:r>
              <a:rPr lang="en-US" altLang="zh-CN" dirty="0"/>
              <a:t>=1,</a:t>
            </a:r>
            <a:r>
              <a:rPr lang="en-US" altLang="zh-CN" dirty="0">
                <a:latin typeface="Courier New" panose="02070309020205020404" pitchFamily="49" charset="0"/>
              </a:rPr>
              <a:t>…</a:t>
            </a:r>
            <a:r>
              <a:rPr lang="en-US" altLang="zh-CN" dirty="0"/>
              <a:t>,m</a:t>
            </a:r>
            <a:r>
              <a:rPr lang="zh-CN" altLang="en-US" dirty="0"/>
              <a:t>）是电路的输入信号；</a:t>
            </a:r>
            <a:r>
              <a:rPr lang="en-US" altLang="zh-CN" dirty="0"/>
              <a:t>Y</a:t>
            </a:r>
            <a:r>
              <a:rPr lang="en-US" altLang="zh-CN" i="1" baseline="-25000" dirty="0"/>
              <a:t>i</a:t>
            </a:r>
            <a:r>
              <a:rPr lang="zh-CN" altLang="en-US" dirty="0"/>
              <a:t>（</a:t>
            </a:r>
            <a:r>
              <a:rPr lang="en-US" altLang="zh-CN" i="1" dirty="0"/>
              <a:t>i</a:t>
            </a:r>
            <a:r>
              <a:rPr lang="en-US" altLang="zh-CN" dirty="0"/>
              <a:t>=1,</a:t>
            </a:r>
            <a:r>
              <a:rPr lang="en-US" altLang="zh-CN" dirty="0">
                <a:latin typeface="Courier New" panose="02070309020205020404" pitchFamily="49" charset="0"/>
              </a:rPr>
              <a:t>…</a:t>
            </a:r>
            <a:r>
              <a:rPr lang="en-US" altLang="zh-CN" dirty="0"/>
              <a:t>,k</a:t>
            </a:r>
            <a:r>
              <a:rPr lang="zh-CN" altLang="en-US" dirty="0"/>
              <a:t>）是电路的输出信号</a:t>
            </a:r>
            <a:r>
              <a:rPr lang="en-US" altLang="zh-CN" dirty="0"/>
              <a:t>;W</a:t>
            </a:r>
            <a:r>
              <a:rPr lang="en-US" altLang="zh-CN" i="1" baseline="-25000" dirty="0"/>
              <a:t>i</a:t>
            </a:r>
            <a:r>
              <a:rPr lang="zh-CN" altLang="en-US" dirty="0"/>
              <a:t>（</a:t>
            </a:r>
            <a:r>
              <a:rPr lang="en-US" altLang="zh-CN" i="1" dirty="0"/>
              <a:t>i</a:t>
            </a:r>
            <a:r>
              <a:rPr lang="en-US" altLang="zh-CN" dirty="0"/>
              <a:t>=1,</a:t>
            </a:r>
            <a:r>
              <a:rPr lang="en-US" altLang="zh-CN" dirty="0">
                <a:latin typeface="Courier New" panose="02070309020205020404" pitchFamily="49" charset="0"/>
              </a:rPr>
              <a:t>…</a:t>
            </a:r>
            <a:r>
              <a:rPr lang="en-US" altLang="zh-CN" dirty="0"/>
              <a:t>,p</a:t>
            </a:r>
            <a:r>
              <a:rPr lang="zh-CN" altLang="en-US" dirty="0"/>
              <a:t>）是存储电路的输入信号（亦称驱动信号或激励信号）；</a:t>
            </a:r>
            <a:r>
              <a:rPr lang="en-US" altLang="zh-CN" dirty="0"/>
              <a:t>Q</a:t>
            </a:r>
            <a:r>
              <a:rPr lang="en-US" altLang="zh-CN" i="1" baseline="-25000" dirty="0"/>
              <a:t>i</a:t>
            </a:r>
            <a:r>
              <a:rPr lang="zh-CN" altLang="en-US" dirty="0"/>
              <a:t>（</a:t>
            </a:r>
            <a:r>
              <a:rPr lang="en-US" altLang="zh-CN" i="1" dirty="0"/>
              <a:t>i</a:t>
            </a:r>
            <a:r>
              <a:rPr lang="en-US" altLang="zh-CN" dirty="0"/>
              <a:t>=1,</a:t>
            </a:r>
            <a:r>
              <a:rPr lang="en-US" altLang="zh-CN" dirty="0">
                <a:latin typeface="Courier New" panose="02070309020205020404" pitchFamily="49" charset="0"/>
              </a:rPr>
              <a:t>…</a:t>
            </a:r>
            <a:r>
              <a:rPr lang="en-US" altLang="zh-CN" dirty="0"/>
              <a:t>,r</a:t>
            </a:r>
            <a:r>
              <a:rPr lang="zh-CN" altLang="en-US" dirty="0"/>
              <a:t>）是存储电路的输出信号（亦称时序电路的状态信号）。 </a:t>
            </a:r>
            <a:endParaRPr lang="zh-CN" altLang="en-US" dirty="0"/>
          </a:p>
        </p:txBody>
      </p:sp>
    </p:spTree>
  </p:cSld>
  <p:clrMapOvr>
    <a:masterClrMapping/>
  </p:clrMapOvr>
  <p:transition spd="med">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5" name="Rectangle 3"/>
          <p:cNvSpPr>
            <a:spLocks noGrp="1"/>
          </p:cNvSpPr>
          <p:nvPr>
            <p:ph idx="1"/>
          </p:nvPr>
        </p:nvSpPr>
        <p:spPr>
          <a:xfrm>
            <a:off x="533400" y="457200"/>
            <a:ext cx="7772400" cy="5638800"/>
          </a:xfrm>
          <a:ln/>
        </p:spPr>
        <p:txBody>
          <a:bodyPr vert="horz" wrap="square" lIns="91440" tIns="45720" rIns="91440" bIns="45720" anchor="t" anchorCtr="0"/>
          <a:p>
            <a:pPr eaLnBrk="1" hangingPunct="1">
              <a:buNone/>
            </a:pPr>
            <a:r>
              <a:rPr lang="en-US" altLang="zh-CN" dirty="0"/>
              <a:t>              </a:t>
            </a:r>
            <a:r>
              <a:rPr lang="zh-CN" altLang="en-US" dirty="0"/>
              <a:t>在图</a:t>
            </a:r>
            <a:r>
              <a:rPr lang="en-US" altLang="zh-CN" dirty="0"/>
              <a:t>4―14(a)</a:t>
            </a:r>
            <a:r>
              <a:rPr lang="zh-CN" altLang="en-US" dirty="0"/>
              <a:t>所示的电路中</a:t>
            </a:r>
            <a:r>
              <a:rPr lang="en-US" altLang="zh-CN" dirty="0"/>
              <a:t>,Q</a:t>
            </a:r>
            <a:r>
              <a:rPr lang="zh-CN" altLang="en-US" dirty="0"/>
              <a:t>反馈作为</a:t>
            </a:r>
            <a:r>
              <a:rPr lang="en-US" altLang="zh-CN" dirty="0"/>
              <a:t>G</a:t>
            </a:r>
            <a:r>
              <a:rPr lang="en-US" altLang="zh-CN" baseline="-25000" dirty="0"/>
              <a:t>8</a:t>
            </a:r>
            <a:r>
              <a:rPr lang="zh-CN" altLang="en-US" dirty="0"/>
              <a:t>的一个输入</a:t>
            </a:r>
            <a:r>
              <a:rPr lang="en-US" altLang="zh-CN" dirty="0"/>
              <a:t>,        </a:t>
            </a:r>
            <a:r>
              <a:rPr lang="zh-CN" altLang="en-US" dirty="0"/>
              <a:t>反馈作为</a:t>
            </a:r>
            <a:r>
              <a:rPr lang="en-US" altLang="zh-CN" dirty="0"/>
              <a:t>G7</a:t>
            </a:r>
            <a:r>
              <a:rPr lang="zh-CN" altLang="en-US" dirty="0"/>
              <a:t>的一个输入。对比图</a:t>
            </a:r>
            <a:r>
              <a:rPr lang="en-US" altLang="zh-CN" dirty="0"/>
              <a:t>4―10(a)</a:t>
            </a:r>
            <a:r>
              <a:rPr lang="zh-CN" altLang="en-US" dirty="0"/>
              <a:t>和图</a:t>
            </a:r>
            <a:r>
              <a:rPr lang="en-US" altLang="zh-CN" dirty="0"/>
              <a:t>4―14(a)</a:t>
            </a:r>
            <a:r>
              <a:rPr lang="zh-CN" altLang="en-US" dirty="0"/>
              <a:t>两个电路</a:t>
            </a:r>
            <a:r>
              <a:rPr lang="en-US" altLang="zh-CN" dirty="0"/>
              <a:t>,</a:t>
            </a:r>
            <a:r>
              <a:rPr lang="zh-CN" altLang="en-US" dirty="0"/>
              <a:t>可以看出</a:t>
            </a:r>
            <a:r>
              <a:rPr lang="en-US" altLang="zh-CN" dirty="0"/>
              <a:t>:</a:t>
            </a:r>
            <a:endParaRPr lang="en-US" altLang="zh-CN" dirty="0"/>
          </a:p>
          <a:p>
            <a:pPr eaLnBrk="1" hangingPunct="1">
              <a:buNone/>
            </a:pPr>
            <a:r>
              <a:rPr lang="en-US" altLang="zh-CN" dirty="0"/>
              <a:t>     S=J      ,R=KQ,RS=KJQ       ,</a:t>
            </a:r>
            <a:r>
              <a:rPr lang="zh-CN" altLang="en-US" dirty="0"/>
              <a:t>无论</a:t>
            </a:r>
            <a:r>
              <a:rPr lang="en-US" altLang="zh-CN" dirty="0"/>
              <a:t>J</a:t>
            </a:r>
            <a:r>
              <a:rPr lang="zh-CN" altLang="en-US" dirty="0"/>
              <a:t>和</a:t>
            </a:r>
            <a:r>
              <a:rPr lang="en-US" altLang="zh-CN" dirty="0"/>
              <a:t>K</a:t>
            </a:r>
            <a:r>
              <a:rPr lang="zh-CN" altLang="en-US" dirty="0"/>
              <a:t>为何值</a:t>
            </a:r>
            <a:r>
              <a:rPr lang="en-US" altLang="zh-CN" dirty="0"/>
              <a:t>,</a:t>
            </a:r>
            <a:r>
              <a:rPr lang="zh-CN" altLang="en-US" dirty="0"/>
              <a:t>都满足</a:t>
            </a:r>
            <a:r>
              <a:rPr lang="en-US" altLang="zh-CN" dirty="0"/>
              <a:t>RS=0,</a:t>
            </a:r>
            <a:r>
              <a:rPr lang="zh-CN" altLang="en-US" dirty="0"/>
              <a:t>因此，</a:t>
            </a:r>
            <a:r>
              <a:rPr lang="en-US" altLang="zh-CN" dirty="0"/>
              <a:t>J</a:t>
            </a:r>
            <a:r>
              <a:rPr lang="zh-CN" altLang="en-US" dirty="0"/>
              <a:t>和</a:t>
            </a:r>
            <a:r>
              <a:rPr lang="en-US" altLang="zh-CN" dirty="0"/>
              <a:t>K</a:t>
            </a:r>
            <a:r>
              <a:rPr lang="zh-CN" altLang="en-US" dirty="0"/>
              <a:t>可以为任何组合。</a:t>
            </a:r>
            <a:endParaRPr lang="zh-CN" altLang="en-US" dirty="0"/>
          </a:p>
          <a:p>
            <a:pPr eaLnBrk="1" hangingPunct="1">
              <a:buNone/>
            </a:pPr>
            <a:endParaRPr lang="en-US" altLang="zh-CN" dirty="0"/>
          </a:p>
        </p:txBody>
      </p:sp>
      <p:graphicFrame>
        <p:nvGraphicFramePr>
          <p:cNvPr id="30722" name="Object 4"/>
          <p:cNvGraphicFramePr>
            <a:graphicFrameLocks noChangeAspect="1"/>
          </p:cNvGraphicFramePr>
          <p:nvPr/>
        </p:nvGraphicFramePr>
        <p:xfrm>
          <a:off x="1828800" y="990600"/>
          <a:ext cx="336550" cy="533400"/>
        </p:xfrm>
        <a:graphic>
          <a:graphicData uri="http://schemas.openxmlformats.org/presentationml/2006/ole">
            <mc:AlternateContent xmlns:mc="http://schemas.openxmlformats.org/markup-compatibility/2006">
              <mc:Choice xmlns:v="urn:schemas-microsoft-com:vml" Requires="v">
                <p:oleObj spid="_x0000_s3143" name="" r:id="rId1" imgW="152400" imgH="241300" progId="Equation.DSMT4">
                  <p:embed/>
                </p:oleObj>
              </mc:Choice>
              <mc:Fallback>
                <p:oleObj name="" r:id="rId1" imgW="152400" imgH="241300" progId="Equation.DSMT4">
                  <p:embed/>
                  <p:pic>
                    <p:nvPicPr>
                      <p:cNvPr id="0" name="图片 3142"/>
                      <p:cNvPicPr/>
                      <p:nvPr/>
                    </p:nvPicPr>
                    <p:blipFill>
                      <a:blip r:embed="rId2"/>
                      <a:stretch>
                        <a:fillRect/>
                      </a:stretch>
                    </p:blipFill>
                    <p:spPr>
                      <a:xfrm>
                        <a:off x="1828800" y="990600"/>
                        <a:ext cx="336550" cy="533400"/>
                      </a:xfrm>
                      <a:prstGeom prst="rect">
                        <a:avLst/>
                      </a:prstGeom>
                      <a:noFill/>
                      <a:ln w="38100">
                        <a:noFill/>
                        <a:miter/>
                      </a:ln>
                    </p:spPr>
                  </p:pic>
                </p:oleObj>
              </mc:Fallback>
            </mc:AlternateContent>
          </a:graphicData>
        </a:graphic>
      </p:graphicFrame>
      <p:graphicFrame>
        <p:nvGraphicFramePr>
          <p:cNvPr id="30723" name="Object 5"/>
          <p:cNvGraphicFramePr>
            <a:graphicFrameLocks noChangeAspect="1"/>
          </p:cNvGraphicFramePr>
          <p:nvPr/>
        </p:nvGraphicFramePr>
        <p:xfrm>
          <a:off x="1524000" y="1981200"/>
          <a:ext cx="336550" cy="533400"/>
        </p:xfrm>
        <a:graphic>
          <a:graphicData uri="http://schemas.openxmlformats.org/presentationml/2006/ole">
            <mc:AlternateContent xmlns:mc="http://schemas.openxmlformats.org/markup-compatibility/2006">
              <mc:Choice xmlns:v="urn:schemas-microsoft-com:vml" Requires="v">
                <p:oleObj spid="_x0000_s3138" name="" r:id="rId3" imgW="152400" imgH="241300" progId="Equation.DSMT4">
                  <p:embed/>
                </p:oleObj>
              </mc:Choice>
              <mc:Fallback>
                <p:oleObj name="" r:id="rId3" imgW="152400" imgH="241300" progId="Equation.DSMT4">
                  <p:embed/>
                  <p:pic>
                    <p:nvPicPr>
                      <p:cNvPr id="0" name="图片 3137"/>
                      <p:cNvPicPr/>
                      <p:nvPr/>
                    </p:nvPicPr>
                    <p:blipFill>
                      <a:blip r:embed="rId2"/>
                      <a:stretch>
                        <a:fillRect/>
                      </a:stretch>
                    </p:blipFill>
                    <p:spPr>
                      <a:xfrm>
                        <a:off x="1524000" y="1981200"/>
                        <a:ext cx="336550" cy="533400"/>
                      </a:xfrm>
                      <a:prstGeom prst="rect">
                        <a:avLst/>
                      </a:prstGeom>
                      <a:noFill/>
                      <a:ln w="38100">
                        <a:noFill/>
                        <a:miter/>
                      </a:ln>
                    </p:spPr>
                  </p:pic>
                </p:oleObj>
              </mc:Fallback>
            </mc:AlternateContent>
          </a:graphicData>
        </a:graphic>
      </p:graphicFrame>
      <p:graphicFrame>
        <p:nvGraphicFramePr>
          <p:cNvPr id="30724" name="Object 6"/>
          <p:cNvGraphicFramePr>
            <a:graphicFrameLocks noChangeAspect="1"/>
          </p:cNvGraphicFramePr>
          <p:nvPr/>
        </p:nvGraphicFramePr>
        <p:xfrm>
          <a:off x="4038600" y="1981200"/>
          <a:ext cx="336550" cy="533400"/>
        </p:xfrm>
        <a:graphic>
          <a:graphicData uri="http://schemas.openxmlformats.org/presentationml/2006/ole">
            <mc:AlternateContent xmlns:mc="http://schemas.openxmlformats.org/markup-compatibility/2006">
              <mc:Choice xmlns:v="urn:schemas-microsoft-com:vml" Requires="v">
                <p:oleObj spid="_x0000_s3144" name="" r:id="rId4" imgW="152400" imgH="241300" progId="Equation.DSMT4">
                  <p:embed/>
                </p:oleObj>
              </mc:Choice>
              <mc:Fallback>
                <p:oleObj name="" r:id="rId4" imgW="152400" imgH="241300" progId="Equation.DSMT4">
                  <p:embed/>
                  <p:pic>
                    <p:nvPicPr>
                      <p:cNvPr id="0" name="图片 3143"/>
                      <p:cNvPicPr/>
                      <p:nvPr/>
                    </p:nvPicPr>
                    <p:blipFill>
                      <a:blip r:embed="rId2"/>
                      <a:stretch>
                        <a:fillRect/>
                      </a:stretch>
                    </p:blipFill>
                    <p:spPr>
                      <a:xfrm>
                        <a:off x="4038600" y="1981200"/>
                        <a:ext cx="336550" cy="5334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主从</a:t>
            </a:r>
            <a:r>
              <a:rPr lang="en-US" altLang="zh-CN" dirty="0"/>
              <a:t>JK</a:t>
            </a:r>
            <a:r>
              <a:rPr lang="zh-CN" altLang="en-US" dirty="0"/>
              <a:t>触发器的特性表如表</a:t>
            </a:r>
            <a:r>
              <a:rPr lang="en-US" altLang="zh-CN" dirty="0"/>
              <a:t>4―5</a:t>
            </a:r>
            <a:r>
              <a:rPr lang="zh-CN" altLang="en-US" dirty="0"/>
              <a:t>所示。从表中可以看出</a:t>
            </a:r>
            <a:r>
              <a:rPr lang="en-US" altLang="zh-CN" dirty="0"/>
              <a:t>,</a:t>
            </a:r>
            <a:r>
              <a:rPr lang="zh-CN" altLang="en-US" dirty="0"/>
              <a:t>在</a:t>
            </a:r>
            <a:r>
              <a:rPr lang="en-US" altLang="zh-CN" dirty="0"/>
              <a:t>CP</a:t>
            </a:r>
            <a:r>
              <a:rPr lang="zh-CN" altLang="en-US" dirty="0"/>
              <a:t>的下降沿到来时</a:t>
            </a:r>
            <a:r>
              <a:rPr lang="en-US" altLang="zh-CN" dirty="0"/>
              <a:t>,</a:t>
            </a:r>
            <a:r>
              <a:rPr lang="zh-CN" altLang="en-US" dirty="0"/>
              <a:t>如果</a:t>
            </a:r>
            <a:r>
              <a:rPr lang="en-US" altLang="zh-CN" dirty="0"/>
              <a:t>J=0</a:t>
            </a:r>
            <a:r>
              <a:rPr lang="zh-CN" altLang="en-US" dirty="0"/>
              <a:t>、</a:t>
            </a:r>
            <a:r>
              <a:rPr lang="en-US" altLang="zh-CN" dirty="0"/>
              <a:t>K=0,</a:t>
            </a:r>
            <a:r>
              <a:rPr lang="zh-CN" altLang="en-US" dirty="0"/>
              <a:t>则触发器保持原来的状态不变</a:t>
            </a:r>
            <a:r>
              <a:rPr lang="en-US" altLang="zh-CN" dirty="0"/>
              <a:t>;</a:t>
            </a:r>
            <a:r>
              <a:rPr lang="zh-CN" altLang="en-US" dirty="0"/>
              <a:t>如果</a:t>
            </a:r>
            <a:r>
              <a:rPr lang="en-US" altLang="zh-CN" dirty="0"/>
              <a:t>J=0</a:t>
            </a:r>
            <a:r>
              <a:rPr lang="zh-CN" altLang="en-US" dirty="0"/>
              <a:t>、</a:t>
            </a:r>
            <a:r>
              <a:rPr lang="en-US" altLang="zh-CN" dirty="0"/>
              <a:t>K=1,</a:t>
            </a:r>
            <a:r>
              <a:rPr lang="zh-CN" altLang="en-US" dirty="0"/>
              <a:t>则触发器置</a:t>
            </a:r>
            <a:r>
              <a:rPr lang="en-US" altLang="zh-CN" dirty="0"/>
              <a:t>0;</a:t>
            </a:r>
            <a:r>
              <a:rPr lang="zh-CN" altLang="en-US" dirty="0"/>
              <a:t>如果</a:t>
            </a:r>
            <a:r>
              <a:rPr lang="en-US" altLang="zh-CN" dirty="0"/>
              <a:t>J=1</a:t>
            </a:r>
            <a:r>
              <a:rPr lang="zh-CN" altLang="en-US" dirty="0"/>
              <a:t>、</a:t>
            </a:r>
            <a:r>
              <a:rPr lang="en-US" altLang="zh-CN" dirty="0"/>
              <a:t>K=0,</a:t>
            </a:r>
            <a:r>
              <a:rPr lang="zh-CN" altLang="en-US" dirty="0"/>
              <a:t>则触发器置</a:t>
            </a:r>
            <a:r>
              <a:rPr lang="en-US" altLang="zh-CN" dirty="0"/>
              <a:t>1;</a:t>
            </a:r>
            <a:r>
              <a:rPr lang="zh-CN" altLang="en-US" dirty="0"/>
              <a:t>如果</a:t>
            </a:r>
            <a:r>
              <a:rPr lang="en-US" altLang="zh-CN" dirty="0"/>
              <a:t>J=1</a:t>
            </a:r>
            <a:r>
              <a:rPr lang="zh-CN" altLang="en-US" dirty="0"/>
              <a:t>、</a:t>
            </a:r>
            <a:r>
              <a:rPr lang="en-US" altLang="zh-CN" dirty="0"/>
              <a:t>K=1,</a:t>
            </a:r>
            <a:r>
              <a:rPr lang="zh-CN" altLang="en-US" dirty="0"/>
              <a:t>则触发器的次态和现态相反</a:t>
            </a:r>
            <a:r>
              <a:rPr lang="en-US" altLang="zh-CN" dirty="0"/>
              <a:t>,</a:t>
            </a:r>
            <a:r>
              <a:rPr lang="zh-CN" altLang="en-US" dirty="0"/>
              <a:t>称为翻转。因此</a:t>
            </a:r>
            <a:r>
              <a:rPr lang="en-US" altLang="zh-CN" dirty="0"/>
              <a:t>,JK</a:t>
            </a:r>
            <a:r>
              <a:rPr lang="zh-CN" altLang="en-US" dirty="0"/>
              <a:t>触发器有四种不同的逻辑功能</a:t>
            </a:r>
            <a:r>
              <a:rPr lang="en-US" altLang="zh-CN" dirty="0"/>
              <a:t>:</a:t>
            </a:r>
            <a:r>
              <a:rPr lang="zh-CN" altLang="en-US" dirty="0"/>
              <a:t>保持、置</a:t>
            </a:r>
            <a:r>
              <a:rPr lang="en-US" altLang="zh-CN" dirty="0"/>
              <a:t>0</a:t>
            </a:r>
            <a:r>
              <a:rPr lang="zh-CN" altLang="en-US" dirty="0"/>
              <a:t>、置</a:t>
            </a:r>
            <a:r>
              <a:rPr lang="en-US" altLang="zh-CN" dirty="0"/>
              <a:t>1</a:t>
            </a:r>
            <a:r>
              <a:rPr lang="zh-CN" altLang="en-US" dirty="0"/>
              <a:t>和翻转。</a:t>
            </a:r>
            <a:endParaRPr lang="zh-CN" altLang="en-US" dirty="0"/>
          </a:p>
          <a:p>
            <a:pPr algn="just" eaLnBrk="1" hangingPunct="1">
              <a:buNone/>
            </a:pPr>
            <a:r>
              <a:rPr lang="zh-CN" altLang="en-US" dirty="0">
                <a:latin typeface="Courier New" panose="02070309020205020404" pitchFamily="49" charset="0"/>
              </a:rPr>
              <a:t> </a:t>
            </a:r>
            <a:endParaRPr lang="zh-CN" altLang="en-US" dirty="0"/>
          </a:p>
          <a:p>
            <a:pPr eaLnBrk="1" hangingPunct="1">
              <a:buNone/>
            </a:pPr>
            <a:endParaRPr lang="en-US" altLang="zh-CN" dirty="0"/>
          </a:p>
        </p:txBody>
      </p:sp>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Text Box 4"/>
          <p:cNvSpPr txBox="1"/>
          <p:nvPr/>
        </p:nvSpPr>
        <p:spPr>
          <a:xfrm>
            <a:off x="1752600" y="906463"/>
            <a:ext cx="55626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表</a:t>
            </a:r>
            <a:r>
              <a:rPr lang="en-US" altLang="zh-CN" dirty="0">
                <a:latin typeface="Times New Roman" panose="02020603050405020304" pitchFamily="18" charset="0"/>
              </a:rPr>
              <a:t>4―5   </a:t>
            </a:r>
            <a:r>
              <a:rPr lang="zh-CN" altLang="en-US" dirty="0">
                <a:latin typeface="Times New Roman" panose="02020603050405020304" pitchFamily="18" charset="0"/>
              </a:rPr>
              <a:t>主从</a:t>
            </a:r>
            <a:r>
              <a:rPr lang="en-US" altLang="zh-CN" dirty="0">
                <a:latin typeface="Times New Roman" panose="02020603050405020304" pitchFamily="18" charset="0"/>
              </a:rPr>
              <a:t>JK</a:t>
            </a:r>
            <a:r>
              <a:rPr lang="zh-CN" altLang="en-US" dirty="0">
                <a:latin typeface="Times New Roman" panose="02020603050405020304" pitchFamily="18" charset="0"/>
              </a:rPr>
              <a:t>触发器的特性表 </a:t>
            </a:r>
            <a:endParaRPr lang="zh-CN" altLang="en-US" dirty="0">
              <a:latin typeface="Times New Roman" panose="02020603050405020304" pitchFamily="18" charset="0"/>
            </a:endParaRPr>
          </a:p>
        </p:txBody>
      </p:sp>
      <p:pic>
        <p:nvPicPr>
          <p:cNvPr id="133123" name="Picture 5" descr="Img00050"/>
          <p:cNvPicPr>
            <a:picLocks noChangeAspect="1"/>
          </p:cNvPicPr>
          <p:nvPr/>
        </p:nvPicPr>
        <p:blipFill>
          <a:blip r:embed="rId1"/>
          <a:stretch>
            <a:fillRect/>
          </a:stretch>
        </p:blipFill>
        <p:spPr>
          <a:xfrm>
            <a:off x="484188" y="1970088"/>
            <a:ext cx="8175625" cy="2917825"/>
          </a:xfrm>
          <a:prstGeom prst="rect">
            <a:avLst/>
          </a:prstGeom>
          <a:noFill/>
          <a:ln w="9525">
            <a:noFill/>
          </a:ln>
        </p:spPr>
      </p:pic>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3"/>
          <p:cNvSpPr>
            <a:spLocks noGrp="1"/>
          </p:cNvSpPr>
          <p:nvPr>
            <p:ph idx="1"/>
          </p:nvPr>
        </p:nvSpPr>
        <p:spPr>
          <a:xfrm>
            <a:off x="533400" y="457200"/>
            <a:ext cx="7772400" cy="762000"/>
          </a:xfrm>
          <a:ln/>
        </p:spPr>
        <p:txBody>
          <a:bodyPr vert="horz" wrap="square" lIns="91440" tIns="45720" rIns="91440" bIns="45720" anchor="t" anchorCtr="0"/>
          <a:p>
            <a:pPr algn="just" eaLnBrk="1" hangingPunct="1">
              <a:buNone/>
            </a:pPr>
            <a:r>
              <a:rPr lang="en-US" altLang="zh-CN" dirty="0"/>
              <a:t>    JK</a:t>
            </a:r>
            <a:r>
              <a:rPr lang="zh-CN" altLang="en-US" dirty="0"/>
              <a:t>触发器的特性方程如下</a:t>
            </a:r>
            <a:r>
              <a:rPr lang="en-US" altLang="zh-CN" dirty="0"/>
              <a:t>:</a:t>
            </a:r>
            <a:endParaRPr lang="en-US" altLang="zh-CN" dirty="0"/>
          </a:p>
        </p:txBody>
      </p:sp>
      <p:graphicFrame>
        <p:nvGraphicFramePr>
          <p:cNvPr id="31746" name="Object 4"/>
          <p:cNvGraphicFramePr>
            <a:graphicFrameLocks noChangeAspect="1"/>
          </p:cNvGraphicFramePr>
          <p:nvPr/>
        </p:nvGraphicFramePr>
        <p:xfrm>
          <a:off x="2057400" y="1143000"/>
          <a:ext cx="2667000" cy="1212850"/>
        </p:xfrm>
        <a:graphic>
          <a:graphicData uri="http://schemas.openxmlformats.org/presentationml/2006/ole">
            <mc:AlternateContent xmlns:mc="http://schemas.openxmlformats.org/markup-compatibility/2006">
              <mc:Choice xmlns:v="urn:schemas-microsoft-com:vml" Requires="v">
                <p:oleObj spid="_x0000_s3142" name="" r:id="rId1" imgW="1117600" imgH="508000" progId="Equation.DSMT4">
                  <p:embed/>
                </p:oleObj>
              </mc:Choice>
              <mc:Fallback>
                <p:oleObj name="" r:id="rId1" imgW="1117600" imgH="508000" progId="Equation.DSMT4">
                  <p:embed/>
                  <p:pic>
                    <p:nvPicPr>
                      <p:cNvPr id="0" name="图片 3141"/>
                      <p:cNvPicPr/>
                      <p:nvPr/>
                    </p:nvPicPr>
                    <p:blipFill>
                      <a:blip r:embed="rId2"/>
                      <a:stretch>
                        <a:fillRect/>
                      </a:stretch>
                    </p:blipFill>
                    <p:spPr>
                      <a:xfrm>
                        <a:off x="2057400" y="1143000"/>
                        <a:ext cx="2667000" cy="1212850"/>
                      </a:xfrm>
                      <a:prstGeom prst="rect">
                        <a:avLst/>
                      </a:prstGeom>
                      <a:noFill/>
                      <a:ln w="38100">
                        <a:noFill/>
                        <a:miter/>
                      </a:ln>
                    </p:spPr>
                  </p:pic>
                </p:oleObj>
              </mc:Fallback>
            </mc:AlternateContent>
          </a:graphicData>
        </a:graphic>
      </p:graphicFrame>
      <p:sp>
        <p:nvSpPr>
          <p:cNvPr id="31748" name="Text Box 5"/>
          <p:cNvSpPr txBox="1"/>
          <p:nvPr/>
        </p:nvSpPr>
        <p:spPr>
          <a:xfrm>
            <a:off x="5181600" y="1219200"/>
            <a:ext cx="28194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下降沿到来时 </a:t>
            </a:r>
            <a:endParaRPr lang="zh-CN" altLang="en-US" dirty="0">
              <a:latin typeface="Times New Roman" panose="02020603050405020304" pitchFamily="18" charset="0"/>
            </a:endParaRPr>
          </a:p>
        </p:txBody>
      </p:sp>
      <p:sp>
        <p:nvSpPr>
          <p:cNvPr id="31749" name="Text Box 6"/>
          <p:cNvSpPr txBox="1"/>
          <p:nvPr/>
        </p:nvSpPr>
        <p:spPr>
          <a:xfrm>
            <a:off x="5181600" y="1905000"/>
            <a:ext cx="29718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不是下降沿时 </a:t>
            </a:r>
            <a:endParaRPr lang="zh-CN" altLang="en-US" dirty="0">
              <a:latin typeface="Times New Roman" panose="02020603050405020304" pitchFamily="18" charset="0"/>
            </a:endParaRPr>
          </a:p>
        </p:txBody>
      </p:sp>
      <p:sp>
        <p:nvSpPr>
          <p:cNvPr id="31750" name="Text Box 7"/>
          <p:cNvSpPr txBox="1"/>
          <p:nvPr/>
        </p:nvSpPr>
        <p:spPr>
          <a:xfrm>
            <a:off x="838200" y="2590800"/>
            <a:ext cx="7467600" cy="1004888"/>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4―15</a:t>
            </a:r>
            <a:r>
              <a:rPr lang="zh-CN" altLang="en-US" dirty="0">
                <a:latin typeface="Times New Roman" panose="02020603050405020304" pitchFamily="18" charset="0"/>
              </a:rPr>
              <a:t>所示的时序图反映了</a:t>
            </a:r>
            <a:r>
              <a:rPr lang="en-US" altLang="zh-CN" dirty="0">
                <a:latin typeface="Times New Roman" panose="02020603050405020304" pitchFamily="18" charset="0"/>
              </a:rPr>
              <a:t>JK</a:t>
            </a:r>
            <a:r>
              <a:rPr lang="zh-CN" altLang="en-US" dirty="0">
                <a:latin typeface="Times New Roman" panose="02020603050405020304" pitchFamily="18" charset="0"/>
              </a:rPr>
              <a:t>触发器四种不同的</a:t>
            </a:r>
            <a:endParaRPr lang="zh-CN" altLang="en-US" dirty="0">
              <a:latin typeface="Times New Roman" panose="02020603050405020304" pitchFamily="18" charset="0"/>
            </a:endParaRPr>
          </a:p>
          <a:p>
            <a:pPr eaLnBrk="1" hangingPunct="1">
              <a:spcBef>
                <a:spcPct val="50000"/>
              </a:spcBef>
            </a:pPr>
            <a:r>
              <a:rPr lang="zh-CN" altLang="en-US" dirty="0">
                <a:latin typeface="Times New Roman" panose="02020603050405020304" pitchFamily="18" charset="0"/>
              </a:rPr>
              <a:t>逻辑功能。 </a:t>
            </a:r>
            <a:endParaRPr lang="zh-CN" altLang="en-US" dirty="0">
              <a:latin typeface="Times New Roman" panose="02020603050405020304" pitchFamily="18" charset="0"/>
            </a:endParaRPr>
          </a:p>
        </p:txBody>
      </p:sp>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Text Box 4"/>
          <p:cNvSpPr txBox="1"/>
          <p:nvPr/>
        </p:nvSpPr>
        <p:spPr>
          <a:xfrm>
            <a:off x="2667000" y="5334000"/>
            <a:ext cx="5638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4―15  </a:t>
            </a:r>
            <a:r>
              <a:rPr lang="zh-CN" altLang="en-US" dirty="0">
                <a:latin typeface="Times New Roman" panose="02020603050405020304" pitchFamily="18" charset="0"/>
              </a:rPr>
              <a:t>主从</a:t>
            </a:r>
            <a:r>
              <a:rPr lang="en-US" altLang="zh-CN" dirty="0">
                <a:latin typeface="Times New Roman" panose="02020603050405020304" pitchFamily="18" charset="0"/>
              </a:rPr>
              <a:t>JK</a:t>
            </a:r>
            <a:r>
              <a:rPr lang="zh-CN" altLang="en-US" dirty="0">
                <a:latin typeface="Times New Roman" panose="02020603050405020304" pitchFamily="18" charset="0"/>
              </a:rPr>
              <a:t>触发器的时序图 </a:t>
            </a:r>
            <a:endParaRPr lang="zh-CN" altLang="en-US" dirty="0">
              <a:latin typeface="Times New Roman" panose="02020603050405020304" pitchFamily="18" charset="0"/>
            </a:endParaRPr>
          </a:p>
        </p:txBody>
      </p:sp>
      <p:graphicFrame>
        <p:nvGraphicFramePr>
          <p:cNvPr id="32770" name="Object 5"/>
          <p:cNvGraphicFramePr>
            <a:graphicFrameLocks noChangeAspect="1"/>
          </p:cNvGraphicFramePr>
          <p:nvPr/>
        </p:nvGraphicFramePr>
        <p:xfrm>
          <a:off x="914400" y="762000"/>
          <a:ext cx="7315200" cy="3886200"/>
        </p:xfrm>
        <a:graphic>
          <a:graphicData uri="http://schemas.openxmlformats.org/presentationml/2006/ole">
            <mc:AlternateContent xmlns:mc="http://schemas.openxmlformats.org/markup-compatibility/2006">
              <mc:Choice xmlns:v="urn:schemas-microsoft-com:vml" Requires="v">
                <p:oleObj spid="_x0000_s3137" name="" r:id="rId1" imgW="2910840" imgH="1546860" progId="Visio.Drawing.4">
                  <p:embed/>
                </p:oleObj>
              </mc:Choice>
              <mc:Fallback>
                <p:oleObj name="" r:id="rId1" imgW="2910840" imgH="1546860" progId="Visio.Drawing.4">
                  <p:embed/>
                  <p:pic>
                    <p:nvPicPr>
                      <p:cNvPr id="0" name="图片 3136"/>
                      <p:cNvPicPr/>
                      <p:nvPr/>
                    </p:nvPicPr>
                    <p:blipFill>
                      <a:blip r:embed="rId2"/>
                      <a:stretch>
                        <a:fillRect/>
                      </a:stretch>
                    </p:blipFill>
                    <p:spPr>
                      <a:xfrm>
                        <a:off x="914400" y="762000"/>
                        <a:ext cx="7315200" cy="38862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7"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由于</a:t>
            </a:r>
            <a:r>
              <a:rPr lang="en-US" altLang="zh-CN" dirty="0"/>
              <a:t>Q</a:t>
            </a:r>
            <a:r>
              <a:rPr lang="zh-CN" altLang="en-US" dirty="0"/>
              <a:t>和        端的反馈</a:t>
            </a:r>
            <a:r>
              <a:rPr lang="en-US" altLang="zh-CN" dirty="0"/>
              <a:t>,</a:t>
            </a:r>
            <a:r>
              <a:rPr lang="zh-CN" altLang="en-US" dirty="0"/>
              <a:t>其中必有一个在主触发器</a:t>
            </a:r>
            <a:r>
              <a:rPr lang="en-US" altLang="zh-CN" dirty="0"/>
              <a:t>CP</a:t>
            </a:r>
            <a:r>
              <a:rPr lang="zh-CN" altLang="en-US" dirty="0"/>
              <a:t>有效期间为</a:t>
            </a:r>
            <a:r>
              <a:rPr lang="en-US" altLang="zh-CN" dirty="0"/>
              <a:t>0,</a:t>
            </a:r>
            <a:r>
              <a:rPr lang="zh-CN" altLang="en-US" dirty="0"/>
              <a:t>从而屏蔽了其中一侧的输入信号</a:t>
            </a:r>
            <a:r>
              <a:rPr lang="en-US" altLang="zh-CN" dirty="0"/>
              <a:t>,</a:t>
            </a:r>
            <a:r>
              <a:rPr lang="zh-CN" altLang="en-US" dirty="0"/>
              <a:t>使这期间主触发器的输出端</a:t>
            </a:r>
            <a:r>
              <a:rPr lang="en-US" altLang="zh-CN" dirty="0"/>
              <a:t>Q</a:t>
            </a:r>
            <a:r>
              <a:rPr lang="en-US" altLang="zh-CN" baseline="-25000" dirty="0"/>
              <a:t>1</a:t>
            </a:r>
            <a:r>
              <a:rPr lang="zh-CN" altLang="en-US" dirty="0"/>
              <a:t>和       最多只能变化一次</a:t>
            </a:r>
            <a:r>
              <a:rPr lang="en-US" altLang="zh-CN" dirty="0"/>
              <a:t>,</a:t>
            </a:r>
            <a:r>
              <a:rPr lang="zh-CN" altLang="en-US" dirty="0"/>
              <a:t>导致</a:t>
            </a:r>
            <a:r>
              <a:rPr lang="en-US" altLang="zh-CN" dirty="0"/>
              <a:t>Q</a:t>
            </a:r>
            <a:r>
              <a:rPr lang="zh-CN" altLang="en-US" dirty="0"/>
              <a:t>和       动作时不一定按照当时的输入信号值变化。这就是主从</a:t>
            </a:r>
            <a:r>
              <a:rPr lang="en-US" altLang="zh-CN" dirty="0"/>
              <a:t>JK</a:t>
            </a:r>
            <a:r>
              <a:rPr lang="zh-CN" altLang="en-US" dirty="0"/>
              <a:t>触发器的一次变化问题。</a:t>
            </a:r>
            <a:endParaRPr lang="zh-CN" altLang="en-US" dirty="0"/>
          </a:p>
          <a:p>
            <a:pPr eaLnBrk="1" hangingPunct="1">
              <a:buNone/>
            </a:pPr>
            <a:endParaRPr lang="en-US" altLang="zh-CN" dirty="0"/>
          </a:p>
        </p:txBody>
      </p:sp>
      <p:graphicFrame>
        <p:nvGraphicFramePr>
          <p:cNvPr id="33794" name="Object 4"/>
          <p:cNvGraphicFramePr>
            <a:graphicFrameLocks noChangeAspect="1"/>
          </p:cNvGraphicFramePr>
          <p:nvPr/>
        </p:nvGraphicFramePr>
        <p:xfrm>
          <a:off x="2971800" y="533400"/>
          <a:ext cx="317500" cy="501650"/>
        </p:xfrm>
        <a:graphic>
          <a:graphicData uri="http://schemas.openxmlformats.org/presentationml/2006/ole">
            <mc:AlternateContent xmlns:mc="http://schemas.openxmlformats.org/markup-compatibility/2006">
              <mc:Choice xmlns:v="urn:schemas-microsoft-com:vml" Requires="v">
                <p:oleObj spid="_x0000_s3140" name="" r:id="rId1" imgW="152400" imgH="241300" progId="Equation.DSMT4">
                  <p:embed/>
                </p:oleObj>
              </mc:Choice>
              <mc:Fallback>
                <p:oleObj name="" r:id="rId1" imgW="152400" imgH="241300" progId="Equation.DSMT4">
                  <p:embed/>
                  <p:pic>
                    <p:nvPicPr>
                      <p:cNvPr id="0" name="图片 3139"/>
                      <p:cNvPicPr/>
                      <p:nvPr/>
                    </p:nvPicPr>
                    <p:blipFill>
                      <a:blip r:embed="rId2"/>
                      <a:stretch>
                        <a:fillRect/>
                      </a:stretch>
                    </p:blipFill>
                    <p:spPr>
                      <a:xfrm>
                        <a:off x="2971800" y="533400"/>
                        <a:ext cx="317500" cy="501650"/>
                      </a:xfrm>
                      <a:prstGeom prst="rect">
                        <a:avLst/>
                      </a:prstGeom>
                      <a:noFill/>
                      <a:ln w="38100">
                        <a:noFill/>
                        <a:miter/>
                      </a:ln>
                    </p:spPr>
                  </p:pic>
                </p:oleObj>
              </mc:Fallback>
            </mc:AlternateContent>
          </a:graphicData>
        </a:graphic>
      </p:graphicFrame>
      <p:graphicFrame>
        <p:nvGraphicFramePr>
          <p:cNvPr id="33795" name="Object 5"/>
          <p:cNvGraphicFramePr>
            <a:graphicFrameLocks noChangeAspect="1"/>
          </p:cNvGraphicFramePr>
          <p:nvPr/>
        </p:nvGraphicFramePr>
        <p:xfrm>
          <a:off x="1981200" y="1981200"/>
          <a:ext cx="317500" cy="501650"/>
        </p:xfrm>
        <a:graphic>
          <a:graphicData uri="http://schemas.openxmlformats.org/presentationml/2006/ole">
            <mc:AlternateContent xmlns:mc="http://schemas.openxmlformats.org/markup-compatibility/2006">
              <mc:Choice xmlns:v="urn:schemas-microsoft-com:vml" Requires="v">
                <p:oleObj spid="_x0000_s3139" name="" r:id="rId3" imgW="152400" imgH="241300" progId="Equation.DSMT4">
                  <p:embed/>
                </p:oleObj>
              </mc:Choice>
              <mc:Fallback>
                <p:oleObj name="" r:id="rId3" imgW="152400" imgH="241300" progId="Equation.DSMT4">
                  <p:embed/>
                  <p:pic>
                    <p:nvPicPr>
                      <p:cNvPr id="0" name="图片 3138"/>
                      <p:cNvPicPr/>
                      <p:nvPr/>
                    </p:nvPicPr>
                    <p:blipFill>
                      <a:blip r:embed="rId2"/>
                      <a:stretch>
                        <a:fillRect/>
                      </a:stretch>
                    </p:blipFill>
                    <p:spPr>
                      <a:xfrm>
                        <a:off x="1981200" y="1981200"/>
                        <a:ext cx="317500" cy="501650"/>
                      </a:xfrm>
                      <a:prstGeom prst="rect">
                        <a:avLst/>
                      </a:prstGeom>
                      <a:noFill/>
                      <a:ln w="38100">
                        <a:noFill/>
                        <a:miter/>
                      </a:ln>
                    </p:spPr>
                  </p:pic>
                </p:oleObj>
              </mc:Fallback>
            </mc:AlternateContent>
          </a:graphicData>
        </a:graphic>
      </p:graphicFrame>
      <p:graphicFrame>
        <p:nvGraphicFramePr>
          <p:cNvPr id="33796" name="Object 6"/>
          <p:cNvGraphicFramePr>
            <a:graphicFrameLocks noChangeAspect="1"/>
          </p:cNvGraphicFramePr>
          <p:nvPr/>
        </p:nvGraphicFramePr>
        <p:xfrm>
          <a:off x="4800600" y="1479550"/>
          <a:ext cx="396875" cy="501650"/>
        </p:xfrm>
        <a:graphic>
          <a:graphicData uri="http://schemas.openxmlformats.org/presentationml/2006/ole">
            <mc:AlternateContent xmlns:mc="http://schemas.openxmlformats.org/markup-compatibility/2006">
              <mc:Choice xmlns:v="urn:schemas-microsoft-com:vml" Requires="v">
                <p:oleObj spid="_x0000_s3141" name="" r:id="rId4" imgW="190500" imgH="241300" progId="Equation.DSMT4">
                  <p:embed/>
                </p:oleObj>
              </mc:Choice>
              <mc:Fallback>
                <p:oleObj name="" r:id="rId4" imgW="190500" imgH="241300" progId="Equation.DSMT4">
                  <p:embed/>
                  <p:pic>
                    <p:nvPicPr>
                      <p:cNvPr id="0" name="图片 3140"/>
                      <p:cNvPicPr/>
                      <p:nvPr/>
                    </p:nvPicPr>
                    <p:blipFill>
                      <a:blip r:embed="rId5"/>
                      <a:stretch>
                        <a:fillRect/>
                      </a:stretch>
                    </p:blipFill>
                    <p:spPr>
                      <a:xfrm>
                        <a:off x="4800600" y="1479550"/>
                        <a:ext cx="396875" cy="5016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Text Box 4"/>
          <p:cNvSpPr txBox="1"/>
          <p:nvPr/>
        </p:nvSpPr>
        <p:spPr>
          <a:xfrm>
            <a:off x="2057400" y="5334000"/>
            <a:ext cx="58674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4―16 </a:t>
            </a:r>
            <a:r>
              <a:rPr lang="zh-CN" altLang="en-US" dirty="0">
                <a:latin typeface="Times New Roman" panose="02020603050405020304" pitchFamily="18" charset="0"/>
              </a:rPr>
              <a:t>主从</a:t>
            </a:r>
            <a:r>
              <a:rPr lang="en-US" altLang="zh-CN" dirty="0">
                <a:latin typeface="Times New Roman" panose="02020603050405020304" pitchFamily="18" charset="0"/>
              </a:rPr>
              <a:t>JK</a:t>
            </a:r>
            <a:r>
              <a:rPr lang="zh-CN" altLang="en-US" dirty="0">
                <a:latin typeface="Times New Roman" panose="02020603050405020304" pitchFamily="18" charset="0"/>
              </a:rPr>
              <a:t>触发器一次变化的时序图</a:t>
            </a:r>
            <a:endParaRPr lang="zh-CN" altLang="en-US" dirty="0">
              <a:latin typeface="Times New Roman" panose="02020603050405020304" pitchFamily="18" charset="0"/>
            </a:endParaRPr>
          </a:p>
        </p:txBody>
      </p:sp>
      <p:graphicFrame>
        <p:nvGraphicFramePr>
          <p:cNvPr id="34818" name="Object 5"/>
          <p:cNvGraphicFramePr>
            <a:graphicFrameLocks noChangeAspect="1"/>
          </p:cNvGraphicFramePr>
          <p:nvPr/>
        </p:nvGraphicFramePr>
        <p:xfrm>
          <a:off x="1447800" y="533400"/>
          <a:ext cx="6248400" cy="4613275"/>
        </p:xfrm>
        <a:graphic>
          <a:graphicData uri="http://schemas.openxmlformats.org/presentationml/2006/ole">
            <mc:AlternateContent xmlns:mc="http://schemas.openxmlformats.org/markup-compatibility/2006">
              <mc:Choice xmlns:v="urn:schemas-microsoft-com:vml" Requires="v">
                <p:oleObj spid="_x0000_s3152" name="" r:id="rId1" imgW="2583180" imgH="1905000" progId="Visio.Drawing.4">
                  <p:embed/>
                </p:oleObj>
              </mc:Choice>
              <mc:Fallback>
                <p:oleObj name="" r:id="rId1" imgW="2583180" imgH="1905000" progId="Visio.Drawing.4">
                  <p:embed/>
                  <p:pic>
                    <p:nvPicPr>
                      <p:cNvPr id="0" name="图片 3151"/>
                      <p:cNvPicPr/>
                      <p:nvPr/>
                    </p:nvPicPr>
                    <p:blipFill>
                      <a:blip r:embed="rId2"/>
                      <a:stretch>
                        <a:fillRect/>
                      </a:stretch>
                    </p:blipFill>
                    <p:spPr>
                      <a:xfrm>
                        <a:off x="1447800" y="533400"/>
                        <a:ext cx="6248400" cy="46132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5"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4―16</a:t>
            </a:r>
            <a:r>
              <a:rPr lang="zh-CN" altLang="en-US" dirty="0"/>
              <a:t>所示的时序图描述了主从</a:t>
            </a:r>
            <a:r>
              <a:rPr lang="en-US" altLang="zh-CN" dirty="0"/>
              <a:t>JK</a:t>
            </a:r>
            <a:r>
              <a:rPr lang="zh-CN" altLang="en-US" dirty="0"/>
              <a:t>触发器的一次变化问题。在图中</a:t>
            </a:r>
            <a:r>
              <a:rPr lang="en-US" altLang="zh-CN" dirty="0"/>
              <a:t>,CP</a:t>
            </a:r>
            <a:r>
              <a:rPr lang="zh-CN" altLang="en-US" dirty="0"/>
              <a:t>下降沿到来时</a:t>
            </a:r>
            <a:r>
              <a:rPr lang="en-US" altLang="zh-CN" dirty="0"/>
              <a:t>J=0</a:t>
            </a:r>
            <a:r>
              <a:rPr lang="zh-CN" altLang="en-US" dirty="0"/>
              <a:t>、</a:t>
            </a:r>
            <a:r>
              <a:rPr lang="en-US" altLang="zh-CN" dirty="0"/>
              <a:t>K=1,</a:t>
            </a:r>
            <a:r>
              <a:rPr lang="zh-CN" altLang="en-US" dirty="0"/>
              <a:t>按照</a:t>
            </a:r>
            <a:r>
              <a:rPr lang="en-US" altLang="zh-CN" dirty="0"/>
              <a:t>JK</a:t>
            </a:r>
            <a:r>
              <a:rPr lang="zh-CN" altLang="en-US" dirty="0"/>
              <a:t>触发器的特性表</a:t>
            </a:r>
            <a:r>
              <a:rPr lang="en-US" altLang="zh-CN" dirty="0"/>
              <a:t>,</a:t>
            </a:r>
            <a:r>
              <a:rPr lang="zh-CN" altLang="en-US" dirty="0"/>
              <a:t>触发器应该被置成</a:t>
            </a:r>
            <a:r>
              <a:rPr lang="en-US" altLang="zh-CN" dirty="0"/>
              <a:t>0</a:t>
            </a:r>
            <a:r>
              <a:rPr lang="zh-CN" altLang="en-US" dirty="0"/>
              <a:t>状态。然而</a:t>
            </a:r>
            <a:r>
              <a:rPr lang="en-US" altLang="zh-CN" dirty="0"/>
              <a:t>,</a:t>
            </a:r>
            <a:r>
              <a:rPr lang="zh-CN" altLang="en-US" dirty="0"/>
              <a:t>由于在</a:t>
            </a:r>
            <a:r>
              <a:rPr lang="en-US" altLang="zh-CN" dirty="0"/>
              <a:t>CP=1</a:t>
            </a:r>
            <a:r>
              <a:rPr lang="zh-CN" altLang="en-US" dirty="0"/>
              <a:t>期间</a:t>
            </a:r>
            <a:r>
              <a:rPr lang="en-US" altLang="zh-CN" dirty="0"/>
              <a:t>,</a:t>
            </a:r>
            <a:r>
              <a:rPr lang="zh-CN" altLang="en-US" dirty="0"/>
              <a:t>开始时</a:t>
            </a:r>
            <a:r>
              <a:rPr lang="en-US" altLang="zh-CN" dirty="0"/>
              <a:t>J=1</a:t>
            </a:r>
            <a:r>
              <a:rPr lang="zh-CN" altLang="en-US" dirty="0"/>
              <a:t>、</a:t>
            </a:r>
            <a:r>
              <a:rPr lang="en-US" altLang="zh-CN" dirty="0"/>
              <a:t>K=0,</a:t>
            </a:r>
            <a:r>
              <a:rPr lang="zh-CN" altLang="en-US" dirty="0"/>
              <a:t>此时</a:t>
            </a:r>
            <a:r>
              <a:rPr lang="en-US" altLang="zh-CN" dirty="0"/>
              <a:t>Q=0</a:t>
            </a:r>
            <a:r>
              <a:rPr lang="zh-CN" altLang="en-US" dirty="0"/>
              <a:t>、    </a:t>
            </a:r>
            <a:r>
              <a:rPr lang="en-US" altLang="zh-CN" dirty="0"/>
              <a:t>=1,</a:t>
            </a:r>
            <a:r>
              <a:rPr lang="zh-CN" altLang="en-US" dirty="0"/>
              <a:t>因此将主触发器置成</a:t>
            </a:r>
            <a:r>
              <a:rPr lang="en-US" altLang="zh-CN" dirty="0"/>
              <a:t>1</a:t>
            </a:r>
            <a:r>
              <a:rPr lang="zh-CN" altLang="en-US" dirty="0"/>
              <a:t>（</a:t>
            </a:r>
            <a:r>
              <a:rPr lang="en-US" altLang="zh-CN" dirty="0"/>
              <a:t>Q</a:t>
            </a:r>
            <a:r>
              <a:rPr lang="en-US" altLang="zh-CN" baseline="-25000" dirty="0"/>
              <a:t>1</a:t>
            </a:r>
            <a:r>
              <a:rPr lang="en-US" altLang="zh-CN" dirty="0"/>
              <a:t>=1</a:t>
            </a:r>
            <a:r>
              <a:rPr lang="zh-CN" altLang="en-US" dirty="0"/>
              <a:t>、       </a:t>
            </a:r>
            <a:r>
              <a:rPr lang="en-US" altLang="zh-CN" dirty="0"/>
              <a:t>=0</a:t>
            </a:r>
            <a:r>
              <a:rPr lang="zh-CN" altLang="en-US" dirty="0"/>
              <a:t>）。在此之后</a:t>
            </a:r>
            <a:r>
              <a:rPr lang="en-US" altLang="zh-CN" dirty="0"/>
              <a:t>,</a:t>
            </a:r>
            <a:r>
              <a:rPr lang="zh-CN" altLang="en-US" dirty="0"/>
              <a:t>虽然</a:t>
            </a:r>
            <a:r>
              <a:rPr lang="en-US" altLang="zh-CN" dirty="0"/>
              <a:t>J</a:t>
            </a:r>
            <a:r>
              <a:rPr lang="zh-CN" altLang="en-US" dirty="0"/>
              <a:t>和</a:t>
            </a:r>
            <a:r>
              <a:rPr lang="en-US" altLang="zh-CN" dirty="0"/>
              <a:t>K</a:t>
            </a:r>
            <a:r>
              <a:rPr lang="zh-CN" altLang="en-US" dirty="0"/>
              <a:t>发生变化</a:t>
            </a:r>
            <a:r>
              <a:rPr lang="en-US" altLang="zh-CN" dirty="0"/>
              <a:t>,</a:t>
            </a:r>
            <a:r>
              <a:rPr lang="zh-CN" altLang="en-US" dirty="0"/>
              <a:t>但在</a:t>
            </a:r>
            <a:r>
              <a:rPr lang="en-US" altLang="zh-CN" dirty="0"/>
              <a:t>CP</a:t>
            </a:r>
            <a:r>
              <a:rPr lang="zh-CN" altLang="en-US" dirty="0"/>
              <a:t>下降沿到来之前由于</a:t>
            </a:r>
            <a:r>
              <a:rPr lang="en-US" altLang="zh-CN" dirty="0"/>
              <a:t>Q</a:t>
            </a:r>
            <a:r>
              <a:rPr lang="zh-CN" altLang="en-US" dirty="0"/>
              <a:t>保持为</a:t>
            </a:r>
            <a:r>
              <a:rPr lang="en-US" altLang="zh-CN" dirty="0"/>
              <a:t>0</a:t>
            </a:r>
            <a:r>
              <a:rPr lang="zh-CN" altLang="en-US" dirty="0"/>
              <a:t>不变</a:t>
            </a:r>
            <a:r>
              <a:rPr lang="en-US" altLang="zh-CN" dirty="0"/>
              <a:t>,</a:t>
            </a:r>
            <a:r>
              <a:rPr lang="zh-CN" altLang="en-US" dirty="0"/>
              <a:t>屏蔽了与非门</a:t>
            </a:r>
            <a:r>
              <a:rPr lang="en-US" altLang="zh-CN" dirty="0"/>
              <a:t>G</a:t>
            </a:r>
            <a:r>
              <a:rPr lang="en-US" altLang="zh-CN" baseline="-25000" dirty="0"/>
              <a:t>8</a:t>
            </a:r>
            <a:r>
              <a:rPr lang="en-US" altLang="zh-CN" dirty="0"/>
              <a:t>,</a:t>
            </a:r>
            <a:r>
              <a:rPr lang="zh-CN" altLang="en-US" dirty="0"/>
              <a:t>使</a:t>
            </a:r>
            <a:r>
              <a:rPr lang="en-US" altLang="zh-CN" dirty="0"/>
              <a:t>Q</a:t>
            </a:r>
            <a:r>
              <a:rPr lang="en-US" altLang="zh-CN" baseline="-25000" dirty="0"/>
              <a:t>1</a:t>
            </a:r>
            <a:r>
              <a:rPr lang="zh-CN" altLang="en-US" dirty="0"/>
              <a:t>和      保持不变</a:t>
            </a:r>
            <a:r>
              <a:rPr lang="en-US" altLang="zh-CN" dirty="0"/>
              <a:t>,</a:t>
            </a:r>
            <a:r>
              <a:rPr lang="zh-CN" altLang="en-US" dirty="0"/>
              <a:t>因此在</a:t>
            </a:r>
            <a:r>
              <a:rPr lang="en-US" altLang="zh-CN" dirty="0"/>
              <a:t>CP</a:t>
            </a:r>
            <a:r>
              <a:rPr lang="zh-CN" altLang="en-US" dirty="0"/>
              <a:t>下降沿到来使从触发器的时钟有效时</a:t>
            </a:r>
            <a:r>
              <a:rPr lang="en-US" altLang="zh-CN" dirty="0"/>
              <a:t>,</a:t>
            </a:r>
            <a:r>
              <a:rPr lang="zh-CN" altLang="en-US" dirty="0"/>
              <a:t>触发器的状态将是</a:t>
            </a:r>
            <a:r>
              <a:rPr lang="en-US" altLang="zh-CN" dirty="0"/>
              <a:t>1</a:t>
            </a:r>
            <a:r>
              <a:rPr lang="zh-CN" altLang="en-US" dirty="0"/>
              <a:t>状态而不是</a:t>
            </a:r>
            <a:r>
              <a:rPr lang="en-US" altLang="zh-CN" dirty="0"/>
              <a:t>0</a:t>
            </a:r>
            <a:r>
              <a:rPr lang="zh-CN" altLang="en-US" dirty="0"/>
              <a:t>状态。</a:t>
            </a:r>
            <a:endParaRPr lang="zh-CN" altLang="en-US" dirty="0"/>
          </a:p>
          <a:p>
            <a:pPr eaLnBrk="1" hangingPunct="1">
              <a:buNone/>
            </a:pPr>
            <a:endParaRPr lang="en-US" altLang="zh-CN" dirty="0"/>
          </a:p>
        </p:txBody>
      </p:sp>
      <p:graphicFrame>
        <p:nvGraphicFramePr>
          <p:cNvPr id="35842" name="Object 4"/>
          <p:cNvGraphicFramePr>
            <a:graphicFrameLocks noChangeAspect="1"/>
          </p:cNvGraphicFramePr>
          <p:nvPr/>
        </p:nvGraphicFramePr>
        <p:xfrm>
          <a:off x="6477000" y="1936750"/>
          <a:ext cx="317500" cy="501650"/>
        </p:xfrm>
        <a:graphic>
          <a:graphicData uri="http://schemas.openxmlformats.org/presentationml/2006/ole">
            <mc:AlternateContent xmlns:mc="http://schemas.openxmlformats.org/markup-compatibility/2006">
              <mc:Choice xmlns:v="urn:schemas-microsoft-com:vml" Requires="v">
                <p:oleObj spid="_x0000_s3153" name="" r:id="rId1" imgW="152400" imgH="241300" progId="Equation.DSMT4">
                  <p:embed/>
                </p:oleObj>
              </mc:Choice>
              <mc:Fallback>
                <p:oleObj name="" r:id="rId1" imgW="152400" imgH="241300" progId="Equation.DSMT4">
                  <p:embed/>
                  <p:pic>
                    <p:nvPicPr>
                      <p:cNvPr id="0" name="图片 3152"/>
                      <p:cNvPicPr/>
                      <p:nvPr/>
                    </p:nvPicPr>
                    <p:blipFill>
                      <a:blip r:embed="rId2"/>
                      <a:stretch>
                        <a:fillRect/>
                      </a:stretch>
                    </p:blipFill>
                    <p:spPr>
                      <a:xfrm>
                        <a:off x="6477000" y="1936750"/>
                        <a:ext cx="317500" cy="501650"/>
                      </a:xfrm>
                      <a:prstGeom prst="rect">
                        <a:avLst/>
                      </a:prstGeom>
                      <a:noFill/>
                      <a:ln w="38100">
                        <a:noFill/>
                        <a:miter/>
                      </a:ln>
                    </p:spPr>
                  </p:pic>
                </p:oleObj>
              </mc:Fallback>
            </mc:AlternateContent>
          </a:graphicData>
        </a:graphic>
      </p:graphicFrame>
      <p:graphicFrame>
        <p:nvGraphicFramePr>
          <p:cNvPr id="35843" name="Object 5"/>
          <p:cNvGraphicFramePr>
            <a:graphicFrameLocks noChangeAspect="1"/>
          </p:cNvGraphicFramePr>
          <p:nvPr/>
        </p:nvGraphicFramePr>
        <p:xfrm>
          <a:off x="4419600" y="2438400"/>
          <a:ext cx="396875" cy="501650"/>
        </p:xfrm>
        <a:graphic>
          <a:graphicData uri="http://schemas.openxmlformats.org/presentationml/2006/ole">
            <mc:AlternateContent xmlns:mc="http://schemas.openxmlformats.org/markup-compatibility/2006">
              <mc:Choice xmlns:v="urn:schemas-microsoft-com:vml" Requires="v">
                <p:oleObj spid="_x0000_s3149" name="" r:id="rId3" imgW="190500" imgH="241300" progId="Equation.DSMT4">
                  <p:embed/>
                </p:oleObj>
              </mc:Choice>
              <mc:Fallback>
                <p:oleObj name="" r:id="rId3" imgW="190500" imgH="241300" progId="Equation.DSMT4">
                  <p:embed/>
                  <p:pic>
                    <p:nvPicPr>
                      <p:cNvPr id="0" name="图片 3148"/>
                      <p:cNvPicPr/>
                      <p:nvPr/>
                    </p:nvPicPr>
                    <p:blipFill>
                      <a:blip r:embed="rId4"/>
                      <a:stretch>
                        <a:fillRect/>
                      </a:stretch>
                    </p:blipFill>
                    <p:spPr>
                      <a:xfrm>
                        <a:off x="4419600" y="2438400"/>
                        <a:ext cx="396875" cy="501650"/>
                      </a:xfrm>
                      <a:prstGeom prst="rect">
                        <a:avLst/>
                      </a:prstGeom>
                      <a:noFill/>
                      <a:ln w="38100">
                        <a:noFill/>
                        <a:miter/>
                      </a:ln>
                    </p:spPr>
                  </p:pic>
                </p:oleObj>
              </mc:Fallback>
            </mc:AlternateContent>
          </a:graphicData>
        </a:graphic>
      </p:graphicFrame>
      <p:graphicFrame>
        <p:nvGraphicFramePr>
          <p:cNvPr id="35844" name="Object 6"/>
          <p:cNvGraphicFramePr>
            <a:graphicFrameLocks noChangeAspect="1"/>
          </p:cNvGraphicFramePr>
          <p:nvPr/>
        </p:nvGraphicFramePr>
        <p:xfrm>
          <a:off x="4267200" y="3352800"/>
          <a:ext cx="396875" cy="501650"/>
        </p:xfrm>
        <a:graphic>
          <a:graphicData uri="http://schemas.openxmlformats.org/presentationml/2006/ole">
            <mc:AlternateContent xmlns:mc="http://schemas.openxmlformats.org/markup-compatibility/2006">
              <mc:Choice xmlns:v="urn:schemas-microsoft-com:vml" Requires="v">
                <p:oleObj spid="_x0000_s3154" name="" r:id="rId5" imgW="190500" imgH="241300" progId="Equation.DSMT4">
                  <p:embed/>
                </p:oleObj>
              </mc:Choice>
              <mc:Fallback>
                <p:oleObj name="" r:id="rId5" imgW="190500" imgH="241300" progId="Equation.DSMT4">
                  <p:embed/>
                  <p:pic>
                    <p:nvPicPr>
                      <p:cNvPr id="0" name="图片 3153"/>
                      <p:cNvPicPr/>
                      <p:nvPr/>
                    </p:nvPicPr>
                    <p:blipFill>
                      <a:blip r:embed="rId4"/>
                      <a:stretch>
                        <a:fillRect/>
                      </a:stretch>
                    </p:blipFill>
                    <p:spPr>
                      <a:xfrm>
                        <a:off x="4267200" y="3352800"/>
                        <a:ext cx="396875" cy="50165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a:spLocks noGrp="1"/>
          </p:cNvSpPr>
          <p:nvPr>
            <p:ph idx="1"/>
          </p:nvPr>
        </p:nvSpPr>
        <p:spPr>
          <a:xfrm>
            <a:off x="381000" y="457200"/>
            <a:ext cx="7772400" cy="2209800"/>
          </a:xfrm>
          <a:ln/>
        </p:spPr>
        <p:txBody>
          <a:bodyPr vert="horz" wrap="square" lIns="91440" tIns="45720" rIns="91440" bIns="45720" anchor="t" anchorCtr="0"/>
          <a:p>
            <a:pPr algn="just" eaLnBrk="1" hangingPunct="1">
              <a:buNone/>
            </a:pPr>
            <a:r>
              <a:rPr lang="en-US" altLang="zh-CN" dirty="0"/>
              <a:t>            </a:t>
            </a:r>
            <a:r>
              <a:rPr lang="zh-CN" altLang="en-US" dirty="0"/>
              <a:t>把</a:t>
            </a:r>
            <a:r>
              <a:rPr lang="en-US" altLang="zh-CN" dirty="0"/>
              <a:t>JK</a:t>
            </a:r>
            <a:r>
              <a:rPr lang="zh-CN" altLang="en-US" dirty="0"/>
              <a:t>触发器的</a:t>
            </a:r>
            <a:r>
              <a:rPr lang="en-US" altLang="zh-CN" dirty="0"/>
              <a:t>J</a:t>
            </a:r>
            <a:r>
              <a:rPr lang="zh-CN" altLang="en-US" dirty="0"/>
              <a:t>端和</a:t>
            </a:r>
            <a:r>
              <a:rPr lang="en-US" altLang="zh-CN" dirty="0"/>
              <a:t>K</a:t>
            </a:r>
            <a:r>
              <a:rPr lang="zh-CN" altLang="en-US" dirty="0"/>
              <a:t>端连接在一起并用</a:t>
            </a:r>
            <a:r>
              <a:rPr lang="en-US" altLang="zh-CN" dirty="0"/>
              <a:t>T</a:t>
            </a:r>
            <a:r>
              <a:rPr lang="zh-CN" altLang="en-US" dirty="0"/>
              <a:t>表示</a:t>
            </a:r>
            <a:r>
              <a:rPr lang="en-US" altLang="zh-CN" dirty="0"/>
              <a:t>,</a:t>
            </a:r>
            <a:r>
              <a:rPr lang="zh-CN" altLang="en-US" dirty="0"/>
              <a:t>就得到</a:t>
            </a:r>
            <a:r>
              <a:rPr lang="en-US" altLang="zh-CN" dirty="0"/>
              <a:t>T</a:t>
            </a:r>
            <a:r>
              <a:rPr lang="zh-CN" altLang="en-US" dirty="0"/>
              <a:t>触发器</a:t>
            </a:r>
            <a:r>
              <a:rPr lang="en-US" altLang="zh-CN" dirty="0"/>
              <a:t>,</a:t>
            </a:r>
            <a:r>
              <a:rPr lang="zh-CN" altLang="en-US" dirty="0"/>
              <a:t>如图</a:t>
            </a:r>
            <a:r>
              <a:rPr lang="en-US" altLang="zh-CN" dirty="0"/>
              <a:t>4―17</a:t>
            </a:r>
            <a:r>
              <a:rPr lang="zh-CN" altLang="en-US" dirty="0"/>
              <a:t>（</a:t>
            </a:r>
            <a:r>
              <a:rPr lang="en-US" altLang="zh-CN" dirty="0"/>
              <a:t>a</a:t>
            </a:r>
            <a:r>
              <a:rPr lang="zh-CN" altLang="en-US" dirty="0"/>
              <a:t>）所示</a:t>
            </a:r>
            <a:r>
              <a:rPr lang="en-US" altLang="zh-CN" dirty="0"/>
              <a:t>,</a:t>
            </a:r>
            <a:r>
              <a:rPr lang="zh-CN" altLang="en-US" dirty="0"/>
              <a:t>图</a:t>
            </a:r>
            <a:r>
              <a:rPr lang="en-US" altLang="zh-CN" dirty="0"/>
              <a:t>4―17</a:t>
            </a:r>
            <a:r>
              <a:rPr lang="zh-CN" altLang="en-US" dirty="0"/>
              <a:t>（</a:t>
            </a:r>
            <a:r>
              <a:rPr lang="en-US" altLang="zh-CN" dirty="0"/>
              <a:t>b</a:t>
            </a:r>
            <a:r>
              <a:rPr lang="zh-CN" altLang="en-US" dirty="0"/>
              <a:t>）为它的逻辑符号。表</a:t>
            </a:r>
            <a:r>
              <a:rPr lang="en-US" altLang="zh-CN" dirty="0"/>
              <a:t>4―6</a:t>
            </a:r>
            <a:r>
              <a:rPr lang="zh-CN" altLang="en-US" dirty="0"/>
              <a:t>所示是</a:t>
            </a:r>
            <a:r>
              <a:rPr lang="en-US" altLang="zh-CN" dirty="0"/>
              <a:t>T</a:t>
            </a:r>
            <a:r>
              <a:rPr lang="zh-CN" altLang="en-US" dirty="0"/>
              <a:t>触发器的特性表。它的特性方程如下</a:t>
            </a:r>
            <a:r>
              <a:rPr lang="en-US" altLang="zh-CN" dirty="0"/>
              <a:t>:</a:t>
            </a:r>
            <a:endParaRPr lang="en-US" altLang="zh-CN" dirty="0"/>
          </a:p>
          <a:p>
            <a:pPr eaLnBrk="1" hangingPunct="1">
              <a:buNone/>
            </a:pPr>
            <a:endParaRPr lang="en-US" altLang="zh-CN" dirty="0"/>
          </a:p>
        </p:txBody>
      </p:sp>
      <p:graphicFrame>
        <p:nvGraphicFramePr>
          <p:cNvPr id="36866" name="Object 4"/>
          <p:cNvGraphicFramePr>
            <a:graphicFrameLocks noChangeAspect="1"/>
          </p:cNvGraphicFramePr>
          <p:nvPr/>
        </p:nvGraphicFramePr>
        <p:xfrm>
          <a:off x="2057400" y="2819400"/>
          <a:ext cx="3003550" cy="1349375"/>
        </p:xfrm>
        <a:graphic>
          <a:graphicData uri="http://schemas.openxmlformats.org/presentationml/2006/ole">
            <mc:AlternateContent xmlns:mc="http://schemas.openxmlformats.org/markup-compatibility/2006">
              <mc:Choice xmlns:v="urn:schemas-microsoft-com:vml" Requires="v">
                <p:oleObj spid="_x0000_s3148" name="" r:id="rId1" imgW="1130300" imgH="508000" progId="Equation.DSMT4">
                  <p:embed/>
                </p:oleObj>
              </mc:Choice>
              <mc:Fallback>
                <p:oleObj name="" r:id="rId1" imgW="1130300" imgH="508000" progId="Equation.DSMT4">
                  <p:embed/>
                  <p:pic>
                    <p:nvPicPr>
                      <p:cNvPr id="0" name="图片 3147"/>
                      <p:cNvPicPr/>
                      <p:nvPr/>
                    </p:nvPicPr>
                    <p:blipFill>
                      <a:blip r:embed="rId2"/>
                      <a:stretch>
                        <a:fillRect/>
                      </a:stretch>
                    </p:blipFill>
                    <p:spPr>
                      <a:xfrm>
                        <a:off x="2057400" y="2819400"/>
                        <a:ext cx="3003550" cy="1349375"/>
                      </a:xfrm>
                      <a:prstGeom prst="rect">
                        <a:avLst/>
                      </a:prstGeom>
                      <a:noFill/>
                      <a:ln w="38100">
                        <a:noFill/>
                        <a:miter/>
                      </a:ln>
                    </p:spPr>
                  </p:pic>
                </p:oleObj>
              </mc:Fallback>
            </mc:AlternateContent>
          </a:graphicData>
        </a:graphic>
      </p:graphicFrame>
      <p:sp>
        <p:nvSpPr>
          <p:cNvPr id="36868" name="Text Box 5"/>
          <p:cNvSpPr txBox="1"/>
          <p:nvPr/>
        </p:nvSpPr>
        <p:spPr>
          <a:xfrm>
            <a:off x="5257800" y="2971800"/>
            <a:ext cx="28956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下降沿到来时 </a:t>
            </a:r>
            <a:endParaRPr lang="zh-CN" altLang="en-US" dirty="0">
              <a:latin typeface="Times New Roman" panose="02020603050405020304" pitchFamily="18" charset="0"/>
            </a:endParaRPr>
          </a:p>
        </p:txBody>
      </p:sp>
      <p:sp>
        <p:nvSpPr>
          <p:cNvPr id="36869" name="Text Box 6"/>
          <p:cNvSpPr txBox="1"/>
          <p:nvPr/>
        </p:nvSpPr>
        <p:spPr>
          <a:xfrm>
            <a:off x="5257800" y="3708400"/>
            <a:ext cx="24384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不是下降沿时 </a:t>
            </a:r>
            <a:endParaRPr lang="zh-CN" altLang="en-US" dirty="0">
              <a:latin typeface="Times New Roman" panose="02020603050405020304" pitchFamily="18" charset="0"/>
            </a:endParaRPr>
          </a:p>
        </p:txBody>
      </p:sp>
    </p:spTree>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Text Box 4"/>
          <p:cNvSpPr txBox="1"/>
          <p:nvPr/>
        </p:nvSpPr>
        <p:spPr>
          <a:xfrm>
            <a:off x="2667000" y="5257800"/>
            <a:ext cx="4572000" cy="1004888"/>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4―17 </a:t>
            </a:r>
            <a:r>
              <a:rPr lang="zh-CN" altLang="en-US" dirty="0">
                <a:latin typeface="Times New Roman" panose="02020603050405020304" pitchFamily="18" charset="0"/>
              </a:rPr>
              <a:t>主从</a:t>
            </a:r>
            <a:r>
              <a:rPr lang="en-US" altLang="zh-CN" dirty="0">
                <a:latin typeface="Times New Roman" panose="02020603050405020304" pitchFamily="18" charset="0"/>
              </a:rPr>
              <a:t>T</a:t>
            </a:r>
            <a:r>
              <a:rPr lang="zh-CN" altLang="en-US" dirty="0">
                <a:latin typeface="Times New Roman" panose="02020603050405020304" pitchFamily="18" charset="0"/>
              </a:rPr>
              <a:t>触发器</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a</a:t>
            </a:r>
            <a:r>
              <a:rPr lang="zh-CN" altLang="en-US" dirty="0">
                <a:latin typeface="Times New Roman" panose="02020603050405020304" pitchFamily="18" charset="0"/>
              </a:rPr>
              <a:t>）电路图</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）逻辑符号</a:t>
            </a:r>
            <a:endParaRPr lang="zh-CN" altLang="en-US" dirty="0">
              <a:latin typeface="Times New Roman" panose="02020603050405020304" pitchFamily="18" charset="0"/>
            </a:endParaRPr>
          </a:p>
        </p:txBody>
      </p:sp>
      <p:graphicFrame>
        <p:nvGraphicFramePr>
          <p:cNvPr id="37890" name="Object 5"/>
          <p:cNvGraphicFramePr>
            <a:graphicFrameLocks noChangeAspect="1"/>
          </p:cNvGraphicFramePr>
          <p:nvPr/>
        </p:nvGraphicFramePr>
        <p:xfrm>
          <a:off x="1295400" y="533400"/>
          <a:ext cx="6096000" cy="4468813"/>
        </p:xfrm>
        <a:graphic>
          <a:graphicData uri="http://schemas.openxmlformats.org/presentationml/2006/ole">
            <mc:AlternateContent xmlns:mc="http://schemas.openxmlformats.org/markup-compatibility/2006">
              <mc:Choice xmlns:v="urn:schemas-microsoft-com:vml" Requires="v">
                <p:oleObj spid="_x0000_s3150" name="" r:id="rId1" imgW="3162300" imgH="2316480" progId="Visio.Drawing.4">
                  <p:embed/>
                </p:oleObj>
              </mc:Choice>
              <mc:Fallback>
                <p:oleObj name="" r:id="rId1" imgW="3162300" imgH="2316480" progId="Visio.Drawing.4">
                  <p:embed/>
                  <p:pic>
                    <p:nvPicPr>
                      <p:cNvPr id="0" name="图片 3149"/>
                      <p:cNvPicPr/>
                      <p:nvPr/>
                    </p:nvPicPr>
                    <p:blipFill>
                      <a:blip r:embed="rId2"/>
                      <a:stretch>
                        <a:fillRect/>
                      </a:stretch>
                    </p:blipFill>
                    <p:spPr>
                      <a:xfrm>
                        <a:off x="1295400" y="533400"/>
                        <a:ext cx="6096000" cy="446881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3"/>
          <p:cNvSpPr>
            <a:spLocks noGrp="1"/>
          </p:cNvSpPr>
          <p:nvPr>
            <p:ph idx="1"/>
          </p:nvPr>
        </p:nvSpPr>
        <p:spPr>
          <a:xfrm>
            <a:off x="6096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这些逻辑信号之间的关系可用式</a:t>
            </a:r>
            <a:r>
              <a:rPr lang="en-US" altLang="zh-CN" dirty="0"/>
              <a:t>(4.1.1)~(4.1.3)</a:t>
            </a:r>
            <a:r>
              <a:rPr lang="zh-CN" altLang="en-US" dirty="0"/>
              <a:t>三组方程来描述</a:t>
            </a:r>
            <a:r>
              <a:rPr lang="en-US" altLang="zh-CN" dirty="0"/>
              <a:t>:</a:t>
            </a:r>
            <a:endParaRPr lang="en-US" altLang="zh-CN" dirty="0"/>
          </a:p>
          <a:p>
            <a:pPr algn="just" eaLnBrk="1" hangingPunct="1">
              <a:buNone/>
            </a:pPr>
            <a:r>
              <a:rPr lang="en-US" altLang="zh-CN" dirty="0"/>
              <a:t>  Y</a:t>
            </a:r>
            <a:r>
              <a:rPr lang="en-US" altLang="zh-CN" i="1" baseline="-25000" dirty="0"/>
              <a:t>i</a:t>
            </a:r>
            <a:r>
              <a:rPr lang="en-US" altLang="zh-CN" dirty="0"/>
              <a:t>=f</a:t>
            </a:r>
            <a:r>
              <a:rPr lang="en-US" altLang="zh-CN" i="1" baseline="-25000" dirty="0"/>
              <a:t>i</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a:latin typeface="Courier New" panose="02070309020205020404" pitchFamily="49" charset="0"/>
              </a:rPr>
              <a:t>…</a:t>
            </a:r>
            <a:r>
              <a:rPr lang="en-US" altLang="zh-CN" dirty="0"/>
              <a:t>,X</a:t>
            </a:r>
            <a:r>
              <a:rPr lang="en-US" altLang="zh-CN" baseline="-25000" dirty="0"/>
              <a:t>m</a:t>
            </a:r>
            <a:r>
              <a:rPr lang="en-US" altLang="zh-CN" dirty="0"/>
              <a:t>,Q</a:t>
            </a:r>
            <a:r>
              <a:rPr lang="en-US" altLang="zh-CN" baseline="-25000" dirty="0"/>
              <a:t>1</a:t>
            </a:r>
            <a:r>
              <a:rPr lang="en-US" altLang="zh-CN" dirty="0"/>
              <a:t>,Q</a:t>
            </a:r>
            <a:r>
              <a:rPr lang="en-US" altLang="zh-CN" baseline="-25000" dirty="0"/>
              <a:t>2</a:t>
            </a:r>
            <a:r>
              <a:rPr lang="en-US" altLang="zh-CN" dirty="0"/>
              <a:t>,</a:t>
            </a:r>
            <a:r>
              <a:rPr lang="en-US" altLang="zh-CN" dirty="0">
                <a:latin typeface="Courier New" panose="02070309020205020404" pitchFamily="49" charset="0"/>
              </a:rPr>
              <a:t>…</a:t>
            </a:r>
            <a:r>
              <a:rPr lang="en-US" altLang="zh-CN" dirty="0"/>
              <a:t>,Q</a:t>
            </a:r>
            <a:r>
              <a:rPr lang="en-US" altLang="zh-CN" baseline="-25000" dirty="0"/>
              <a:t>r</a:t>
            </a:r>
            <a:r>
              <a:rPr lang="en-US" altLang="zh-CN" dirty="0"/>
              <a:t>),   </a:t>
            </a:r>
            <a:r>
              <a:rPr lang="en-US" altLang="zh-CN" i="1" dirty="0"/>
              <a:t>i</a:t>
            </a:r>
            <a:r>
              <a:rPr lang="en-US" altLang="zh-CN" dirty="0"/>
              <a:t>=1,</a:t>
            </a:r>
            <a:r>
              <a:rPr lang="en-US" altLang="zh-CN" dirty="0">
                <a:latin typeface="Courier New" panose="02070309020205020404" pitchFamily="49" charset="0"/>
              </a:rPr>
              <a:t>…</a:t>
            </a:r>
            <a:r>
              <a:rPr lang="en-US" altLang="zh-CN" dirty="0"/>
              <a:t>,</a:t>
            </a:r>
            <a:r>
              <a:rPr lang="en-US" altLang="zh-CN" i="1" dirty="0"/>
              <a:t>k</a:t>
            </a:r>
            <a:r>
              <a:rPr lang="en-US" altLang="zh-CN" dirty="0"/>
              <a:t>          (4.1.1)</a:t>
            </a:r>
            <a:endParaRPr lang="en-US" altLang="zh-CN" dirty="0"/>
          </a:p>
          <a:p>
            <a:pPr algn="just" eaLnBrk="1" hangingPunct="1">
              <a:buNone/>
            </a:pPr>
            <a:r>
              <a:rPr lang="en-US" altLang="zh-CN" dirty="0"/>
              <a:t>  W</a:t>
            </a:r>
            <a:r>
              <a:rPr lang="en-US" altLang="zh-CN" i="1" baseline="-25000" dirty="0"/>
              <a:t>i</a:t>
            </a:r>
            <a:r>
              <a:rPr lang="en-US" altLang="zh-CN" dirty="0"/>
              <a:t>=g</a:t>
            </a:r>
            <a:r>
              <a:rPr lang="en-US" altLang="zh-CN" i="1" baseline="-25000" dirty="0"/>
              <a:t>i</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a:latin typeface="Courier New" panose="02070309020205020404" pitchFamily="49" charset="0"/>
              </a:rPr>
              <a:t>…</a:t>
            </a:r>
            <a:r>
              <a:rPr lang="en-US" altLang="zh-CN" dirty="0"/>
              <a:t>,X</a:t>
            </a:r>
            <a:r>
              <a:rPr lang="en-US" altLang="zh-CN" baseline="-25000" dirty="0"/>
              <a:t>m</a:t>
            </a:r>
            <a:r>
              <a:rPr lang="en-US" altLang="zh-CN" dirty="0"/>
              <a:t>,Q</a:t>
            </a:r>
            <a:r>
              <a:rPr lang="en-US" altLang="zh-CN" baseline="-25000" dirty="0"/>
              <a:t>1</a:t>
            </a:r>
            <a:r>
              <a:rPr lang="en-US" altLang="zh-CN" dirty="0"/>
              <a:t>,Q</a:t>
            </a:r>
            <a:r>
              <a:rPr lang="en-US" altLang="zh-CN" baseline="-25000" dirty="0"/>
              <a:t>2</a:t>
            </a:r>
            <a:r>
              <a:rPr lang="en-US" altLang="zh-CN" dirty="0"/>
              <a:t>,</a:t>
            </a:r>
            <a:r>
              <a:rPr lang="en-US" altLang="zh-CN" dirty="0">
                <a:latin typeface="Courier New" panose="02070309020205020404" pitchFamily="49" charset="0"/>
              </a:rPr>
              <a:t>…</a:t>
            </a:r>
            <a:r>
              <a:rPr lang="en-US" altLang="zh-CN" dirty="0"/>
              <a:t>,Q</a:t>
            </a:r>
            <a:r>
              <a:rPr lang="en-US" altLang="zh-CN" baseline="-25000" dirty="0"/>
              <a:t>r</a:t>
            </a:r>
            <a:r>
              <a:rPr lang="en-US" altLang="zh-CN" dirty="0"/>
              <a:t>),</a:t>
            </a:r>
            <a:r>
              <a:rPr lang="en-US" altLang="zh-CN" i="1" dirty="0"/>
              <a:t>i</a:t>
            </a:r>
            <a:r>
              <a:rPr lang="en-US" altLang="zh-CN" dirty="0"/>
              <a:t>=1,…,</a:t>
            </a:r>
            <a:r>
              <a:rPr lang="en-US" altLang="zh-CN" i="1" dirty="0"/>
              <a:t>p</a:t>
            </a:r>
            <a:r>
              <a:rPr lang="en-US" altLang="zh-CN" dirty="0"/>
              <a:t>          (4.1.2)  </a:t>
            </a:r>
            <a:endParaRPr lang="en-US" altLang="zh-CN" dirty="0"/>
          </a:p>
          <a:p>
            <a:pPr algn="just" eaLnBrk="1" hangingPunct="1">
              <a:buNone/>
            </a:pPr>
            <a:r>
              <a:rPr lang="en-US" altLang="zh-CN" dirty="0"/>
              <a:t>        Q</a:t>
            </a:r>
            <a:r>
              <a:rPr lang="en-US" altLang="zh-CN" baseline="30000" dirty="0"/>
              <a:t>n+1</a:t>
            </a:r>
            <a:r>
              <a:rPr lang="en-US" altLang="zh-CN" i="1" baseline="-25000" dirty="0"/>
              <a:t>i</a:t>
            </a:r>
            <a:endParaRPr lang="en-US" altLang="zh-CN" i="1" baseline="-25000" dirty="0"/>
          </a:p>
          <a:p>
            <a:pPr algn="just" eaLnBrk="1" hangingPunct="1">
              <a:buNone/>
            </a:pPr>
            <a:r>
              <a:rPr lang="en-US" altLang="zh-CN" dirty="0"/>
              <a:t>     =h</a:t>
            </a:r>
            <a:r>
              <a:rPr lang="en-US" altLang="zh-CN" i="1" baseline="-25000" dirty="0"/>
              <a:t>i</a:t>
            </a:r>
            <a:r>
              <a:rPr lang="en-US" altLang="zh-CN" dirty="0"/>
              <a:t>(W</a:t>
            </a:r>
            <a:r>
              <a:rPr lang="en-US" altLang="zh-CN" baseline="30000" dirty="0"/>
              <a:t>n</a:t>
            </a:r>
            <a:r>
              <a:rPr lang="en-US" altLang="zh-CN" baseline="-25000" dirty="0"/>
              <a:t>1</a:t>
            </a:r>
            <a:r>
              <a:rPr lang="en-US" altLang="zh-CN" dirty="0"/>
              <a:t>,W</a:t>
            </a:r>
            <a:r>
              <a:rPr lang="en-US" altLang="zh-CN" baseline="30000" dirty="0"/>
              <a:t>n</a:t>
            </a:r>
            <a:r>
              <a:rPr lang="en-US" altLang="zh-CN" baseline="-25000" dirty="0"/>
              <a:t>2</a:t>
            </a:r>
            <a:r>
              <a:rPr lang="en-US" altLang="zh-CN" dirty="0"/>
              <a:t>,</a:t>
            </a:r>
            <a:r>
              <a:rPr lang="en-US" altLang="zh-CN" dirty="0">
                <a:latin typeface="Courier New" panose="02070309020205020404" pitchFamily="49" charset="0"/>
              </a:rPr>
              <a:t>…</a:t>
            </a:r>
            <a:r>
              <a:rPr lang="en-US" altLang="zh-CN" dirty="0"/>
              <a:t>,W</a:t>
            </a:r>
            <a:r>
              <a:rPr lang="en-US" altLang="zh-CN" baseline="30000" dirty="0"/>
              <a:t>n</a:t>
            </a:r>
            <a:r>
              <a:rPr lang="en-US" altLang="zh-CN" baseline="-25000" dirty="0"/>
              <a:t>p</a:t>
            </a:r>
            <a:r>
              <a:rPr lang="en-US" altLang="zh-CN" dirty="0"/>
              <a:t>,Q</a:t>
            </a:r>
            <a:r>
              <a:rPr lang="en-US" altLang="zh-CN" baseline="30000" dirty="0"/>
              <a:t>n</a:t>
            </a:r>
            <a:r>
              <a:rPr lang="en-US" altLang="zh-CN" baseline="-25000" dirty="0"/>
              <a:t>1</a:t>
            </a:r>
            <a:r>
              <a:rPr lang="en-US" altLang="zh-CN" dirty="0"/>
              <a:t>,Q</a:t>
            </a:r>
            <a:r>
              <a:rPr lang="en-US" altLang="zh-CN" baseline="30000" dirty="0"/>
              <a:t>n</a:t>
            </a:r>
            <a:r>
              <a:rPr lang="en-US" altLang="zh-CN" baseline="-25000" dirty="0"/>
              <a:t>2</a:t>
            </a:r>
            <a:r>
              <a:rPr lang="en-US" altLang="zh-CN" dirty="0"/>
              <a:t>,</a:t>
            </a:r>
            <a:r>
              <a:rPr lang="en-US" altLang="zh-CN" dirty="0">
                <a:latin typeface="Courier New" panose="02070309020205020404" pitchFamily="49" charset="0"/>
              </a:rPr>
              <a:t>…</a:t>
            </a:r>
            <a:r>
              <a:rPr lang="en-US" altLang="zh-CN" dirty="0"/>
              <a:t>,Q</a:t>
            </a:r>
            <a:r>
              <a:rPr lang="en-US" altLang="zh-CN" baseline="30000" dirty="0"/>
              <a:t>n</a:t>
            </a:r>
            <a:r>
              <a:rPr lang="en-US" altLang="zh-CN" baseline="-25000" dirty="0"/>
              <a:t>r</a:t>
            </a:r>
            <a:r>
              <a:rPr lang="en-US" altLang="zh-CN" dirty="0"/>
              <a:t>),</a:t>
            </a:r>
            <a:r>
              <a:rPr lang="en-US" altLang="zh-CN" i="1" dirty="0"/>
              <a:t>i</a:t>
            </a:r>
            <a:r>
              <a:rPr lang="en-US" altLang="zh-CN" dirty="0"/>
              <a:t>=1,</a:t>
            </a:r>
            <a:r>
              <a:rPr lang="en-US" altLang="zh-CN" dirty="0">
                <a:latin typeface="Courier New" panose="02070309020205020404" pitchFamily="49" charset="0"/>
              </a:rPr>
              <a:t>…</a:t>
            </a:r>
            <a:r>
              <a:rPr lang="en-US" altLang="zh-CN" dirty="0"/>
              <a:t>,</a:t>
            </a:r>
            <a:r>
              <a:rPr lang="en-US" altLang="zh-CN" i="1" dirty="0"/>
              <a:t>r   </a:t>
            </a:r>
            <a:r>
              <a:rPr lang="en-US" altLang="zh-CN" dirty="0"/>
              <a:t> (4.1.3)</a:t>
            </a:r>
            <a:endParaRPr lang="en-US" altLang="zh-CN" dirty="0"/>
          </a:p>
          <a:p>
            <a:pPr eaLnBrk="1" hangingPunct="1">
              <a:buNone/>
            </a:pPr>
            <a:endParaRPr lang="en-US" altLang="zh-CN" dirty="0"/>
          </a:p>
        </p:txBody>
      </p:sp>
    </p:spTree>
  </p:cSld>
  <p:clrMapOvr>
    <a:masterClrMapping/>
  </p:clrMapOvr>
  <p:transition spd="med">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Text Box 4"/>
          <p:cNvSpPr txBox="1"/>
          <p:nvPr/>
        </p:nvSpPr>
        <p:spPr>
          <a:xfrm>
            <a:off x="2286000" y="982663"/>
            <a:ext cx="47244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4―6     T </a:t>
            </a:r>
            <a:r>
              <a:rPr lang="zh-CN" altLang="en-US" dirty="0">
                <a:latin typeface="Times New Roman" panose="02020603050405020304" pitchFamily="18" charset="0"/>
              </a:rPr>
              <a:t>触发器的特性表 </a:t>
            </a:r>
            <a:endParaRPr lang="zh-CN" altLang="en-US" dirty="0">
              <a:latin typeface="Times New Roman" panose="02020603050405020304" pitchFamily="18" charset="0"/>
            </a:endParaRPr>
          </a:p>
        </p:txBody>
      </p:sp>
      <p:pic>
        <p:nvPicPr>
          <p:cNvPr id="134147" name="Picture 5" descr="Img00049"/>
          <p:cNvPicPr>
            <a:picLocks noChangeAspect="1"/>
          </p:cNvPicPr>
          <p:nvPr/>
        </p:nvPicPr>
        <p:blipFill>
          <a:blip r:embed="rId1"/>
          <a:stretch>
            <a:fillRect/>
          </a:stretch>
        </p:blipFill>
        <p:spPr>
          <a:xfrm>
            <a:off x="1447800" y="1828800"/>
            <a:ext cx="6172200" cy="4179888"/>
          </a:xfrm>
          <a:prstGeom prst="rect">
            <a:avLst/>
          </a:prstGeom>
          <a:noFill/>
          <a:ln w="9525">
            <a:noFill/>
          </a:ln>
        </p:spPr>
      </p:pic>
    </p:spTree>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3"/>
          <p:cNvSpPr>
            <a:spLocks noGrp="1"/>
          </p:cNvSpPr>
          <p:nvPr>
            <p:ph idx="1"/>
          </p:nvPr>
        </p:nvSpPr>
        <p:spPr>
          <a:xfrm>
            <a:off x="381000" y="533400"/>
            <a:ext cx="7772400" cy="2895600"/>
          </a:xfrm>
          <a:ln/>
        </p:spPr>
        <p:txBody>
          <a:bodyPr vert="horz" wrap="square" lIns="91440" tIns="45720" rIns="91440" bIns="45720" anchor="t" anchorCtr="0"/>
          <a:p>
            <a:pPr algn="just" eaLnBrk="1" hangingPunct="1">
              <a:buNone/>
            </a:pPr>
            <a:r>
              <a:rPr lang="en-US" altLang="zh-CN" dirty="0"/>
              <a:t>            </a:t>
            </a:r>
            <a:r>
              <a:rPr lang="zh-CN" altLang="en-US" dirty="0"/>
              <a:t>从表中可以看出</a:t>
            </a:r>
            <a:r>
              <a:rPr lang="en-US" altLang="zh-CN" dirty="0"/>
              <a:t>,T</a:t>
            </a:r>
            <a:r>
              <a:rPr lang="zh-CN" altLang="en-US" dirty="0"/>
              <a:t>触发器有两种逻辑功能</a:t>
            </a:r>
            <a:r>
              <a:rPr lang="en-US" altLang="zh-CN" dirty="0"/>
              <a:t>:</a:t>
            </a:r>
            <a:r>
              <a:rPr lang="zh-CN" altLang="en-US" dirty="0"/>
              <a:t>保持和翻转。当</a:t>
            </a:r>
            <a:r>
              <a:rPr lang="en-US" altLang="zh-CN" dirty="0"/>
              <a:t>T=0</a:t>
            </a:r>
            <a:r>
              <a:rPr lang="zh-CN" altLang="en-US" dirty="0"/>
              <a:t>时</a:t>
            </a:r>
            <a:r>
              <a:rPr lang="en-US" altLang="zh-CN" dirty="0"/>
              <a:t>,</a:t>
            </a:r>
            <a:r>
              <a:rPr lang="zh-CN" altLang="en-US" dirty="0"/>
              <a:t>触发器的状态保持不变</a:t>
            </a:r>
            <a:r>
              <a:rPr lang="en-US" altLang="zh-CN" dirty="0"/>
              <a:t>;</a:t>
            </a:r>
            <a:r>
              <a:rPr lang="zh-CN" altLang="en-US" dirty="0"/>
              <a:t>当</a:t>
            </a:r>
            <a:r>
              <a:rPr lang="en-US" altLang="zh-CN" dirty="0"/>
              <a:t>T=1</a:t>
            </a:r>
            <a:r>
              <a:rPr lang="zh-CN" altLang="en-US" dirty="0"/>
              <a:t>时</a:t>
            </a:r>
            <a:r>
              <a:rPr lang="en-US" altLang="zh-CN" dirty="0"/>
              <a:t>,</a:t>
            </a:r>
            <a:r>
              <a:rPr lang="zh-CN" altLang="en-US" dirty="0"/>
              <a:t>触发器的状态翻转。图</a:t>
            </a:r>
            <a:r>
              <a:rPr lang="en-US" altLang="zh-CN" dirty="0"/>
              <a:t>4―18</a:t>
            </a:r>
            <a:r>
              <a:rPr lang="zh-CN" altLang="en-US" dirty="0"/>
              <a:t>所示的时序图描述了</a:t>
            </a:r>
            <a:r>
              <a:rPr lang="en-US" altLang="zh-CN" dirty="0"/>
              <a:t>T</a:t>
            </a:r>
            <a:r>
              <a:rPr lang="zh-CN" altLang="en-US" dirty="0"/>
              <a:t>触发器接收信号时状态变化的情况。</a:t>
            </a:r>
            <a:endParaRPr lang="zh-CN" altLang="en-US" dirty="0"/>
          </a:p>
          <a:p>
            <a:pPr eaLnBrk="1" hangingPunct="1">
              <a:buNone/>
            </a:pPr>
            <a:endParaRPr lang="en-US" altLang="zh-CN" dirty="0"/>
          </a:p>
        </p:txBody>
      </p:sp>
    </p:spTree>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Text Box 4"/>
          <p:cNvSpPr txBox="1"/>
          <p:nvPr/>
        </p:nvSpPr>
        <p:spPr>
          <a:xfrm>
            <a:off x="2362200" y="5105400"/>
            <a:ext cx="5029200" cy="457200"/>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图</a:t>
            </a:r>
            <a:r>
              <a:rPr lang="en-US" altLang="zh-CN" dirty="0">
                <a:latin typeface="Times New Roman" panose="02020603050405020304" pitchFamily="18" charset="0"/>
              </a:rPr>
              <a:t>4―18   T</a:t>
            </a:r>
            <a:r>
              <a:rPr lang="zh-CN" altLang="en-US" dirty="0">
                <a:latin typeface="Times New Roman" panose="02020603050405020304" pitchFamily="18" charset="0"/>
              </a:rPr>
              <a:t>触发器的时序图</a:t>
            </a:r>
            <a:endParaRPr lang="zh-CN" altLang="en-US" dirty="0">
              <a:latin typeface="Times New Roman" panose="02020603050405020304" pitchFamily="18" charset="0"/>
            </a:endParaRPr>
          </a:p>
        </p:txBody>
      </p:sp>
      <p:graphicFrame>
        <p:nvGraphicFramePr>
          <p:cNvPr id="38914" name="Object 5"/>
          <p:cNvGraphicFramePr>
            <a:graphicFrameLocks noChangeAspect="1"/>
          </p:cNvGraphicFramePr>
          <p:nvPr/>
        </p:nvGraphicFramePr>
        <p:xfrm>
          <a:off x="762000" y="1295400"/>
          <a:ext cx="7543800" cy="3394075"/>
        </p:xfrm>
        <a:graphic>
          <a:graphicData uri="http://schemas.openxmlformats.org/presentationml/2006/ole">
            <mc:AlternateContent xmlns:mc="http://schemas.openxmlformats.org/markup-compatibility/2006">
              <mc:Choice xmlns:v="urn:schemas-microsoft-com:vml" Requires="v">
                <p:oleObj spid="_x0000_s3151" name="" r:id="rId1" imgW="2804160" imgH="1257300" progId="Visio.Drawing.4">
                  <p:embed/>
                </p:oleObj>
              </mc:Choice>
              <mc:Fallback>
                <p:oleObj name="" r:id="rId1" imgW="2804160" imgH="1257300" progId="Visio.Drawing.4">
                  <p:embed/>
                  <p:pic>
                    <p:nvPicPr>
                      <p:cNvPr id="0" name="图片 3150"/>
                      <p:cNvPicPr/>
                      <p:nvPr/>
                    </p:nvPicPr>
                    <p:blipFill>
                      <a:blip r:embed="rId2"/>
                      <a:stretch>
                        <a:fillRect/>
                      </a:stretch>
                    </p:blipFill>
                    <p:spPr>
                      <a:xfrm>
                        <a:off x="762000" y="1295400"/>
                        <a:ext cx="7543800" cy="33940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3"/>
          <p:cNvSpPr>
            <a:spLocks noGrp="1"/>
          </p:cNvSpPr>
          <p:nvPr>
            <p:ph idx="1"/>
          </p:nvPr>
        </p:nvSpPr>
        <p:spPr>
          <a:xfrm>
            <a:off x="533400" y="609600"/>
            <a:ext cx="7772400" cy="5486400"/>
          </a:xfrm>
          <a:ln/>
        </p:spPr>
        <p:txBody>
          <a:bodyPr vert="horz" wrap="square" lIns="91440" tIns="45720" rIns="91440" bIns="45720" anchor="t" anchorCtr="0"/>
          <a:p>
            <a:pPr eaLnBrk="1" hangingPunct="1">
              <a:buNone/>
            </a:pPr>
            <a:r>
              <a:rPr lang="en-US" altLang="zh-CN" dirty="0"/>
              <a:t>             </a:t>
            </a:r>
            <a:r>
              <a:rPr lang="zh-CN" altLang="en-US" dirty="0"/>
              <a:t>主从触发器的动作特点</a:t>
            </a:r>
            <a:r>
              <a:rPr lang="en-US" altLang="zh-CN" dirty="0"/>
              <a:t>:</a:t>
            </a:r>
            <a:endParaRPr lang="en-US" altLang="zh-CN" dirty="0"/>
          </a:p>
          <a:p>
            <a:pPr eaLnBrk="1" hangingPunct="1">
              <a:buNone/>
            </a:pPr>
            <a:r>
              <a:rPr lang="en-US" altLang="zh-CN" dirty="0">
                <a:latin typeface="Courier New" panose="02070309020205020404" pitchFamily="49" charset="0"/>
              </a:rPr>
              <a:t> </a:t>
            </a:r>
            <a:r>
              <a:rPr lang="en-US" altLang="zh-CN" dirty="0"/>
              <a:t>           </a:t>
            </a:r>
            <a:r>
              <a:rPr lang="zh-CN" altLang="en-US" dirty="0"/>
              <a:t>主从触发器的状态变化分两步进行</a:t>
            </a:r>
            <a:r>
              <a:rPr lang="en-US" altLang="zh-CN" dirty="0"/>
              <a:t>:</a:t>
            </a:r>
            <a:r>
              <a:rPr lang="zh-CN" altLang="en-US" dirty="0"/>
              <a:t>第一步</a:t>
            </a:r>
            <a:r>
              <a:rPr lang="en-US" altLang="zh-CN" dirty="0"/>
              <a:t>,</a:t>
            </a:r>
            <a:r>
              <a:rPr lang="zh-CN" altLang="en-US" dirty="0"/>
              <a:t>在主触发器的时钟控制信号有效期间</a:t>
            </a:r>
            <a:r>
              <a:rPr lang="en-US" altLang="zh-CN" dirty="0"/>
              <a:t>,</a:t>
            </a:r>
            <a:r>
              <a:rPr lang="zh-CN" altLang="en-US" dirty="0"/>
              <a:t>输入信号影响主触发器的状态</a:t>
            </a:r>
            <a:r>
              <a:rPr lang="en-US" altLang="zh-CN" dirty="0"/>
              <a:t>,</a:t>
            </a:r>
            <a:r>
              <a:rPr lang="zh-CN" altLang="en-US" dirty="0"/>
              <a:t>此时从触发器的状态不会发生变化</a:t>
            </a:r>
            <a:r>
              <a:rPr lang="en-US" altLang="zh-CN" dirty="0"/>
              <a:t>;</a:t>
            </a:r>
            <a:r>
              <a:rPr lang="zh-CN" altLang="en-US" dirty="0"/>
              <a:t>第二步</a:t>
            </a:r>
            <a:r>
              <a:rPr lang="en-US" altLang="zh-CN" dirty="0"/>
              <a:t>,</a:t>
            </a:r>
            <a:r>
              <a:rPr lang="zh-CN" altLang="en-US" dirty="0"/>
              <a:t>在主触发器的时钟控制信号由有效变为无效而从触发器的时钟控制信号由无效变为有效时</a:t>
            </a:r>
            <a:r>
              <a:rPr lang="en-US" altLang="zh-CN" dirty="0"/>
              <a:t>,</a:t>
            </a:r>
            <a:r>
              <a:rPr lang="zh-CN" altLang="en-US" dirty="0"/>
              <a:t>从触发器的状态根据主触发器的状态而变化。</a:t>
            </a:r>
            <a:endParaRPr lang="zh-CN" altLang="en-US" dirty="0"/>
          </a:p>
          <a:p>
            <a:pPr eaLnBrk="1" hangingPunct="1">
              <a:buNone/>
            </a:pPr>
            <a:endParaRPr lang="en-US" altLang="zh-CN" dirty="0"/>
          </a:p>
        </p:txBody>
      </p:sp>
    </p:spTree>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3"/>
          <p:cNvSpPr>
            <a:spLocks noGrp="1"/>
          </p:cNvSpPr>
          <p:nvPr>
            <p:ph idx="1"/>
          </p:nvPr>
        </p:nvSpPr>
        <p:spPr>
          <a:xfrm>
            <a:off x="457200" y="533400"/>
            <a:ext cx="8001000" cy="5562600"/>
          </a:xfrm>
          <a:ln/>
        </p:spPr>
        <p:txBody>
          <a:bodyPr vert="horz" wrap="square" lIns="91440" tIns="45720" rIns="91440" bIns="45720" anchor="t" anchorCtr="0"/>
          <a:p>
            <a:pPr algn="just" eaLnBrk="1" hangingPunct="1">
              <a:buNone/>
            </a:pPr>
            <a:r>
              <a:rPr lang="en-US" altLang="zh-CN" dirty="0"/>
              <a:t>             </a:t>
            </a:r>
            <a:r>
              <a:rPr lang="zh-CN" altLang="en-US" dirty="0"/>
              <a:t>在主触发器的时钟控制信号有效期间</a:t>
            </a:r>
            <a:r>
              <a:rPr lang="en-US" altLang="zh-CN" dirty="0"/>
              <a:t>,</a:t>
            </a:r>
            <a:r>
              <a:rPr lang="zh-CN" altLang="en-US" dirty="0"/>
              <a:t>如果输入信号发生过变化</a:t>
            </a:r>
            <a:r>
              <a:rPr lang="en-US" altLang="zh-CN" dirty="0"/>
              <a:t>,</a:t>
            </a:r>
            <a:r>
              <a:rPr lang="zh-CN" altLang="en-US" dirty="0"/>
              <a:t>则在时钟控制信号的有效边沿到来时，从触发器的状态不一定按照此时刻的输入信号来确定。</a:t>
            </a:r>
            <a:endParaRPr lang="zh-CN" altLang="en-US" dirty="0"/>
          </a:p>
          <a:p>
            <a:pPr algn="just" eaLnBrk="1" hangingPunct="1">
              <a:buNone/>
            </a:pPr>
            <a:r>
              <a:rPr lang="zh-CN" altLang="en-US" dirty="0"/>
              <a:t>           </a:t>
            </a:r>
            <a:r>
              <a:rPr lang="zh-CN" altLang="en-US" dirty="0">
                <a:latin typeface="Courier New" panose="02070309020205020404" pitchFamily="49" charset="0"/>
              </a:rPr>
              <a:t> </a:t>
            </a:r>
            <a:r>
              <a:rPr lang="en-US" altLang="zh-CN" dirty="0"/>
              <a:t>4.</a:t>
            </a:r>
            <a:r>
              <a:rPr lang="zh-CN" altLang="en-US" dirty="0"/>
              <a:t>边沿触发器</a:t>
            </a:r>
            <a:endParaRPr lang="zh-CN" altLang="en-US" dirty="0"/>
          </a:p>
          <a:p>
            <a:pPr algn="just" eaLnBrk="1" hangingPunct="1">
              <a:buNone/>
            </a:pPr>
            <a:r>
              <a:rPr lang="zh-CN" altLang="en-US" dirty="0"/>
              <a:t>             为了进一步提高可靠性</a:t>
            </a:r>
            <a:r>
              <a:rPr lang="en-US" altLang="zh-CN" dirty="0"/>
              <a:t>,</a:t>
            </a:r>
            <a:r>
              <a:rPr lang="zh-CN" altLang="en-US" dirty="0"/>
              <a:t>增强抗干扰能力</a:t>
            </a:r>
            <a:r>
              <a:rPr lang="en-US" altLang="zh-CN" dirty="0"/>
              <a:t>,</a:t>
            </a:r>
            <a:r>
              <a:rPr lang="zh-CN" altLang="en-US" dirty="0"/>
              <a:t>克服主从触发器存在的缺点</a:t>
            </a:r>
            <a:r>
              <a:rPr lang="en-US" altLang="zh-CN" dirty="0"/>
              <a:t>,</a:t>
            </a:r>
            <a:r>
              <a:rPr lang="zh-CN" altLang="en-US" dirty="0"/>
              <a:t>设计了边沿触发器。边沿触发器也是边沿动作的触发器。图</a:t>
            </a:r>
            <a:r>
              <a:rPr lang="en-US" altLang="zh-CN" dirty="0"/>
              <a:t>4―19</a:t>
            </a:r>
            <a:r>
              <a:rPr lang="zh-CN" altLang="en-US" dirty="0"/>
              <a:t>为边沿触发器的逻辑符号。</a:t>
            </a:r>
            <a:endParaRPr lang="zh-CN" altLang="en-US" dirty="0"/>
          </a:p>
          <a:p>
            <a:pPr eaLnBrk="1" hangingPunct="1">
              <a:buNone/>
            </a:pPr>
            <a:endParaRPr lang="en-US" altLang="zh-CN" dirty="0"/>
          </a:p>
        </p:txBody>
      </p:sp>
    </p:spTree>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Text Box 4"/>
          <p:cNvSpPr txBox="1"/>
          <p:nvPr/>
        </p:nvSpPr>
        <p:spPr>
          <a:xfrm>
            <a:off x="2438400" y="5334000"/>
            <a:ext cx="47244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4―19 </a:t>
            </a:r>
            <a:r>
              <a:rPr lang="zh-CN" altLang="en-US" dirty="0">
                <a:latin typeface="Times New Roman" panose="02020603050405020304" pitchFamily="18" charset="0"/>
              </a:rPr>
              <a:t>边沿触发器的逻辑符号</a:t>
            </a:r>
            <a:endParaRPr lang="zh-CN" altLang="en-US" dirty="0">
              <a:latin typeface="Times New Roman" panose="02020603050405020304" pitchFamily="18" charset="0"/>
            </a:endParaRPr>
          </a:p>
        </p:txBody>
      </p:sp>
      <p:graphicFrame>
        <p:nvGraphicFramePr>
          <p:cNvPr id="39938" name="Object 5"/>
          <p:cNvGraphicFramePr>
            <a:graphicFrameLocks noChangeAspect="1"/>
          </p:cNvGraphicFramePr>
          <p:nvPr/>
        </p:nvGraphicFramePr>
        <p:xfrm>
          <a:off x="1066800" y="533400"/>
          <a:ext cx="6400800" cy="4556125"/>
        </p:xfrm>
        <a:graphic>
          <a:graphicData uri="http://schemas.openxmlformats.org/presentationml/2006/ole">
            <mc:AlternateContent xmlns:mc="http://schemas.openxmlformats.org/markup-compatibility/2006">
              <mc:Choice xmlns:v="urn:schemas-microsoft-com:vml" Requires="v">
                <p:oleObj spid="_x0000_s3155" name="" r:id="rId1" imgW="3055620" imgH="2171700" progId="Visio.Drawing.4">
                  <p:embed/>
                </p:oleObj>
              </mc:Choice>
              <mc:Fallback>
                <p:oleObj name="" r:id="rId1" imgW="3055620" imgH="2171700" progId="Visio.Drawing.4">
                  <p:embed/>
                  <p:pic>
                    <p:nvPicPr>
                      <p:cNvPr id="0" name="图片 3154"/>
                      <p:cNvPicPr/>
                      <p:nvPr/>
                    </p:nvPicPr>
                    <p:blipFill>
                      <a:blip r:embed="rId2"/>
                      <a:stretch>
                        <a:fillRect/>
                      </a:stretch>
                    </p:blipFill>
                    <p:spPr>
                      <a:xfrm>
                        <a:off x="1066800" y="533400"/>
                        <a:ext cx="6400800" cy="45561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边沿触发器的动作特点</a:t>
            </a:r>
            <a:r>
              <a:rPr lang="en-US" altLang="zh-CN" dirty="0"/>
              <a:t>:</a:t>
            </a:r>
            <a:endParaRPr lang="en-US" altLang="zh-CN" dirty="0"/>
          </a:p>
          <a:p>
            <a:pPr algn="just" eaLnBrk="1" hangingPunct="1">
              <a:buNone/>
            </a:pPr>
            <a:r>
              <a:rPr lang="en-US" altLang="zh-CN" dirty="0"/>
              <a:t>            </a:t>
            </a:r>
            <a:r>
              <a:rPr lang="zh-CN" altLang="en-US" dirty="0"/>
              <a:t>触发器输出的次态仅仅取决于现态和动作边沿（</a:t>
            </a:r>
            <a:r>
              <a:rPr lang="en-US" altLang="zh-CN" dirty="0"/>
              <a:t>CP</a:t>
            </a:r>
            <a:r>
              <a:rPr lang="zh-CN" altLang="en-US" dirty="0"/>
              <a:t>的上升沿或下降沿）时的输入信号</a:t>
            </a:r>
            <a:r>
              <a:rPr lang="en-US" altLang="zh-CN" dirty="0"/>
              <a:t>,</a:t>
            </a:r>
            <a:r>
              <a:rPr lang="zh-CN" altLang="en-US" dirty="0"/>
              <a:t>在这之前的输入信号变化对触发器输出的次态无影响，从而提高了可靠性</a:t>
            </a:r>
            <a:r>
              <a:rPr lang="en-US" altLang="zh-CN" dirty="0"/>
              <a:t>,</a:t>
            </a:r>
            <a:r>
              <a:rPr lang="zh-CN" altLang="en-US" dirty="0"/>
              <a:t>增强了抗干扰能力。</a:t>
            </a:r>
            <a:endParaRPr lang="zh-CN" altLang="en-US" dirty="0"/>
          </a:p>
          <a:p>
            <a:pPr eaLnBrk="1" hangingPunct="1">
              <a:buNone/>
            </a:pPr>
            <a:endParaRPr lang="en-US" altLang="zh-CN" dirty="0"/>
          </a:p>
        </p:txBody>
      </p:sp>
    </p:spTree>
  </p:cSld>
  <p:clrMapOvr>
    <a:masterClrMapping/>
  </p:clrMapOvr>
  <p:transition spd="med">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Text Box 5"/>
          <p:cNvSpPr txBox="1"/>
          <p:nvPr/>
        </p:nvSpPr>
        <p:spPr>
          <a:xfrm>
            <a:off x="1828800" y="4953000"/>
            <a:ext cx="6248400" cy="1004888"/>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4―20 </a:t>
            </a:r>
            <a:r>
              <a:rPr lang="zh-CN" altLang="en-US" dirty="0">
                <a:latin typeface="Times New Roman" panose="02020603050405020304" pitchFamily="18" charset="0"/>
              </a:rPr>
              <a:t>下降沿动作的主从</a:t>
            </a:r>
            <a:r>
              <a:rPr lang="en-US" altLang="zh-CN" dirty="0">
                <a:latin typeface="Times New Roman" panose="02020603050405020304" pitchFamily="18" charset="0"/>
              </a:rPr>
              <a:t>JK</a:t>
            </a:r>
            <a:r>
              <a:rPr lang="zh-CN" altLang="en-US" dirty="0">
                <a:latin typeface="Times New Roman" panose="02020603050405020304" pitchFamily="18" charset="0"/>
              </a:rPr>
              <a:t>触发器和边沿</a:t>
            </a:r>
            <a:endParaRPr lang="zh-CN" altLang="en-US" dirty="0">
              <a:latin typeface="Times New Roman" panose="02020603050405020304" pitchFamily="18" charset="0"/>
            </a:endParaRPr>
          </a:p>
          <a:p>
            <a:pPr algn="just" eaLnBrk="1" hangingPunct="1">
              <a:spcBef>
                <a:spcPct val="50000"/>
              </a:spcBef>
            </a:pPr>
            <a:r>
              <a:rPr lang="zh-CN" altLang="en-US" dirty="0">
                <a:latin typeface="Times New Roman" panose="02020603050405020304" pitchFamily="18" charset="0"/>
              </a:rPr>
              <a:t>                 </a:t>
            </a:r>
            <a:r>
              <a:rPr lang="en-US" altLang="zh-CN" dirty="0">
                <a:latin typeface="Times New Roman" panose="02020603050405020304" pitchFamily="18" charset="0"/>
              </a:rPr>
              <a:t>JK</a:t>
            </a:r>
            <a:r>
              <a:rPr lang="zh-CN" altLang="en-US" dirty="0">
                <a:latin typeface="Times New Roman" panose="02020603050405020304" pitchFamily="18" charset="0"/>
              </a:rPr>
              <a:t>触发器对比时序图</a:t>
            </a:r>
            <a:endParaRPr lang="zh-CN" altLang="en-US" dirty="0">
              <a:latin typeface="Times New Roman" panose="02020603050405020304" pitchFamily="18" charset="0"/>
            </a:endParaRPr>
          </a:p>
        </p:txBody>
      </p:sp>
      <p:graphicFrame>
        <p:nvGraphicFramePr>
          <p:cNvPr id="40962" name="Object 6"/>
          <p:cNvGraphicFramePr>
            <a:graphicFrameLocks noChangeAspect="1"/>
          </p:cNvGraphicFramePr>
          <p:nvPr/>
        </p:nvGraphicFramePr>
        <p:xfrm>
          <a:off x="1447800" y="685800"/>
          <a:ext cx="5715000" cy="3967163"/>
        </p:xfrm>
        <a:graphic>
          <a:graphicData uri="http://schemas.openxmlformats.org/presentationml/2006/ole">
            <mc:AlternateContent xmlns:mc="http://schemas.openxmlformats.org/markup-compatibility/2006">
              <mc:Choice xmlns:v="urn:schemas-microsoft-com:vml" Requires="v">
                <p:oleObj spid="_x0000_s3156" name="" r:id="rId1" imgW="2583180" imgH="1790700" progId="Visio.Drawing.4">
                  <p:embed/>
                </p:oleObj>
              </mc:Choice>
              <mc:Fallback>
                <p:oleObj name="" r:id="rId1" imgW="2583180" imgH="1790700" progId="Visio.Drawing.4">
                  <p:embed/>
                  <p:pic>
                    <p:nvPicPr>
                      <p:cNvPr id="0" name="图片 3155"/>
                      <p:cNvPicPr/>
                      <p:nvPr/>
                    </p:nvPicPr>
                    <p:blipFill>
                      <a:blip r:embed="rId2"/>
                      <a:stretch>
                        <a:fillRect/>
                      </a:stretch>
                    </p:blipFill>
                    <p:spPr>
                      <a:xfrm>
                        <a:off x="1447800" y="685800"/>
                        <a:ext cx="5715000" cy="39671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a:t>
            </a:r>
            <a:r>
              <a:rPr lang="zh-CN" altLang="en-US" dirty="0"/>
              <a:t>图</a:t>
            </a:r>
            <a:r>
              <a:rPr lang="en-US" altLang="zh-CN" dirty="0"/>
              <a:t>4―20</a:t>
            </a:r>
            <a:r>
              <a:rPr lang="zh-CN" altLang="en-US" dirty="0"/>
              <a:t>所示的时序图描述了在相同的</a:t>
            </a:r>
            <a:r>
              <a:rPr lang="en-US" altLang="zh-CN" dirty="0"/>
              <a:t>CP</a:t>
            </a:r>
            <a:r>
              <a:rPr lang="zh-CN" altLang="en-US" dirty="0"/>
              <a:t>、</a:t>
            </a:r>
            <a:r>
              <a:rPr lang="en-US" altLang="zh-CN" dirty="0"/>
              <a:t>J</a:t>
            </a:r>
            <a:r>
              <a:rPr lang="zh-CN" altLang="en-US" dirty="0"/>
              <a:t>、</a:t>
            </a:r>
            <a:r>
              <a:rPr lang="en-US" altLang="zh-CN" dirty="0"/>
              <a:t>K</a:t>
            </a:r>
            <a:r>
              <a:rPr lang="zh-CN" altLang="en-US" dirty="0"/>
              <a:t>以及起始状态下</a:t>
            </a:r>
            <a:r>
              <a:rPr lang="en-US" altLang="zh-CN" dirty="0"/>
              <a:t>,</a:t>
            </a:r>
            <a:r>
              <a:rPr lang="zh-CN" altLang="en-US" dirty="0"/>
              <a:t>下降沿动作的主从</a:t>
            </a:r>
            <a:r>
              <a:rPr lang="en-US" altLang="zh-CN" dirty="0"/>
              <a:t>JK</a:t>
            </a:r>
            <a:r>
              <a:rPr lang="zh-CN" altLang="en-US" dirty="0"/>
              <a:t>触发器和边沿</a:t>
            </a:r>
            <a:r>
              <a:rPr lang="en-US" altLang="zh-CN" dirty="0"/>
              <a:t>JK</a:t>
            </a:r>
            <a:r>
              <a:rPr lang="zh-CN" altLang="en-US" dirty="0"/>
              <a:t>触发器的输出波形。从图中可以看出这两种不同结构触发器的不同的动作特点。 </a:t>
            </a:r>
            <a:endParaRPr lang="zh-CN" altLang="en-US" dirty="0"/>
          </a:p>
        </p:txBody>
      </p:sp>
    </p:spTree>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3"/>
          <p:cNvSpPr>
            <a:spLocks noGrp="1"/>
          </p:cNvSpPr>
          <p:nvPr>
            <p:ph idx="1"/>
          </p:nvPr>
        </p:nvSpPr>
        <p:spPr>
          <a:xfrm>
            <a:off x="533400" y="533400"/>
            <a:ext cx="7772400" cy="5562600"/>
          </a:xfrm>
          <a:ln/>
        </p:spPr>
        <p:txBody>
          <a:bodyPr vert="horz" wrap="square" lIns="91440" tIns="45720" rIns="91440" bIns="45720" anchor="t" anchorCtr="0"/>
          <a:p>
            <a:pPr algn="just" eaLnBrk="1" hangingPunct="1">
              <a:buNone/>
            </a:pPr>
            <a:r>
              <a:rPr lang="en-US" altLang="zh-CN" dirty="0"/>
              <a:t>    4.2.2  </a:t>
            </a:r>
            <a:r>
              <a:rPr lang="zh-CN" altLang="en-US" dirty="0"/>
              <a:t>触发器的逻辑功能和分类</a:t>
            </a:r>
            <a:endParaRPr lang="zh-CN" altLang="en-US" dirty="0"/>
          </a:p>
          <a:p>
            <a:pPr algn="just" eaLnBrk="1" hangingPunct="1">
              <a:buNone/>
            </a:pPr>
            <a:r>
              <a:rPr lang="zh-CN" altLang="en-US" dirty="0"/>
              <a:t>            从逻辑功能</a:t>
            </a:r>
            <a:r>
              <a:rPr lang="en-US" altLang="zh-CN" dirty="0"/>
              <a:t>,</a:t>
            </a:r>
            <a:r>
              <a:rPr lang="zh-CN" altLang="en-US" dirty="0"/>
              <a:t>亦即从触发器次态和现态以及输入信号之间的关系上</a:t>
            </a:r>
            <a:r>
              <a:rPr lang="en-US" altLang="zh-CN" dirty="0"/>
              <a:t>,</a:t>
            </a:r>
            <a:r>
              <a:rPr lang="zh-CN" altLang="en-US" dirty="0"/>
              <a:t>可以将触发器分为</a:t>
            </a:r>
            <a:r>
              <a:rPr lang="en-US" altLang="zh-CN" dirty="0"/>
              <a:t>RS</a:t>
            </a:r>
            <a:r>
              <a:rPr lang="zh-CN" altLang="en-US" dirty="0"/>
              <a:t>触发器、</a:t>
            </a:r>
            <a:r>
              <a:rPr lang="en-US" altLang="zh-CN" dirty="0"/>
              <a:t>D</a:t>
            </a:r>
            <a:r>
              <a:rPr lang="zh-CN" altLang="en-US" dirty="0"/>
              <a:t>触发器、</a:t>
            </a:r>
            <a:r>
              <a:rPr lang="en-US" altLang="zh-CN" dirty="0"/>
              <a:t>JK</a:t>
            </a:r>
            <a:r>
              <a:rPr lang="zh-CN" altLang="en-US" dirty="0"/>
              <a:t>触发器、</a:t>
            </a:r>
            <a:r>
              <a:rPr lang="en-US" altLang="zh-CN" dirty="0"/>
              <a:t>T</a:t>
            </a:r>
            <a:r>
              <a:rPr lang="zh-CN" altLang="en-US" dirty="0"/>
              <a:t>触发器等几种类型。描述触发器逻辑功能的常用方式有</a:t>
            </a:r>
            <a:r>
              <a:rPr lang="en-US" altLang="zh-CN" dirty="0"/>
              <a:t>:</a:t>
            </a:r>
            <a:r>
              <a:rPr lang="zh-CN" altLang="en-US" b="1" dirty="0"/>
              <a:t>特性方程、特性表、驱动表、状态转换图、时序图</a:t>
            </a:r>
            <a:r>
              <a:rPr lang="zh-CN" altLang="en-US" dirty="0"/>
              <a:t>。驱动表（又称激励表）用表格的形式来描述触发器从一个现态转变为另一个次态时所需的驱动信号。状态转换图则用图形来描述触发器的转换和相应驱动信号的关系。时序图反映了时钟控制信号、输入信号、触发器状态变化的时间对应关系。   </a:t>
            </a:r>
            <a:endParaRPr lang="zh-CN" altLang="en-US" dirty="0"/>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3"/>
          <p:cNvSpPr>
            <a:spLocks noGrp="1"/>
          </p:cNvSpPr>
          <p:nvPr>
            <p:ph idx="1"/>
          </p:nvPr>
        </p:nvSpPr>
        <p:spPr>
          <a:xfrm>
            <a:off x="533400" y="457200"/>
            <a:ext cx="7772400" cy="5638800"/>
          </a:xfrm>
          <a:ln/>
        </p:spPr>
        <p:txBody>
          <a:bodyPr vert="horz" wrap="square" lIns="91440" tIns="45720" rIns="91440" bIns="45720" anchor="t" anchorCtr="0"/>
          <a:p>
            <a:pPr algn="just" eaLnBrk="1" hangingPunct="1">
              <a:buNone/>
            </a:pPr>
            <a:r>
              <a:rPr lang="en-US" altLang="zh-CN" dirty="0"/>
              <a:t>            </a:t>
            </a:r>
            <a:r>
              <a:rPr lang="zh-CN" altLang="en-US" dirty="0"/>
              <a:t>其中</a:t>
            </a:r>
            <a:r>
              <a:rPr lang="en-US" altLang="zh-CN" dirty="0"/>
              <a:t>,</a:t>
            </a:r>
            <a:r>
              <a:rPr lang="zh-CN" altLang="en-US" dirty="0"/>
              <a:t>式</a:t>
            </a:r>
            <a:r>
              <a:rPr lang="en-US" altLang="zh-CN" dirty="0"/>
              <a:t>(4.1.1)</a:t>
            </a:r>
            <a:r>
              <a:rPr lang="zh-CN" altLang="en-US" dirty="0"/>
              <a:t>称为输出方程</a:t>
            </a:r>
            <a:r>
              <a:rPr lang="en-US" altLang="zh-CN" dirty="0"/>
              <a:t>;</a:t>
            </a:r>
            <a:r>
              <a:rPr lang="zh-CN" altLang="en-US" dirty="0"/>
              <a:t>式</a:t>
            </a:r>
            <a:r>
              <a:rPr lang="en-US" altLang="zh-CN" dirty="0"/>
              <a:t>(4.1.2)</a:t>
            </a:r>
            <a:r>
              <a:rPr lang="zh-CN" altLang="en-US" dirty="0"/>
              <a:t>称为驱动方程或激励方程</a:t>
            </a:r>
            <a:r>
              <a:rPr lang="en-US" altLang="zh-CN" dirty="0"/>
              <a:t>;</a:t>
            </a:r>
            <a:r>
              <a:rPr lang="zh-CN" altLang="en-US" dirty="0"/>
              <a:t>式</a:t>
            </a:r>
            <a:r>
              <a:rPr lang="en-US" altLang="zh-CN" dirty="0"/>
              <a:t>(4.1.3)</a:t>
            </a:r>
            <a:r>
              <a:rPr lang="zh-CN" altLang="en-US" dirty="0"/>
              <a:t>称为状态方程；</a:t>
            </a:r>
            <a:r>
              <a:rPr lang="en-US" altLang="zh-CN" dirty="0"/>
              <a:t>Q</a:t>
            </a:r>
            <a:r>
              <a:rPr lang="en-US" altLang="zh-CN" baseline="30000" dirty="0"/>
              <a:t>n</a:t>
            </a:r>
            <a:r>
              <a:rPr lang="en-US" altLang="zh-CN" i="1" baseline="-25000" dirty="0"/>
              <a:t>i</a:t>
            </a:r>
            <a:r>
              <a:rPr lang="zh-CN" altLang="en-US" dirty="0"/>
              <a:t>称为第</a:t>
            </a:r>
            <a:r>
              <a:rPr lang="en-US" altLang="zh-CN" i="1" dirty="0"/>
              <a:t>i</a:t>
            </a:r>
            <a:r>
              <a:rPr lang="zh-CN" altLang="en-US" dirty="0"/>
              <a:t>个触发器的现态；</a:t>
            </a:r>
            <a:r>
              <a:rPr lang="en-US" altLang="zh-CN" dirty="0"/>
              <a:t>Q</a:t>
            </a:r>
            <a:r>
              <a:rPr lang="en-US" altLang="zh-CN" baseline="30000" dirty="0"/>
              <a:t>n+1</a:t>
            </a:r>
            <a:r>
              <a:rPr lang="en-US" altLang="zh-CN" i="1" baseline="-25000" dirty="0"/>
              <a:t>i</a:t>
            </a:r>
            <a:r>
              <a:rPr lang="zh-CN" altLang="en-US" dirty="0"/>
              <a:t>称为第</a:t>
            </a:r>
            <a:r>
              <a:rPr lang="en-US" altLang="zh-CN" i="1" dirty="0"/>
              <a:t>i</a:t>
            </a:r>
            <a:r>
              <a:rPr lang="zh-CN" altLang="en-US" dirty="0"/>
              <a:t>个触发器的次态。</a:t>
            </a:r>
            <a:endParaRPr lang="zh-CN" altLang="en-US" dirty="0"/>
          </a:p>
          <a:p>
            <a:pPr algn="just" eaLnBrk="1" hangingPunct="1">
              <a:buNone/>
            </a:pPr>
            <a:r>
              <a:rPr lang="zh-CN" altLang="en-US" dirty="0"/>
              <a:t>            按照存储电路中触发器状态变化的特点</a:t>
            </a:r>
            <a:r>
              <a:rPr lang="en-US" altLang="zh-CN" dirty="0"/>
              <a:t>,</a:t>
            </a:r>
            <a:r>
              <a:rPr lang="zh-CN" altLang="en-US" dirty="0"/>
              <a:t>时序逻辑电路分为同步时序逻辑电路和异步时序逻辑电路。在同步时序逻辑电路中</a:t>
            </a:r>
            <a:r>
              <a:rPr lang="en-US" altLang="zh-CN" dirty="0"/>
              <a:t>,</a:t>
            </a:r>
            <a:r>
              <a:rPr lang="zh-CN" altLang="en-US" dirty="0"/>
              <a:t>所有触发器都受同一时钟信号控制</a:t>
            </a:r>
            <a:r>
              <a:rPr lang="en-US" altLang="zh-CN" dirty="0"/>
              <a:t>,</a:t>
            </a:r>
            <a:r>
              <a:rPr lang="zh-CN" altLang="en-US" dirty="0"/>
              <a:t>触发器的状态变化是同步进行的。在异步时序逻辑电路中</a:t>
            </a:r>
            <a:r>
              <a:rPr lang="en-US" altLang="zh-CN" dirty="0"/>
              <a:t>,</a:t>
            </a:r>
            <a:r>
              <a:rPr lang="zh-CN" altLang="en-US" dirty="0"/>
              <a:t>并非所有触发器都受同一时钟信号控制</a:t>
            </a:r>
            <a:r>
              <a:rPr lang="en-US" altLang="zh-CN" dirty="0"/>
              <a:t>,</a:t>
            </a:r>
            <a:r>
              <a:rPr lang="zh-CN" altLang="en-US" dirty="0"/>
              <a:t>因此触发器的状态变化不是同步进行的。</a:t>
            </a:r>
            <a:endParaRPr lang="zh-CN" altLang="en-US" dirty="0"/>
          </a:p>
          <a:p>
            <a:pPr eaLnBrk="1" hangingPunct="1">
              <a:buNone/>
            </a:pPr>
            <a:endParaRPr lang="en-US" altLang="zh-CN" dirty="0"/>
          </a:p>
        </p:txBody>
      </p:sp>
    </p:spTree>
  </p:cSld>
  <p:clrMapOvr>
    <a:masterClrMapping/>
  </p:clrMapOvr>
  <p:transition spd="med">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Rectangle 3"/>
          <p:cNvSpPr>
            <a:spLocks noGrp="1"/>
          </p:cNvSpPr>
          <p:nvPr>
            <p:ph idx="1"/>
          </p:nvPr>
        </p:nvSpPr>
        <p:spPr>
          <a:xfrm>
            <a:off x="381000" y="381000"/>
            <a:ext cx="7772400" cy="3429000"/>
          </a:xfrm>
          <a:ln/>
        </p:spPr>
        <p:txBody>
          <a:bodyPr vert="horz" wrap="square" lIns="91440" tIns="45720" rIns="91440" bIns="45720" anchor="t" anchorCtr="0"/>
          <a:p>
            <a:pPr algn="just" eaLnBrk="1" hangingPunct="1">
              <a:buNone/>
            </a:pPr>
            <a:r>
              <a:rPr lang="en-US" altLang="zh-CN" dirty="0"/>
              <a:t>             1.RS</a:t>
            </a:r>
            <a:r>
              <a:rPr lang="zh-CN" altLang="en-US" dirty="0"/>
              <a:t>触发器</a:t>
            </a:r>
            <a:endParaRPr lang="zh-CN" altLang="en-US" dirty="0"/>
          </a:p>
          <a:p>
            <a:pPr algn="just" eaLnBrk="1" hangingPunct="1">
              <a:buNone/>
            </a:pPr>
            <a:r>
              <a:rPr lang="zh-CN" altLang="en-US" dirty="0"/>
              <a:t>             逻辑功能</a:t>
            </a:r>
            <a:r>
              <a:rPr lang="en-US" altLang="zh-CN" dirty="0"/>
              <a:t>:</a:t>
            </a:r>
            <a:endParaRPr lang="en-US" altLang="zh-CN" dirty="0"/>
          </a:p>
          <a:p>
            <a:pPr algn="just" eaLnBrk="1" hangingPunct="1">
              <a:buNone/>
            </a:pPr>
            <a:r>
              <a:rPr lang="en-US" altLang="zh-CN" dirty="0"/>
              <a:t>             RS</a:t>
            </a:r>
            <a:r>
              <a:rPr lang="zh-CN" altLang="en-US" dirty="0"/>
              <a:t>触发器具有三种逻辑功能</a:t>
            </a:r>
            <a:r>
              <a:rPr lang="en-US" altLang="zh-CN" dirty="0"/>
              <a:t>:</a:t>
            </a:r>
            <a:r>
              <a:rPr lang="zh-CN" altLang="en-US" dirty="0"/>
              <a:t>保持、置</a:t>
            </a:r>
            <a:r>
              <a:rPr lang="en-US" altLang="zh-CN" dirty="0"/>
              <a:t>0</a:t>
            </a:r>
            <a:r>
              <a:rPr lang="zh-CN" altLang="en-US" dirty="0"/>
              <a:t>、置</a:t>
            </a:r>
            <a:r>
              <a:rPr lang="en-US" altLang="zh-CN" dirty="0"/>
              <a:t>1</a:t>
            </a:r>
            <a:r>
              <a:rPr lang="zh-CN" altLang="en-US" dirty="0"/>
              <a:t>。当</a:t>
            </a:r>
            <a:r>
              <a:rPr lang="en-US" altLang="zh-CN" dirty="0"/>
              <a:t>S=0,R=0</a:t>
            </a:r>
            <a:r>
              <a:rPr lang="zh-CN" altLang="en-US" dirty="0"/>
              <a:t>时</a:t>
            </a:r>
            <a:r>
              <a:rPr lang="en-US" altLang="zh-CN" dirty="0"/>
              <a:t>,</a:t>
            </a:r>
            <a:r>
              <a:rPr lang="zh-CN" altLang="en-US" dirty="0"/>
              <a:t>为保持功能</a:t>
            </a:r>
            <a:r>
              <a:rPr lang="en-US" altLang="zh-CN" dirty="0"/>
              <a:t>;</a:t>
            </a:r>
            <a:r>
              <a:rPr lang="zh-CN" altLang="en-US" dirty="0"/>
              <a:t>当</a:t>
            </a:r>
            <a:r>
              <a:rPr lang="en-US" altLang="zh-CN" dirty="0"/>
              <a:t>S=0,R=1</a:t>
            </a:r>
            <a:r>
              <a:rPr lang="zh-CN" altLang="en-US" dirty="0"/>
              <a:t>时</a:t>
            </a:r>
            <a:r>
              <a:rPr lang="en-US" altLang="zh-CN" dirty="0"/>
              <a:t>,</a:t>
            </a:r>
            <a:r>
              <a:rPr lang="zh-CN" altLang="en-US" dirty="0"/>
              <a:t>为置</a:t>
            </a:r>
            <a:r>
              <a:rPr lang="en-US" altLang="zh-CN" dirty="0"/>
              <a:t>0</a:t>
            </a:r>
            <a:r>
              <a:rPr lang="zh-CN" altLang="en-US" dirty="0"/>
              <a:t>功能</a:t>
            </a:r>
            <a:r>
              <a:rPr lang="en-US" altLang="zh-CN" dirty="0"/>
              <a:t>;</a:t>
            </a:r>
            <a:r>
              <a:rPr lang="zh-CN" altLang="en-US" dirty="0"/>
              <a:t>当</a:t>
            </a:r>
            <a:r>
              <a:rPr lang="en-US" altLang="zh-CN" dirty="0"/>
              <a:t>S=1,R=0</a:t>
            </a:r>
            <a:r>
              <a:rPr lang="zh-CN" altLang="en-US" dirty="0"/>
              <a:t>时</a:t>
            </a:r>
            <a:r>
              <a:rPr lang="en-US" altLang="zh-CN" dirty="0"/>
              <a:t>,</a:t>
            </a:r>
            <a:r>
              <a:rPr lang="zh-CN" altLang="en-US" dirty="0"/>
              <a:t>为置</a:t>
            </a:r>
            <a:r>
              <a:rPr lang="en-US" altLang="zh-CN" dirty="0"/>
              <a:t>1</a:t>
            </a:r>
            <a:r>
              <a:rPr lang="zh-CN" altLang="en-US" dirty="0"/>
              <a:t>功能。另外</a:t>
            </a:r>
            <a:r>
              <a:rPr lang="en-US" altLang="zh-CN" dirty="0"/>
              <a:t>,S</a:t>
            </a:r>
            <a:r>
              <a:rPr lang="zh-CN" altLang="en-US" dirty="0"/>
              <a:t>和</a:t>
            </a:r>
            <a:r>
              <a:rPr lang="en-US" altLang="zh-CN" dirty="0"/>
              <a:t>R</a:t>
            </a:r>
            <a:r>
              <a:rPr lang="zh-CN" altLang="en-US" dirty="0"/>
              <a:t>存在约束条件</a:t>
            </a:r>
            <a:r>
              <a:rPr lang="en-US" altLang="zh-CN" dirty="0"/>
              <a:t>RS=0</a:t>
            </a:r>
            <a:r>
              <a:rPr lang="zh-CN" altLang="en-US" dirty="0"/>
              <a:t>。</a:t>
            </a:r>
            <a:endParaRPr lang="zh-CN" altLang="en-US" dirty="0"/>
          </a:p>
          <a:p>
            <a:pPr eaLnBrk="1" hangingPunct="1">
              <a:buNone/>
            </a:pPr>
            <a:r>
              <a:rPr lang="zh-CN" altLang="en-US" dirty="0"/>
              <a:t>             特性方程</a:t>
            </a:r>
            <a:r>
              <a:rPr lang="en-US" altLang="zh-CN" dirty="0"/>
              <a:t>: </a:t>
            </a:r>
            <a:endParaRPr lang="en-US" altLang="zh-CN" dirty="0"/>
          </a:p>
        </p:txBody>
      </p:sp>
      <p:graphicFrame>
        <p:nvGraphicFramePr>
          <p:cNvPr id="41986" name="Object 4"/>
          <p:cNvGraphicFramePr>
            <a:graphicFrameLocks noChangeAspect="1"/>
          </p:cNvGraphicFramePr>
          <p:nvPr/>
        </p:nvGraphicFramePr>
        <p:xfrm>
          <a:off x="2438400" y="3581400"/>
          <a:ext cx="2743200" cy="1941513"/>
        </p:xfrm>
        <a:graphic>
          <a:graphicData uri="http://schemas.openxmlformats.org/presentationml/2006/ole">
            <mc:AlternateContent xmlns:mc="http://schemas.openxmlformats.org/markup-compatibility/2006">
              <mc:Choice xmlns:v="urn:schemas-microsoft-com:vml" Requires="v">
                <p:oleObj spid="_x0000_s3157" name="" r:id="rId1" imgW="1041400" imgH="736600" progId="Equation.DSMT4">
                  <p:embed/>
                </p:oleObj>
              </mc:Choice>
              <mc:Fallback>
                <p:oleObj name="" r:id="rId1" imgW="1041400" imgH="736600" progId="Equation.DSMT4">
                  <p:embed/>
                  <p:pic>
                    <p:nvPicPr>
                      <p:cNvPr id="0" name="图片 3156"/>
                      <p:cNvPicPr/>
                      <p:nvPr/>
                    </p:nvPicPr>
                    <p:blipFill>
                      <a:blip r:embed="rId2"/>
                      <a:stretch>
                        <a:fillRect/>
                      </a:stretch>
                    </p:blipFill>
                    <p:spPr>
                      <a:xfrm>
                        <a:off x="2438400" y="3581400"/>
                        <a:ext cx="2743200" cy="1941513"/>
                      </a:xfrm>
                      <a:prstGeom prst="rect">
                        <a:avLst/>
                      </a:prstGeom>
                      <a:noFill/>
                      <a:ln w="38100">
                        <a:noFill/>
                        <a:miter/>
                      </a:ln>
                    </p:spPr>
                  </p:pic>
                </p:oleObj>
              </mc:Fallback>
            </mc:AlternateContent>
          </a:graphicData>
        </a:graphic>
      </p:graphicFrame>
      <p:sp>
        <p:nvSpPr>
          <p:cNvPr id="41988" name="Text Box 5"/>
          <p:cNvSpPr txBox="1"/>
          <p:nvPr/>
        </p:nvSpPr>
        <p:spPr>
          <a:xfrm>
            <a:off x="5943600" y="3962400"/>
            <a:ext cx="16764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有效时 </a:t>
            </a:r>
            <a:endParaRPr lang="zh-CN" altLang="en-US" dirty="0">
              <a:latin typeface="Times New Roman" panose="02020603050405020304" pitchFamily="18" charset="0"/>
            </a:endParaRPr>
          </a:p>
        </p:txBody>
      </p:sp>
      <p:sp>
        <p:nvSpPr>
          <p:cNvPr id="41989" name="Text Box 6"/>
          <p:cNvSpPr txBox="1"/>
          <p:nvPr/>
        </p:nvSpPr>
        <p:spPr>
          <a:xfrm>
            <a:off x="5943600" y="5029200"/>
            <a:ext cx="15240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无效时 </a:t>
            </a:r>
            <a:endParaRPr lang="zh-CN" altLang="en-US" dirty="0">
              <a:latin typeface="Times New Roman" panose="02020603050405020304" pitchFamily="18" charset="0"/>
            </a:endParaRPr>
          </a:p>
        </p:txBody>
      </p:sp>
    </p:spTree>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Rectangle 3"/>
          <p:cNvSpPr>
            <a:spLocks noGrp="1"/>
          </p:cNvSpPr>
          <p:nvPr>
            <p:ph idx="1"/>
          </p:nvPr>
        </p:nvSpPr>
        <p:spPr>
          <a:xfrm>
            <a:off x="381000" y="457200"/>
            <a:ext cx="7772400" cy="1600200"/>
          </a:xfrm>
          <a:ln/>
        </p:spPr>
        <p:txBody>
          <a:bodyPr vert="horz" wrap="square" lIns="91440" tIns="45720" rIns="91440" bIns="45720" anchor="t" anchorCtr="0"/>
          <a:p>
            <a:pPr algn="just" eaLnBrk="1" hangingPunct="1">
              <a:buNone/>
            </a:pPr>
            <a:r>
              <a:rPr lang="en-US" altLang="zh-CN" dirty="0"/>
              <a:t>            RS</a:t>
            </a:r>
            <a:r>
              <a:rPr lang="zh-CN" altLang="en-US" dirty="0"/>
              <a:t>触发器的特性表如表</a:t>
            </a:r>
            <a:r>
              <a:rPr lang="en-US" altLang="zh-CN" dirty="0"/>
              <a:t>4―7</a:t>
            </a:r>
            <a:r>
              <a:rPr lang="zh-CN" altLang="en-US" dirty="0"/>
              <a:t>所示。表</a:t>
            </a:r>
            <a:r>
              <a:rPr lang="en-US" altLang="zh-CN" dirty="0"/>
              <a:t>4―8</a:t>
            </a:r>
            <a:r>
              <a:rPr lang="zh-CN" altLang="en-US" dirty="0"/>
              <a:t>所示是</a:t>
            </a:r>
            <a:r>
              <a:rPr lang="en-US" altLang="zh-CN" dirty="0"/>
              <a:t>RS</a:t>
            </a:r>
            <a:r>
              <a:rPr lang="zh-CN" altLang="en-US" dirty="0"/>
              <a:t>触发器的驱动表。</a:t>
            </a:r>
            <a:r>
              <a:rPr lang="en-US" altLang="zh-CN" dirty="0"/>
              <a:t>RS</a:t>
            </a:r>
            <a:r>
              <a:rPr lang="zh-CN" altLang="en-US" dirty="0"/>
              <a:t>触发器的状态转换图如图</a:t>
            </a:r>
            <a:r>
              <a:rPr lang="en-US" altLang="zh-CN" dirty="0"/>
              <a:t>4―21</a:t>
            </a:r>
            <a:r>
              <a:rPr lang="zh-CN" altLang="en-US" dirty="0"/>
              <a:t>所示。 </a:t>
            </a:r>
            <a:endParaRPr lang="zh-CN" altLang="en-US" dirty="0"/>
          </a:p>
        </p:txBody>
      </p:sp>
      <p:sp>
        <p:nvSpPr>
          <p:cNvPr id="43012" name="Text Box 4"/>
          <p:cNvSpPr txBox="1"/>
          <p:nvPr/>
        </p:nvSpPr>
        <p:spPr>
          <a:xfrm>
            <a:off x="2590800" y="5334000"/>
            <a:ext cx="46482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4―21  RS</a:t>
            </a:r>
            <a:r>
              <a:rPr lang="zh-CN" altLang="en-US" dirty="0">
                <a:latin typeface="Times New Roman" panose="02020603050405020304" pitchFamily="18" charset="0"/>
              </a:rPr>
              <a:t>触发器的状态转换图</a:t>
            </a:r>
            <a:endParaRPr lang="zh-CN" altLang="en-US" dirty="0">
              <a:latin typeface="Times New Roman" panose="02020603050405020304" pitchFamily="18" charset="0"/>
            </a:endParaRPr>
          </a:p>
        </p:txBody>
      </p:sp>
      <p:graphicFrame>
        <p:nvGraphicFramePr>
          <p:cNvPr id="43010" name="Object 5"/>
          <p:cNvGraphicFramePr>
            <a:graphicFrameLocks noChangeAspect="1"/>
          </p:cNvGraphicFramePr>
          <p:nvPr/>
        </p:nvGraphicFramePr>
        <p:xfrm>
          <a:off x="2057400" y="2438400"/>
          <a:ext cx="5257800" cy="2620963"/>
        </p:xfrm>
        <a:graphic>
          <a:graphicData uri="http://schemas.openxmlformats.org/presentationml/2006/ole">
            <mc:AlternateContent xmlns:mc="http://schemas.openxmlformats.org/markup-compatibility/2006">
              <mc:Choice xmlns:v="urn:schemas-microsoft-com:vml" Requires="v">
                <p:oleObj spid="_x0000_s3158" name="" r:id="rId1" imgW="1935480" imgH="967740" progId="Visio.Drawing.4">
                  <p:embed/>
                </p:oleObj>
              </mc:Choice>
              <mc:Fallback>
                <p:oleObj name="" r:id="rId1" imgW="1935480" imgH="967740" progId="Visio.Drawing.4">
                  <p:embed/>
                  <p:pic>
                    <p:nvPicPr>
                      <p:cNvPr id="0" name="图片 3157"/>
                      <p:cNvPicPr/>
                      <p:nvPr/>
                    </p:nvPicPr>
                    <p:blipFill>
                      <a:blip r:embed="rId2"/>
                      <a:stretch>
                        <a:fillRect/>
                      </a:stretch>
                    </p:blipFill>
                    <p:spPr>
                      <a:xfrm>
                        <a:off x="2057400" y="2438400"/>
                        <a:ext cx="5257800" cy="26209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1314" name="Picture 4" descr="Img00048"/>
          <p:cNvPicPr>
            <a:picLocks noChangeAspect="1"/>
          </p:cNvPicPr>
          <p:nvPr/>
        </p:nvPicPr>
        <p:blipFill>
          <a:blip r:embed="rId1"/>
          <a:stretch>
            <a:fillRect/>
          </a:stretch>
        </p:blipFill>
        <p:spPr>
          <a:xfrm>
            <a:off x="685800" y="1219200"/>
            <a:ext cx="4800600" cy="4899025"/>
          </a:xfrm>
          <a:prstGeom prst="rect">
            <a:avLst/>
          </a:prstGeom>
          <a:noFill/>
          <a:ln w="9525">
            <a:noFill/>
          </a:ln>
        </p:spPr>
      </p:pic>
    </p:spTree>
  </p:cSld>
  <p:clrMapOvr>
    <a:masterClrMapping/>
  </p:clrMapOvr>
  <p:transition spd="med">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Text Box 4"/>
          <p:cNvSpPr txBox="1"/>
          <p:nvPr/>
        </p:nvSpPr>
        <p:spPr>
          <a:xfrm>
            <a:off x="2438400" y="982663"/>
            <a:ext cx="5029200" cy="457200"/>
          </a:xfrm>
          <a:prstGeom prst="rect">
            <a:avLst/>
          </a:prstGeom>
          <a:noFill/>
          <a:ln w="9525">
            <a:noFill/>
          </a:ln>
        </p:spPr>
        <p:txBody>
          <a:bodyPr>
            <a:spAutoFit/>
          </a:bodyPr>
          <a:p>
            <a:pPr algn="just"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4―8  RS</a:t>
            </a:r>
            <a:r>
              <a:rPr lang="zh-CN" altLang="en-US" dirty="0">
                <a:latin typeface="Times New Roman" panose="02020603050405020304" pitchFamily="18" charset="0"/>
              </a:rPr>
              <a:t>触发器的驱动表</a:t>
            </a:r>
            <a:endParaRPr lang="zh-CN" altLang="en-US" dirty="0">
              <a:latin typeface="Times New Roman" panose="02020603050405020304" pitchFamily="18" charset="0"/>
            </a:endParaRPr>
          </a:p>
        </p:txBody>
      </p:sp>
      <p:pic>
        <p:nvPicPr>
          <p:cNvPr id="142339" name="Picture 5" descr="1"/>
          <p:cNvPicPr>
            <a:picLocks noChangeAspect="1"/>
          </p:cNvPicPr>
          <p:nvPr/>
        </p:nvPicPr>
        <p:blipFill>
          <a:blip r:embed="rId1"/>
          <a:stretch>
            <a:fillRect/>
          </a:stretch>
        </p:blipFill>
        <p:spPr>
          <a:xfrm>
            <a:off x="1447800" y="1981200"/>
            <a:ext cx="5867400" cy="3533775"/>
          </a:xfrm>
          <a:prstGeom prst="rect">
            <a:avLst/>
          </a:prstGeom>
          <a:noFill/>
          <a:ln w="9525">
            <a:noFill/>
          </a:ln>
        </p:spPr>
      </p:pic>
    </p:spTree>
  </p:cSld>
  <p:clrMapOvr>
    <a:masterClrMapping/>
  </p:clrMapOvr>
  <p:transition spd="med">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3"/>
          <p:cNvSpPr>
            <a:spLocks noGrp="1"/>
          </p:cNvSpPr>
          <p:nvPr>
            <p:ph idx="1"/>
          </p:nvPr>
        </p:nvSpPr>
        <p:spPr>
          <a:xfrm>
            <a:off x="381000" y="609600"/>
            <a:ext cx="7772400" cy="5638800"/>
          </a:xfrm>
          <a:ln/>
        </p:spPr>
        <p:txBody>
          <a:bodyPr vert="horz" wrap="square" lIns="91440" tIns="45720" rIns="91440" bIns="45720" anchor="t" anchorCtr="0"/>
          <a:p>
            <a:pPr algn="just" eaLnBrk="1" hangingPunct="1">
              <a:buNone/>
            </a:pPr>
            <a:r>
              <a:rPr lang="en-US" altLang="zh-CN" dirty="0"/>
              <a:t>            </a:t>
            </a:r>
            <a:r>
              <a:rPr lang="zh-CN" altLang="en-US" dirty="0"/>
              <a:t>需要注意的是</a:t>
            </a:r>
            <a:r>
              <a:rPr lang="en-US" altLang="zh-CN" dirty="0"/>
              <a:t>:</a:t>
            </a:r>
            <a:r>
              <a:rPr lang="zh-CN" altLang="en-US" dirty="0"/>
              <a:t>触发器的特性表、驱动表、状态转换图都是在时钟有效这一前提下才有意义的。</a:t>
            </a:r>
            <a:endParaRPr lang="zh-CN" altLang="en-US" dirty="0"/>
          </a:p>
          <a:p>
            <a:pPr eaLnBrk="1" hangingPunct="1">
              <a:buNone/>
            </a:pPr>
            <a:r>
              <a:rPr lang="zh-CN" altLang="en-US" dirty="0">
                <a:latin typeface="Courier New" panose="02070309020205020404" pitchFamily="49" charset="0"/>
              </a:rPr>
              <a:t> </a:t>
            </a:r>
            <a:r>
              <a:rPr lang="zh-CN" altLang="en-US" dirty="0"/>
              <a:t>          在表</a:t>
            </a:r>
            <a:r>
              <a:rPr lang="en-US" altLang="zh-CN" dirty="0"/>
              <a:t>4―7</a:t>
            </a:r>
            <a:r>
              <a:rPr lang="zh-CN" altLang="en-US" dirty="0"/>
              <a:t>所示的</a:t>
            </a:r>
            <a:r>
              <a:rPr lang="en-US" altLang="zh-CN" dirty="0"/>
              <a:t>RS</a:t>
            </a:r>
            <a:r>
              <a:rPr lang="zh-CN" altLang="en-US" dirty="0"/>
              <a:t>触发器特性表中</a:t>
            </a:r>
            <a:r>
              <a:rPr lang="en-US" altLang="zh-CN" dirty="0"/>
              <a:t>,</a:t>
            </a:r>
            <a:r>
              <a:rPr lang="en-US" altLang="zh-CN" dirty="0">
                <a:latin typeface="Courier New" panose="02070309020205020404" pitchFamily="49" charset="0"/>
              </a:rPr>
              <a:t>“</a:t>
            </a:r>
            <a:r>
              <a:rPr lang="en-US" altLang="zh-CN" dirty="0"/>
              <a:t>×</a:t>
            </a:r>
            <a:r>
              <a:rPr lang="en-US" altLang="zh-CN" dirty="0">
                <a:latin typeface="Courier New" panose="02070309020205020404" pitchFamily="49" charset="0"/>
              </a:rPr>
              <a:t>”</a:t>
            </a:r>
            <a:r>
              <a:rPr lang="zh-CN" altLang="en-US" dirty="0"/>
              <a:t>表示约束。在表</a:t>
            </a:r>
            <a:r>
              <a:rPr lang="en-US" altLang="zh-CN" dirty="0"/>
              <a:t>4―8</a:t>
            </a:r>
            <a:r>
              <a:rPr lang="zh-CN" altLang="en-US" dirty="0"/>
              <a:t>所示的</a:t>
            </a:r>
            <a:r>
              <a:rPr lang="en-US" altLang="zh-CN" dirty="0"/>
              <a:t>RS</a:t>
            </a:r>
            <a:r>
              <a:rPr lang="zh-CN" altLang="en-US" dirty="0"/>
              <a:t>触发器驱动表和图</a:t>
            </a:r>
            <a:r>
              <a:rPr lang="en-US" altLang="zh-CN" dirty="0"/>
              <a:t>4―21</a:t>
            </a:r>
            <a:r>
              <a:rPr lang="zh-CN" altLang="en-US" dirty="0"/>
              <a:t>所示的</a:t>
            </a:r>
            <a:r>
              <a:rPr lang="en-US" altLang="zh-CN" dirty="0"/>
              <a:t>RS</a:t>
            </a:r>
            <a:r>
              <a:rPr lang="zh-CN" altLang="en-US" dirty="0"/>
              <a:t>触发器状态转换图中</a:t>
            </a:r>
            <a:r>
              <a:rPr lang="en-US" altLang="zh-CN" dirty="0"/>
              <a:t>,</a:t>
            </a:r>
            <a:r>
              <a:rPr lang="en-US" altLang="zh-CN" dirty="0">
                <a:latin typeface="Courier New" panose="02070309020205020404" pitchFamily="49" charset="0"/>
              </a:rPr>
              <a:t>“</a:t>
            </a:r>
            <a:r>
              <a:rPr lang="en-US" altLang="zh-CN" dirty="0"/>
              <a:t>×</a:t>
            </a:r>
            <a:r>
              <a:rPr lang="en-US" altLang="zh-CN" dirty="0">
                <a:latin typeface="Courier New" panose="02070309020205020404" pitchFamily="49" charset="0"/>
              </a:rPr>
              <a:t>”</a:t>
            </a:r>
            <a:r>
              <a:rPr lang="zh-CN" altLang="en-US" dirty="0"/>
              <a:t>表示可</a:t>
            </a:r>
            <a:r>
              <a:rPr lang="en-US" altLang="zh-CN" dirty="0"/>
              <a:t>0</a:t>
            </a:r>
            <a:r>
              <a:rPr lang="zh-CN" altLang="en-US" dirty="0"/>
              <a:t>可</a:t>
            </a:r>
            <a:r>
              <a:rPr lang="en-US" altLang="zh-CN" dirty="0"/>
              <a:t>1</a:t>
            </a:r>
            <a:r>
              <a:rPr lang="zh-CN" altLang="en-US" dirty="0"/>
              <a:t>。</a:t>
            </a:r>
            <a:endParaRPr lang="zh-CN" altLang="en-US" dirty="0"/>
          </a:p>
          <a:p>
            <a:pPr eaLnBrk="1" hangingPunct="1">
              <a:buNone/>
            </a:pPr>
            <a:endParaRPr lang="en-US" altLang="zh-CN" dirty="0"/>
          </a:p>
        </p:txBody>
      </p:sp>
    </p:spTree>
  </p:cSld>
  <p:clrMapOvr>
    <a:masterClrMapping/>
  </p:clrMapOvr>
  <p:transition spd="med">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Rectangle 3"/>
          <p:cNvSpPr>
            <a:spLocks noGrp="1"/>
          </p:cNvSpPr>
          <p:nvPr>
            <p:ph idx="1"/>
          </p:nvPr>
        </p:nvSpPr>
        <p:spPr>
          <a:xfrm>
            <a:off x="381000" y="381000"/>
            <a:ext cx="7772400" cy="2895600"/>
          </a:xfrm>
          <a:ln/>
        </p:spPr>
        <p:txBody>
          <a:bodyPr vert="horz" wrap="square" lIns="91440" tIns="45720" rIns="91440" bIns="45720" anchor="t" anchorCtr="0"/>
          <a:p>
            <a:pPr algn="just" eaLnBrk="1" hangingPunct="1">
              <a:buNone/>
            </a:pPr>
            <a:r>
              <a:rPr lang="en-US" altLang="zh-CN" dirty="0"/>
              <a:t>             2. D</a:t>
            </a:r>
            <a:r>
              <a:rPr lang="zh-CN" altLang="en-US" dirty="0"/>
              <a:t>触发器</a:t>
            </a:r>
            <a:endParaRPr lang="zh-CN" altLang="en-US" dirty="0"/>
          </a:p>
          <a:p>
            <a:pPr algn="just" eaLnBrk="1" hangingPunct="1">
              <a:buNone/>
            </a:pPr>
            <a:r>
              <a:rPr lang="zh-CN" altLang="en-US" dirty="0">
                <a:latin typeface="Courier New" panose="02070309020205020404" pitchFamily="49" charset="0"/>
              </a:rPr>
              <a:t> </a:t>
            </a:r>
            <a:r>
              <a:rPr lang="zh-CN" altLang="en-US" dirty="0"/>
              <a:t>           逻辑功能</a:t>
            </a:r>
            <a:r>
              <a:rPr lang="en-US" altLang="zh-CN" dirty="0"/>
              <a:t>:</a:t>
            </a:r>
            <a:endParaRPr lang="en-US" altLang="zh-CN" dirty="0"/>
          </a:p>
          <a:p>
            <a:pPr algn="just" eaLnBrk="1" hangingPunct="1">
              <a:buNone/>
            </a:pPr>
            <a:r>
              <a:rPr lang="en-US" altLang="zh-CN" dirty="0"/>
              <a:t>             D</a:t>
            </a:r>
            <a:r>
              <a:rPr lang="zh-CN" altLang="en-US" dirty="0"/>
              <a:t>触发器具有两种逻辑功能</a:t>
            </a:r>
            <a:r>
              <a:rPr lang="en-US" altLang="zh-CN" dirty="0"/>
              <a:t>:</a:t>
            </a:r>
            <a:r>
              <a:rPr lang="zh-CN" altLang="en-US" dirty="0"/>
              <a:t>置</a:t>
            </a:r>
            <a:r>
              <a:rPr lang="en-US" altLang="zh-CN" dirty="0"/>
              <a:t>0</a:t>
            </a:r>
            <a:r>
              <a:rPr lang="zh-CN" altLang="en-US" dirty="0"/>
              <a:t>、置</a:t>
            </a:r>
            <a:r>
              <a:rPr lang="en-US" altLang="zh-CN" dirty="0"/>
              <a:t>1</a:t>
            </a:r>
            <a:r>
              <a:rPr lang="zh-CN" altLang="en-US" dirty="0"/>
              <a:t>。当</a:t>
            </a:r>
            <a:r>
              <a:rPr lang="en-US" altLang="zh-CN" dirty="0"/>
              <a:t>D=0</a:t>
            </a:r>
            <a:r>
              <a:rPr lang="zh-CN" altLang="en-US" dirty="0"/>
              <a:t>时</a:t>
            </a:r>
            <a:r>
              <a:rPr lang="en-US" altLang="zh-CN" dirty="0"/>
              <a:t>,</a:t>
            </a:r>
            <a:r>
              <a:rPr lang="zh-CN" altLang="en-US" dirty="0"/>
              <a:t>为置</a:t>
            </a:r>
            <a:r>
              <a:rPr lang="en-US" altLang="zh-CN" dirty="0"/>
              <a:t>0</a:t>
            </a:r>
            <a:r>
              <a:rPr lang="zh-CN" altLang="en-US" dirty="0"/>
              <a:t>功能</a:t>
            </a:r>
            <a:r>
              <a:rPr lang="en-US" altLang="zh-CN" dirty="0"/>
              <a:t>;</a:t>
            </a:r>
            <a:r>
              <a:rPr lang="zh-CN" altLang="en-US" dirty="0"/>
              <a:t>当</a:t>
            </a:r>
            <a:r>
              <a:rPr lang="en-US" altLang="zh-CN" dirty="0"/>
              <a:t>D=1</a:t>
            </a:r>
            <a:r>
              <a:rPr lang="zh-CN" altLang="en-US" dirty="0"/>
              <a:t>时</a:t>
            </a:r>
            <a:r>
              <a:rPr lang="en-US" altLang="zh-CN" dirty="0"/>
              <a:t>,</a:t>
            </a:r>
            <a:r>
              <a:rPr lang="zh-CN" altLang="en-US" dirty="0"/>
              <a:t>为置</a:t>
            </a:r>
            <a:r>
              <a:rPr lang="en-US" altLang="zh-CN" dirty="0"/>
              <a:t>1</a:t>
            </a:r>
            <a:r>
              <a:rPr lang="zh-CN" altLang="en-US" dirty="0"/>
              <a:t>功能。</a:t>
            </a:r>
            <a:endParaRPr lang="zh-CN" altLang="en-US" dirty="0"/>
          </a:p>
          <a:p>
            <a:pPr algn="just" eaLnBrk="1" hangingPunct="1">
              <a:buNone/>
            </a:pPr>
            <a:r>
              <a:rPr lang="zh-CN" altLang="en-US" dirty="0">
                <a:latin typeface="Courier New" panose="02070309020205020404" pitchFamily="49" charset="0"/>
              </a:rPr>
              <a:t> </a:t>
            </a:r>
            <a:r>
              <a:rPr lang="zh-CN" altLang="en-US" dirty="0"/>
              <a:t>           特性方程</a:t>
            </a:r>
            <a:r>
              <a:rPr lang="en-US" altLang="zh-CN" dirty="0"/>
              <a:t>:</a:t>
            </a:r>
            <a:endParaRPr lang="en-US" altLang="zh-CN" dirty="0"/>
          </a:p>
          <a:p>
            <a:pPr eaLnBrk="1" hangingPunct="1">
              <a:buNone/>
            </a:pPr>
            <a:endParaRPr lang="en-US" altLang="zh-CN" dirty="0"/>
          </a:p>
        </p:txBody>
      </p:sp>
      <p:graphicFrame>
        <p:nvGraphicFramePr>
          <p:cNvPr id="44034" name="Object 4"/>
          <p:cNvGraphicFramePr>
            <a:graphicFrameLocks noChangeAspect="1"/>
          </p:cNvGraphicFramePr>
          <p:nvPr/>
        </p:nvGraphicFramePr>
        <p:xfrm>
          <a:off x="2438400" y="2971800"/>
          <a:ext cx="1530350" cy="1187450"/>
        </p:xfrm>
        <a:graphic>
          <a:graphicData uri="http://schemas.openxmlformats.org/presentationml/2006/ole">
            <mc:AlternateContent xmlns:mc="http://schemas.openxmlformats.org/markup-compatibility/2006">
              <mc:Choice xmlns:v="urn:schemas-microsoft-com:vml" Requires="v">
                <p:oleObj spid="_x0000_s3145" name="" r:id="rId1" imgW="622300" imgH="482600" progId="Equation.DSMT4">
                  <p:embed/>
                </p:oleObj>
              </mc:Choice>
              <mc:Fallback>
                <p:oleObj name="" r:id="rId1" imgW="622300" imgH="482600" progId="Equation.DSMT4">
                  <p:embed/>
                  <p:pic>
                    <p:nvPicPr>
                      <p:cNvPr id="0" name="图片 3144"/>
                      <p:cNvPicPr/>
                      <p:nvPr/>
                    </p:nvPicPr>
                    <p:blipFill>
                      <a:blip r:embed="rId2"/>
                      <a:stretch>
                        <a:fillRect/>
                      </a:stretch>
                    </p:blipFill>
                    <p:spPr>
                      <a:xfrm>
                        <a:off x="2438400" y="2971800"/>
                        <a:ext cx="1530350" cy="1187450"/>
                      </a:xfrm>
                      <a:prstGeom prst="rect">
                        <a:avLst/>
                      </a:prstGeom>
                      <a:noFill/>
                      <a:ln w="38100">
                        <a:noFill/>
                        <a:miter/>
                      </a:ln>
                    </p:spPr>
                  </p:pic>
                </p:oleObj>
              </mc:Fallback>
            </mc:AlternateContent>
          </a:graphicData>
        </a:graphic>
      </p:graphicFrame>
      <p:sp>
        <p:nvSpPr>
          <p:cNvPr id="44036" name="Text Box 5"/>
          <p:cNvSpPr txBox="1"/>
          <p:nvPr/>
        </p:nvSpPr>
        <p:spPr>
          <a:xfrm>
            <a:off x="4419600" y="2997200"/>
            <a:ext cx="19812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CP</a:t>
            </a:r>
            <a:r>
              <a:rPr lang="zh-CN" altLang="en-US" dirty="0">
                <a:latin typeface="Times New Roman" panose="02020603050405020304" pitchFamily="18" charset="0"/>
              </a:rPr>
              <a:t>有效时 </a:t>
            </a:r>
            <a:endParaRPr lang="zh-CN" altLang="en-US" dirty="0">
              <a:latin typeface="Times New Roman" panose="02020603050405020304" pitchFamily="18" charset="0"/>
            </a:endParaRPr>
          </a:p>
        </p:txBody>
      </p:sp>
      <p:sp>
        <p:nvSpPr>
          <p:cNvPr id="44037" name="Text Box 6"/>
          <p:cNvSpPr txBox="1"/>
          <p:nvPr/>
        </p:nvSpPr>
        <p:spPr>
          <a:xfrm>
            <a:off x="4495800" y="3657600"/>
            <a:ext cx="16002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无效时 </a:t>
            </a:r>
            <a:endParaRPr lang="zh-CN" altLang="en-US" dirty="0">
              <a:latin typeface="Times New Roman" panose="02020603050405020304" pitchFamily="18" charset="0"/>
            </a:endParaRPr>
          </a:p>
        </p:txBody>
      </p:sp>
      <p:sp>
        <p:nvSpPr>
          <p:cNvPr id="44038" name="Text Box 7"/>
          <p:cNvSpPr txBox="1"/>
          <p:nvPr/>
        </p:nvSpPr>
        <p:spPr>
          <a:xfrm>
            <a:off x="762000" y="4267200"/>
            <a:ext cx="7391400" cy="1004888"/>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D</a:t>
            </a:r>
            <a:r>
              <a:rPr lang="zh-CN" altLang="en-US" dirty="0">
                <a:latin typeface="Times New Roman" panose="02020603050405020304" pitchFamily="18" charset="0"/>
              </a:rPr>
              <a:t>触发器的特性表、驱动表、状态转换图分别如表</a:t>
            </a:r>
            <a:endParaRPr lang="zh-CN" altLang="en-US"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4―9</a:t>
            </a:r>
            <a:r>
              <a:rPr lang="zh-CN" altLang="en-US" dirty="0">
                <a:latin typeface="Times New Roman" panose="02020603050405020304" pitchFamily="18" charset="0"/>
              </a:rPr>
              <a:t>、表</a:t>
            </a:r>
            <a:r>
              <a:rPr lang="en-US" altLang="zh-CN" dirty="0">
                <a:latin typeface="Times New Roman" panose="02020603050405020304" pitchFamily="18" charset="0"/>
              </a:rPr>
              <a:t>4―10</a:t>
            </a:r>
            <a:r>
              <a:rPr lang="zh-CN" altLang="en-US" dirty="0">
                <a:latin typeface="Times New Roman" panose="02020603050405020304" pitchFamily="18" charset="0"/>
              </a:rPr>
              <a:t>、图</a:t>
            </a:r>
            <a:r>
              <a:rPr lang="en-US" altLang="zh-CN" dirty="0">
                <a:latin typeface="Times New Roman" panose="02020603050405020304" pitchFamily="18" charset="0"/>
              </a:rPr>
              <a:t>4―22</a:t>
            </a:r>
            <a:r>
              <a:rPr lang="zh-CN" altLang="en-US" dirty="0">
                <a:latin typeface="Times New Roman" panose="02020603050405020304" pitchFamily="18" charset="0"/>
              </a:rPr>
              <a:t>所示。 </a:t>
            </a:r>
            <a:endParaRPr lang="zh-CN" altLang="en-US" dirty="0">
              <a:latin typeface="Times New Roman" panose="02020603050405020304" pitchFamily="18" charset="0"/>
            </a:endParaRPr>
          </a:p>
        </p:txBody>
      </p:sp>
    </p:spTree>
  </p:cSld>
  <p:clrMapOvr>
    <a:masterClrMapping/>
  </p:clrMapOvr>
  <p:transition spd="med">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Text Box 4"/>
          <p:cNvSpPr txBox="1"/>
          <p:nvPr/>
        </p:nvSpPr>
        <p:spPr>
          <a:xfrm>
            <a:off x="2286000" y="906463"/>
            <a:ext cx="47244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表</a:t>
            </a:r>
            <a:r>
              <a:rPr lang="en-US" altLang="zh-CN" dirty="0">
                <a:latin typeface="Times New Roman" panose="02020603050405020304" pitchFamily="18" charset="0"/>
              </a:rPr>
              <a:t>4―9   D</a:t>
            </a:r>
            <a:r>
              <a:rPr lang="zh-CN" altLang="en-US" dirty="0">
                <a:latin typeface="Times New Roman" panose="02020603050405020304" pitchFamily="18" charset="0"/>
              </a:rPr>
              <a:t>触发器的特性表 </a:t>
            </a:r>
            <a:endParaRPr lang="zh-CN" altLang="en-US" dirty="0">
              <a:latin typeface="Times New Roman" panose="02020603050405020304" pitchFamily="18" charset="0"/>
            </a:endParaRPr>
          </a:p>
        </p:txBody>
      </p:sp>
      <p:pic>
        <p:nvPicPr>
          <p:cNvPr id="144387" name="Picture 5" descr="Img00047"/>
          <p:cNvPicPr>
            <a:picLocks noChangeAspect="1"/>
          </p:cNvPicPr>
          <p:nvPr/>
        </p:nvPicPr>
        <p:blipFill>
          <a:blip r:embed="rId1"/>
          <a:stretch>
            <a:fillRect/>
          </a:stretch>
        </p:blipFill>
        <p:spPr>
          <a:xfrm>
            <a:off x="1371600" y="1981200"/>
            <a:ext cx="6477000" cy="3017838"/>
          </a:xfrm>
          <a:prstGeom prst="rect">
            <a:avLst/>
          </a:prstGeom>
          <a:noFill/>
          <a:ln w="9525">
            <a:noFill/>
          </a:ln>
        </p:spPr>
      </p:pic>
    </p:spTree>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Text Box 4"/>
          <p:cNvSpPr txBox="1"/>
          <p:nvPr/>
        </p:nvSpPr>
        <p:spPr>
          <a:xfrm>
            <a:off x="2362200" y="762000"/>
            <a:ext cx="3833813" cy="457200"/>
          </a:xfrm>
          <a:prstGeom prst="rect">
            <a:avLst/>
          </a:prstGeom>
          <a:noFill/>
          <a:ln w="9525">
            <a:noFill/>
          </a:ln>
        </p:spPr>
        <p:txBody>
          <a:bodyPr wrap="none">
            <a:spAutoFit/>
          </a:bodyPr>
          <a:p>
            <a:pP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4―10  D</a:t>
            </a:r>
            <a:r>
              <a:rPr lang="zh-CN" altLang="en-US" dirty="0">
                <a:latin typeface="Times New Roman" panose="02020603050405020304" pitchFamily="18" charset="0"/>
              </a:rPr>
              <a:t>触发器的驱动表 </a:t>
            </a:r>
            <a:endParaRPr lang="zh-CN" altLang="en-US" dirty="0">
              <a:latin typeface="Times New Roman" panose="02020603050405020304" pitchFamily="18" charset="0"/>
            </a:endParaRPr>
          </a:p>
        </p:txBody>
      </p:sp>
      <p:pic>
        <p:nvPicPr>
          <p:cNvPr id="145411" name="Picture 5" descr="1"/>
          <p:cNvPicPr>
            <a:picLocks noChangeAspect="1"/>
          </p:cNvPicPr>
          <p:nvPr/>
        </p:nvPicPr>
        <p:blipFill>
          <a:blip r:embed="rId1"/>
          <a:stretch>
            <a:fillRect/>
          </a:stretch>
        </p:blipFill>
        <p:spPr>
          <a:xfrm>
            <a:off x="1676400" y="1752600"/>
            <a:ext cx="5791200" cy="3222625"/>
          </a:xfrm>
          <a:prstGeom prst="rect">
            <a:avLst/>
          </a:prstGeom>
          <a:noFill/>
          <a:ln w="9525">
            <a:noFill/>
          </a:ln>
        </p:spPr>
      </p:pic>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Text Box 4"/>
          <p:cNvSpPr txBox="1"/>
          <p:nvPr/>
        </p:nvSpPr>
        <p:spPr>
          <a:xfrm>
            <a:off x="2743200" y="5257800"/>
            <a:ext cx="47244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4―22  D</a:t>
            </a:r>
            <a:r>
              <a:rPr lang="zh-CN" altLang="en-US" dirty="0">
                <a:latin typeface="Times New Roman" panose="02020603050405020304" pitchFamily="18" charset="0"/>
              </a:rPr>
              <a:t>触发器的状态转换图 </a:t>
            </a:r>
            <a:endParaRPr lang="zh-CN" altLang="en-US" dirty="0">
              <a:latin typeface="Times New Roman" panose="02020603050405020304" pitchFamily="18" charset="0"/>
            </a:endParaRPr>
          </a:p>
        </p:txBody>
      </p:sp>
      <p:graphicFrame>
        <p:nvGraphicFramePr>
          <p:cNvPr id="45058" name="Object 5"/>
          <p:cNvGraphicFramePr>
            <a:graphicFrameLocks noChangeAspect="1"/>
          </p:cNvGraphicFramePr>
          <p:nvPr/>
        </p:nvGraphicFramePr>
        <p:xfrm>
          <a:off x="1600200" y="1752600"/>
          <a:ext cx="5791200" cy="2563813"/>
        </p:xfrm>
        <a:graphic>
          <a:graphicData uri="http://schemas.openxmlformats.org/presentationml/2006/ole">
            <mc:AlternateContent xmlns:mc="http://schemas.openxmlformats.org/markup-compatibility/2006">
              <mc:Choice xmlns:v="urn:schemas-microsoft-com:vml" Requires="v">
                <p:oleObj spid="_x0000_s3147" name="" r:id="rId1" imgW="1935480" imgH="853440" progId="Visio.Drawing.4">
                  <p:embed/>
                </p:oleObj>
              </mc:Choice>
              <mc:Fallback>
                <p:oleObj name="" r:id="rId1" imgW="1935480" imgH="853440" progId="Visio.Drawing.4">
                  <p:embed/>
                  <p:pic>
                    <p:nvPicPr>
                      <p:cNvPr id="0" name="图片 3146"/>
                      <p:cNvPicPr/>
                      <p:nvPr/>
                    </p:nvPicPr>
                    <p:blipFill>
                      <a:blip r:embed="rId2"/>
                      <a:stretch>
                        <a:fillRect/>
                      </a:stretch>
                    </p:blipFill>
                    <p:spPr>
                      <a:xfrm>
                        <a:off x="1600200" y="1752600"/>
                        <a:ext cx="5791200" cy="256381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Rectangle 3"/>
          <p:cNvSpPr>
            <a:spLocks noGrp="1"/>
          </p:cNvSpPr>
          <p:nvPr>
            <p:ph idx="1"/>
          </p:nvPr>
        </p:nvSpPr>
        <p:spPr>
          <a:xfrm>
            <a:off x="457200" y="381000"/>
            <a:ext cx="7772400" cy="3352800"/>
          </a:xfrm>
          <a:ln/>
        </p:spPr>
        <p:txBody>
          <a:bodyPr vert="horz" wrap="square" lIns="91440" tIns="45720" rIns="91440" bIns="45720" anchor="t" anchorCtr="0"/>
          <a:p>
            <a:pPr algn="just" eaLnBrk="1" hangingPunct="1">
              <a:buNone/>
            </a:pPr>
            <a:r>
              <a:rPr lang="en-US" altLang="zh-CN" dirty="0"/>
              <a:t>           3.JK</a:t>
            </a:r>
            <a:r>
              <a:rPr lang="zh-CN" altLang="en-US" dirty="0"/>
              <a:t>触发器</a:t>
            </a:r>
            <a:endParaRPr lang="zh-CN" altLang="en-US" dirty="0"/>
          </a:p>
          <a:p>
            <a:pPr algn="just" eaLnBrk="1" hangingPunct="1">
              <a:buNone/>
            </a:pPr>
            <a:r>
              <a:rPr lang="zh-CN" altLang="en-US" dirty="0"/>
              <a:t>           逻辑功能</a:t>
            </a:r>
            <a:r>
              <a:rPr lang="en-US" altLang="zh-CN" dirty="0"/>
              <a:t>:</a:t>
            </a:r>
            <a:endParaRPr lang="en-US" altLang="zh-CN" dirty="0"/>
          </a:p>
          <a:p>
            <a:pPr algn="just" eaLnBrk="1" hangingPunct="1">
              <a:buNone/>
            </a:pPr>
            <a:r>
              <a:rPr lang="en-US" altLang="zh-CN" dirty="0"/>
              <a:t>           JK</a:t>
            </a:r>
            <a:r>
              <a:rPr lang="zh-CN" altLang="en-US" dirty="0"/>
              <a:t>触发器具有四种逻辑功能</a:t>
            </a:r>
            <a:r>
              <a:rPr lang="en-US" altLang="zh-CN" dirty="0"/>
              <a:t>:</a:t>
            </a:r>
            <a:r>
              <a:rPr lang="zh-CN" altLang="en-US" dirty="0"/>
              <a:t>保持、置</a:t>
            </a:r>
            <a:r>
              <a:rPr lang="en-US" altLang="zh-CN" dirty="0"/>
              <a:t>0</a:t>
            </a:r>
            <a:r>
              <a:rPr lang="zh-CN" altLang="en-US" dirty="0"/>
              <a:t>、置</a:t>
            </a:r>
            <a:r>
              <a:rPr lang="en-US" altLang="zh-CN" dirty="0"/>
              <a:t>1</a:t>
            </a:r>
            <a:r>
              <a:rPr lang="zh-CN" altLang="en-US" dirty="0"/>
              <a:t>和翻转。当</a:t>
            </a:r>
            <a:r>
              <a:rPr lang="en-US" altLang="zh-CN" dirty="0"/>
              <a:t>J=0,K=0</a:t>
            </a:r>
            <a:r>
              <a:rPr lang="zh-CN" altLang="en-US" dirty="0"/>
              <a:t>时</a:t>
            </a:r>
            <a:r>
              <a:rPr lang="en-US" altLang="zh-CN" dirty="0"/>
              <a:t>,</a:t>
            </a:r>
            <a:r>
              <a:rPr lang="zh-CN" altLang="en-US" dirty="0"/>
              <a:t>为保持功能</a:t>
            </a:r>
            <a:r>
              <a:rPr lang="en-US" altLang="zh-CN" dirty="0"/>
              <a:t>;</a:t>
            </a:r>
            <a:r>
              <a:rPr lang="zh-CN" altLang="en-US" dirty="0"/>
              <a:t>当</a:t>
            </a:r>
            <a:r>
              <a:rPr lang="en-US" altLang="zh-CN" dirty="0"/>
              <a:t>J=0,K=1</a:t>
            </a:r>
            <a:r>
              <a:rPr lang="zh-CN" altLang="en-US" dirty="0"/>
              <a:t>时，为置</a:t>
            </a:r>
            <a:r>
              <a:rPr lang="en-US" altLang="zh-CN" dirty="0"/>
              <a:t>0</a:t>
            </a:r>
            <a:r>
              <a:rPr lang="zh-CN" altLang="en-US" dirty="0"/>
              <a:t>功能</a:t>
            </a:r>
            <a:r>
              <a:rPr lang="en-US" altLang="zh-CN" dirty="0"/>
              <a:t>;</a:t>
            </a:r>
            <a:r>
              <a:rPr lang="zh-CN" altLang="en-US" dirty="0"/>
              <a:t>当</a:t>
            </a:r>
            <a:r>
              <a:rPr lang="en-US" altLang="zh-CN" dirty="0"/>
              <a:t>J=1,K=0</a:t>
            </a:r>
            <a:r>
              <a:rPr lang="zh-CN" altLang="en-US" dirty="0"/>
              <a:t>时</a:t>
            </a:r>
            <a:r>
              <a:rPr lang="en-US" altLang="zh-CN" dirty="0"/>
              <a:t>,</a:t>
            </a:r>
            <a:r>
              <a:rPr lang="zh-CN" altLang="en-US" dirty="0"/>
              <a:t>为置</a:t>
            </a:r>
            <a:r>
              <a:rPr lang="en-US" altLang="zh-CN" dirty="0"/>
              <a:t>1</a:t>
            </a:r>
            <a:r>
              <a:rPr lang="zh-CN" altLang="en-US" dirty="0"/>
              <a:t>功能</a:t>
            </a:r>
            <a:r>
              <a:rPr lang="en-US" altLang="zh-CN" dirty="0"/>
              <a:t>;</a:t>
            </a:r>
            <a:r>
              <a:rPr lang="zh-CN" altLang="en-US" dirty="0"/>
              <a:t>当</a:t>
            </a:r>
            <a:r>
              <a:rPr lang="en-US" altLang="zh-CN" dirty="0"/>
              <a:t>J=1,K=1</a:t>
            </a:r>
            <a:r>
              <a:rPr lang="zh-CN" altLang="en-US" dirty="0"/>
              <a:t>时，为翻转功能。特性方程</a:t>
            </a:r>
            <a:r>
              <a:rPr lang="en-US" altLang="zh-CN" dirty="0"/>
              <a:t>:</a:t>
            </a:r>
            <a:endParaRPr lang="en-US" altLang="zh-CN" dirty="0"/>
          </a:p>
          <a:p>
            <a:pPr eaLnBrk="1" hangingPunct="1">
              <a:buNone/>
            </a:pPr>
            <a:endParaRPr lang="en-US" altLang="zh-CN" dirty="0"/>
          </a:p>
        </p:txBody>
      </p:sp>
      <p:graphicFrame>
        <p:nvGraphicFramePr>
          <p:cNvPr id="46082" name="Object 4"/>
          <p:cNvGraphicFramePr>
            <a:graphicFrameLocks noChangeAspect="1"/>
          </p:cNvGraphicFramePr>
          <p:nvPr/>
        </p:nvGraphicFramePr>
        <p:xfrm>
          <a:off x="2133600" y="3657600"/>
          <a:ext cx="2971800" cy="1350963"/>
        </p:xfrm>
        <a:graphic>
          <a:graphicData uri="http://schemas.openxmlformats.org/presentationml/2006/ole">
            <mc:AlternateContent xmlns:mc="http://schemas.openxmlformats.org/markup-compatibility/2006">
              <mc:Choice xmlns:v="urn:schemas-microsoft-com:vml" Requires="v">
                <p:oleObj spid="_x0000_s3146" name="" r:id="rId1" imgW="1117600" imgH="508000" progId="Equation.DSMT4">
                  <p:embed/>
                </p:oleObj>
              </mc:Choice>
              <mc:Fallback>
                <p:oleObj name="" r:id="rId1" imgW="1117600" imgH="508000" progId="Equation.DSMT4">
                  <p:embed/>
                  <p:pic>
                    <p:nvPicPr>
                      <p:cNvPr id="0" name="图片 3145"/>
                      <p:cNvPicPr/>
                      <p:nvPr/>
                    </p:nvPicPr>
                    <p:blipFill>
                      <a:blip r:embed="rId2"/>
                      <a:stretch>
                        <a:fillRect/>
                      </a:stretch>
                    </p:blipFill>
                    <p:spPr>
                      <a:xfrm>
                        <a:off x="2133600" y="3657600"/>
                        <a:ext cx="2971800" cy="1350963"/>
                      </a:xfrm>
                      <a:prstGeom prst="rect">
                        <a:avLst/>
                      </a:prstGeom>
                      <a:noFill/>
                      <a:ln w="38100">
                        <a:noFill/>
                        <a:miter/>
                      </a:ln>
                    </p:spPr>
                  </p:pic>
                </p:oleObj>
              </mc:Fallback>
            </mc:AlternateContent>
          </a:graphicData>
        </a:graphic>
      </p:graphicFrame>
      <p:sp>
        <p:nvSpPr>
          <p:cNvPr id="46084" name="Text Box 5"/>
          <p:cNvSpPr txBox="1"/>
          <p:nvPr/>
        </p:nvSpPr>
        <p:spPr>
          <a:xfrm>
            <a:off x="5562600" y="3733800"/>
            <a:ext cx="1676400" cy="457200"/>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有效时</a:t>
            </a:r>
            <a:endParaRPr lang="zh-CN" altLang="en-US" dirty="0">
              <a:latin typeface="Times New Roman" panose="02020603050405020304" pitchFamily="18" charset="0"/>
            </a:endParaRPr>
          </a:p>
        </p:txBody>
      </p:sp>
      <p:sp>
        <p:nvSpPr>
          <p:cNvPr id="46085" name="Text Box 6"/>
          <p:cNvSpPr txBox="1"/>
          <p:nvPr/>
        </p:nvSpPr>
        <p:spPr>
          <a:xfrm>
            <a:off x="5562600" y="4419600"/>
            <a:ext cx="19050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无效时 </a:t>
            </a:r>
            <a:endParaRPr lang="zh-CN" altLang="en-US" dirty="0">
              <a:latin typeface="Times New Roman" panose="02020603050405020304" pitchFamily="18" charset="0"/>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p:cNvSpPr>
          <p:nvPr>
            <p:ph type="title"/>
          </p:nvPr>
        </p:nvSpPr>
        <p:spPr>
          <a:ln/>
        </p:spPr>
        <p:txBody>
          <a:bodyPr vert="horz" wrap="square" lIns="91440" tIns="45720" rIns="91440" bIns="45720" anchor="ctr" anchorCtr="0"/>
          <a:p>
            <a:pPr eaLnBrk="1" hangingPunct="1"/>
            <a:r>
              <a:rPr lang="en-US" altLang="zh-CN" dirty="0"/>
              <a:t>4.2   </a:t>
            </a:r>
            <a:r>
              <a:rPr lang="zh-CN" altLang="en-US" dirty="0"/>
              <a:t>触 发 器 </a:t>
            </a:r>
            <a:endParaRPr lang="zh-CN" altLang="en-US" dirty="0"/>
          </a:p>
        </p:txBody>
      </p:sp>
      <p:sp>
        <p:nvSpPr>
          <p:cNvPr id="108547" name="Rectangle 3"/>
          <p:cNvSpPr>
            <a:spLocks noGrp="1"/>
          </p:cNvSpPr>
          <p:nvPr>
            <p:ph idx="1"/>
          </p:nvPr>
        </p:nvSpPr>
        <p:spPr>
          <a:ln/>
        </p:spPr>
        <p:txBody>
          <a:bodyPr vert="horz" wrap="square" lIns="91440" tIns="45720" rIns="91440" bIns="45720" anchor="t" anchorCtr="0"/>
          <a:p>
            <a:pPr algn="just" eaLnBrk="1" hangingPunct="1">
              <a:buNone/>
            </a:pPr>
            <a:r>
              <a:rPr lang="en-US" altLang="zh-CN" dirty="0"/>
              <a:t>             </a:t>
            </a:r>
            <a:r>
              <a:rPr lang="zh-CN" altLang="en-US" dirty="0"/>
              <a:t>触发器是时序逻辑电路中的基本单元电路</a:t>
            </a:r>
            <a:r>
              <a:rPr lang="en-US" altLang="zh-CN" dirty="0"/>
              <a:t>,</a:t>
            </a:r>
            <a:r>
              <a:rPr lang="zh-CN" altLang="en-US" dirty="0"/>
              <a:t>它具有两个稳定的状态</a:t>
            </a:r>
            <a:r>
              <a:rPr lang="en-US" altLang="zh-CN" dirty="0"/>
              <a:t>,</a:t>
            </a:r>
            <a:r>
              <a:rPr lang="zh-CN" altLang="en-US" dirty="0"/>
              <a:t>这两个状态分别称为</a:t>
            </a:r>
            <a:r>
              <a:rPr lang="en-US" altLang="zh-CN" dirty="0"/>
              <a:t>0</a:t>
            </a:r>
            <a:r>
              <a:rPr lang="zh-CN" altLang="en-US" dirty="0"/>
              <a:t>状态和</a:t>
            </a:r>
            <a:r>
              <a:rPr lang="en-US" altLang="zh-CN" dirty="0"/>
              <a:t>1</a:t>
            </a:r>
            <a:r>
              <a:rPr lang="zh-CN" altLang="en-US" dirty="0"/>
              <a:t>状态。只要外加信号不变</a:t>
            </a:r>
            <a:r>
              <a:rPr lang="en-US" altLang="zh-CN" dirty="0"/>
              <a:t>,</a:t>
            </a:r>
            <a:r>
              <a:rPr lang="zh-CN" altLang="en-US" dirty="0"/>
              <a:t>触发器的状态就不会发生变化</a:t>
            </a:r>
            <a:r>
              <a:rPr lang="en-US" altLang="zh-CN" dirty="0"/>
              <a:t>,</a:t>
            </a:r>
            <a:r>
              <a:rPr lang="zh-CN" altLang="en-US" dirty="0"/>
              <a:t>这就是它的存储功能。只有当外加信号变化时</a:t>
            </a:r>
            <a:r>
              <a:rPr lang="en-US" altLang="zh-CN" dirty="0"/>
              <a:t>,</a:t>
            </a:r>
            <a:r>
              <a:rPr lang="zh-CN" altLang="en-US" dirty="0"/>
              <a:t>触发器的状态才可能发生变化。</a:t>
            </a:r>
            <a:endParaRPr lang="zh-CN" altLang="en-US" dirty="0"/>
          </a:p>
          <a:p>
            <a:pPr eaLnBrk="1" hangingPunct="1">
              <a:buNone/>
            </a:pPr>
            <a:endParaRPr lang="en-US" altLang="zh-CN" dirty="0"/>
          </a:p>
        </p:txBody>
      </p:sp>
    </p:spTree>
  </p:cSld>
  <p:clrMapOvr>
    <a:masterClrMapping/>
  </p:clrMapOvr>
  <p:transition spd="med">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3"/>
          <p:cNvSpPr>
            <a:spLocks noGrp="1"/>
          </p:cNvSpPr>
          <p:nvPr>
            <p:ph idx="1"/>
          </p:nvPr>
        </p:nvSpPr>
        <p:spPr>
          <a:xfrm>
            <a:off x="457200" y="381000"/>
            <a:ext cx="7772400" cy="1600200"/>
          </a:xfrm>
          <a:ln/>
        </p:spPr>
        <p:txBody>
          <a:bodyPr vert="horz" wrap="square" lIns="91440" tIns="45720" rIns="91440" bIns="45720" anchor="t" anchorCtr="0"/>
          <a:p>
            <a:pPr algn="just" eaLnBrk="1" hangingPunct="1">
              <a:buNone/>
            </a:pPr>
            <a:r>
              <a:rPr lang="en-US" altLang="zh-CN" dirty="0"/>
              <a:t>              JK</a:t>
            </a:r>
            <a:r>
              <a:rPr lang="zh-CN" altLang="en-US" dirty="0"/>
              <a:t>触发器的特性表如表</a:t>
            </a:r>
            <a:r>
              <a:rPr lang="en-US" altLang="zh-CN" dirty="0"/>
              <a:t>4―11</a:t>
            </a:r>
            <a:r>
              <a:rPr lang="zh-CN" altLang="en-US" dirty="0"/>
              <a:t>所示。表</a:t>
            </a:r>
            <a:r>
              <a:rPr lang="en-US" altLang="zh-CN" dirty="0"/>
              <a:t>4―12</a:t>
            </a:r>
            <a:r>
              <a:rPr lang="zh-CN" altLang="en-US" dirty="0"/>
              <a:t>所示是</a:t>
            </a:r>
            <a:r>
              <a:rPr lang="en-US" altLang="zh-CN" dirty="0"/>
              <a:t>JK</a:t>
            </a:r>
            <a:r>
              <a:rPr lang="zh-CN" altLang="en-US" dirty="0"/>
              <a:t>触发器的驱动表。</a:t>
            </a:r>
            <a:r>
              <a:rPr lang="en-US" altLang="zh-CN" dirty="0"/>
              <a:t>JK</a:t>
            </a:r>
            <a:r>
              <a:rPr lang="zh-CN" altLang="en-US" dirty="0"/>
              <a:t>触发器的状态转换图如图</a:t>
            </a:r>
            <a:r>
              <a:rPr lang="en-US" altLang="zh-CN" dirty="0"/>
              <a:t>4―23</a:t>
            </a:r>
            <a:r>
              <a:rPr lang="zh-CN" altLang="en-US" dirty="0"/>
              <a:t>所示。</a:t>
            </a:r>
            <a:endParaRPr lang="zh-CN" altLang="en-US" dirty="0"/>
          </a:p>
        </p:txBody>
      </p:sp>
      <p:pic>
        <p:nvPicPr>
          <p:cNvPr id="146435" name="Picture 6" descr="Img00046"/>
          <p:cNvPicPr>
            <a:picLocks noChangeAspect="1"/>
          </p:cNvPicPr>
          <p:nvPr/>
        </p:nvPicPr>
        <p:blipFill>
          <a:blip r:embed="rId1"/>
          <a:stretch>
            <a:fillRect/>
          </a:stretch>
        </p:blipFill>
        <p:spPr>
          <a:xfrm>
            <a:off x="2057400" y="1981200"/>
            <a:ext cx="4876800" cy="4495800"/>
          </a:xfrm>
          <a:prstGeom prst="rect">
            <a:avLst/>
          </a:prstGeom>
          <a:noFill/>
          <a:ln w="9525">
            <a:noFill/>
          </a:ln>
        </p:spPr>
      </p:pic>
    </p:spTree>
  </p:cSld>
  <p:clrMapOvr>
    <a:masterClrMapping/>
  </p:clrMapOvr>
  <p:transition spd="med">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7458" name="Picture 4" descr="1"/>
          <p:cNvPicPr>
            <a:picLocks noChangeAspect="1"/>
          </p:cNvPicPr>
          <p:nvPr/>
        </p:nvPicPr>
        <p:blipFill>
          <a:blip r:embed="rId1"/>
          <a:stretch>
            <a:fillRect/>
          </a:stretch>
        </p:blipFill>
        <p:spPr>
          <a:xfrm>
            <a:off x="1981200" y="2743200"/>
            <a:ext cx="4792663" cy="2781300"/>
          </a:xfrm>
          <a:prstGeom prst="rect">
            <a:avLst/>
          </a:prstGeom>
          <a:noFill/>
          <a:ln w="9525">
            <a:noFill/>
          </a:ln>
        </p:spPr>
      </p:pic>
      <p:sp>
        <p:nvSpPr>
          <p:cNvPr id="147459" name="Text Box 5"/>
          <p:cNvSpPr txBox="1"/>
          <p:nvPr/>
        </p:nvSpPr>
        <p:spPr>
          <a:xfrm>
            <a:off x="2286000" y="1371600"/>
            <a:ext cx="45720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4―12  JK</a:t>
            </a:r>
            <a:r>
              <a:rPr lang="zh-CN" altLang="en-US" dirty="0">
                <a:latin typeface="Times New Roman" panose="02020603050405020304" pitchFamily="18" charset="0"/>
              </a:rPr>
              <a:t>触发器的驱动表</a:t>
            </a:r>
            <a:endParaRPr lang="zh-CN" altLang="en-US" dirty="0">
              <a:latin typeface="Times New Roman" panose="02020603050405020304" pitchFamily="18" charset="0"/>
            </a:endParaRPr>
          </a:p>
        </p:txBody>
      </p:sp>
    </p:spTree>
  </p:cSld>
  <p:clrMapOvr>
    <a:masterClrMapping/>
  </p:clrMapOvr>
  <p:transition spd="med">
    <p:zo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Text Box 4"/>
          <p:cNvSpPr txBox="1"/>
          <p:nvPr/>
        </p:nvSpPr>
        <p:spPr>
          <a:xfrm>
            <a:off x="2590800" y="5257800"/>
            <a:ext cx="4495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4―23 JK</a:t>
            </a:r>
            <a:r>
              <a:rPr lang="zh-CN" altLang="en-US" dirty="0">
                <a:latin typeface="Times New Roman" panose="02020603050405020304" pitchFamily="18" charset="0"/>
              </a:rPr>
              <a:t>触发器的状态转换图 </a:t>
            </a:r>
            <a:endParaRPr lang="zh-CN" altLang="en-US" dirty="0">
              <a:latin typeface="Times New Roman" panose="02020603050405020304" pitchFamily="18" charset="0"/>
            </a:endParaRPr>
          </a:p>
        </p:txBody>
      </p:sp>
      <p:graphicFrame>
        <p:nvGraphicFramePr>
          <p:cNvPr id="47106" name="Object 5"/>
          <p:cNvGraphicFramePr>
            <a:graphicFrameLocks noChangeAspect="1"/>
          </p:cNvGraphicFramePr>
          <p:nvPr/>
        </p:nvGraphicFramePr>
        <p:xfrm>
          <a:off x="1905000" y="1905000"/>
          <a:ext cx="5486400" cy="2836863"/>
        </p:xfrm>
        <a:graphic>
          <a:graphicData uri="http://schemas.openxmlformats.org/presentationml/2006/ole">
            <mc:AlternateContent xmlns:mc="http://schemas.openxmlformats.org/markup-compatibility/2006">
              <mc:Choice xmlns:v="urn:schemas-microsoft-com:vml" Requires="v">
                <p:oleObj spid="_x0000_s3162" name="" r:id="rId1" imgW="1935480" imgH="998220" progId="Visio.Drawing.4">
                  <p:embed/>
                </p:oleObj>
              </mc:Choice>
              <mc:Fallback>
                <p:oleObj name="" r:id="rId1" imgW="1935480" imgH="998220" progId="Visio.Drawing.4">
                  <p:embed/>
                  <p:pic>
                    <p:nvPicPr>
                      <p:cNvPr id="0" name="图片 3161"/>
                      <p:cNvPicPr/>
                      <p:nvPr/>
                    </p:nvPicPr>
                    <p:blipFill>
                      <a:blip r:embed="rId2"/>
                      <a:stretch>
                        <a:fillRect/>
                      </a:stretch>
                    </p:blipFill>
                    <p:spPr>
                      <a:xfrm>
                        <a:off x="1905000" y="1905000"/>
                        <a:ext cx="5486400" cy="2836863"/>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Rectangle 3"/>
          <p:cNvSpPr>
            <a:spLocks noGrp="1"/>
          </p:cNvSpPr>
          <p:nvPr>
            <p:ph idx="1"/>
          </p:nvPr>
        </p:nvSpPr>
        <p:spPr>
          <a:xfrm>
            <a:off x="381000" y="457200"/>
            <a:ext cx="7772400" cy="2895600"/>
          </a:xfrm>
          <a:ln/>
        </p:spPr>
        <p:txBody>
          <a:bodyPr vert="horz" wrap="square" lIns="91440" tIns="45720" rIns="91440" bIns="45720" anchor="t" anchorCtr="0"/>
          <a:p>
            <a:pPr algn="just" eaLnBrk="1" hangingPunct="1">
              <a:buNone/>
            </a:pPr>
            <a:r>
              <a:rPr lang="en-US" altLang="zh-CN" dirty="0"/>
              <a:t>            4. T</a:t>
            </a:r>
            <a:r>
              <a:rPr lang="zh-CN" altLang="en-US" dirty="0"/>
              <a:t>触发器</a:t>
            </a:r>
            <a:endParaRPr lang="zh-CN" altLang="en-US" dirty="0"/>
          </a:p>
          <a:p>
            <a:pPr algn="just" eaLnBrk="1" hangingPunct="1">
              <a:buNone/>
            </a:pPr>
            <a:r>
              <a:rPr lang="zh-CN" altLang="en-US" dirty="0"/>
              <a:t>            逻辑功能</a:t>
            </a:r>
            <a:r>
              <a:rPr lang="en-US" altLang="zh-CN" dirty="0"/>
              <a:t>:</a:t>
            </a:r>
            <a:endParaRPr lang="en-US" altLang="zh-CN" dirty="0"/>
          </a:p>
          <a:p>
            <a:pPr algn="just" eaLnBrk="1" hangingPunct="1">
              <a:buNone/>
            </a:pPr>
            <a:r>
              <a:rPr lang="en-US" altLang="zh-CN" dirty="0"/>
              <a:t>            T</a:t>
            </a:r>
            <a:r>
              <a:rPr lang="zh-CN" altLang="en-US" dirty="0"/>
              <a:t>触发器具有两种逻辑功能</a:t>
            </a:r>
            <a:r>
              <a:rPr lang="en-US" altLang="zh-CN" dirty="0"/>
              <a:t>:</a:t>
            </a:r>
            <a:r>
              <a:rPr lang="zh-CN" altLang="en-US" dirty="0"/>
              <a:t>保持和翻转。当</a:t>
            </a:r>
            <a:r>
              <a:rPr lang="en-US" altLang="zh-CN" dirty="0"/>
              <a:t>T=0</a:t>
            </a:r>
            <a:r>
              <a:rPr lang="zh-CN" altLang="en-US" dirty="0"/>
              <a:t>时</a:t>
            </a:r>
            <a:r>
              <a:rPr lang="en-US" altLang="zh-CN" dirty="0"/>
              <a:t>,</a:t>
            </a:r>
            <a:r>
              <a:rPr lang="zh-CN" altLang="en-US" dirty="0"/>
              <a:t>为保持功能</a:t>
            </a:r>
            <a:r>
              <a:rPr lang="en-US" altLang="zh-CN" dirty="0"/>
              <a:t>;</a:t>
            </a:r>
            <a:r>
              <a:rPr lang="zh-CN" altLang="en-US" dirty="0"/>
              <a:t>当</a:t>
            </a:r>
            <a:r>
              <a:rPr lang="en-US" altLang="zh-CN" dirty="0"/>
              <a:t>T=1</a:t>
            </a:r>
            <a:r>
              <a:rPr lang="zh-CN" altLang="en-US" dirty="0"/>
              <a:t>时</a:t>
            </a:r>
            <a:r>
              <a:rPr lang="en-US" altLang="zh-CN" dirty="0"/>
              <a:t>,</a:t>
            </a:r>
            <a:r>
              <a:rPr lang="zh-CN" altLang="en-US" dirty="0"/>
              <a:t>为翻转功能。</a:t>
            </a:r>
            <a:endParaRPr lang="zh-CN" altLang="en-US" dirty="0"/>
          </a:p>
          <a:p>
            <a:pPr algn="just" eaLnBrk="1" hangingPunct="1">
              <a:buNone/>
            </a:pPr>
            <a:r>
              <a:rPr lang="zh-CN" altLang="en-US" dirty="0">
                <a:latin typeface="Courier New" panose="02070309020205020404" pitchFamily="49" charset="0"/>
              </a:rPr>
              <a:t> </a:t>
            </a:r>
            <a:r>
              <a:rPr lang="zh-CN" altLang="en-US" dirty="0"/>
              <a:t>          特性方程</a:t>
            </a:r>
            <a:r>
              <a:rPr lang="en-US" altLang="zh-CN" dirty="0"/>
              <a:t>:</a:t>
            </a:r>
            <a:endParaRPr lang="en-US" altLang="zh-CN" dirty="0"/>
          </a:p>
        </p:txBody>
      </p:sp>
      <p:graphicFrame>
        <p:nvGraphicFramePr>
          <p:cNvPr id="48130" name="Object 4"/>
          <p:cNvGraphicFramePr>
            <a:graphicFrameLocks noChangeAspect="1"/>
          </p:cNvGraphicFramePr>
          <p:nvPr/>
        </p:nvGraphicFramePr>
        <p:xfrm>
          <a:off x="2209800" y="3200400"/>
          <a:ext cx="2743200" cy="1233488"/>
        </p:xfrm>
        <a:graphic>
          <a:graphicData uri="http://schemas.openxmlformats.org/presentationml/2006/ole">
            <mc:AlternateContent xmlns:mc="http://schemas.openxmlformats.org/markup-compatibility/2006">
              <mc:Choice xmlns:v="urn:schemas-microsoft-com:vml" Requires="v">
                <p:oleObj spid="_x0000_s3159" name="" r:id="rId1" imgW="1130300" imgH="508000" progId="Equation.DSMT4">
                  <p:embed/>
                </p:oleObj>
              </mc:Choice>
              <mc:Fallback>
                <p:oleObj name="" r:id="rId1" imgW="1130300" imgH="508000" progId="Equation.DSMT4">
                  <p:embed/>
                  <p:pic>
                    <p:nvPicPr>
                      <p:cNvPr id="0" name="图片 3158"/>
                      <p:cNvPicPr/>
                      <p:nvPr/>
                    </p:nvPicPr>
                    <p:blipFill>
                      <a:blip r:embed="rId2"/>
                      <a:stretch>
                        <a:fillRect/>
                      </a:stretch>
                    </p:blipFill>
                    <p:spPr>
                      <a:xfrm>
                        <a:off x="2209800" y="3200400"/>
                        <a:ext cx="2743200" cy="1233488"/>
                      </a:xfrm>
                      <a:prstGeom prst="rect">
                        <a:avLst/>
                      </a:prstGeom>
                      <a:noFill/>
                      <a:ln w="38100">
                        <a:noFill/>
                        <a:miter/>
                      </a:ln>
                    </p:spPr>
                  </p:pic>
                </p:oleObj>
              </mc:Fallback>
            </mc:AlternateContent>
          </a:graphicData>
        </a:graphic>
      </p:graphicFrame>
      <p:sp>
        <p:nvSpPr>
          <p:cNvPr id="48132" name="Text Box 5"/>
          <p:cNvSpPr txBox="1"/>
          <p:nvPr/>
        </p:nvSpPr>
        <p:spPr>
          <a:xfrm>
            <a:off x="5410200" y="3327400"/>
            <a:ext cx="17526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CP</a:t>
            </a:r>
            <a:r>
              <a:rPr lang="zh-CN" altLang="en-US" dirty="0">
                <a:latin typeface="Times New Roman" panose="02020603050405020304" pitchFamily="18" charset="0"/>
              </a:rPr>
              <a:t>有效时 </a:t>
            </a:r>
            <a:endParaRPr lang="zh-CN" altLang="en-US" dirty="0">
              <a:latin typeface="Times New Roman" panose="02020603050405020304" pitchFamily="18" charset="0"/>
            </a:endParaRPr>
          </a:p>
        </p:txBody>
      </p:sp>
      <p:sp>
        <p:nvSpPr>
          <p:cNvPr id="48133" name="Text Box 6"/>
          <p:cNvSpPr txBox="1"/>
          <p:nvPr/>
        </p:nvSpPr>
        <p:spPr>
          <a:xfrm>
            <a:off x="5435600" y="4000500"/>
            <a:ext cx="19050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无效时 </a:t>
            </a:r>
            <a:endParaRPr lang="zh-CN" altLang="en-US" dirty="0">
              <a:latin typeface="Times New Roman" panose="02020603050405020304" pitchFamily="18" charset="0"/>
            </a:endParaRPr>
          </a:p>
        </p:txBody>
      </p:sp>
      <p:sp>
        <p:nvSpPr>
          <p:cNvPr id="48134" name="Text Box 7"/>
          <p:cNvSpPr txBox="1"/>
          <p:nvPr/>
        </p:nvSpPr>
        <p:spPr>
          <a:xfrm>
            <a:off x="762000" y="4648200"/>
            <a:ext cx="7620000" cy="1004888"/>
          </a:xfrm>
          <a:prstGeom prst="rect">
            <a:avLst/>
          </a:prstGeom>
          <a:noFill/>
          <a:ln w="9525">
            <a:noFill/>
          </a:ln>
        </p:spPr>
        <p:txBody>
          <a:bodyPr>
            <a:spAutoFit/>
          </a:bodyPr>
          <a:p>
            <a:pPr algn="just" eaLnBrk="1" hangingPunct="1">
              <a:spcBef>
                <a:spcPct val="50000"/>
              </a:spcBef>
            </a:pPr>
            <a:r>
              <a:rPr lang="en-US" altLang="zh-CN" dirty="0">
                <a:latin typeface="Times New Roman" panose="02020603050405020304" pitchFamily="18" charset="0"/>
              </a:rPr>
              <a:t>         T</a:t>
            </a:r>
            <a:r>
              <a:rPr lang="zh-CN" altLang="en-US" dirty="0">
                <a:latin typeface="Times New Roman" panose="02020603050405020304" pitchFamily="18" charset="0"/>
              </a:rPr>
              <a:t>触发器的特性表、驱动表、状态转换图分别如表</a:t>
            </a:r>
            <a:endParaRPr lang="zh-CN" altLang="en-US"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4―13</a:t>
            </a:r>
            <a:r>
              <a:rPr lang="zh-CN" altLang="en-US" dirty="0">
                <a:latin typeface="Times New Roman" panose="02020603050405020304" pitchFamily="18" charset="0"/>
              </a:rPr>
              <a:t>、表</a:t>
            </a:r>
            <a:r>
              <a:rPr lang="en-US" altLang="zh-CN" dirty="0">
                <a:latin typeface="Times New Roman" panose="02020603050405020304" pitchFamily="18" charset="0"/>
              </a:rPr>
              <a:t>4―14</a:t>
            </a:r>
            <a:r>
              <a:rPr lang="zh-CN" altLang="en-US" dirty="0">
                <a:latin typeface="Times New Roman" panose="02020603050405020304" pitchFamily="18" charset="0"/>
              </a:rPr>
              <a:t>、图</a:t>
            </a:r>
            <a:r>
              <a:rPr lang="en-US" altLang="zh-CN" dirty="0">
                <a:latin typeface="Times New Roman" panose="02020603050405020304" pitchFamily="18" charset="0"/>
              </a:rPr>
              <a:t>4―24</a:t>
            </a:r>
            <a:r>
              <a:rPr lang="zh-CN" altLang="en-US" dirty="0">
                <a:latin typeface="Times New Roman" panose="02020603050405020304" pitchFamily="18" charset="0"/>
              </a:rPr>
              <a:t>所示。 </a:t>
            </a:r>
            <a:endParaRPr lang="zh-CN" altLang="en-US" dirty="0">
              <a:latin typeface="Times New Roman" panose="02020603050405020304" pitchFamily="18" charset="0"/>
            </a:endParaRPr>
          </a:p>
        </p:txBody>
      </p:sp>
    </p:spTree>
  </p:cSld>
  <p:clrMapOvr>
    <a:masterClrMapping/>
  </p:clrMapOvr>
  <p:transition spd="med">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ext Box 4"/>
          <p:cNvSpPr txBox="1"/>
          <p:nvPr/>
        </p:nvSpPr>
        <p:spPr>
          <a:xfrm>
            <a:off x="2057400" y="906463"/>
            <a:ext cx="4876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4―13   T</a:t>
            </a:r>
            <a:r>
              <a:rPr lang="zh-CN" altLang="en-US" dirty="0">
                <a:latin typeface="Times New Roman" panose="02020603050405020304" pitchFamily="18" charset="0"/>
              </a:rPr>
              <a:t>触发器的特性表 </a:t>
            </a:r>
            <a:endParaRPr lang="zh-CN" altLang="en-US" dirty="0">
              <a:latin typeface="Times New Roman" panose="02020603050405020304" pitchFamily="18" charset="0"/>
            </a:endParaRPr>
          </a:p>
        </p:txBody>
      </p:sp>
      <p:pic>
        <p:nvPicPr>
          <p:cNvPr id="148483" name="Picture 5" descr="Img00045"/>
          <p:cNvPicPr>
            <a:picLocks noChangeAspect="1"/>
          </p:cNvPicPr>
          <p:nvPr/>
        </p:nvPicPr>
        <p:blipFill>
          <a:blip r:embed="rId1"/>
          <a:stretch>
            <a:fillRect/>
          </a:stretch>
        </p:blipFill>
        <p:spPr>
          <a:xfrm>
            <a:off x="1295400" y="1905000"/>
            <a:ext cx="5638800" cy="3079750"/>
          </a:xfrm>
          <a:prstGeom prst="rect">
            <a:avLst/>
          </a:prstGeom>
          <a:noFill/>
          <a:ln w="9525">
            <a:noFill/>
          </a:ln>
        </p:spPr>
      </p:pic>
    </p:spTree>
  </p:cSld>
  <p:clrMapOvr>
    <a:masterClrMapping/>
  </p:clrMapOvr>
  <p:transition spd="med">
    <p:zo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4"/>
          <p:cNvSpPr txBox="1"/>
          <p:nvPr/>
        </p:nvSpPr>
        <p:spPr>
          <a:xfrm>
            <a:off x="2438400" y="754063"/>
            <a:ext cx="45720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表</a:t>
            </a:r>
            <a:r>
              <a:rPr lang="en-US" altLang="zh-CN" dirty="0">
                <a:latin typeface="Times New Roman" panose="02020603050405020304" pitchFamily="18" charset="0"/>
              </a:rPr>
              <a:t>4―14  T</a:t>
            </a:r>
            <a:r>
              <a:rPr lang="zh-CN" altLang="en-US" dirty="0">
                <a:latin typeface="Times New Roman" panose="02020603050405020304" pitchFamily="18" charset="0"/>
              </a:rPr>
              <a:t>触发器的驱动表 </a:t>
            </a:r>
            <a:endParaRPr lang="zh-CN" altLang="en-US" dirty="0">
              <a:latin typeface="Times New Roman" panose="02020603050405020304" pitchFamily="18" charset="0"/>
            </a:endParaRPr>
          </a:p>
        </p:txBody>
      </p:sp>
      <p:pic>
        <p:nvPicPr>
          <p:cNvPr id="149507" name="Picture 6" descr="1"/>
          <p:cNvPicPr>
            <a:picLocks noChangeAspect="1"/>
          </p:cNvPicPr>
          <p:nvPr/>
        </p:nvPicPr>
        <p:blipFill>
          <a:blip r:embed="rId1"/>
          <a:stretch>
            <a:fillRect/>
          </a:stretch>
        </p:blipFill>
        <p:spPr>
          <a:xfrm>
            <a:off x="1905000" y="1676400"/>
            <a:ext cx="5486400" cy="3187700"/>
          </a:xfrm>
          <a:prstGeom prst="rect">
            <a:avLst/>
          </a:prstGeom>
          <a:noFill/>
          <a:ln w="9525">
            <a:noFill/>
          </a:ln>
        </p:spPr>
      </p:pic>
    </p:spTree>
  </p:cSld>
  <p:clrMapOvr>
    <a:masterClrMapping/>
  </p:clrMapOvr>
  <p:transition spd="med">
    <p:zo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Text Box 4"/>
          <p:cNvSpPr txBox="1"/>
          <p:nvPr/>
        </p:nvSpPr>
        <p:spPr>
          <a:xfrm>
            <a:off x="2819400" y="5334000"/>
            <a:ext cx="51054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4―24  T</a:t>
            </a:r>
            <a:r>
              <a:rPr lang="zh-CN" altLang="en-US" dirty="0">
                <a:latin typeface="Times New Roman" panose="02020603050405020304" pitchFamily="18" charset="0"/>
              </a:rPr>
              <a:t>触发器的状态转换图 </a:t>
            </a:r>
            <a:endParaRPr lang="zh-CN" altLang="en-US" dirty="0">
              <a:latin typeface="Times New Roman" panose="02020603050405020304" pitchFamily="18" charset="0"/>
            </a:endParaRPr>
          </a:p>
        </p:txBody>
      </p:sp>
      <p:graphicFrame>
        <p:nvGraphicFramePr>
          <p:cNvPr id="49154" name="Object 5"/>
          <p:cNvGraphicFramePr>
            <a:graphicFrameLocks noChangeAspect="1"/>
          </p:cNvGraphicFramePr>
          <p:nvPr/>
        </p:nvGraphicFramePr>
        <p:xfrm>
          <a:off x="1905000" y="1905000"/>
          <a:ext cx="6248400" cy="2765425"/>
        </p:xfrm>
        <a:graphic>
          <a:graphicData uri="http://schemas.openxmlformats.org/presentationml/2006/ole">
            <mc:AlternateContent xmlns:mc="http://schemas.openxmlformats.org/markup-compatibility/2006">
              <mc:Choice xmlns:v="urn:schemas-microsoft-com:vml" Requires="v">
                <p:oleObj spid="_x0000_s3160" name="" r:id="rId1" imgW="1935480" imgH="853440" progId="Visio.Drawing.4">
                  <p:embed/>
                </p:oleObj>
              </mc:Choice>
              <mc:Fallback>
                <p:oleObj name="" r:id="rId1" imgW="1935480" imgH="853440" progId="Visio.Drawing.4">
                  <p:embed/>
                  <p:pic>
                    <p:nvPicPr>
                      <p:cNvPr id="0" name="图片 3159"/>
                      <p:cNvPicPr/>
                      <p:nvPr/>
                    </p:nvPicPr>
                    <p:blipFill>
                      <a:blip r:embed="rId2"/>
                      <a:stretch>
                        <a:fillRect/>
                      </a:stretch>
                    </p:blipFill>
                    <p:spPr>
                      <a:xfrm>
                        <a:off x="1905000" y="1905000"/>
                        <a:ext cx="6248400" cy="27654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Rectangle 3"/>
          <p:cNvSpPr>
            <a:spLocks noGrp="1"/>
          </p:cNvSpPr>
          <p:nvPr>
            <p:ph idx="1"/>
          </p:nvPr>
        </p:nvSpPr>
        <p:spPr>
          <a:xfrm>
            <a:off x="457200" y="457200"/>
            <a:ext cx="7772400" cy="1676400"/>
          </a:xfrm>
          <a:ln/>
        </p:spPr>
        <p:txBody>
          <a:bodyPr vert="horz" wrap="square" lIns="91440" tIns="45720" rIns="91440" bIns="45720" anchor="t" anchorCtr="0"/>
          <a:p>
            <a:pPr algn="just" eaLnBrk="1" hangingPunct="1">
              <a:buNone/>
            </a:pPr>
            <a:r>
              <a:rPr lang="en-US" altLang="zh-CN" dirty="0"/>
              <a:t>            </a:t>
            </a:r>
            <a:r>
              <a:rPr lang="zh-CN" altLang="en-US" dirty="0"/>
              <a:t>如果将</a:t>
            </a:r>
            <a:r>
              <a:rPr lang="en-US" altLang="zh-CN" dirty="0"/>
              <a:t>T</a:t>
            </a:r>
            <a:r>
              <a:rPr lang="zh-CN" altLang="en-US" dirty="0"/>
              <a:t>触发器的</a:t>
            </a:r>
            <a:r>
              <a:rPr lang="en-US" altLang="zh-CN" dirty="0"/>
              <a:t>T</a:t>
            </a:r>
            <a:r>
              <a:rPr lang="zh-CN" altLang="en-US" dirty="0"/>
              <a:t>输入端固定接电源（逻辑</a:t>
            </a:r>
            <a:r>
              <a:rPr lang="en-US" altLang="zh-CN" dirty="0"/>
              <a:t>1</a:t>
            </a:r>
            <a:r>
              <a:rPr lang="zh-CN" altLang="en-US" dirty="0"/>
              <a:t>）</a:t>
            </a:r>
            <a:r>
              <a:rPr lang="en-US" altLang="zh-CN" dirty="0"/>
              <a:t>,</a:t>
            </a:r>
            <a:r>
              <a:rPr lang="zh-CN" altLang="en-US" dirty="0"/>
              <a:t>则此时的触发器只有翻转这一种逻辑功能</a:t>
            </a:r>
            <a:r>
              <a:rPr lang="en-US" altLang="zh-CN" dirty="0"/>
              <a:t>,</a:t>
            </a:r>
            <a:r>
              <a:rPr lang="zh-CN" altLang="en-US" dirty="0"/>
              <a:t>称为</a:t>
            </a:r>
            <a:r>
              <a:rPr lang="en-US" altLang="zh-CN" dirty="0"/>
              <a:t>T′</a:t>
            </a:r>
            <a:r>
              <a:rPr lang="zh-CN" altLang="en-US" dirty="0"/>
              <a:t>触发器。</a:t>
            </a:r>
            <a:r>
              <a:rPr lang="en-US" altLang="zh-CN" dirty="0"/>
              <a:t>T′</a:t>
            </a:r>
            <a:r>
              <a:rPr lang="zh-CN" altLang="en-US" dirty="0"/>
              <a:t>触发器的特性方程为</a:t>
            </a:r>
            <a:endParaRPr lang="zh-CN" altLang="en-US" dirty="0"/>
          </a:p>
        </p:txBody>
      </p:sp>
      <p:graphicFrame>
        <p:nvGraphicFramePr>
          <p:cNvPr id="50178" name="Object 4"/>
          <p:cNvGraphicFramePr>
            <a:graphicFrameLocks noChangeAspect="1"/>
          </p:cNvGraphicFramePr>
          <p:nvPr/>
        </p:nvGraphicFramePr>
        <p:xfrm>
          <a:off x="2590800" y="2286000"/>
          <a:ext cx="1606550" cy="1311275"/>
        </p:xfrm>
        <a:graphic>
          <a:graphicData uri="http://schemas.openxmlformats.org/presentationml/2006/ole">
            <mc:AlternateContent xmlns:mc="http://schemas.openxmlformats.org/markup-compatibility/2006">
              <mc:Choice xmlns:v="urn:schemas-microsoft-com:vml" Requires="v">
                <p:oleObj spid="_x0000_s3161" name="" r:id="rId1" imgW="622300" imgH="508000" progId="Equation.DSMT4">
                  <p:embed/>
                </p:oleObj>
              </mc:Choice>
              <mc:Fallback>
                <p:oleObj name="" r:id="rId1" imgW="622300" imgH="508000" progId="Equation.DSMT4">
                  <p:embed/>
                  <p:pic>
                    <p:nvPicPr>
                      <p:cNvPr id="0" name="图片 3160"/>
                      <p:cNvPicPr/>
                      <p:nvPr/>
                    </p:nvPicPr>
                    <p:blipFill>
                      <a:blip r:embed="rId2"/>
                      <a:stretch>
                        <a:fillRect/>
                      </a:stretch>
                    </p:blipFill>
                    <p:spPr>
                      <a:xfrm>
                        <a:off x="2590800" y="2286000"/>
                        <a:ext cx="1606550" cy="1311275"/>
                      </a:xfrm>
                      <a:prstGeom prst="rect">
                        <a:avLst/>
                      </a:prstGeom>
                      <a:noFill/>
                      <a:ln w="38100">
                        <a:noFill/>
                        <a:miter/>
                      </a:ln>
                    </p:spPr>
                  </p:pic>
                </p:oleObj>
              </mc:Fallback>
            </mc:AlternateContent>
          </a:graphicData>
        </a:graphic>
      </p:graphicFrame>
      <p:sp>
        <p:nvSpPr>
          <p:cNvPr id="50180" name="Text Box 5"/>
          <p:cNvSpPr txBox="1"/>
          <p:nvPr/>
        </p:nvSpPr>
        <p:spPr>
          <a:xfrm>
            <a:off x="4495800" y="2438400"/>
            <a:ext cx="18288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 CP</a:t>
            </a:r>
            <a:r>
              <a:rPr lang="zh-CN" altLang="en-US" dirty="0">
                <a:latin typeface="Times New Roman" panose="02020603050405020304" pitchFamily="18" charset="0"/>
              </a:rPr>
              <a:t>有效时 </a:t>
            </a:r>
            <a:endParaRPr lang="zh-CN" altLang="en-US" dirty="0">
              <a:latin typeface="Times New Roman" panose="02020603050405020304" pitchFamily="18" charset="0"/>
            </a:endParaRPr>
          </a:p>
        </p:txBody>
      </p:sp>
      <p:sp>
        <p:nvSpPr>
          <p:cNvPr id="50181" name="Text Box 6"/>
          <p:cNvSpPr txBox="1"/>
          <p:nvPr/>
        </p:nvSpPr>
        <p:spPr>
          <a:xfrm>
            <a:off x="4572000" y="3124200"/>
            <a:ext cx="17526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CP</a:t>
            </a:r>
            <a:r>
              <a:rPr lang="zh-CN" altLang="en-US" dirty="0">
                <a:latin typeface="Times New Roman" panose="02020603050405020304" pitchFamily="18" charset="0"/>
              </a:rPr>
              <a:t>无效时 </a:t>
            </a:r>
            <a:endParaRPr lang="zh-CN" altLang="en-US" dirty="0">
              <a:latin typeface="Times New Roman" panose="02020603050405020304" pitchFamily="18" charset="0"/>
            </a:endParaRPr>
          </a:p>
        </p:txBody>
      </p:sp>
    </p:spTree>
  </p:cSld>
  <p:clrMapOvr>
    <a:masterClrMapping/>
  </p:clrMapOvr>
  <p:transition spd="med">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p:cNvSpPr>
          <p:nvPr>
            <p:ph type="title"/>
          </p:nvPr>
        </p:nvSpPr>
        <p:spPr>
          <a:ln/>
        </p:spPr>
        <p:txBody>
          <a:bodyPr vert="horz" wrap="square" lIns="91440" tIns="45720" rIns="91440" bIns="45720" anchor="ctr" anchorCtr="0"/>
          <a:p>
            <a:pPr eaLnBrk="1" hangingPunct="1"/>
            <a:r>
              <a:rPr lang="en-US" altLang="zh-CN" dirty="0"/>
              <a:t>HOMEWORK</a:t>
            </a:r>
            <a:endParaRPr lang="en-US" altLang="zh-CN" dirty="0"/>
          </a:p>
        </p:txBody>
      </p:sp>
      <p:sp>
        <p:nvSpPr>
          <p:cNvPr id="150531" name="Rectangle 3"/>
          <p:cNvSpPr>
            <a:spLocks noGrp="1"/>
          </p:cNvSpPr>
          <p:nvPr>
            <p:ph idx="1"/>
          </p:nvPr>
        </p:nvSpPr>
        <p:spPr>
          <a:xfrm>
            <a:off x="3810000" y="1981200"/>
            <a:ext cx="4495800" cy="4114800"/>
          </a:xfrm>
          <a:ln/>
        </p:spPr>
        <p:txBody>
          <a:bodyPr vert="horz" wrap="square" lIns="91440" tIns="45720" rIns="91440" bIns="45720" anchor="t" anchorCtr="0"/>
          <a:p>
            <a:pPr eaLnBrk="1" hangingPunct="1">
              <a:buNone/>
            </a:pPr>
            <a:r>
              <a:rPr lang="en-US" altLang="zh-CN" dirty="0"/>
              <a:t>P</a:t>
            </a:r>
            <a:r>
              <a:rPr lang="en-US" altLang="zh-CN" baseline="-25000" dirty="0"/>
              <a:t>116</a:t>
            </a:r>
            <a:endParaRPr lang="en-US" altLang="zh-CN" baseline="-25000" dirty="0"/>
          </a:p>
          <a:p>
            <a:pPr eaLnBrk="1" hangingPunct="1">
              <a:buNone/>
            </a:pPr>
            <a:r>
              <a:rPr lang="en-US" altLang="zh-CN" dirty="0"/>
              <a:t>4-5</a:t>
            </a:r>
            <a:endParaRPr lang="en-US" altLang="zh-CN" dirty="0"/>
          </a:p>
        </p:txBody>
      </p:sp>
    </p:spTree>
  </p:cSld>
  <p:clrMapOvr>
    <a:masterClrMapping/>
  </p:clrMapOvr>
  <p:transition spd="med">
    <p:zo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p:cNvSpPr>
          <p:nvPr>
            <p:ph type="title"/>
          </p:nvPr>
        </p:nvSpPr>
        <p:spPr>
          <a:ln/>
        </p:spPr>
        <p:txBody>
          <a:bodyPr vert="horz" wrap="square" lIns="91440" tIns="45720" rIns="91440" bIns="45720" anchor="ctr" anchorCtr="0"/>
          <a:p>
            <a:pPr eaLnBrk="1" hangingPunct="1"/>
            <a:r>
              <a:rPr lang="zh-CN" altLang="en-US" dirty="0"/>
              <a:t>第三讲</a:t>
            </a:r>
            <a:endParaRPr lang="zh-CN" altLang="en-US" dirty="0"/>
          </a:p>
        </p:txBody>
      </p:sp>
      <p:sp>
        <p:nvSpPr>
          <p:cNvPr id="151555" name="Rectangle 3"/>
          <p:cNvSpPr>
            <a:spLocks noGrp="1"/>
          </p:cNvSpPr>
          <p:nvPr>
            <p:ph idx="1"/>
          </p:nvPr>
        </p:nvSpPr>
        <p:spPr>
          <a:xfrm>
            <a:off x="2286000" y="2133600"/>
            <a:ext cx="6019800" cy="3962400"/>
          </a:xfrm>
          <a:ln/>
        </p:spPr>
        <p:txBody>
          <a:bodyPr vert="horz" wrap="square" lIns="91440" tIns="45720" rIns="91440" bIns="45720" anchor="t" anchorCtr="0"/>
          <a:p>
            <a:pPr eaLnBrk="1" hangingPunct="1">
              <a:buNone/>
            </a:pPr>
            <a:r>
              <a:rPr lang="en-US" altLang="zh-CN" dirty="0"/>
              <a:t>1. </a:t>
            </a:r>
            <a:r>
              <a:rPr lang="zh-CN" altLang="en-US" dirty="0"/>
              <a:t>不同逻辑功能触发器间的转换</a:t>
            </a:r>
            <a:endParaRPr lang="zh-CN" altLang="en-US" dirty="0"/>
          </a:p>
          <a:p>
            <a:pPr eaLnBrk="1" hangingPunct="1">
              <a:buNone/>
            </a:pPr>
            <a:r>
              <a:rPr lang="en-US" altLang="zh-CN" dirty="0"/>
              <a:t>2. </a:t>
            </a:r>
            <a:r>
              <a:rPr lang="zh-CN" altLang="en-US" dirty="0"/>
              <a:t>同步时序逻辑电路的分析</a:t>
            </a:r>
            <a:endParaRPr lang="zh-CN" altLang="en-US" dirty="0"/>
          </a:p>
        </p:txBody>
      </p:sp>
    </p:spTree>
  </p:cSld>
  <p:clrMapOvr>
    <a:masterClrMapping/>
  </p:clrMapOvr>
  <p:transition spd="med">
    <p:zoom/>
  </p:transition>
</p:sld>
</file>

<file path=ppt/tags/tag1.xml><?xml version="1.0" encoding="utf-8"?>
<p:tagLst xmlns:p="http://schemas.openxmlformats.org/presentationml/2006/main">
  <p:tag name="commondata" val="eyJoZGlkIjoiYzM0ZjZkNmJlYjZjOTZlMmU3ZWU4NWZkZTBhNzNmZTE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8080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19510</Words>
  <Application>WPS 演示</Application>
  <PresentationFormat/>
  <Paragraphs>1093</Paragraphs>
  <Slides>187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150</vt:i4>
      </vt:variant>
      <vt:variant>
        <vt:lpstr>幻灯片标题</vt:lpstr>
      </vt:variant>
      <vt:variant>
        <vt:i4>187</vt:i4>
      </vt:variant>
    </vt:vector>
  </HeadingPairs>
  <TitlesOfParts>
    <vt:vector size="349" baseType="lpstr">
      <vt:lpstr>Arial</vt:lpstr>
      <vt:lpstr>宋体</vt:lpstr>
      <vt:lpstr>Wingdings</vt:lpstr>
      <vt:lpstr>Times New Roman</vt:lpstr>
      <vt:lpstr>Calibri</vt:lpstr>
      <vt:lpstr>楷体_GB2312</vt:lpstr>
      <vt:lpstr>新宋体</vt:lpstr>
      <vt:lpstr>Courier New</vt:lpstr>
      <vt:lpstr>Times</vt:lpstr>
      <vt:lpstr>微软雅黑</vt:lpstr>
      <vt:lpstr>Arial Unicode MS</vt:lpstr>
      <vt:lpstr>默认设计模板</vt:lpstr>
      <vt:lpstr>Visio.Drawing.4</vt:lpstr>
      <vt:lpstr>Equation.DSMT4</vt:lpstr>
      <vt:lpstr>Visio.Drawing.4</vt:lpstr>
      <vt:lpstr>Visio.Drawing.4</vt:lpstr>
      <vt:lpstr>Equation.DSMT4</vt:lpstr>
      <vt:lpstr>Equation.DSMT4</vt:lpstr>
      <vt:lpstr>Equation.DSMT4</vt:lpstr>
      <vt:lpstr>Equation.DSMT4</vt:lpstr>
      <vt:lpstr>Visio.Drawing.4</vt:lpstr>
      <vt:lpstr>Visio.Drawing.4</vt:lpstr>
      <vt:lpstr>Equation.DSMT4</vt:lpstr>
      <vt:lpstr>Equation.DSMT4</vt:lpstr>
      <vt:lpstr>Equation.DSMT4</vt:lpstr>
      <vt:lpstr>Visio.Drawing.4</vt:lpstr>
      <vt:lpstr>Equation.DSMT4</vt:lpstr>
      <vt:lpstr>Equation.DSMT4</vt:lpstr>
      <vt:lpstr>Visio.Drawing.4</vt:lpstr>
      <vt:lpstr>Visio.Drawing.4</vt:lpstr>
      <vt:lpstr>Visio.Drawing.4</vt:lpstr>
      <vt:lpstr>Equation.DSMT4</vt:lpstr>
      <vt:lpstr>Equation.DSMT4</vt:lpstr>
      <vt:lpstr>Visio.Drawing.4</vt:lpstr>
      <vt:lpstr>Visio.Drawing.4</vt:lpstr>
      <vt:lpstr>Equation.DSMT4</vt:lpstr>
      <vt:lpstr>Equation.DSMT4</vt:lpstr>
      <vt:lpstr>Equation.DSMT4</vt:lpstr>
      <vt:lpstr>Visio.Drawing.4</vt:lpstr>
      <vt:lpstr>Equation.DSMT4</vt:lpstr>
      <vt:lpstr>Equation.DSMT4</vt:lpstr>
      <vt:lpstr>Equation.DSMT4</vt:lpstr>
      <vt:lpstr>Equation.DSMT4</vt:lpstr>
      <vt:lpstr>Visio.Drawing.4</vt:lpstr>
      <vt:lpstr>Visio.Drawing.4</vt:lpstr>
      <vt:lpstr>Visio.Drawing.4</vt:lpstr>
      <vt:lpstr>Equation.DSMT4</vt:lpstr>
      <vt:lpstr>Equation.DSMT4</vt:lpstr>
      <vt:lpstr>Equation.DSMT4</vt:lpstr>
      <vt:lpstr>Equation.DSMT4</vt:lpstr>
      <vt:lpstr>Visio.Drawing.4</vt:lpstr>
      <vt:lpstr>Visio.Drawing.4</vt:lpstr>
      <vt:lpstr>Equation.DSMT4</vt:lpstr>
      <vt:lpstr>Equation.DSMT4</vt:lpstr>
      <vt:lpstr>Visio.Drawing.4</vt:lpstr>
      <vt:lpstr>Visio.Drawing.4</vt:lpstr>
      <vt:lpstr>Equation.DSMT4</vt:lpstr>
      <vt:lpstr>Equation.DSMT4</vt:lpstr>
      <vt:lpstr>Equation.DSMT4</vt:lpstr>
      <vt:lpstr>Visio.Drawing.4</vt:lpstr>
      <vt:lpstr>Visio.Drawing.4</vt:lpstr>
      <vt:lpstr>Visio.Drawing.4</vt:lpstr>
      <vt:lpstr>Visio.Drawing.4</vt:lpstr>
      <vt:lpstr>Visio.Drawing.4</vt:lpstr>
      <vt:lpstr>Equation.DSMT4</vt:lpstr>
      <vt:lpstr>Visio.Drawing.4</vt:lpstr>
      <vt:lpstr>Visio.Drawing.4</vt:lpstr>
      <vt:lpstr>Visio.Drawing.4</vt:lpstr>
      <vt:lpstr>Equation.DSMT4</vt:lpstr>
      <vt:lpstr>Visio.Drawing.4</vt:lpstr>
      <vt:lpstr>Equation.DSMT4</vt:lpstr>
      <vt:lpstr>Equation.DSMT4</vt:lpstr>
      <vt:lpstr>Equation.DSMT4</vt:lpstr>
      <vt:lpstr>Equation.DSMT4</vt:lpstr>
      <vt:lpstr>Visio.Drawing.4</vt:lpstr>
      <vt:lpstr>Equation.DSMT4</vt:lpstr>
      <vt:lpstr>Equation.DSMT4</vt:lpstr>
      <vt:lpstr>Equation.DSMT4</vt:lpstr>
      <vt:lpstr>Equation.3</vt:lpstr>
      <vt:lpstr>Visio.Drawing.4</vt:lpstr>
      <vt:lpstr>Visio.Drawing.4</vt:lpstr>
      <vt:lpstr>Visio.Drawing.4</vt:lpstr>
      <vt:lpstr>Visio.Drawing.4</vt:lpstr>
      <vt:lpstr>Equation.DSMT4</vt:lpstr>
      <vt:lpstr>Equation.DSMT4</vt:lpstr>
      <vt:lpstr>Equation.DSMT4</vt:lpstr>
      <vt:lpstr>Equation.DSMT4</vt:lpstr>
      <vt:lpstr>Visio.Drawing.4</vt:lpstr>
      <vt:lpstr>Visio.Drawing.4</vt:lpstr>
      <vt:lpstr>Visio.Drawing.4</vt:lpstr>
      <vt:lpstr>Equation.3</vt:lpstr>
      <vt:lpstr>Equation.3</vt:lpstr>
      <vt:lpstr>Equation.3</vt:lpstr>
      <vt:lpstr>Visio.Drawing.4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Visio.Drawing.4</vt:lpstr>
      <vt:lpstr>Visio.Drawing.4</vt:lpstr>
      <vt:lpstr>Equation.DSMT4</vt:lpstr>
      <vt:lpstr>Equation.DSMT4</vt:lpstr>
      <vt:lpstr>Equation.DSMT4</vt:lpstr>
      <vt:lpstr>Equation.DSMT4</vt:lpstr>
      <vt:lpstr>Equation.DSMT4</vt:lpstr>
      <vt:lpstr>Equation.DSMT4</vt:lpstr>
      <vt:lpstr>Equation.DSMT4</vt:lpstr>
      <vt:lpstr>Equation.DSMT4</vt:lpstr>
      <vt:lpstr>Visio.Drawing.4</vt:lpstr>
      <vt:lpstr>Equation.DSMT4</vt:lpstr>
      <vt:lpstr>Equation.DSMT4</vt:lpstr>
      <vt:lpstr>Equation.DSMT4</vt:lpstr>
      <vt:lpstr>Equation.DSMT4</vt:lpstr>
      <vt:lpstr>Equation.DSMT4</vt:lpstr>
      <vt:lpstr>Visio.Drawing.4</vt:lpstr>
      <vt:lpstr>Equation.DSMT4</vt:lpstr>
      <vt:lpstr>Equation.DSMT4</vt:lpstr>
      <vt:lpstr>Equation.DSMT4</vt:lpstr>
      <vt:lpstr>Equation.DSMT4</vt:lpstr>
      <vt:lpstr>Visio.Drawing.4</vt:lpstr>
      <vt:lpstr>Equation.DSMT4</vt:lpstr>
      <vt:lpstr>Equation.DSMT4</vt:lpstr>
      <vt:lpstr>Equation.DSMT4</vt:lpstr>
      <vt:lpstr>Equation.DSMT4</vt:lpstr>
      <vt:lpstr>Visio.Drawing.4</vt:lpstr>
      <vt:lpstr>Visio.Drawing.4</vt:lpstr>
      <vt:lpstr>Visio.Drawing.4</vt:lpstr>
      <vt:lpstr>Visio.Drawing.4</vt:lpstr>
      <vt:lpstr>Equation.DSMT4</vt:lpstr>
      <vt:lpstr>Equation.DSMT4</vt:lpstr>
      <vt:lpstr>Visio.Drawing.4</vt:lpstr>
      <vt:lpstr>Equation.DSMT4</vt:lpstr>
      <vt:lpstr>Visio.Drawing.4</vt:lpstr>
      <vt:lpstr>Equation.DSMT4</vt:lpstr>
      <vt:lpstr>Visio.Drawing.4</vt:lpstr>
      <vt:lpstr>Equation.DSMT4</vt:lpstr>
      <vt:lpstr>Visio.Drawing.4</vt:lpstr>
      <vt:lpstr>Equation.DSMT4</vt:lpstr>
      <vt:lpstr>Visio.Drawing.4</vt:lpstr>
      <vt:lpstr>Equation.DSMT4</vt:lpstr>
      <vt:lpstr>Equation.DSMT4</vt:lpstr>
      <vt:lpstr>Equation.DSMT4</vt:lpstr>
      <vt:lpstr>Equation.DSMT4</vt:lpstr>
      <vt:lpstr>Equation.DSMT4</vt:lpstr>
      <vt:lpstr>Equation.DSMT4</vt:lpstr>
      <vt:lpstr>Visio.Drawing.4</vt:lpstr>
      <vt:lpstr>Equation.DSMT4</vt:lpstr>
      <vt:lpstr>Equation.DSMT4</vt:lpstr>
      <vt:lpstr>Equation.DSMT4</vt:lpstr>
      <vt:lpstr>Visio.Drawing.4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李林娜</dc:creator>
  <cp:lastModifiedBy>张志朋</cp:lastModifiedBy>
  <cp:revision>156</cp:revision>
  <dcterms:created xsi:type="dcterms:W3CDTF">2002-12-23T00:52:22Z</dcterms:created>
  <dcterms:modified xsi:type="dcterms:W3CDTF">2024-11-04T11:10:51Z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A5BDEEF509FC43ABB57916CC130B1468_12</vt:lpwstr>
  </property>
  <property fmtid="{D5CDD505-2E9C-101B-9397-08002B2CF9AE}" pid="3" name="KSOProductBuildVer">
    <vt:lpwstr>2052-12.1.0.18345</vt:lpwstr>
  </property>
</Properties>
</file>