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3"/>
  </p:sldMasterIdLst>
  <p:notesMasterIdLst>
    <p:notesMasterId r:id="rId6"/>
  </p:notesMasterIdLst>
  <p:sldIdLst>
    <p:sldId id="618" r:id="rId4"/>
    <p:sldId id="620" r:id="rId5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6" r:id="rId20"/>
    <p:sldId id="637" r:id="rId21"/>
    <p:sldId id="709" r:id="rId22"/>
    <p:sldId id="640" r:id="rId23"/>
    <p:sldId id="710" r:id="rId24"/>
    <p:sldId id="712" r:id="rId25"/>
    <p:sldId id="713" r:id="rId26"/>
    <p:sldId id="714" r:id="rId27"/>
    <p:sldId id="717" r:id="rId28"/>
    <p:sldId id="721" r:id="rId29"/>
    <p:sldId id="652" r:id="rId30"/>
    <p:sldId id="728" r:id="rId31"/>
    <p:sldId id="729" r:id="rId32"/>
    <p:sldId id="673" r:id="rId33"/>
    <p:sldId id="722" r:id="rId34"/>
    <p:sldId id="725" r:id="rId35"/>
    <p:sldId id="726" r:id="rId36"/>
    <p:sldId id="674" r:id="rId37"/>
    <p:sldId id="675" r:id="rId38"/>
    <p:sldId id="676" r:id="rId39"/>
    <p:sldId id="677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  <p:sldId id="687" r:id="rId49"/>
    <p:sldId id="688" r:id="rId50"/>
    <p:sldId id="689" r:id="rId51"/>
    <p:sldId id="690" r:id="rId52"/>
    <p:sldId id="691" r:id="rId53"/>
    <p:sldId id="692" r:id="rId54"/>
    <p:sldId id="693" r:id="rId55"/>
    <p:sldId id="694" r:id="rId56"/>
    <p:sldId id="695" r:id="rId57"/>
    <p:sldId id="696" r:id="rId58"/>
    <p:sldId id="697" r:id="rId59"/>
    <p:sldId id="698" r:id="rId60"/>
    <p:sldId id="699" r:id="rId61"/>
    <p:sldId id="700" r:id="rId62"/>
    <p:sldId id="701" r:id="rId63"/>
    <p:sldId id="702" r:id="rId64"/>
    <p:sldId id="707" r:id="rId65"/>
    <p:sldId id="708" r:id="rId66"/>
    <p:sldId id="650" r:id="rId67"/>
    <p:sldId id="651" r:id="rId6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4395"/>
    <a:srgbClr val="263B94"/>
    <a:srgbClr val="C2C9E6"/>
    <a:srgbClr val="131442"/>
    <a:srgbClr val="D99A29"/>
    <a:srgbClr val="214C90"/>
    <a:srgbClr val="B2D233"/>
    <a:srgbClr val="11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050" y="66"/>
      </p:cViewPr>
      <p:guideLst>
        <p:guide orient="horz" pos="2189"/>
        <p:guide pos="2821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196" cy="7619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3.xml"/><Relationship Id="rId69" Type="http://schemas.openxmlformats.org/officeDocument/2006/relationships/presProps" Target="presProps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MS PGothic" panose="020B0600070205080204" pitchFamily="-110" charset="-128"/>
                <a:cs typeface="MS PGothic" panose="020B0600070205080204" pitchFamily="-110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10" charset="-128"/>
              <a:cs typeface="MS PGothic" panose="020B0600070205080204" pitchFamily="-110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/>
            <a:fld id="{BB962C8B-B14F-4D97-AF65-F5344CB8AC3E}" type="datetime1">
              <a:rPr lang="en-US" sz="1200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z="1200" strike="noStrike" noProof="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MS PGothic" panose="020B0600070205080204" pitchFamily="-110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10" charset="-128"/>
                <a:cs typeface="MS PGothic" panose="020B0600070205080204" pitchFamily="-110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MS PGothic" panose="020B0600070205080204" pitchFamily="-110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10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10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10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10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10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MS PGothic" panose="020B0600070205080204" pitchFamily="-110" charset="-128"/>
                <a:cs typeface="MS PGothic" panose="020B0600070205080204" pitchFamily="-110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10" charset="-128"/>
              <a:cs typeface="MS PGothic" panose="020B0600070205080204" pitchFamily="-11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en-US" sz="1200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10" charset="-128"/>
        <a:cs typeface="MS PGothic" panose="020B0600070205080204" pitchFamily="-11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1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1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1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幻灯片图像占位符 1024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5603" name="文本占位符 1024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幻灯片图像占位符 156673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4035" name="文本占位符 156674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幻灯片图像占位符 115713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6083" name="文本占位符 115714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幻灯片图像占位符 123905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8131" name="文本占位符 123906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幻灯片图像占位符 11776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0179" name="文本占位符 11776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幻灯片图像占位符 125953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2227" name="文本占位符 125954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幻灯片图像占位符 132097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4275" name="文本占位符 132098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幻灯片图像占位符 134145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6323" name="文本占位符 134146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幻灯片图像占位符 140289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8371" name="文本占位符 140290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dirty="0">
                <a:ea typeface="宋体" panose="02010600030101010101" pitchFamily="2" charset="-122"/>
              </a:rPr>
              <a:t>Standard SOP expressions are important in constructing truth tables and Karnaugh map simplification.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b="1" dirty="0">
                <a:ea typeface="宋体" panose="02010600030101010101" pitchFamily="2" charset="-122"/>
              </a:rPr>
              <a:t>Any nonstandard SOP expression can be converted to standard form using Boolean algebra.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3300"/>
                </a:solidFill>
                <a:ea typeface="宋体" panose="02010600030101010101" pitchFamily="2" charset="-122"/>
              </a:rPr>
              <a:t>The  number of cells in a K-map is equal to the total number of possible input variable combinations as in the number of rows in a truth table.</a:t>
            </a:r>
            <a:endParaRPr lang="en-US" altLang="zh-CN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幻灯片图像占位符 109569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7651" name="文本占位符 109570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幻灯片图像占位符 160769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0419" name="文本占位符 160770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幻灯片图像占位符 16896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6563" name="文本占位符 16896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幻灯片图像占位符 166913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8611" name="文本占位符 166914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4995" name="Rectangle 7"/>
          <p:cNvSpPr txBox="1">
            <a:spLocks noGrp="1"/>
          </p:cNvSpPr>
          <p:nvPr/>
        </p:nvSpPr>
        <p:spPr>
          <a:xfrm>
            <a:off x="3887788" y="8885238"/>
            <a:ext cx="2970212" cy="258762"/>
          </a:xfrm>
          <a:prstGeom prst="rect">
            <a:avLst/>
          </a:prstGeom>
          <a:noFill/>
          <a:ln w="38100">
            <a:noFill/>
          </a:ln>
        </p:spPr>
        <p:txBody>
          <a:bodyPr lIns="89998" tIns="46798" rIns="89998" bIns="46798" anchor="b" anchorCtr="0">
            <a:spAutoFit/>
          </a:bodyPr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b="1" dirty="0">
                <a:latin typeface="Times New Roman" panose="02020603050405020304" charset="0"/>
                <a:ea typeface="长城楷体" pitchFamily="49" charset="-122"/>
              </a:rPr>
            </a:fld>
            <a:endParaRPr lang="en-US" altLang="zh-CN" sz="1200" b="1" dirty="0">
              <a:latin typeface="Times New Roman" panose="02020603050405020304" charset="0"/>
              <a:ea typeface="长城楷体" pitchFamily="49" charset="-122"/>
            </a:endParaRPr>
          </a:p>
        </p:txBody>
      </p:sp>
      <p:sp>
        <p:nvSpPr>
          <p:cNvPr id="8499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</p:spPr>
      </p:sp>
      <p:sp>
        <p:nvSpPr>
          <p:cNvPr id="8499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1357313"/>
          </a:xfrm>
        </p:spPr>
        <p:txBody>
          <a:bodyPr wrap="square" lIns="89998" tIns="46798" rIns="89998" bIns="46798" anchor="t" anchorCtr="0">
            <a:spAutoFit/>
          </a:bodyPr>
          <a:p>
            <a:pPr lvl="0"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6019" name="Rectangle 7"/>
          <p:cNvSpPr txBox="1">
            <a:spLocks noGrp="1"/>
          </p:cNvSpPr>
          <p:nvPr/>
        </p:nvSpPr>
        <p:spPr>
          <a:xfrm>
            <a:off x="3887788" y="8885238"/>
            <a:ext cx="2970212" cy="258762"/>
          </a:xfrm>
          <a:prstGeom prst="rect">
            <a:avLst/>
          </a:prstGeom>
          <a:noFill/>
          <a:ln w="38100">
            <a:noFill/>
          </a:ln>
        </p:spPr>
        <p:txBody>
          <a:bodyPr lIns="89998" tIns="46798" rIns="89998" bIns="46798" anchor="b" anchorCtr="0">
            <a:spAutoFit/>
          </a:bodyPr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b="1" dirty="0">
                <a:latin typeface="Times New Roman" panose="02020603050405020304" charset="0"/>
                <a:ea typeface="长城楷体" pitchFamily="49" charset="-122"/>
              </a:rPr>
            </a:fld>
            <a:endParaRPr lang="en-US" altLang="zh-CN" sz="1200" b="1" dirty="0">
              <a:latin typeface="Times New Roman" panose="02020603050405020304" charset="0"/>
              <a:ea typeface="长城楷体" pitchFamily="49" charset="-122"/>
            </a:endParaRPr>
          </a:p>
        </p:txBody>
      </p:sp>
      <p:sp>
        <p:nvSpPr>
          <p:cNvPr id="8602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</p:spPr>
      </p:sp>
      <p:sp>
        <p:nvSpPr>
          <p:cNvPr id="8602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1357313"/>
          </a:xfrm>
        </p:spPr>
        <p:txBody>
          <a:bodyPr wrap="square" lIns="89998" tIns="46798" rIns="89998" bIns="46798" anchor="t" anchorCtr="0">
            <a:spAutoFit/>
          </a:bodyPr>
          <a:p>
            <a:pPr lvl="0"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7043" name="Rectangle 7"/>
          <p:cNvSpPr txBox="1">
            <a:spLocks noGrp="1"/>
          </p:cNvSpPr>
          <p:nvPr/>
        </p:nvSpPr>
        <p:spPr>
          <a:xfrm>
            <a:off x="3887788" y="8885238"/>
            <a:ext cx="2970212" cy="258762"/>
          </a:xfrm>
          <a:prstGeom prst="rect">
            <a:avLst/>
          </a:prstGeom>
          <a:noFill/>
          <a:ln w="38100">
            <a:noFill/>
          </a:ln>
        </p:spPr>
        <p:txBody>
          <a:bodyPr lIns="89998" tIns="46798" rIns="89998" bIns="46798" anchor="b" anchorCtr="0">
            <a:spAutoFit/>
          </a:bodyPr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b="1" dirty="0">
                <a:latin typeface="Times New Roman" panose="02020603050405020304" charset="0"/>
                <a:ea typeface="长城楷体" pitchFamily="49" charset="-122"/>
              </a:rPr>
            </a:fld>
            <a:endParaRPr lang="en-US" altLang="zh-CN" sz="1200" b="1" dirty="0">
              <a:latin typeface="Times New Roman" panose="02020603050405020304" charset="0"/>
              <a:ea typeface="长城楷体" pitchFamily="49" charset="-122"/>
            </a:endParaRPr>
          </a:p>
        </p:txBody>
      </p:sp>
      <p:sp>
        <p:nvSpPr>
          <p:cNvPr id="8704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</p:spPr>
      </p:sp>
      <p:sp>
        <p:nvSpPr>
          <p:cNvPr id="8704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1357313"/>
          </a:xfrm>
        </p:spPr>
        <p:txBody>
          <a:bodyPr wrap="square" lIns="89998" tIns="46798" rIns="89998" bIns="46798" anchor="t" anchorCtr="0">
            <a:spAutoFit/>
          </a:bodyPr>
          <a:p>
            <a:pPr lvl="0"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72707" name="文本占位符 11266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幻灯片图像占位符 19968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74755" name="文本占位符 19968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幻灯片图像占位符 111617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9699" name="文本占位符 111618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幻灯片图像占位符 119809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文本占位符 119810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幻灯片图像占位符 121857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3795" name="文本占位符 121858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幻灯片图像占位符 113665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5843" name="文本占位符 113666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幻灯片图像占位符 150529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7891" name="文本占位符 150530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幻灯片图像占位符 152577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9939" name="文本占位符 152578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幻灯片图像占位符 154625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1987" name="文本占位符 154626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-9525" y="6400800"/>
            <a:ext cx="9153525" cy="4572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1" name="Picture 8" descr="Pearson_Bound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1588" y="6396038"/>
            <a:ext cx="153352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Pearson_Strap_Bound_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75" y="6410325"/>
            <a:ext cx="176688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14"/>
          <p:cNvSpPr/>
          <p:nvPr userDrawn="1"/>
        </p:nvSpPr>
        <p:spPr>
          <a:xfrm>
            <a:off x="3175" y="0"/>
            <a:ext cx="9140825" cy="1600200"/>
          </a:xfrm>
          <a:prstGeom prst="rect">
            <a:avLst/>
          </a:prstGeom>
          <a:solidFill>
            <a:srgbClr val="214C90"/>
          </a:solidFill>
          <a:ln w="9525" cap="flat" cmpd="sng">
            <a:solidFill>
              <a:srgbClr val="214C9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lvl="0" algn="ctr" eaLnBrk="0" hangingPunct="0">
              <a:lnSpc>
                <a:spcPct val="60000"/>
              </a:lnSpc>
              <a:spcAft>
                <a:spcPts val="1200"/>
              </a:spcAft>
            </a:pPr>
            <a:r>
              <a:rPr lang="en-US" altLang="zh-CN" sz="4000">
                <a:solidFill>
                  <a:srgbClr val="FFFFFF"/>
                </a:solidFill>
                <a:latin typeface="Verdana" panose="020B0604030504040204" pitchFamily="-110" charset="0"/>
              </a:rPr>
              <a:t>Digital Fundamentals</a:t>
            </a:r>
            <a:endParaRPr lang="en-US" altLang="zh-CN" sz="1800">
              <a:solidFill>
                <a:srgbClr val="FFFFFF"/>
              </a:solidFill>
              <a:latin typeface="Verdana" panose="020B0604030504040204" pitchFamily="-110" charset="0"/>
            </a:endParaRPr>
          </a:p>
        </p:txBody>
      </p:sp>
      <p:sp>
        <p:nvSpPr>
          <p:cNvPr id="2054" name="Text Box 14"/>
          <p:cNvSpPr txBox="1"/>
          <p:nvPr userDrawn="1"/>
        </p:nvSpPr>
        <p:spPr>
          <a:xfrm>
            <a:off x="4572000" y="2967038"/>
            <a:ext cx="17907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en-US" altLang="zh-CN" b="1">
                <a:solidFill>
                  <a:srgbClr val="000000"/>
                </a:solidFill>
                <a:latin typeface="Verdana" panose="020B0604030504040204" pitchFamily="-110" charset="0"/>
              </a:rPr>
              <a:t>CHAPTER</a:t>
            </a:r>
            <a:endParaRPr lang="en-US" altLang="zh-CN" sz="1800">
              <a:solidFill>
                <a:srgbClr val="000000"/>
              </a:solidFill>
              <a:latin typeface="Verdana" panose="020B0604030504040204" pitchFamily="-110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709988" y="1323975"/>
            <a:ext cx="172402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ELEVENTH EDITION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600200" y="6400800"/>
            <a:ext cx="56292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Digital Fundamentals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, Eleventh Edition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Thomas L. Floyd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</p:txBody>
      </p:sp>
      <p:sp>
        <p:nvSpPr>
          <p:cNvPr id="2057" name="Text Box 47"/>
          <p:cNvSpPr txBox="1"/>
          <p:nvPr userDrawn="1"/>
        </p:nvSpPr>
        <p:spPr>
          <a:xfrm>
            <a:off x="4495800" y="6400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Copyright © 2015 by Pearson Education, Inc.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All Rights Reserved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</p:txBody>
      </p:sp>
      <p:pic>
        <p:nvPicPr>
          <p:cNvPr id="2058" name="Picture 19" descr="FLOY7968_11_cvrmech2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000" y="1981200"/>
            <a:ext cx="3032125" cy="411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2699999" rotWithShape="0">
              <a:srgbClr val="808080">
                <a:alpha val="75000"/>
              </a:srgbClr>
            </a:outerShdw>
          </a:effectLst>
        </p:spPr>
      </p:pic>
    </p:spTree>
  </p:cSld>
  <p:clrMapOvr>
    <a:masterClrMapping/>
  </p:clrMapOvr>
  <p:transition spd="slow" advTm="0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66925"/>
            <a:ext cx="7772400" cy="1362075"/>
          </a:xfrm>
          <a:noFill/>
          <a:ln>
            <a:noFill/>
          </a:ln>
        </p:spPr>
        <p:txBody>
          <a:bodyPr anchorCtr="1"/>
          <a:lstStyle>
            <a:lvl1pPr algn="ctr">
              <a:defRPr sz="3600" b="0" cap="none">
                <a:solidFill>
                  <a:srgbClr val="1191D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528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685800"/>
          </a:xfrm>
          <a:noFill/>
          <a:ln>
            <a:noFill/>
          </a:ln>
        </p:spPr>
        <p:txBody>
          <a:bodyPr anchor="b" anchorCtr="1"/>
          <a:lstStyle>
            <a:lvl1pPr algn="ctr">
              <a:defRPr sz="14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C90"/>
              </a:buClr>
              <a:buSzTx/>
              <a:buFont typeface="Times" pitchFamily="-110" charset="0"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+mn-ea"/>
                <a:cs typeface="MS PGothic" panose="020B0600070205080204" pitchFamily="-110" charset="-128"/>
              </a:rPr>
              <a:t>Click icon to add picture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/>
              <a:ea typeface="+mn-ea"/>
              <a:cs typeface="MS PGothic" panose="020B0600070205080204" pitchFamily="-110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9588" y="0"/>
            <a:ext cx="2284412" cy="6126163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" y="0"/>
            <a:ext cx="6704013" cy="6126163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-9525" y="6400800"/>
            <a:ext cx="9153525" cy="4572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07" name="Picture 8" descr="Pearson_Bound_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88" y="6400800"/>
            <a:ext cx="153352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Picture 9" descr="Pearson_Strap_Bound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400800"/>
            <a:ext cx="176688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Text Box 47"/>
          <p:cNvSpPr txBox="1"/>
          <p:nvPr/>
        </p:nvSpPr>
        <p:spPr>
          <a:xfrm>
            <a:off x="4495800" y="6400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Copyright © 2015 by Pearson Education, Inc.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All Rights Reserved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1600200" y="6400800"/>
            <a:ext cx="56292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Family Law and Practice,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 4th Edition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Luppino | Miller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trike="noStrike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gray">
          <a:xfrm>
            <a:off x="-9525" y="6400800"/>
            <a:ext cx="9153525" cy="4572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1" name="Picture 8" descr="Pearson_Bound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1588" y="6396038"/>
            <a:ext cx="153352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Pearson_Strap_Bound_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75" y="6410325"/>
            <a:ext cx="176688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14"/>
          <p:cNvSpPr/>
          <p:nvPr userDrawn="1"/>
        </p:nvSpPr>
        <p:spPr>
          <a:xfrm>
            <a:off x="3175" y="0"/>
            <a:ext cx="9140825" cy="1600200"/>
          </a:xfrm>
          <a:prstGeom prst="rect">
            <a:avLst/>
          </a:prstGeom>
          <a:solidFill>
            <a:srgbClr val="214C90"/>
          </a:solidFill>
          <a:ln w="9525" cap="flat" cmpd="sng">
            <a:solidFill>
              <a:srgbClr val="214C9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lvl="0" algn="ctr" eaLnBrk="0" hangingPunct="0">
              <a:lnSpc>
                <a:spcPct val="60000"/>
              </a:lnSpc>
              <a:spcAft>
                <a:spcPts val="1200"/>
              </a:spcAft>
            </a:pPr>
            <a:r>
              <a:rPr lang="en-US" altLang="zh-CN" sz="4000">
                <a:solidFill>
                  <a:srgbClr val="FFFFFF"/>
                </a:solidFill>
                <a:latin typeface="Verdana" panose="020B0604030504040204" pitchFamily="-110" charset="0"/>
              </a:rPr>
              <a:t>Digital Fundamentals</a:t>
            </a:r>
            <a:endParaRPr lang="en-US" altLang="zh-CN" sz="1800">
              <a:solidFill>
                <a:srgbClr val="FFFFFF"/>
              </a:solidFill>
              <a:latin typeface="Verdana" panose="020B0604030504040204" pitchFamily="-110" charset="0"/>
            </a:endParaRPr>
          </a:p>
        </p:txBody>
      </p:sp>
      <p:sp>
        <p:nvSpPr>
          <p:cNvPr id="2054" name="Text Box 14"/>
          <p:cNvSpPr txBox="1"/>
          <p:nvPr userDrawn="1"/>
        </p:nvSpPr>
        <p:spPr>
          <a:xfrm>
            <a:off x="4572000" y="2967038"/>
            <a:ext cx="17907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en-US" altLang="zh-CN" b="1">
                <a:solidFill>
                  <a:srgbClr val="000000"/>
                </a:solidFill>
                <a:latin typeface="Verdana" panose="020B0604030504040204" pitchFamily="-110" charset="0"/>
              </a:rPr>
              <a:t>CHAPTER</a:t>
            </a:r>
            <a:endParaRPr lang="en-US" altLang="zh-CN" sz="1800">
              <a:solidFill>
                <a:srgbClr val="000000"/>
              </a:solidFill>
              <a:latin typeface="Verdana" panose="020B0604030504040204" pitchFamily="-110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709988" y="1323975"/>
            <a:ext cx="172402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ELEVENTH EDITION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600200" y="6400800"/>
            <a:ext cx="56292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Digital Fundamentals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, Eleventh Edition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Verdana" panose="020B0604030504040204" pitchFamily="-110" charset="0"/>
                <a:cs typeface="Verdana" panose="020B0604030504040204" pitchFamily="-110" charset="0"/>
              </a:rPr>
              <a:t>Thomas L. Floyd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Verdana" panose="020B0604030504040204" pitchFamily="-110" charset="0"/>
              <a:cs typeface="Verdana" panose="020B0604030504040204" pitchFamily="-110" charset="0"/>
            </a:endParaRPr>
          </a:p>
        </p:txBody>
      </p:sp>
      <p:sp>
        <p:nvSpPr>
          <p:cNvPr id="2057" name="Text Box 47"/>
          <p:cNvSpPr txBox="1"/>
          <p:nvPr userDrawn="1"/>
        </p:nvSpPr>
        <p:spPr>
          <a:xfrm>
            <a:off x="4495800" y="6400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Copyright © 2015 by Pearson Education, Inc.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All Rights Reserved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</p:txBody>
      </p:sp>
      <p:pic>
        <p:nvPicPr>
          <p:cNvPr id="2058" name="Picture 19" descr="FLOY7968_11_cvrmech2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000" y="1981200"/>
            <a:ext cx="3032125" cy="411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2699999" rotWithShape="0">
              <a:srgbClr val="808080">
                <a:alpha val="75000"/>
              </a:srgbClr>
            </a:outerShdw>
          </a:effectLst>
        </p:spPr>
      </p:pic>
    </p:spTree>
  </p:cSld>
  <p:clrMapOvr>
    <a:masterClrMapping/>
  </p:clrMapOvr>
  <p:transition spd="slow" advTm="0"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800"/>
            </a:lvl1pPr>
            <a:lvl2pPr marL="971550" indent="-514350">
              <a:buFont typeface="+mj-lt"/>
              <a:buAutoNum type="arabicPeriod"/>
              <a:defRPr/>
            </a:lvl2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/>
            </a:lvl1pPr>
            <a:lvl2pPr marL="971550" indent="-514350">
              <a:buFont typeface="+mj-lt"/>
              <a:buAutoNum type="arabicPeriod"/>
              <a:defRPr/>
            </a:lvl2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noFill/>
          <a:ln>
            <a:noFill/>
          </a:ln>
        </p:spPr>
        <p:txBody>
          <a:bodyPr/>
          <a:lstStyle>
            <a:lvl1pPr algn="l">
              <a:defRPr sz="11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86100"/>
            <a:ext cx="4114800" cy="685800"/>
          </a:xfrm>
          <a:noFill/>
          <a:ln>
            <a:noFill/>
          </a:ln>
        </p:spPr>
        <p:txBody>
          <a:bodyPr/>
          <a:lstStyle>
            <a:lvl1pPr algn="ctr">
              <a:defRPr sz="11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28900"/>
            <a:ext cx="5715000" cy="1638300"/>
          </a:xfrm>
          <a:noFill/>
          <a:ln>
            <a:noFill/>
          </a:ln>
        </p:spPr>
        <p:txBody>
          <a:bodyPr/>
          <a:lstStyle>
            <a:lvl1pPr algn="ctr">
              <a:defRPr sz="3200" b="1">
                <a:solidFill>
                  <a:srgbClr val="364395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800"/>
            </a:lvl1pPr>
            <a:lvl2pPr marL="971550" indent="-514350">
              <a:buFont typeface="+mj-lt"/>
              <a:buAutoNum type="arabicPeriod"/>
              <a:defRPr/>
            </a:lvl2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7496C3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1037"/>
            <a:ext cx="8229600" cy="563563"/>
          </a:xfrm>
        </p:spPr>
        <p:txBody>
          <a:bodyPr anchor="ctr"/>
          <a:lstStyle>
            <a:lvl1pPr marL="0" indent="0" algn="ctr">
              <a:buNone/>
              <a:tabLst>
                <a:tab pos="7773670" algn="l"/>
              </a:tabLst>
              <a:defRPr sz="1400"/>
            </a:lvl1pPr>
            <a:lvl2pPr algn="ctr">
              <a:buNone/>
              <a:tabLst>
                <a:tab pos="7773670" algn="l"/>
              </a:tabLst>
              <a:defRPr sz="1400"/>
            </a:lvl2pPr>
            <a:lvl3pPr algn="ctr">
              <a:buNone/>
              <a:tabLst>
                <a:tab pos="7773670" algn="l"/>
              </a:tabLst>
              <a:defRPr sz="1400"/>
            </a:lvl3pPr>
            <a:lvl4pPr algn="ctr">
              <a:buNone/>
              <a:tabLst>
                <a:tab pos="7773670" algn="l"/>
              </a:tabLst>
              <a:defRPr sz="1400"/>
            </a:lvl4pPr>
            <a:lvl5pPr algn="ctr">
              <a:buNone/>
              <a:tabLst>
                <a:tab pos="7773670" algn="l"/>
              </a:tabLst>
              <a:defRPr sz="14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66925"/>
            <a:ext cx="7772400" cy="1362075"/>
          </a:xfrm>
          <a:noFill/>
          <a:ln>
            <a:noFill/>
          </a:ln>
        </p:spPr>
        <p:txBody>
          <a:bodyPr anchorCtr="1"/>
          <a:lstStyle>
            <a:lvl1pPr algn="ctr">
              <a:defRPr sz="3600" b="0" cap="none">
                <a:solidFill>
                  <a:srgbClr val="1191D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528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685800"/>
          </a:xfrm>
          <a:noFill/>
          <a:ln>
            <a:noFill/>
          </a:ln>
        </p:spPr>
        <p:txBody>
          <a:bodyPr anchor="b" anchorCtr="1"/>
          <a:lstStyle>
            <a:lvl1pPr algn="ctr">
              <a:defRPr sz="14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C90"/>
              </a:buClr>
              <a:buSzTx/>
              <a:buFont typeface="Times" pitchFamily="-110" charset="0"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+mn-ea"/>
                <a:cs typeface="MS PGothic" panose="020B0600070205080204" pitchFamily="-110" charset="-128"/>
              </a:rPr>
              <a:t>Click icon to add picture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/>
              <a:ea typeface="+mn-ea"/>
              <a:cs typeface="MS PGothic" panose="020B0600070205080204" pitchFamily="-110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4C90"/>
          </a:solidFill>
          <a:ln>
            <a:solidFill>
              <a:srgbClr val="214C90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/>
            </a:lvl1pPr>
            <a:lvl2pPr marL="971550" indent="-514350">
              <a:buFont typeface="+mj-lt"/>
              <a:buAutoNum type="arabicPeriod"/>
              <a:defRPr/>
            </a:lvl2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9588" y="0"/>
            <a:ext cx="2284412" cy="6126163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" y="0"/>
            <a:ext cx="6704013" cy="6126163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-9525" y="6400800"/>
            <a:ext cx="9153525" cy="4572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07" name="Picture 8" descr="Pearson_Bound_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88" y="6400800"/>
            <a:ext cx="153352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Picture 9" descr="Pearson_Strap_Bound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400800"/>
            <a:ext cx="176688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Text Box 47"/>
          <p:cNvSpPr txBox="1"/>
          <p:nvPr/>
        </p:nvSpPr>
        <p:spPr>
          <a:xfrm>
            <a:off x="4495800" y="6400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Copyright © 2015 by Pearson Education, Inc.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  <a:p>
            <a:pPr lvl="0" algn="r" eaLnBrk="0" hangingPunct="0"/>
            <a:r>
              <a:rPr lang="en-US" altLang="zh-CN" sz="900">
                <a:solidFill>
                  <a:schemeClr val="bg1"/>
                </a:solidFill>
                <a:latin typeface="Verdana" panose="020B0604030504040204" pitchFamily="-110" charset="0"/>
              </a:rPr>
              <a:t>All Rights Reserved</a:t>
            </a:r>
            <a:endParaRPr lang="en-US" altLang="zh-CN" sz="900">
              <a:solidFill>
                <a:schemeClr val="bg1"/>
              </a:solidFill>
              <a:latin typeface="Verdana" panose="020B0604030504040204" pitchFamily="-110" charset="0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1600200" y="6400800"/>
            <a:ext cx="56292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Family Law and Practice,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 4th Edition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-110" charset="0"/>
                <a:ea typeface="+mn-ea"/>
                <a:cs typeface="+mn-cs"/>
              </a:rPr>
              <a:t>Luppino | Miller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-110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trike="noStrike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noFill/>
          <a:ln>
            <a:noFill/>
          </a:ln>
        </p:spPr>
        <p:txBody>
          <a:bodyPr/>
          <a:lstStyle>
            <a:lvl1pPr algn="l">
              <a:defRPr sz="11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86100"/>
            <a:ext cx="4114800" cy="685800"/>
          </a:xfrm>
          <a:noFill/>
          <a:ln>
            <a:noFill/>
          </a:ln>
        </p:spPr>
        <p:txBody>
          <a:bodyPr/>
          <a:lstStyle>
            <a:lvl1pPr algn="ctr">
              <a:defRPr sz="1100">
                <a:solidFill>
                  <a:srgbClr val="000000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28900"/>
            <a:ext cx="5715000" cy="1638300"/>
          </a:xfrm>
          <a:noFill/>
          <a:ln>
            <a:noFill/>
          </a:ln>
        </p:spPr>
        <p:txBody>
          <a:bodyPr/>
          <a:lstStyle>
            <a:lvl1pPr algn="ctr">
              <a:defRPr sz="3200" b="1">
                <a:solidFill>
                  <a:srgbClr val="364395"/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7496C3"/>
            </a:solidFill>
          </a:ln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1037"/>
            <a:ext cx="8229600" cy="563563"/>
          </a:xfrm>
        </p:spPr>
        <p:txBody>
          <a:bodyPr anchor="ctr"/>
          <a:lstStyle>
            <a:lvl1pPr marL="0" indent="0" algn="ctr">
              <a:buNone/>
              <a:tabLst>
                <a:tab pos="7773670" algn="l"/>
              </a:tabLst>
              <a:defRPr sz="1400"/>
            </a:lvl1pPr>
            <a:lvl2pPr algn="ctr">
              <a:buNone/>
              <a:tabLst>
                <a:tab pos="7773670" algn="l"/>
              </a:tabLst>
              <a:defRPr sz="1400"/>
            </a:lvl2pPr>
            <a:lvl3pPr algn="ctr">
              <a:buNone/>
              <a:tabLst>
                <a:tab pos="7773670" algn="l"/>
              </a:tabLst>
              <a:defRPr sz="1400"/>
            </a:lvl3pPr>
            <a:lvl4pPr algn="ctr">
              <a:buNone/>
              <a:tabLst>
                <a:tab pos="7773670" algn="l"/>
              </a:tabLst>
              <a:defRPr sz="1400"/>
            </a:lvl4pPr>
            <a:lvl5pPr algn="ctr">
              <a:buNone/>
              <a:tabLst>
                <a:tab pos="7773670" algn="l"/>
              </a:tabLst>
              <a:defRPr sz="14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 advTm="0"/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-19050" y="0"/>
            <a:ext cx="9163050" cy="13716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slow" advTm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>
              <a:srgbClr val="000000">
                <a:alpha val="75000"/>
              </a:srgbClr>
            </a:outerShdw>
          </a:effectLst>
          <a:latin typeface="Verdana" panose="020B0604030504040204"/>
          <a:ea typeface="+mj-ea"/>
          <a:cs typeface="MS PGothic" panose="020B0600070205080204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Times" pitchFamily="-110" charset="0"/>
        <a:buChar char="•"/>
        <a:defRPr sz="30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191D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Arial" panose="020B0604020202020204" pitchFamily="34" charset="0"/>
        <a:buChar char="•"/>
        <a:defRPr sz="26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1191D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Lucida Grande" pitchFamily="-110" charset="0"/>
        <a:buChar char="-"/>
        <a:defRPr sz="22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-19050" y="0"/>
            <a:ext cx="9163050" cy="1371600"/>
          </a:xfrm>
          <a:prstGeom prst="rect">
            <a:avLst/>
          </a:prstGeom>
          <a:solidFill>
            <a:srgbClr val="214C90"/>
          </a:solidFill>
          <a:ln w="9525">
            <a:solidFill>
              <a:srgbClr val="214C9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5125" y="6324600"/>
            <a:ext cx="1011238" cy="365125"/>
          </a:xfrm>
        </p:spPr>
        <p:txBody>
          <a:bodyPr/>
          <a:p>
            <a:pPr fontAlgn="base"/>
            <a:fld id="{E077DA78-E013-4A8C-AD75-63A150561B10}" type="slidenum">
              <a:rPr lang="zh-CN" altLang="en-US" strike="noStrike" noProof="1" smtClean="0">
                <a:latin typeface="Arial" panose="020B0604020202020204" pitchFamily="34" charset="0"/>
                <a:ea typeface="MS PGothic" panose="020B0600070205080204" pitchFamily="-110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transition spd="slow" advTm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>
              <a:srgbClr val="000000">
                <a:alpha val="75000"/>
              </a:srgbClr>
            </a:outerShdw>
          </a:effectLst>
          <a:latin typeface="Verdana" panose="020B0604030504040204"/>
          <a:ea typeface="+mj-ea"/>
          <a:cs typeface="MS PGothic" panose="020B0600070205080204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-110" charset="0"/>
          <a:ea typeface="MS PGothic" panose="020B0600070205080204" pitchFamily="-110" charset="-128"/>
          <a:cs typeface="MS PGothic" panose="020B0600070205080204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MS PGothic" panose="020B0600070205080204" pitchFamily="-110" charset="-128"/>
          <a:cs typeface="MS PGothic" panose="020B0600070205080204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Times" pitchFamily="-110" charset="0"/>
        <a:buChar char="•"/>
        <a:defRPr sz="30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191D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Arial" panose="020B0604020202020204" pitchFamily="34" charset="0"/>
        <a:buChar char="•"/>
        <a:defRPr sz="26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1191D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214C90"/>
        </a:buClr>
        <a:buFont typeface="Lucida Grande" pitchFamily="-110" charset="0"/>
        <a:buChar char="-"/>
        <a:defRPr sz="2200">
          <a:solidFill>
            <a:schemeClr val="tx1"/>
          </a:solidFill>
          <a:latin typeface="Verdana" panose="020B0604030504040204"/>
          <a:ea typeface="+mn-ea"/>
          <a:cs typeface="MS PGothic" panose="020B0600070205080204" pitchFamily="-110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2D5E2F"/>
        </a:buClr>
        <a:buFont typeface="Times" pitchFamily="-110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emf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5.xml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24.xml"/><Relationship Id="rId20" Type="http://schemas.openxmlformats.org/officeDocument/2006/relationships/image" Target="../media/image3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34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37.xml"/><Relationship Id="rId3" Type="http://schemas.openxmlformats.org/officeDocument/2006/relationships/tags" Target="../tags/tag1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37.xml"/><Relationship Id="rId3" Type="http://schemas.openxmlformats.org/officeDocument/2006/relationships/tags" Target="../tags/tag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3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59.wmf"/><Relationship Id="rId2" Type="http://schemas.openxmlformats.org/officeDocument/2006/relationships/oleObject" Target="../embeddings/oleObject53.bin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65.jpeg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67.wmf"/><Relationship Id="rId2" Type="http://schemas.openxmlformats.org/officeDocument/2006/relationships/oleObject" Target="../embeddings/oleObject57.bin"/><Relationship Id="rId1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69.jpeg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71.jpeg"/><Relationship Id="rId2" Type="http://schemas.openxmlformats.org/officeDocument/2006/relationships/image" Target="../media/image70.wmf"/><Relationship Id="rId1" Type="http://schemas.openxmlformats.org/officeDocument/2006/relationships/oleObject" Target="../embeddings/oleObject5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6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82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62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6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6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7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7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78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8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8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2" Type="http://schemas.openxmlformats.org/officeDocument/2006/relationships/notesSlide" Target="../notesSlides/notesSlide7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5.xml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3"/>
          <p:cNvSpPr/>
          <p:nvPr/>
        </p:nvSpPr>
        <p:spPr>
          <a:xfrm>
            <a:off x="4572000" y="3810000"/>
            <a:ext cx="3810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800">
                <a:latin typeface="Verdana" panose="020B0604030504040204" pitchFamily="-110" charset="0"/>
              </a:rPr>
              <a:t>Boolean Algebra and Logic Simplification</a:t>
            </a:r>
            <a:endParaRPr lang="en-US" altLang="zh-CN" sz="2800">
              <a:latin typeface="Verdana" panose="020B0604030504040204" pitchFamily="-110" charset="0"/>
              <a:ea typeface="Verdana" panose="020B0604030504040204" pitchFamily="-110" charset="0"/>
            </a:endParaRPr>
          </a:p>
        </p:txBody>
      </p:sp>
      <p:sp>
        <p:nvSpPr>
          <p:cNvPr id="23554" name="Text Box 6"/>
          <p:cNvSpPr txBox="1"/>
          <p:nvPr/>
        </p:nvSpPr>
        <p:spPr>
          <a:xfrm>
            <a:off x="6288088" y="2559050"/>
            <a:ext cx="722312" cy="11080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6600">
                <a:latin typeface="Verdana" panose="020B0604030504040204" pitchFamily="-110" charset="0"/>
              </a:rPr>
              <a:t>4</a:t>
            </a:r>
            <a:endParaRPr lang="en-US" altLang="zh-CN" sz="6600">
              <a:latin typeface="Verdana" panose="020B0604030504040204" pitchFamily="-110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矩形 153603"/>
          <p:cNvSpPr/>
          <p:nvPr/>
        </p:nvSpPr>
        <p:spPr>
          <a:xfrm>
            <a:off x="914400" y="841375"/>
            <a:ext cx="33401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Rules of Boolean Algebra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40962" name="文本框 153623"/>
          <p:cNvSpPr txBox="1"/>
          <p:nvPr/>
        </p:nvSpPr>
        <p:spPr>
          <a:xfrm>
            <a:off x="1066800" y="1374775"/>
            <a:ext cx="7162800" cy="82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Rule 12, which states that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)(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 + 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) =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 + BC</a:t>
            </a:r>
            <a:r>
              <a:rPr lang="en-US" altLang="zh-CN">
                <a:latin typeface="Times New Roman" panose="02020603050405020304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</a:rPr>
              <a:t>can be proven by applying earlier rules as follows: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3627" name="文本框 153626"/>
          <p:cNvSpPr txBox="1"/>
          <p:nvPr/>
        </p:nvSpPr>
        <p:spPr>
          <a:xfrm>
            <a:off x="1524000" y="2247900"/>
            <a:ext cx="7010400" cy="3414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)(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 + 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) </a:t>
            </a:r>
            <a:r>
              <a:rPr lang="en-US" altLang="zh-CN">
                <a:latin typeface="Times New Roman" panose="02020603050405020304" charset="0"/>
              </a:rPr>
              <a:t>= </a:t>
            </a:r>
            <a:r>
              <a:rPr lang="en-US" altLang="zh-CN" i="1">
                <a:latin typeface="Times New Roman" panose="02020603050405020304" charset="0"/>
              </a:rPr>
              <a:t>AA + AC + AB + BC</a:t>
            </a:r>
            <a:endParaRPr lang="en-US" altLang="zh-CN" i="1">
              <a:latin typeface="Times New Roman" panose="02020603050405020304" charset="0"/>
            </a:endParaRPr>
          </a:p>
          <a:p>
            <a:r>
              <a:rPr lang="en-US" altLang="zh-CN" i="1">
                <a:latin typeface="Times New Roman" panose="02020603050405020304" charset="0"/>
              </a:rPr>
              <a:t>		 = A + AC + AB + BC</a:t>
            </a:r>
            <a:endParaRPr lang="en-US" altLang="zh-CN" i="1">
              <a:latin typeface="Times New Roman" panose="02020603050405020304" charset="0"/>
            </a:endParaRPr>
          </a:p>
          <a:p>
            <a:r>
              <a:rPr lang="en-US" altLang="zh-CN" i="1">
                <a:latin typeface="Times New Roman" panose="02020603050405020304" charset="0"/>
              </a:rPr>
              <a:t>		 = A</a:t>
            </a:r>
            <a:r>
              <a:rPr lang="en-US" altLang="zh-CN">
                <a:latin typeface="Times New Roman" panose="02020603050405020304" charset="0"/>
              </a:rPr>
              <a:t>(1</a:t>
            </a:r>
            <a:r>
              <a:rPr lang="en-US" altLang="zh-CN" i="1">
                <a:latin typeface="Times New Roman" panose="02020603050405020304" charset="0"/>
              </a:rPr>
              <a:t> + C + B</a:t>
            </a:r>
            <a:r>
              <a:rPr lang="en-US" altLang="zh-CN">
                <a:latin typeface="Times New Roman" panose="02020603050405020304" charset="0"/>
              </a:rPr>
              <a:t>)</a:t>
            </a:r>
            <a:r>
              <a:rPr lang="en-US" altLang="zh-CN" i="1">
                <a:latin typeface="Times New Roman" panose="02020603050405020304" charset="0"/>
              </a:rPr>
              <a:t> + BC</a:t>
            </a:r>
            <a:endParaRPr lang="en-US" altLang="zh-CN" i="1">
              <a:latin typeface="Times New Roman" panose="02020603050405020304" charset="0"/>
            </a:endParaRPr>
          </a:p>
          <a:p>
            <a:r>
              <a:rPr lang="en-US" altLang="zh-CN" i="1">
                <a:latin typeface="Times New Roman" panose="02020603050405020304" charset="0"/>
              </a:rPr>
              <a:t>		 = A </a:t>
            </a:r>
            <a:r>
              <a:rPr lang="en-US" altLang="zh-CN" i="1" baseline="30000">
                <a:latin typeface="Times New Roman" panose="02020603050405020304" charset="0"/>
              </a:rPr>
              <a:t>.</a:t>
            </a:r>
            <a:r>
              <a:rPr lang="en-US" altLang="zh-CN" i="1">
                <a:latin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</a:rPr>
              <a:t>1 </a:t>
            </a:r>
            <a:r>
              <a:rPr lang="en-US" altLang="zh-CN" i="1">
                <a:latin typeface="Times New Roman" panose="02020603050405020304" charset="0"/>
              </a:rPr>
              <a:t>+ BC</a:t>
            </a:r>
            <a:endParaRPr lang="en-US" altLang="zh-CN" i="1">
              <a:latin typeface="Times New Roman" panose="02020603050405020304" charset="0"/>
            </a:endParaRPr>
          </a:p>
          <a:p>
            <a:r>
              <a:rPr lang="en-US" altLang="zh-CN" i="1">
                <a:latin typeface="Times New Roman" panose="02020603050405020304" charset="0"/>
              </a:rPr>
              <a:t>		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= A + BC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This rule is a little more complicated, but it can also be  shown with a Venn diagram, as given on the following slide…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0964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charRg st="10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627">
                                            <p:txEl>
                                              <p:charRg st="109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09" name="对象 155654"/>
          <p:cNvGraphicFramePr/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33370" imgH="2080260" progId="CorelDRAW.Graphic.12">
                  <p:embed/>
                </p:oleObj>
              </mc:Choice>
              <mc:Fallback>
                <p:oleObj name="" r:id="rId1" imgW="2833370" imgH="2080260" progId="CorelDRAW.Graphic.1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对象 155656"/>
          <p:cNvGraphicFramePr/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833370" imgH="2080260" progId="CorelDRAW.Graphic.12">
                  <p:embed/>
                </p:oleObj>
              </mc:Choice>
              <mc:Fallback>
                <p:oleObj name="" r:id="rId3" imgW="2833370" imgH="2080260" progId="CorelDRAW.Graphic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文本框 155657"/>
          <p:cNvSpPr txBox="1"/>
          <p:nvPr/>
        </p:nvSpPr>
        <p:spPr>
          <a:xfrm>
            <a:off x="1143000" y="15240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area representing </a:t>
            </a:r>
            <a:r>
              <a:rPr lang="en-US" altLang="zh-CN" i="1" noProof="1">
                <a:solidFill>
                  <a:srgbClr val="7030A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 + B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is shown in </a:t>
            </a:r>
            <a:r>
              <a:rPr lang="en-US" altLang="zh-CN" noProof="1">
                <a:solidFill>
                  <a:srgbClr val="7030A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yellow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noProof="1">
              <a:latin typeface="Times New Roman" panose="02020603050405020304" charset="0"/>
            </a:endParaRPr>
          </a:p>
        </p:txBody>
      </p:sp>
      <p:sp>
        <p:nvSpPr>
          <p:cNvPr id="155659" name="文本框 155658"/>
          <p:cNvSpPr txBox="1"/>
          <p:nvPr/>
        </p:nvSpPr>
        <p:spPr>
          <a:xfrm>
            <a:off x="1143000" y="19812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area representing </a:t>
            </a:r>
            <a:r>
              <a:rPr lang="en-US" altLang="zh-CN" i="1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+ </a:t>
            </a:r>
            <a:r>
              <a:rPr lang="en-US" altLang="zh-CN" i="1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C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is shown in </a:t>
            </a:r>
            <a:r>
              <a:rPr lang="en-US" altLang="zh-CN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red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noProof="1">
              <a:latin typeface="Times New Roman" panose="02020603050405020304" charset="0"/>
            </a:endParaRPr>
          </a:p>
        </p:txBody>
      </p:sp>
      <p:sp>
        <p:nvSpPr>
          <p:cNvPr id="155660" name="文本框 155659"/>
          <p:cNvSpPr txBox="1"/>
          <p:nvPr/>
        </p:nvSpPr>
        <p:spPr>
          <a:xfrm>
            <a:off x="1143000" y="10668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Three areas represent the variables 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, 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B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, and 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C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noProof="1">
              <a:latin typeface="Times New Roman" panose="02020603050405020304" charset="0"/>
            </a:endParaRPr>
          </a:p>
        </p:txBody>
      </p:sp>
      <p:graphicFrame>
        <p:nvGraphicFramePr>
          <p:cNvPr id="155661" name="对象 155660"/>
          <p:cNvGraphicFramePr/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833370" imgH="2080260" progId="CorelDRAW.Graphic.12">
                  <p:embed/>
                </p:oleObj>
              </mc:Choice>
              <mc:Fallback>
                <p:oleObj name="" r:id="rId5" imgW="2833370" imgH="2080260" progId="CorelDRAW.Graphic.1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2" name="文本框 155661"/>
          <p:cNvSpPr txBox="1"/>
          <p:nvPr/>
        </p:nvSpPr>
        <p:spPr>
          <a:xfrm>
            <a:off x="1143000" y="24384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overlap of </a:t>
            </a:r>
            <a:r>
              <a:rPr lang="en-US" altLang="zh-CN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red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and </a:t>
            </a:r>
            <a:r>
              <a:rPr lang="en-US" altLang="zh-CN" noProof="1">
                <a:solidFill>
                  <a:srgbClr val="7030A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yellow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is shown in </a:t>
            </a:r>
            <a:r>
              <a:rPr lang="en-US" altLang="zh-CN" noProof="1">
                <a:solidFill>
                  <a:srgbClr val="FF99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orange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noProof="1">
              <a:latin typeface="Times New Roman" panose="02020603050405020304" charset="0"/>
            </a:endParaRPr>
          </a:p>
        </p:txBody>
      </p:sp>
      <p:graphicFrame>
        <p:nvGraphicFramePr>
          <p:cNvPr id="155663" name="对象 155662"/>
          <p:cNvGraphicFramePr/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833370" imgH="2080260" progId="CorelDRAW.Graphic.12">
                  <p:embed/>
                </p:oleObj>
              </mc:Choice>
              <mc:Fallback>
                <p:oleObj name="" r:id="rId7" imgW="2833370" imgH="2080260" progId="CorelDRAW.Graphic.1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对象 155663"/>
          <p:cNvGraphicFramePr/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833370" imgH="2080260" progId="CorelDRAW.Graphic.12">
                  <p:embed/>
                </p:oleObj>
              </mc:Choice>
              <mc:Fallback>
                <p:oleObj name="" r:id="rId9" imgW="2833370" imgH="2080260" progId="CorelDRAW.Graphic.1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6" name="文本框 155665"/>
          <p:cNvSpPr txBox="1"/>
          <p:nvPr/>
        </p:nvSpPr>
        <p:spPr>
          <a:xfrm>
            <a:off x="1143000" y="36576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ORing with </a:t>
            </a:r>
            <a:r>
              <a:rPr lang="en-US" altLang="zh-CN" i="1" noProof="1">
                <a:solidFill>
                  <a:srgbClr val="7030A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gives the same area as before.</a:t>
            </a:r>
            <a:endParaRPr lang="en-US" altLang="zh-CN" noProof="1">
              <a:latin typeface="Times New Roman" panose="02020603050405020304" charset="0"/>
            </a:endParaRPr>
          </a:p>
        </p:txBody>
      </p:sp>
      <p:graphicFrame>
        <p:nvGraphicFramePr>
          <p:cNvPr id="155668" name="对象 155667"/>
          <p:cNvGraphicFramePr/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2833370" imgH="2080260" progId="CorelDRAW.Graphic.12">
                  <p:embed/>
                </p:oleObj>
              </mc:Choice>
              <mc:Fallback>
                <p:oleObj name="" r:id="rId11" imgW="2833370" imgH="2080260" progId="CorelDRAW.Graphic.1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文本框 155668"/>
          <p:cNvSpPr txBox="1"/>
          <p:nvPr/>
        </p:nvSpPr>
        <p:spPr>
          <a:xfrm>
            <a:off x="4267200" y="5029200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=</a:t>
            </a:r>
            <a:endParaRPr lang="en-US" altLang="zh-CN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55670" name="对象 155669"/>
          <p:cNvGraphicFramePr/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2833370" imgH="2080260" progId="CorelDRAW.Graphic.12">
                  <p:embed/>
                </p:oleObj>
              </mc:Choice>
              <mc:Fallback>
                <p:oleObj name="" r:id="rId13" imgW="2833370" imgH="2080260" progId="CorelDRAW.Graphic.1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71" name="组合 155670"/>
          <p:cNvGrpSpPr/>
          <p:nvPr/>
        </p:nvGrpSpPr>
        <p:grpSpPr>
          <a:xfrm>
            <a:off x="685800" y="5029200"/>
            <a:ext cx="2057400" cy="1228725"/>
            <a:chOff x="432" y="3168"/>
            <a:chExt cx="1296" cy="774"/>
          </a:xfrm>
        </p:grpSpPr>
        <p:sp>
          <p:nvSpPr>
            <p:cNvPr id="43023" name="文本框 155671"/>
            <p:cNvSpPr txBox="1"/>
            <p:nvPr/>
          </p:nvSpPr>
          <p:spPr>
            <a:xfrm>
              <a:off x="432" y="3648"/>
              <a:ext cx="1296" cy="29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(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 + 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)(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A + C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)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43024" name="直接连接符 155672"/>
            <p:cNvSpPr/>
            <p:nvPr/>
          </p:nvSpPr>
          <p:spPr>
            <a:xfrm flipV="1">
              <a:off x="912" y="3168"/>
              <a:ext cx="288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55674" name="组合 155673"/>
          <p:cNvGrpSpPr/>
          <p:nvPr/>
        </p:nvGrpSpPr>
        <p:grpSpPr>
          <a:xfrm>
            <a:off x="4648200" y="5029200"/>
            <a:ext cx="1143000" cy="1228725"/>
            <a:chOff x="2928" y="3168"/>
            <a:chExt cx="720" cy="774"/>
          </a:xfrm>
        </p:grpSpPr>
        <p:sp>
          <p:nvSpPr>
            <p:cNvPr id="43026" name="文本框 155674"/>
            <p:cNvSpPr txBox="1"/>
            <p:nvPr/>
          </p:nvSpPr>
          <p:spPr>
            <a:xfrm>
              <a:off x="2928" y="3648"/>
              <a:ext cx="720" cy="29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A + BC</a:t>
              </a:r>
              <a:endParaRPr lang="en-US" altLang="zh-CN" i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3027" name="直接连接符 155675"/>
            <p:cNvSpPr/>
            <p:nvPr/>
          </p:nvSpPr>
          <p:spPr>
            <a:xfrm flipV="1">
              <a:off x="3360" y="3168"/>
              <a:ext cx="240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55677" name="文本框 155676"/>
          <p:cNvSpPr txBox="1"/>
          <p:nvPr/>
        </p:nvSpPr>
        <p:spPr>
          <a:xfrm>
            <a:off x="1143000" y="3200400"/>
            <a:ext cx="68580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overlapping area between 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B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and C represents </a:t>
            </a:r>
            <a:r>
              <a:rPr lang="en-US" altLang="zh-CN" i="1" noProof="1">
                <a:solidFill>
                  <a:srgbClr val="996633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BC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i="1" noProof="1">
              <a:latin typeface="Times New Roman" panose="02020603050405020304" charset="0"/>
            </a:endParaRPr>
          </a:p>
        </p:txBody>
      </p:sp>
      <p:sp>
        <p:nvSpPr>
          <p:cNvPr id="43029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bldLvl="0" animBg="1"/>
      <p:bldP spid="155659" grpId="0" bldLvl="0" animBg="1"/>
      <p:bldP spid="155660" grpId="0" bldLvl="0" animBg="1"/>
      <p:bldP spid="155662" grpId="0" bldLvl="0" animBg="1"/>
      <p:bldP spid="155666" grpId="0" bldLvl="0" animBg="1"/>
      <p:bldP spid="155669" grpId="0"/>
      <p:bldP spid="15567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114691"/>
          <p:cNvSpPr/>
          <p:nvPr/>
        </p:nvSpPr>
        <p:spPr>
          <a:xfrm>
            <a:off x="763588" y="915988"/>
            <a:ext cx="2871787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DeMorgan’s Theorem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45058" name="文本框 114692"/>
          <p:cNvSpPr txBox="1"/>
          <p:nvPr/>
        </p:nvSpPr>
        <p:spPr>
          <a:xfrm>
            <a:off x="1449388" y="1982788"/>
            <a:ext cx="66294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The complement of a product of variables is equal to the sum of the complemented variables.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45059" name="文本框 114693"/>
          <p:cNvSpPr txBox="1"/>
          <p:nvPr/>
        </p:nvSpPr>
        <p:spPr>
          <a:xfrm>
            <a:off x="1144588" y="1525588"/>
            <a:ext cx="6096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u="sng">
                <a:latin typeface="Times New Roman" panose="02020603050405020304" charset="0"/>
              </a:rPr>
              <a:t>DeMorgan’s 1</a:t>
            </a:r>
            <a:r>
              <a:rPr lang="en-US" altLang="zh-CN" u="sng" baseline="30000">
                <a:latin typeface="Times New Roman" panose="02020603050405020304" charset="0"/>
              </a:rPr>
              <a:t>st</a:t>
            </a:r>
            <a:r>
              <a:rPr lang="en-US" altLang="zh-CN" u="sng">
                <a:latin typeface="Times New Roman" panose="02020603050405020304" charset="0"/>
              </a:rPr>
              <a:t> Theorem</a:t>
            </a:r>
            <a:endParaRPr lang="en-US" altLang="zh-CN" sz="1800" u="sng">
              <a:latin typeface="Times New Roman" panose="02020603050405020304" charset="0"/>
            </a:endParaRPr>
          </a:p>
        </p:txBody>
      </p:sp>
      <p:grpSp>
        <p:nvGrpSpPr>
          <p:cNvPr id="45060" name="组合 114694"/>
          <p:cNvGrpSpPr/>
          <p:nvPr/>
        </p:nvGrpSpPr>
        <p:grpSpPr>
          <a:xfrm>
            <a:off x="3201988" y="2820988"/>
            <a:ext cx="1905000" cy="457200"/>
            <a:chOff x="2256" y="2352"/>
            <a:chExt cx="1200" cy="288"/>
          </a:xfrm>
        </p:grpSpPr>
        <p:sp>
          <p:nvSpPr>
            <p:cNvPr id="45061" name="文本框 114695"/>
            <p:cNvSpPr txBox="1"/>
            <p:nvPr/>
          </p:nvSpPr>
          <p:spPr>
            <a:xfrm>
              <a:off x="2256" y="2352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AB = A + B</a:t>
              </a:r>
              <a:endParaRPr lang="en-US" altLang="zh-CN" i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5062" name="直接连接符 114696"/>
            <p:cNvSpPr/>
            <p:nvPr/>
          </p:nvSpPr>
          <p:spPr>
            <a:xfrm>
              <a:off x="2352" y="2400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3" name="直接连接符 114697"/>
            <p:cNvSpPr/>
            <p:nvPr/>
          </p:nvSpPr>
          <p:spPr>
            <a:xfrm>
              <a:off x="2784" y="2400"/>
              <a:ext cx="14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4" name="直接连接符 114698"/>
            <p:cNvSpPr/>
            <p:nvPr/>
          </p:nvSpPr>
          <p:spPr>
            <a:xfrm>
              <a:off x="3120" y="2400"/>
              <a:ext cx="14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700" name="文本框 114699"/>
          <p:cNvSpPr txBox="1"/>
          <p:nvPr/>
        </p:nvSpPr>
        <p:spPr>
          <a:xfrm>
            <a:off x="1525588" y="3278188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Applying DeMorgan’s first theorem to gates: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114704" name="对象 114703"/>
          <p:cNvGraphicFramePr/>
          <p:nvPr/>
        </p:nvGraphicFramePr>
        <p:xfrm>
          <a:off x="6096000" y="40386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339850" imgH="1190625" progId="CorelDRAW.Graphic.13">
                  <p:embed/>
                </p:oleObj>
              </mc:Choice>
              <mc:Fallback>
                <p:oleObj name="" r:id="rId1" imgW="1339850" imgH="1190625" progId="CorelDRAW.Graphic.1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4038600"/>
                        <a:ext cx="2362200" cy="208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对象 114704"/>
          <p:cNvGraphicFramePr/>
          <p:nvPr/>
        </p:nvGraphicFramePr>
        <p:xfrm>
          <a:off x="1524000" y="40386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562225" imgH="616585" progId="CorelDRAW.Graphic.13">
                  <p:embed/>
                </p:oleObj>
              </mc:Choice>
              <mc:Fallback>
                <p:oleObj name="" r:id="rId3" imgW="2562225" imgH="616585" progId="CorelDRAW.Graphic.1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038600"/>
                        <a:ext cx="44196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矩形 122883"/>
          <p:cNvSpPr/>
          <p:nvPr/>
        </p:nvSpPr>
        <p:spPr>
          <a:xfrm>
            <a:off x="612775" y="915988"/>
            <a:ext cx="28702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DeMorgan’s Theorem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47106" name="文本框 122885"/>
          <p:cNvSpPr txBox="1"/>
          <p:nvPr/>
        </p:nvSpPr>
        <p:spPr>
          <a:xfrm>
            <a:off x="993775" y="1525588"/>
            <a:ext cx="6096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u="sng">
                <a:latin typeface="Times New Roman" panose="02020603050405020304" charset="0"/>
              </a:rPr>
              <a:t>DeMorgan’s 2</a:t>
            </a:r>
            <a:r>
              <a:rPr lang="en-US" altLang="zh-CN" u="sng" baseline="30000">
                <a:latin typeface="Times New Roman" panose="02020603050405020304" charset="0"/>
              </a:rPr>
              <a:t>nd</a:t>
            </a:r>
            <a:r>
              <a:rPr lang="en-US" altLang="zh-CN" u="sng">
                <a:latin typeface="Times New Roman" panose="02020603050405020304" charset="0"/>
              </a:rPr>
              <a:t>  Theorem</a:t>
            </a:r>
            <a:endParaRPr lang="en-US" altLang="zh-CN" sz="1800" u="sng">
              <a:latin typeface="Times New Roman" panose="02020603050405020304" charset="0"/>
            </a:endParaRPr>
          </a:p>
        </p:txBody>
      </p:sp>
      <p:sp>
        <p:nvSpPr>
          <p:cNvPr id="47107" name="文本框 122895"/>
          <p:cNvSpPr txBox="1"/>
          <p:nvPr/>
        </p:nvSpPr>
        <p:spPr>
          <a:xfrm>
            <a:off x="1298575" y="1982788"/>
            <a:ext cx="65532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The complement of a sum of variables is equal to the product of the complemented variables.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47108" name="文本框 122897"/>
          <p:cNvSpPr txBox="1"/>
          <p:nvPr/>
        </p:nvSpPr>
        <p:spPr>
          <a:xfrm>
            <a:off x="2974975" y="2820988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 + B = A 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charset="0"/>
              </a:rPr>
              <a:t>.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 B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47109" name="直接连接符 122898"/>
          <p:cNvSpPr/>
          <p:nvPr/>
        </p:nvSpPr>
        <p:spPr>
          <a:xfrm>
            <a:off x="3127375" y="2897188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10" name="直接连接符 122899"/>
          <p:cNvSpPr/>
          <p:nvPr/>
        </p:nvSpPr>
        <p:spPr>
          <a:xfrm>
            <a:off x="4117975" y="2897188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11" name="直接连接符 122900"/>
          <p:cNvSpPr/>
          <p:nvPr/>
        </p:nvSpPr>
        <p:spPr>
          <a:xfrm>
            <a:off x="4498975" y="2897188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2" name="文本框 122901"/>
          <p:cNvSpPr txBox="1"/>
          <p:nvPr/>
        </p:nvSpPr>
        <p:spPr>
          <a:xfrm>
            <a:off x="1450975" y="3354388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Applying DeMorgan’s second theorem to gates: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122909" name="对象 122908"/>
          <p:cNvGraphicFramePr/>
          <p:nvPr/>
        </p:nvGraphicFramePr>
        <p:xfrm>
          <a:off x="6246813" y="40386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60805" imgH="1180465" progId="CorelDRAW.Graphic.13">
                  <p:embed/>
                </p:oleObj>
              </mc:Choice>
              <mc:Fallback>
                <p:oleObj name="" r:id="rId1" imgW="1360805" imgH="1180465" progId="CorelDRAW.Graphic.1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6813" y="4038600"/>
                        <a:ext cx="2438400" cy="211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对象 122910"/>
          <p:cNvGraphicFramePr/>
          <p:nvPr/>
        </p:nvGraphicFramePr>
        <p:xfrm>
          <a:off x="1446213" y="4038600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562225" imgH="616585" progId="CorelDRAW.Graphic.13">
                  <p:embed/>
                </p:oleObj>
              </mc:Choice>
              <mc:Fallback>
                <p:oleObj name="" r:id="rId3" imgW="2562225" imgH="616585" progId="CorelDRAW.Graphic.1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213" y="4038600"/>
                        <a:ext cx="464820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框 116741"/>
          <p:cNvSpPr txBox="1"/>
          <p:nvPr/>
        </p:nvSpPr>
        <p:spPr>
          <a:xfrm>
            <a:off x="2209800" y="2057400"/>
            <a:ext cx="6599238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>
                <a:latin typeface="Times New Roman" panose="02020603050405020304" charset="0"/>
              </a:rPr>
              <a:t>Apply DeMorgan’s theorem to remove the </a:t>
            </a:r>
            <a:r>
              <a:rPr lang="en-US" altLang="zh-CN" dirty="0" err="1">
                <a:latin typeface="Times New Roman" panose="02020603050405020304" charset="0"/>
              </a:rPr>
              <a:t>overbar</a:t>
            </a:r>
            <a:r>
              <a:rPr lang="en-US" altLang="zh-CN">
                <a:latin typeface="Times New Roman" panose="02020603050405020304" charset="0"/>
              </a:rPr>
              <a:t> covering both terms from the 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15000"/>
              </a:spcBef>
            </a:pPr>
            <a:r>
              <a:rPr lang="en-US" altLang="zh-CN">
                <a:latin typeface="Times New Roman" panose="02020603050405020304" charset="0"/>
              </a:rPr>
              <a:t>expression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</a:rPr>
              <a:t> = </a:t>
            </a:r>
            <a:r>
              <a:rPr lang="en-US" altLang="zh-CN" i="1">
                <a:latin typeface="Times New Roman" panose="02020603050405020304" charset="0"/>
              </a:rPr>
              <a:t>C</a:t>
            </a:r>
            <a:r>
              <a:rPr lang="en-US" altLang="zh-CN">
                <a:latin typeface="Times New Roman" panose="02020603050405020304" charset="0"/>
              </a:rPr>
              <a:t> + </a:t>
            </a:r>
            <a:r>
              <a:rPr lang="en-US" altLang="zh-CN" i="1">
                <a:latin typeface="Times New Roman" panose="02020603050405020304" charset="0"/>
              </a:rPr>
              <a:t>D</a:t>
            </a:r>
            <a:r>
              <a:rPr lang="en-US" altLang="zh-CN">
                <a:latin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9154" name="矩形 116751"/>
          <p:cNvSpPr/>
          <p:nvPr/>
        </p:nvSpPr>
        <p:spPr>
          <a:xfrm>
            <a:off x="536575" y="1066800"/>
            <a:ext cx="2871788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DeMorgan’s Theorem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116753" name="矩形 116752"/>
          <p:cNvSpPr/>
          <p:nvPr/>
        </p:nvSpPr>
        <p:spPr>
          <a:xfrm>
            <a:off x="838200" y="2057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16754" name="矩形 116753"/>
          <p:cNvSpPr/>
          <p:nvPr/>
        </p:nvSpPr>
        <p:spPr>
          <a:xfrm>
            <a:off x="838200" y="36576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49157" name="直接连接符 116754"/>
          <p:cNvSpPr/>
          <p:nvPr/>
        </p:nvSpPr>
        <p:spPr>
          <a:xfrm>
            <a:off x="4160838" y="2867025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8" name="直接连接符 116755"/>
          <p:cNvSpPr/>
          <p:nvPr/>
        </p:nvSpPr>
        <p:spPr>
          <a:xfrm>
            <a:off x="4183063" y="2925763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6759" name="组合 116758"/>
          <p:cNvGrpSpPr/>
          <p:nvPr/>
        </p:nvGrpSpPr>
        <p:grpSpPr>
          <a:xfrm>
            <a:off x="2133600" y="3657600"/>
            <a:ext cx="6400800" cy="1608138"/>
            <a:chOff x="1344" y="2304"/>
            <a:chExt cx="4032" cy="1013"/>
          </a:xfrm>
        </p:grpSpPr>
        <p:sp>
          <p:nvSpPr>
            <p:cNvPr id="49160" name="文本框 116744"/>
            <p:cNvSpPr txBox="1"/>
            <p:nvPr/>
          </p:nvSpPr>
          <p:spPr>
            <a:xfrm>
              <a:off x="1344" y="2304"/>
              <a:ext cx="4032" cy="10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>
                  <a:latin typeface="Times New Roman" panose="02020603050405020304" charset="0"/>
                </a:rPr>
                <a:t>To apply DeMorgan’s theorem to the expression, you can break the </a:t>
              </a:r>
              <a:r>
                <a:rPr lang="en-US" altLang="zh-CN" dirty="0" err="1">
                  <a:latin typeface="Times New Roman" panose="02020603050405020304" charset="0"/>
                </a:rPr>
                <a:t>overbar</a:t>
              </a:r>
              <a:r>
                <a:rPr lang="en-US" altLang="zh-CN">
                  <a:latin typeface="Times New Roman" panose="02020603050405020304" charset="0"/>
                </a:rPr>
                <a:t> covering both terms and change the sign between the terms. This results in</a:t>
              </a:r>
              <a:endParaRPr lang="en-US" altLang="zh-CN">
                <a:latin typeface="Times New Roman" panose="02020603050405020304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i="1">
                  <a:latin typeface="Times New Roman" panose="02020603050405020304" charset="0"/>
                </a:rPr>
                <a:t>X</a:t>
              </a:r>
              <a:r>
                <a:rPr lang="en-US" altLang="zh-CN">
                  <a:latin typeface="Times New Roman" panose="02020603050405020304" charset="0"/>
                </a:rPr>
                <a:t> = 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r>
                <a:rPr lang="en-US" altLang="zh-CN" baseline="30000">
                  <a:latin typeface="Times New Roman" panose="02020603050405020304" charset="0"/>
                </a:rPr>
                <a:t>.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r>
                <a:rPr lang="en-US" altLang="zh-CN" i="1">
                  <a:latin typeface="Times New Roman" panose="02020603050405020304" charset="0"/>
                </a:rPr>
                <a:t>D</a:t>
              </a:r>
              <a:r>
                <a:rPr lang="en-US" altLang="zh-CN">
                  <a:latin typeface="Times New Roman" panose="02020603050405020304" charset="0"/>
                </a:rPr>
                <a:t>. Deleting the double bar gives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 = 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baseline="30000">
                  <a:solidFill>
                    <a:srgbClr val="FF3300"/>
                  </a:solidFill>
                  <a:latin typeface="Times New Roman" panose="02020603050405020304" charset="0"/>
                </a:rPr>
                <a:t>.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charset="0"/>
                </a:rPr>
                <a:t>.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49161" name="直接连接符 116748"/>
            <p:cNvSpPr/>
            <p:nvPr/>
          </p:nvSpPr>
          <p:spPr>
            <a:xfrm>
              <a:off x="2016" y="3072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2" name="文本框 116756"/>
            <p:cNvSpPr txBox="1"/>
            <p:nvPr/>
          </p:nvSpPr>
          <p:spPr>
            <a:xfrm>
              <a:off x="1721" y="2893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charset="0"/>
                </a:rPr>
                <a:t>=</a:t>
              </a:r>
              <a:endParaRPr lang="en-US" altLang="zh-CN" sz="2800">
                <a:latin typeface="Times New Roman" panose="02020603050405020304" charset="0"/>
              </a:endParaRPr>
            </a:p>
          </p:txBody>
        </p:sp>
        <p:sp>
          <p:nvSpPr>
            <p:cNvPr id="49163" name="直接连接符 116757"/>
            <p:cNvSpPr/>
            <p:nvPr/>
          </p:nvSpPr>
          <p:spPr>
            <a:xfrm>
              <a:off x="5088" y="3072"/>
              <a:ext cx="144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164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4967" name="对象 124966"/>
          <p:cNvGraphicFramePr/>
          <p:nvPr/>
        </p:nvGraphicFramePr>
        <p:xfrm>
          <a:off x="2286000" y="4040188"/>
          <a:ext cx="5334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061970" imgH="638175" progId="CorelDRAW.Graphic.13">
                  <p:embed/>
                </p:oleObj>
              </mc:Choice>
              <mc:Fallback>
                <p:oleObj name="" r:id="rId1" imgW="3061970" imgH="638175" progId="CorelDRAW.Graphic.1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4040188"/>
                        <a:ext cx="5334000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" name="矩形 124932"/>
          <p:cNvSpPr/>
          <p:nvPr/>
        </p:nvSpPr>
        <p:spPr>
          <a:xfrm>
            <a:off x="234950" y="841375"/>
            <a:ext cx="4481513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Boolean Analysis of Logic Circuits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51203" name="文本框 124942"/>
          <p:cNvSpPr txBox="1"/>
          <p:nvPr/>
        </p:nvSpPr>
        <p:spPr>
          <a:xfrm>
            <a:off x="549275" y="1601788"/>
            <a:ext cx="801370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Combinational logic circuits can be analyzed by writing the expression for each gate and combining the expressions according to the rules for Boolean algebra.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4944" name="文本框 124943"/>
          <p:cNvSpPr txBox="1"/>
          <p:nvPr/>
        </p:nvSpPr>
        <p:spPr>
          <a:xfrm>
            <a:off x="1981200" y="2897188"/>
            <a:ext cx="69453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>
                <a:latin typeface="Times New Roman" panose="02020603050405020304" charset="0"/>
              </a:rPr>
              <a:t>Apply Boolean algebra to derive the expression for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4945" name="矩形 124944"/>
          <p:cNvSpPr/>
          <p:nvPr/>
        </p:nvSpPr>
        <p:spPr>
          <a:xfrm>
            <a:off x="685800" y="2949575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24949" name="矩形 124948"/>
          <p:cNvSpPr/>
          <p:nvPr/>
        </p:nvSpPr>
        <p:spPr>
          <a:xfrm>
            <a:off x="685800" y="3430588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24955" name="文本框 124954"/>
          <p:cNvSpPr txBox="1"/>
          <p:nvPr/>
        </p:nvSpPr>
        <p:spPr>
          <a:xfrm>
            <a:off x="1981200" y="3430588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>
                <a:latin typeface="Times New Roman" panose="02020603050405020304" charset="0"/>
              </a:rPr>
              <a:t>Write the expression for each gate: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4976" name="文本框 124975"/>
          <p:cNvSpPr txBox="1"/>
          <p:nvPr/>
        </p:nvSpPr>
        <p:spPr>
          <a:xfrm>
            <a:off x="1066800" y="5183188"/>
            <a:ext cx="7496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Applying DeMorgan’s theorem and the distribution law: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24988" name="组合 124987"/>
          <p:cNvGrpSpPr/>
          <p:nvPr/>
        </p:nvGrpSpPr>
        <p:grpSpPr>
          <a:xfrm>
            <a:off x="4724400" y="4040188"/>
            <a:ext cx="1295400" cy="396875"/>
            <a:chOff x="2976" y="2640"/>
            <a:chExt cx="816" cy="250"/>
          </a:xfrm>
        </p:grpSpPr>
        <p:sp>
          <p:nvSpPr>
            <p:cNvPr id="51210" name="直接连接符 124972"/>
            <p:cNvSpPr/>
            <p:nvPr/>
          </p:nvSpPr>
          <p:spPr>
            <a:xfrm>
              <a:off x="3216" y="2688"/>
              <a:ext cx="336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1" name="文本框 124977"/>
            <p:cNvSpPr txBox="1"/>
            <p:nvPr/>
          </p:nvSpPr>
          <p:spPr>
            <a:xfrm>
              <a:off x="2976" y="264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C </a:t>
              </a:r>
              <a:r>
                <a:rPr lang="en-US" altLang="zh-CN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zh-CN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zh-CN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7" name="组合 124986"/>
          <p:cNvGrpSpPr/>
          <p:nvPr/>
        </p:nvGrpSpPr>
        <p:grpSpPr>
          <a:xfrm>
            <a:off x="6019800" y="4497388"/>
            <a:ext cx="2209800" cy="396875"/>
            <a:chOff x="3792" y="2928"/>
            <a:chExt cx="1392" cy="250"/>
          </a:xfrm>
        </p:grpSpPr>
        <p:sp>
          <p:nvSpPr>
            <p:cNvPr id="51213" name="文本框 124974"/>
            <p:cNvSpPr txBox="1"/>
            <p:nvPr/>
          </p:nvSpPr>
          <p:spPr>
            <a:xfrm>
              <a:off x="3792" y="2928"/>
              <a:ext cx="13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   = C </a:t>
              </a:r>
              <a:r>
                <a:rPr lang="en-US" altLang="zh-CN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zh-CN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r>
                <a:rPr lang="en-US" altLang="zh-CN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+ D</a:t>
              </a:r>
              <a:endParaRPr lang="en-US" altLang="zh-CN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14" name="直接连接符 124978"/>
            <p:cNvSpPr/>
            <p:nvPr/>
          </p:nvSpPr>
          <p:spPr>
            <a:xfrm>
              <a:off x="4251" y="2963"/>
              <a:ext cx="336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4989" name="组合 124988"/>
          <p:cNvGrpSpPr/>
          <p:nvPr/>
        </p:nvGrpSpPr>
        <p:grpSpPr>
          <a:xfrm>
            <a:off x="3319463" y="3822700"/>
            <a:ext cx="1295400" cy="460375"/>
            <a:chOff x="2091" y="2503"/>
            <a:chExt cx="816" cy="290"/>
          </a:xfrm>
        </p:grpSpPr>
        <p:sp>
          <p:nvSpPr>
            <p:cNvPr id="51216" name="直接连接符 124979"/>
            <p:cNvSpPr/>
            <p:nvPr/>
          </p:nvSpPr>
          <p:spPr>
            <a:xfrm>
              <a:off x="2208" y="2544"/>
              <a:ext cx="336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7" name="文本框 124980"/>
            <p:cNvSpPr txBox="1"/>
            <p:nvPr/>
          </p:nvSpPr>
          <p:spPr>
            <a:xfrm>
              <a:off x="2091" y="2503"/>
              <a:ext cx="8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8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zh-CN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zh-CN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6" name="组合 124985"/>
          <p:cNvGrpSpPr/>
          <p:nvPr/>
        </p:nvGrpSpPr>
        <p:grpSpPr>
          <a:xfrm>
            <a:off x="2209800" y="5640388"/>
            <a:ext cx="3657600" cy="396875"/>
            <a:chOff x="1392" y="3648"/>
            <a:chExt cx="2304" cy="250"/>
          </a:xfrm>
        </p:grpSpPr>
        <p:sp>
          <p:nvSpPr>
            <p:cNvPr id="51219" name="文本框 124976"/>
            <p:cNvSpPr txBox="1"/>
            <p:nvPr/>
          </p:nvSpPr>
          <p:spPr>
            <a:xfrm>
              <a:off x="1392" y="3648"/>
              <a:ext cx="2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3399"/>
                  </a:solidFill>
                  <a:latin typeface="Arial" panose="020B0604020202020204" pitchFamily="34" charset="0"/>
                </a:rPr>
                <a:t>X = C (A  B) + D = A B C + D</a:t>
              </a:r>
              <a:endParaRPr lang="en-US" altLang="zh-CN" sz="20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20" name="直接连接符 124981"/>
            <p:cNvSpPr/>
            <p:nvPr/>
          </p:nvSpPr>
          <p:spPr>
            <a:xfrm flipV="1">
              <a:off x="1937" y="3669"/>
              <a:ext cx="125" cy="2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1" name="直接连接符 124982"/>
            <p:cNvSpPr/>
            <p:nvPr/>
          </p:nvSpPr>
          <p:spPr>
            <a:xfrm flipV="1">
              <a:off x="2131" y="3669"/>
              <a:ext cx="125" cy="2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2" name="直接连接符 124983"/>
            <p:cNvSpPr/>
            <p:nvPr/>
          </p:nvSpPr>
          <p:spPr>
            <a:xfrm flipV="1">
              <a:off x="2746" y="3669"/>
              <a:ext cx="125" cy="2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3" name="直接连接符 124984"/>
            <p:cNvSpPr/>
            <p:nvPr/>
          </p:nvSpPr>
          <p:spPr>
            <a:xfrm flipV="1">
              <a:off x="2940" y="3669"/>
              <a:ext cx="125" cy="2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4990" name="文本框 124989"/>
          <p:cNvSpPr txBox="1"/>
          <p:nvPr/>
        </p:nvSpPr>
        <p:spPr>
          <a:xfrm>
            <a:off x="5972175" y="4556125"/>
            <a:ext cx="9144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3399"/>
                </a:solidFill>
                <a:latin typeface="Arial" panose="020B0604020202020204" pitchFamily="34" charset="0"/>
              </a:rPr>
              <a:t>X</a:t>
            </a:r>
            <a:endParaRPr lang="en-US" altLang="zh-CN" sz="1600" i="1">
              <a:solidFill>
                <a:srgbClr val="FF3399"/>
              </a:solidFill>
              <a:latin typeface="Arial" panose="020B0604020202020204" pitchFamily="34" charset="0"/>
            </a:endParaRPr>
          </a:p>
        </p:txBody>
      </p:sp>
      <p:sp>
        <p:nvSpPr>
          <p:cNvPr id="51225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/>
      <p:bldP spid="124955" grpId="0"/>
      <p:bldP spid="124976" grpId="0"/>
      <p:bldP spid="1249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131075"/>
          <p:cNvSpPr/>
          <p:nvPr/>
        </p:nvSpPr>
        <p:spPr>
          <a:xfrm>
            <a:off x="763588" y="765175"/>
            <a:ext cx="2670175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SOP and POS forms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53250" name="文本框 131077"/>
          <p:cNvSpPr txBox="1"/>
          <p:nvPr/>
        </p:nvSpPr>
        <p:spPr>
          <a:xfrm>
            <a:off x="763588" y="1374775"/>
            <a:ext cx="7543800" cy="2492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Boolean expressions can be written in the </a:t>
            </a:r>
            <a:r>
              <a:rPr lang="en-US" altLang="zh-CN" b="1">
                <a:latin typeface="Times New Roman" panose="02020603050405020304" charset="0"/>
              </a:rPr>
              <a:t>sum-of-products</a:t>
            </a:r>
            <a:r>
              <a:rPr lang="en-US" altLang="zh-CN">
                <a:latin typeface="Times New Roman" panose="02020603050405020304" charset="0"/>
              </a:rPr>
              <a:t> form (</a:t>
            </a:r>
            <a:r>
              <a:rPr lang="en-US" altLang="zh-CN" b="1">
                <a:latin typeface="Times New Roman" panose="02020603050405020304" charset="0"/>
              </a:rPr>
              <a:t>SOP</a:t>
            </a:r>
            <a:r>
              <a:rPr lang="en-US" altLang="zh-CN">
                <a:latin typeface="Times New Roman" panose="02020603050405020304" charset="0"/>
              </a:rPr>
              <a:t>) or in the </a:t>
            </a:r>
            <a:r>
              <a:rPr lang="en-US" altLang="zh-CN" b="1">
                <a:latin typeface="Times New Roman" panose="02020603050405020304" charset="0"/>
              </a:rPr>
              <a:t>product-of-sums</a:t>
            </a:r>
            <a:r>
              <a:rPr lang="en-US" altLang="zh-CN">
                <a:latin typeface="Times New Roman" panose="02020603050405020304" charset="0"/>
              </a:rPr>
              <a:t> form (</a:t>
            </a:r>
            <a:r>
              <a:rPr lang="en-US" altLang="zh-CN" b="1">
                <a:latin typeface="Times New Roman" panose="02020603050405020304" charset="0"/>
              </a:rPr>
              <a:t>POS</a:t>
            </a:r>
            <a:r>
              <a:rPr lang="en-US" altLang="zh-CN">
                <a:latin typeface="Times New Roman" panose="02020603050405020304" charset="0"/>
              </a:rPr>
              <a:t>). These forms can simplify the implementation of combinational logic, particularly with PLDs. In both forms, an </a:t>
            </a:r>
            <a:r>
              <a:rPr lang="en-US" altLang="zh-CN" dirty="0" err="1">
                <a:latin typeface="Times New Roman" panose="02020603050405020304" charset="0"/>
              </a:rPr>
              <a:t>overbar</a:t>
            </a:r>
            <a:r>
              <a:rPr lang="en-US" altLang="zh-CN">
                <a:latin typeface="Times New Roman" panose="02020603050405020304" charset="0"/>
              </a:rPr>
              <a:t> cannot extend over more than one variable.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1083" name="文本框 131082"/>
          <p:cNvSpPr txBox="1"/>
          <p:nvPr/>
        </p:nvSpPr>
        <p:spPr>
          <a:xfrm>
            <a:off x="762000" y="3427413"/>
            <a:ext cx="75438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An expression is in SOP form when two or more product terms are summed as in the following examples: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1087" name="文本框 131086"/>
          <p:cNvSpPr txBox="1"/>
          <p:nvPr/>
        </p:nvSpPr>
        <p:spPr>
          <a:xfrm>
            <a:off x="763588" y="4860925"/>
            <a:ext cx="7543800" cy="82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An expression is in POS form when two or more sum terms are multiplied as in the following examples: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1100" name="组合 131099"/>
          <p:cNvGrpSpPr/>
          <p:nvPr/>
        </p:nvGrpSpPr>
        <p:grpSpPr>
          <a:xfrm>
            <a:off x="915988" y="4268788"/>
            <a:ext cx="7696200" cy="396875"/>
            <a:chOff x="672" y="2736"/>
            <a:chExt cx="4848" cy="250"/>
          </a:xfrm>
        </p:grpSpPr>
        <p:sp>
          <p:nvSpPr>
            <p:cNvPr id="53254" name="文本框 131084"/>
            <p:cNvSpPr txBox="1"/>
            <p:nvPr/>
          </p:nvSpPr>
          <p:spPr>
            <a:xfrm>
              <a:off x="672" y="2736"/>
              <a:ext cx="48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charset="0"/>
                </a:rPr>
                <a:t>A B C + A B           	A B C + C D		C D + E</a:t>
              </a:r>
              <a:endParaRPr lang="en-US" altLang="zh-CN" sz="2000" i="1">
                <a:latin typeface="Times New Roman" panose="02020603050405020304" charset="0"/>
              </a:endParaRPr>
            </a:p>
          </p:txBody>
        </p:sp>
        <p:sp>
          <p:nvSpPr>
            <p:cNvPr id="53255" name="直接连接符 131089"/>
            <p:cNvSpPr/>
            <p:nvPr/>
          </p:nvSpPr>
          <p:spPr>
            <a:xfrm>
              <a:off x="743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6" name="直接连接符 131090"/>
            <p:cNvSpPr/>
            <p:nvPr/>
          </p:nvSpPr>
          <p:spPr>
            <a:xfrm>
              <a:off x="880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7" name="直接连接符 131091"/>
            <p:cNvSpPr/>
            <p:nvPr/>
          </p:nvSpPr>
          <p:spPr>
            <a:xfrm>
              <a:off x="1017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直接连接符 131092"/>
            <p:cNvSpPr/>
            <p:nvPr/>
          </p:nvSpPr>
          <p:spPr>
            <a:xfrm>
              <a:off x="3079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9" name="直接连接符 131093"/>
            <p:cNvSpPr/>
            <p:nvPr/>
          </p:nvSpPr>
          <p:spPr>
            <a:xfrm>
              <a:off x="3216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0" name="直接连接符 131094"/>
            <p:cNvSpPr/>
            <p:nvPr/>
          </p:nvSpPr>
          <p:spPr>
            <a:xfrm>
              <a:off x="2771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1" name="直接连接符 131095"/>
            <p:cNvSpPr/>
            <p:nvPr/>
          </p:nvSpPr>
          <p:spPr>
            <a:xfrm>
              <a:off x="4656" y="276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1101" name="组合 131100"/>
          <p:cNvGrpSpPr/>
          <p:nvPr/>
        </p:nvGrpSpPr>
        <p:grpSpPr>
          <a:xfrm>
            <a:off x="839788" y="5713413"/>
            <a:ext cx="7696200" cy="396875"/>
            <a:chOff x="624" y="3456"/>
            <a:chExt cx="4848" cy="250"/>
          </a:xfrm>
        </p:grpSpPr>
        <p:sp>
          <p:nvSpPr>
            <p:cNvPr id="53263" name="文本框 131087"/>
            <p:cNvSpPr txBox="1"/>
            <p:nvPr/>
          </p:nvSpPr>
          <p:spPr>
            <a:xfrm>
              <a:off x="624" y="3456"/>
              <a:ext cx="48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latin typeface="Times New Roman" panose="02020603050405020304" charset="0"/>
                </a:rPr>
                <a:t>A + B</a:t>
              </a:r>
              <a:r>
                <a:rPr lang="en-US" altLang="zh-CN" sz="2000">
                  <a:latin typeface="Times New Roman" panose="02020603050405020304" charset="0"/>
                </a:rPr>
                <a:t>)(</a:t>
              </a:r>
              <a:r>
                <a:rPr lang="en-US" altLang="zh-CN" sz="2000" i="1">
                  <a:latin typeface="Times New Roman" panose="02020603050405020304" charset="0"/>
                </a:rPr>
                <a:t>A + C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r>
                <a:rPr lang="en-US" altLang="zh-CN" sz="2000" i="1">
                  <a:latin typeface="Times New Roman" panose="02020603050405020304" charset="0"/>
                </a:rPr>
                <a:t>          	 </a:t>
              </a:r>
              <a:r>
                <a:rPr lang="en-US" altLang="zh-CN" sz="2000"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latin typeface="Times New Roman" panose="02020603050405020304" charset="0"/>
                </a:rPr>
                <a:t>A + B + C</a:t>
              </a:r>
              <a:r>
                <a:rPr lang="en-US" altLang="zh-CN" sz="2000">
                  <a:latin typeface="Times New Roman" panose="02020603050405020304" charset="0"/>
                </a:rPr>
                <a:t>)(</a:t>
              </a:r>
              <a:r>
                <a:rPr lang="en-US" altLang="zh-CN" sz="2000" i="1">
                  <a:latin typeface="Times New Roman" panose="02020603050405020304" charset="0"/>
                </a:rPr>
                <a:t>B </a:t>
              </a:r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altLang="zh-CN" sz="2000" i="1">
                  <a:latin typeface="Times New Roman" panose="02020603050405020304" charset="0"/>
                </a:rPr>
                <a:t>D</a:t>
              </a:r>
              <a:r>
                <a:rPr lang="en-US" altLang="zh-CN" sz="2000">
                  <a:latin typeface="Times New Roman" panose="02020603050405020304" charset="0"/>
                </a:rPr>
                <a:t>) </a:t>
              </a:r>
              <a:r>
                <a:rPr lang="en-US" altLang="zh-CN" sz="2000" i="1">
                  <a:latin typeface="Times New Roman" panose="02020603050405020304" charset="0"/>
                </a:rPr>
                <a:t>	 </a:t>
              </a:r>
              <a:r>
                <a:rPr lang="en-US" altLang="zh-CN" sz="2000"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latin typeface="Times New Roman" panose="02020603050405020304" charset="0"/>
                </a:rPr>
                <a:t>A + B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r>
                <a:rPr lang="en-US" altLang="zh-CN" sz="2000" i="1">
                  <a:latin typeface="Times New Roman" panose="02020603050405020304" charset="0"/>
                </a:rPr>
                <a:t>C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53264" name="直接连接符 131096"/>
            <p:cNvSpPr/>
            <p:nvPr/>
          </p:nvSpPr>
          <p:spPr>
            <a:xfrm>
              <a:off x="3072" y="34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直接连接符 131097"/>
            <p:cNvSpPr/>
            <p:nvPr/>
          </p:nvSpPr>
          <p:spPr>
            <a:xfrm>
              <a:off x="4258" y="34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直接连接符 131098"/>
            <p:cNvSpPr/>
            <p:nvPr/>
          </p:nvSpPr>
          <p:spPr>
            <a:xfrm>
              <a:off x="1248" y="34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3267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/>
      <p:bldP spid="1310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133123"/>
          <p:cNvSpPr/>
          <p:nvPr/>
        </p:nvSpPr>
        <p:spPr>
          <a:xfrm>
            <a:off x="612775" y="688975"/>
            <a:ext cx="255905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SOP Standard form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55298" name="文本框 133124"/>
          <p:cNvSpPr txBox="1"/>
          <p:nvPr/>
        </p:nvSpPr>
        <p:spPr>
          <a:xfrm>
            <a:off x="638175" y="1298575"/>
            <a:ext cx="836930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In </a:t>
            </a:r>
            <a:r>
              <a:rPr lang="en-US" altLang="zh-CN" b="1">
                <a:latin typeface="Times New Roman" panose="02020603050405020304" charset="0"/>
              </a:rPr>
              <a:t>SOP</a:t>
            </a:r>
            <a:r>
              <a:rPr lang="en-US" altLang="zh-CN">
                <a:latin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</a:rPr>
              <a:t>standard form</a:t>
            </a:r>
            <a:r>
              <a:rPr lang="en-US" altLang="zh-CN">
                <a:latin typeface="Times New Roman" panose="02020603050405020304" charset="0"/>
              </a:rPr>
              <a:t>, every variable in the domain must appear in each term. This form is useful for constructing truth tables or for implementing logic in PLDs.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3142" name="文本框 133141"/>
          <p:cNvSpPr txBox="1"/>
          <p:nvPr/>
        </p:nvSpPr>
        <p:spPr>
          <a:xfrm>
            <a:off x="914400" y="2441575"/>
            <a:ext cx="75438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You can expand a nonstandard term to standard form by multiplying the term by a term consisting of the sum of the missing variable and its complement.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3144" name="矩形 133143"/>
          <p:cNvSpPr/>
          <p:nvPr/>
        </p:nvSpPr>
        <p:spPr>
          <a:xfrm>
            <a:off x="1063625" y="3789363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33145" name="矩形 133144"/>
          <p:cNvSpPr/>
          <p:nvPr/>
        </p:nvSpPr>
        <p:spPr>
          <a:xfrm>
            <a:off x="1063625" y="4421188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133162" name="组合 133161"/>
          <p:cNvGrpSpPr/>
          <p:nvPr/>
        </p:nvGrpSpPr>
        <p:grpSpPr>
          <a:xfrm>
            <a:off x="2359025" y="3813175"/>
            <a:ext cx="6553200" cy="460375"/>
            <a:chOff x="1248" y="2592"/>
            <a:chExt cx="4128" cy="290"/>
          </a:xfrm>
        </p:grpSpPr>
        <p:sp>
          <p:nvSpPr>
            <p:cNvPr id="55303" name="文本框 133142"/>
            <p:cNvSpPr txBox="1"/>
            <p:nvPr/>
          </p:nvSpPr>
          <p:spPr>
            <a:xfrm>
              <a:off x="1248" y="2592"/>
              <a:ext cx="41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>
                  <a:latin typeface="Times New Roman" panose="02020603050405020304" charset="0"/>
                </a:rPr>
                <a:t>Convert </a:t>
              </a:r>
              <a:r>
                <a:rPr lang="en-US" altLang="zh-CN" i="1">
                  <a:latin typeface="Times New Roman" panose="02020603050405020304" charset="0"/>
                </a:rPr>
                <a:t>X = A B + A B C</a:t>
              </a:r>
              <a:r>
                <a:rPr lang="en-US" altLang="zh-CN">
                  <a:latin typeface="Times New Roman" panose="02020603050405020304" charset="0"/>
                </a:rPr>
                <a:t> to standard form. 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55304" name="直接连接符 133149"/>
            <p:cNvSpPr/>
            <p:nvPr/>
          </p:nvSpPr>
          <p:spPr>
            <a:xfrm>
              <a:off x="2496" y="264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5" name="直接连接符 133150"/>
            <p:cNvSpPr/>
            <p:nvPr/>
          </p:nvSpPr>
          <p:spPr>
            <a:xfrm>
              <a:off x="2352" y="264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3163" name="组合 133162"/>
          <p:cNvGrpSpPr/>
          <p:nvPr/>
        </p:nvGrpSpPr>
        <p:grpSpPr>
          <a:xfrm>
            <a:off x="2359025" y="4421188"/>
            <a:ext cx="6324600" cy="830262"/>
            <a:chOff x="1248" y="2880"/>
            <a:chExt cx="3984" cy="523"/>
          </a:xfrm>
        </p:grpSpPr>
        <p:sp>
          <p:nvSpPr>
            <p:cNvPr id="55307" name="文本框 133145"/>
            <p:cNvSpPr txBox="1"/>
            <p:nvPr/>
          </p:nvSpPr>
          <p:spPr>
            <a:xfrm>
              <a:off x="1248" y="2880"/>
              <a:ext cx="398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>
                  <a:latin typeface="Times New Roman" panose="02020603050405020304" charset="0"/>
                </a:rPr>
                <a:t>The first term does not include the variable 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. Therefore, multiply it by the (</a:t>
              </a:r>
              <a:r>
                <a:rPr lang="en-US" altLang="zh-CN" i="1">
                  <a:latin typeface="Times New Roman" panose="02020603050405020304" charset="0"/>
                </a:rPr>
                <a:t>C + C</a:t>
              </a:r>
              <a:r>
                <a:rPr lang="en-US" altLang="zh-CN">
                  <a:latin typeface="Times New Roman" panose="02020603050405020304" charset="0"/>
                </a:rPr>
                <a:t>), which = 1: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55308" name="直接连接符 133153"/>
            <p:cNvSpPr/>
            <p:nvPr/>
          </p:nvSpPr>
          <p:spPr>
            <a:xfrm>
              <a:off x="3986" y="315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3164" name="组合 133163"/>
          <p:cNvGrpSpPr/>
          <p:nvPr/>
        </p:nvGrpSpPr>
        <p:grpSpPr>
          <a:xfrm>
            <a:off x="2435225" y="5348288"/>
            <a:ext cx="6553200" cy="747712"/>
            <a:chOff x="1248" y="3321"/>
            <a:chExt cx="4128" cy="471"/>
          </a:xfrm>
        </p:grpSpPr>
        <p:sp>
          <p:nvSpPr>
            <p:cNvPr id="55310" name="文本框 133151"/>
            <p:cNvSpPr txBox="1"/>
            <p:nvPr/>
          </p:nvSpPr>
          <p:spPr>
            <a:xfrm>
              <a:off x="1248" y="3321"/>
              <a:ext cx="4128" cy="4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 sz="2000" i="1">
                  <a:latin typeface="Times New Roman" panose="02020603050405020304" charset="0"/>
                </a:rPr>
                <a:t>X = A B </a:t>
              </a:r>
              <a:r>
                <a:rPr lang="en-US" altLang="zh-CN" sz="2000"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latin typeface="Times New Roman" panose="02020603050405020304" charset="0"/>
                </a:rPr>
                <a:t>C + C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r>
                <a:rPr lang="en-US" altLang="zh-CN" sz="2000" i="1">
                  <a:latin typeface="Times New Roman" panose="02020603050405020304" charset="0"/>
                </a:rPr>
                <a:t> + A B C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en-US" altLang="zh-CN" sz="2000">
                <a:latin typeface="Times New Roman" panose="02020603050405020304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2000">
                  <a:latin typeface="Times New Roman" panose="02020603050405020304" charset="0"/>
                </a:rPr>
                <a:t>    </a:t>
              </a:r>
              <a:r>
                <a:rPr lang="en-US" altLang="zh-CN" sz="2000" i="1">
                  <a:latin typeface="Times New Roman" panose="02020603050405020304" charset="0"/>
                </a:rPr>
                <a:t>= 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charset="0"/>
                </a:rPr>
                <a:t>A B C + A B C + A B C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5311" name="直接连接符 133152"/>
            <p:cNvSpPr/>
            <p:nvPr/>
          </p:nvSpPr>
          <p:spPr>
            <a:xfrm>
              <a:off x="2256" y="3365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2" name="直接连接符 133154"/>
            <p:cNvSpPr/>
            <p:nvPr/>
          </p:nvSpPr>
          <p:spPr>
            <a:xfrm>
              <a:off x="1762" y="3365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3" name="直接连接符 133155"/>
            <p:cNvSpPr/>
            <p:nvPr/>
          </p:nvSpPr>
          <p:spPr>
            <a:xfrm>
              <a:off x="1618" y="3365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4" name="直接连接符 133156"/>
            <p:cNvSpPr/>
            <p:nvPr/>
          </p:nvSpPr>
          <p:spPr>
            <a:xfrm>
              <a:off x="1768" y="3585"/>
              <a:ext cx="9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5" name="直接连接符 133157"/>
            <p:cNvSpPr/>
            <p:nvPr/>
          </p:nvSpPr>
          <p:spPr>
            <a:xfrm>
              <a:off x="1624" y="3585"/>
              <a:ext cx="9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6" name="直接连接符 133158"/>
            <p:cNvSpPr/>
            <p:nvPr/>
          </p:nvSpPr>
          <p:spPr>
            <a:xfrm>
              <a:off x="2343" y="3585"/>
              <a:ext cx="9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7" name="直接连接符 133159"/>
            <p:cNvSpPr/>
            <p:nvPr/>
          </p:nvSpPr>
          <p:spPr>
            <a:xfrm>
              <a:off x="2199" y="3585"/>
              <a:ext cx="9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8" name="直接连接符 133160"/>
            <p:cNvSpPr/>
            <p:nvPr/>
          </p:nvSpPr>
          <p:spPr>
            <a:xfrm>
              <a:off x="2487" y="3585"/>
              <a:ext cx="9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5319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762000" y="1143000"/>
            <a:ext cx="7315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sum-of-product (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SOP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form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304800" y="381000"/>
            <a:ext cx="822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45A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Terms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45A34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0409" name="Picture 9" descr="fg04_01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33600"/>
            <a:ext cx="7772400" cy="343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矩形 139267"/>
          <p:cNvSpPr/>
          <p:nvPr/>
        </p:nvSpPr>
        <p:spPr>
          <a:xfrm>
            <a:off x="536575" y="688975"/>
            <a:ext cx="2570163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POS Standard form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57346" name="文本框 139274"/>
          <p:cNvSpPr txBox="1"/>
          <p:nvPr/>
        </p:nvSpPr>
        <p:spPr>
          <a:xfrm>
            <a:off x="612775" y="1298575"/>
            <a:ext cx="836453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In </a:t>
            </a:r>
            <a:r>
              <a:rPr lang="en-US" altLang="zh-CN" b="1">
                <a:latin typeface="Times New Roman" panose="02020603050405020304" charset="0"/>
              </a:rPr>
              <a:t>POS</a:t>
            </a:r>
            <a:r>
              <a:rPr lang="en-US" altLang="zh-CN">
                <a:latin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</a:rPr>
              <a:t>standard form</a:t>
            </a:r>
            <a:r>
              <a:rPr lang="en-US" altLang="zh-CN">
                <a:latin typeface="Times New Roman" panose="02020603050405020304" charset="0"/>
              </a:rPr>
              <a:t>, every variable in the domain must appear in each sum term of the expression.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9276" name="文本框 139275"/>
          <p:cNvSpPr txBox="1"/>
          <p:nvPr/>
        </p:nvSpPr>
        <p:spPr>
          <a:xfrm>
            <a:off x="838200" y="2060575"/>
            <a:ext cx="7543800" cy="1754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You can expand a nonstandard POS expression to standard form by adding the product of the missing variable and its complement and applying rule 12, which states that 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		(</a:t>
            </a:r>
            <a:r>
              <a:rPr lang="en-US" altLang="zh-CN" i="1">
                <a:latin typeface="Times New Roman" panose="02020603050405020304" charset="0"/>
              </a:rPr>
              <a:t>A + B</a:t>
            </a:r>
            <a:r>
              <a:rPr lang="en-US" altLang="zh-CN">
                <a:latin typeface="Times New Roman" panose="02020603050405020304" charset="0"/>
              </a:rPr>
              <a:t>)(</a:t>
            </a:r>
            <a:r>
              <a:rPr lang="en-US" altLang="zh-CN" i="1">
                <a:latin typeface="Times New Roman" panose="02020603050405020304" charset="0"/>
              </a:rPr>
              <a:t>A + C</a:t>
            </a:r>
            <a:r>
              <a:rPr lang="en-US" altLang="zh-CN">
                <a:latin typeface="Times New Roman" panose="02020603050405020304" charset="0"/>
              </a:rPr>
              <a:t>)</a:t>
            </a:r>
            <a:r>
              <a:rPr lang="en-US" altLang="zh-CN" i="1">
                <a:latin typeface="Times New Roman" panose="02020603050405020304" charset="0"/>
              </a:rPr>
              <a:t> = A + BC.</a:t>
            </a:r>
            <a:endParaRPr lang="en-US" altLang="zh-CN" i="1">
              <a:latin typeface="Times New Roman" panose="02020603050405020304" charset="0"/>
            </a:endParaRPr>
          </a:p>
        </p:txBody>
      </p:sp>
      <p:sp>
        <p:nvSpPr>
          <p:cNvPr id="139277" name="矩形 139276"/>
          <p:cNvSpPr/>
          <p:nvPr/>
        </p:nvSpPr>
        <p:spPr>
          <a:xfrm>
            <a:off x="836613" y="37338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39278" name="矩形 139277"/>
          <p:cNvSpPr/>
          <p:nvPr/>
        </p:nvSpPr>
        <p:spPr>
          <a:xfrm>
            <a:off x="836613" y="4344988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139305" name="组合 139304"/>
          <p:cNvGrpSpPr/>
          <p:nvPr/>
        </p:nvGrpSpPr>
        <p:grpSpPr>
          <a:xfrm>
            <a:off x="2132013" y="3794125"/>
            <a:ext cx="6553200" cy="460375"/>
            <a:chOff x="1248" y="2256"/>
            <a:chExt cx="4128" cy="290"/>
          </a:xfrm>
        </p:grpSpPr>
        <p:sp>
          <p:nvSpPr>
            <p:cNvPr id="57351" name="文本框 139279"/>
            <p:cNvSpPr txBox="1"/>
            <p:nvPr/>
          </p:nvSpPr>
          <p:spPr>
            <a:xfrm>
              <a:off x="1248" y="2256"/>
              <a:ext cx="41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>
                  <a:latin typeface="Times New Roman" panose="02020603050405020304" charset="0"/>
                </a:rPr>
                <a:t>Convert </a:t>
              </a:r>
              <a:r>
                <a:rPr lang="en-US" altLang="zh-CN" i="1">
                  <a:latin typeface="Times New Roman" panose="02020603050405020304" charset="0"/>
                </a:rPr>
                <a:t>X = </a:t>
              </a:r>
              <a:r>
                <a:rPr lang="en-US" altLang="zh-CN">
                  <a:latin typeface="Times New Roman" panose="02020603050405020304" charset="0"/>
                </a:rPr>
                <a:t>(</a:t>
              </a:r>
              <a:r>
                <a:rPr lang="en-US" altLang="zh-CN" i="1">
                  <a:latin typeface="Times New Roman" panose="02020603050405020304" charset="0"/>
                </a:rPr>
                <a:t>A + B</a:t>
              </a:r>
              <a:r>
                <a:rPr lang="en-US" altLang="zh-CN">
                  <a:latin typeface="Times New Roman" panose="02020603050405020304" charset="0"/>
                </a:rPr>
                <a:t>)(</a:t>
              </a:r>
              <a:r>
                <a:rPr lang="en-US" altLang="zh-CN" i="1">
                  <a:latin typeface="Times New Roman" panose="02020603050405020304" charset="0"/>
                </a:rPr>
                <a:t>A + B + C</a:t>
              </a:r>
              <a:r>
                <a:rPr lang="en-US" altLang="zh-CN">
                  <a:latin typeface="Times New Roman" panose="02020603050405020304" charset="0"/>
                </a:rPr>
                <a:t>) to standard form. 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57352" name="直接连接符 139280"/>
            <p:cNvSpPr/>
            <p:nvPr/>
          </p:nvSpPr>
          <p:spPr>
            <a:xfrm>
              <a:off x="2736" y="230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3" name="直接连接符 139281"/>
            <p:cNvSpPr/>
            <p:nvPr/>
          </p:nvSpPr>
          <p:spPr>
            <a:xfrm>
              <a:off x="2400" y="230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9307" name="组合 139306"/>
          <p:cNvGrpSpPr/>
          <p:nvPr/>
        </p:nvGrpSpPr>
        <p:grpSpPr>
          <a:xfrm>
            <a:off x="2132013" y="4344988"/>
            <a:ext cx="6694487" cy="830262"/>
            <a:chOff x="1248" y="2880"/>
            <a:chExt cx="3984" cy="523"/>
          </a:xfrm>
        </p:grpSpPr>
        <p:sp>
          <p:nvSpPr>
            <p:cNvPr id="57355" name="文本框 139283"/>
            <p:cNvSpPr txBox="1"/>
            <p:nvPr/>
          </p:nvSpPr>
          <p:spPr>
            <a:xfrm>
              <a:off x="1248" y="2880"/>
              <a:ext cx="398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>
                  <a:latin typeface="Times New Roman" panose="02020603050405020304" charset="0"/>
                </a:rPr>
                <a:t>The first sum term does not include the variable 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. Therefore, add </a:t>
              </a:r>
              <a:r>
                <a:rPr lang="en-US" altLang="zh-CN" i="1">
                  <a:latin typeface="Times New Roman" panose="02020603050405020304" charset="0"/>
                </a:rPr>
                <a:t>C C</a:t>
              </a:r>
              <a:r>
                <a:rPr lang="en-US" altLang="zh-CN">
                  <a:latin typeface="Times New Roman" panose="02020603050405020304" charset="0"/>
                </a:rPr>
                <a:t> and expand the result by rule 12.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57356" name="直接连接符 139284"/>
            <p:cNvSpPr/>
            <p:nvPr/>
          </p:nvSpPr>
          <p:spPr>
            <a:xfrm>
              <a:off x="2598" y="3143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9308" name="组合 139307"/>
          <p:cNvGrpSpPr/>
          <p:nvPr/>
        </p:nvGrpSpPr>
        <p:grpSpPr>
          <a:xfrm>
            <a:off x="2359025" y="5257800"/>
            <a:ext cx="6457950" cy="752475"/>
            <a:chOff x="1248" y="3312"/>
            <a:chExt cx="4128" cy="474"/>
          </a:xfrm>
        </p:grpSpPr>
        <p:sp>
          <p:nvSpPr>
            <p:cNvPr id="57358" name="文本框 139295"/>
            <p:cNvSpPr txBox="1"/>
            <p:nvPr/>
          </p:nvSpPr>
          <p:spPr>
            <a:xfrm>
              <a:off x="1248" y="3312"/>
              <a:ext cx="4128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15000"/>
                </a:spcBef>
              </a:pPr>
              <a:r>
                <a:rPr lang="en-US" altLang="zh-CN" sz="2000" i="1">
                  <a:latin typeface="Times New Roman" panose="02020603050405020304" charset="0"/>
                </a:rPr>
                <a:t>X = </a:t>
              </a:r>
              <a:r>
                <a:rPr lang="en-US" altLang="zh-CN" sz="2000"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latin typeface="Times New Roman" panose="02020603050405020304" charset="0"/>
                </a:rPr>
                <a:t>A + B + C C</a:t>
              </a:r>
              <a:r>
                <a:rPr lang="en-US" altLang="zh-CN" sz="2000">
                  <a:latin typeface="Times New Roman" panose="02020603050405020304" charset="0"/>
                </a:rPr>
                <a:t>)(</a:t>
              </a:r>
              <a:r>
                <a:rPr lang="en-US" altLang="zh-CN" sz="2000" i="1">
                  <a:latin typeface="Times New Roman" panose="02020603050405020304" charset="0"/>
                </a:rPr>
                <a:t>A + B + C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endParaRPr lang="en-US" altLang="zh-CN" sz="2000">
                <a:latin typeface="Times New Roman" panose="02020603050405020304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2000">
                  <a:latin typeface="Times New Roman" panose="02020603050405020304" charset="0"/>
                </a:rPr>
                <a:t>    =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charset="0"/>
                </a:rPr>
                <a:t>(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charset="0"/>
                </a:rPr>
                <a:t>A +B + C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charset="0"/>
                </a:rPr>
                <a:t> )(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charset="0"/>
                </a:rPr>
                <a:t>A + B + C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charset="0"/>
                </a:rPr>
                <a:t>)(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charset="0"/>
                </a:rPr>
                <a:t>A + B + C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charset="0"/>
                </a:rPr>
                <a:t>)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57359" name="组合 139305"/>
            <p:cNvGrpSpPr/>
            <p:nvPr/>
          </p:nvGrpSpPr>
          <p:grpSpPr>
            <a:xfrm>
              <a:off x="1673" y="3360"/>
              <a:ext cx="1447" cy="213"/>
              <a:chOff x="1673" y="3360"/>
              <a:chExt cx="1447" cy="213"/>
            </a:xfrm>
          </p:grpSpPr>
          <p:sp>
            <p:nvSpPr>
              <p:cNvPr id="57360" name="直接连接符 139296"/>
              <p:cNvSpPr/>
              <p:nvPr/>
            </p:nvSpPr>
            <p:spPr>
              <a:xfrm>
                <a:off x="1680" y="336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1" name="直接连接符 139297"/>
              <p:cNvSpPr/>
              <p:nvPr/>
            </p:nvSpPr>
            <p:spPr>
              <a:xfrm>
                <a:off x="1968" y="336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2" name="直接连接符 139298"/>
              <p:cNvSpPr/>
              <p:nvPr/>
            </p:nvSpPr>
            <p:spPr>
              <a:xfrm>
                <a:off x="2400" y="336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3" name="直接连接符 139299"/>
              <p:cNvSpPr/>
              <p:nvPr/>
            </p:nvSpPr>
            <p:spPr>
              <a:xfrm>
                <a:off x="1673" y="3573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4" name="直接连接符 139300"/>
              <p:cNvSpPr/>
              <p:nvPr/>
            </p:nvSpPr>
            <p:spPr>
              <a:xfrm>
                <a:off x="1920" y="3573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5" name="直接连接符 139301"/>
              <p:cNvSpPr/>
              <p:nvPr/>
            </p:nvSpPr>
            <p:spPr>
              <a:xfrm>
                <a:off x="2448" y="3573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6" name="直接连接符 139302"/>
              <p:cNvSpPr/>
              <p:nvPr/>
            </p:nvSpPr>
            <p:spPr>
              <a:xfrm>
                <a:off x="2736" y="3573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67" name="直接连接符 139303"/>
              <p:cNvSpPr/>
              <p:nvPr/>
            </p:nvSpPr>
            <p:spPr>
              <a:xfrm>
                <a:off x="3024" y="3573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7368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3087"/>
          <p:cNvSpPr txBox="1"/>
          <p:nvPr/>
        </p:nvSpPr>
        <p:spPr>
          <a:xfrm>
            <a:off x="536575" y="1073150"/>
            <a:ext cx="76962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In Boolean algebra, a </a:t>
            </a:r>
            <a:r>
              <a:rPr lang="en-US" altLang="zh-CN" b="1">
                <a:latin typeface="Times New Roman" panose="02020603050405020304" charset="0"/>
              </a:rPr>
              <a:t>variable</a:t>
            </a:r>
            <a:r>
              <a:rPr lang="en-US" altLang="zh-CN">
                <a:latin typeface="Times New Roman" panose="02020603050405020304" charset="0"/>
              </a:rPr>
              <a:t> is a symbol used to represent an action, a condition, or data. A single variable can only have a value of 1 or 0. 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4578" name="矩形 3100"/>
          <p:cNvSpPr/>
          <p:nvPr/>
        </p:nvSpPr>
        <p:spPr>
          <a:xfrm>
            <a:off x="536575" y="463550"/>
            <a:ext cx="2339975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Boolean Addition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3100" name="文本框 3099"/>
          <p:cNvSpPr txBox="1"/>
          <p:nvPr/>
        </p:nvSpPr>
        <p:spPr>
          <a:xfrm>
            <a:off x="536575" y="2216150"/>
            <a:ext cx="7696200" cy="82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</a:t>
            </a:r>
            <a:r>
              <a:rPr lang="en-US" altLang="zh-CN" b="1">
                <a:latin typeface="Times New Roman" panose="02020603050405020304" charset="0"/>
              </a:rPr>
              <a:t>complement</a:t>
            </a:r>
            <a:r>
              <a:rPr lang="en-US" altLang="zh-CN">
                <a:latin typeface="Times New Roman" panose="02020603050405020304" charset="0"/>
              </a:rPr>
              <a:t> represents the inverse of a variable and is indicated with an </a:t>
            </a:r>
            <a:r>
              <a:rPr lang="en-US" altLang="zh-CN" dirty="0" err="1">
                <a:latin typeface="Times New Roman" panose="02020603050405020304" charset="0"/>
              </a:rPr>
              <a:t>overbar</a:t>
            </a:r>
            <a:r>
              <a:rPr lang="en-US" altLang="zh-CN">
                <a:latin typeface="Times New Roman" panose="02020603050405020304" charset="0"/>
              </a:rPr>
              <a:t>. Thus, the complement of </a:t>
            </a:r>
            <a:r>
              <a:rPr lang="en-US" altLang="zh-CN" i="1">
                <a:latin typeface="Times New Roman" panose="02020603050405020304" charset="0"/>
              </a:rPr>
              <a:t>A</a:t>
            </a:r>
            <a:r>
              <a:rPr lang="en-US" altLang="zh-CN">
                <a:latin typeface="Times New Roman" panose="02020603050405020304" charset="0"/>
              </a:rPr>
              <a:t> is </a:t>
            </a:r>
            <a:r>
              <a:rPr lang="en-US" altLang="zh-CN" i="1">
                <a:latin typeface="Times New Roman" panose="02020603050405020304" charset="0"/>
              </a:rPr>
              <a:t>A</a:t>
            </a:r>
            <a:r>
              <a:rPr lang="en-US" altLang="zh-CN">
                <a:latin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102" name="直接连接符 3101"/>
          <p:cNvSpPr/>
          <p:nvPr/>
        </p:nvSpPr>
        <p:spPr>
          <a:xfrm>
            <a:off x="7604125" y="26733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4" name="文本框 3103"/>
          <p:cNvSpPr txBox="1"/>
          <p:nvPr/>
        </p:nvSpPr>
        <p:spPr>
          <a:xfrm>
            <a:off x="536575" y="2978150"/>
            <a:ext cx="7239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 </a:t>
            </a:r>
            <a:r>
              <a:rPr lang="en-US" altLang="zh-CN" b="1">
                <a:latin typeface="Times New Roman" panose="02020603050405020304" charset="0"/>
              </a:rPr>
              <a:t>literal</a:t>
            </a:r>
            <a:r>
              <a:rPr lang="en-US" altLang="zh-CN">
                <a:latin typeface="Times New Roman" panose="02020603050405020304" charset="0"/>
              </a:rPr>
              <a:t> is a variable or its complement.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105" name="文本框 3104"/>
          <p:cNvSpPr txBox="1"/>
          <p:nvPr/>
        </p:nvSpPr>
        <p:spPr>
          <a:xfrm>
            <a:off x="536575" y="3435350"/>
            <a:ext cx="76962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Addition is equivalent to the OR operation. The sum term is 1 if one or more if the literals are 1. The sum term is zero only if each literal is 0.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106" name="矩形 3105"/>
          <p:cNvSpPr/>
          <p:nvPr/>
        </p:nvSpPr>
        <p:spPr>
          <a:xfrm>
            <a:off x="687388" y="49530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3116" name="组合 3115"/>
          <p:cNvGrpSpPr/>
          <p:nvPr/>
        </p:nvGrpSpPr>
        <p:grpSpPr>
          <a:xfrm>
            <a:off x="1982788" y="4876800"/>
            <a:ext cx="6400800" cy="830263"/>
            <a:chOff x="1392" y="3072"/>
            <a:chExt cx="4032" cy="523"/>
          </a:xfrm>
        </p:grpSpPr>
        <p:sp>
          <p:nvSpPr>
            <p:cNvPr id="24585" name="文本框 3106"/>
            <p:cNvSpPr txBox="1"/>
            <p:nvPr/>
          </p:nvSpPr>
          <p:spPr>
            <a:xfrm>
              <a:off x="1392" y="3072"/>
              <a:ext cx="4032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charset="0"/>
                </a:rPr>
                <a:t>Determine the values of </a:t>
              </a:r>
              <a:r>
                <a:rPr lang="en-US" altLang="zh-CN" i="1">
                  <a:latin typeface="Times New Roman" panose="02020603050405020304" charset="0"/>
                </a:rPr>
                <a:t>A, B,</a:t>
              </a:r>
              <a:r>
                <a:rPr lang="en-US" altLang="zh-CN">
                  <a:latin typeface="Times New Roman" panose="02020603050405020304" charset="0"/>
                </a:rPr>
                <a:t> and 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 that make the sum term of the expression </a:t>
              </a:r>
              <a:r>
                <a:rPr lang="en-US" altLang="zh-CN" i="1">
                  <a:latin typeface="Times New Roman" panose="02020603050405020304" charset="0"/>
                </a:rPr>
                <a:t>A + B + C</a:t>
              </a:r>
              <a:r>
                <a:rPr lang="en-US" altLang="zh-CN">
                  <a:latin typeface="Times New Roman" panose="02020603050405020304" charset="0"/>
                </a:rPr>
                <a:t> = 0?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24586" name="直接连接符 3108"/>
            <p:cNvSpPr/>
            <p:nvPr/>
          </p:nvSpPr>
          <p:spPr>
            <a:xfrm>
              <a:off x="4272" y="3351"/>
              <a:ext cx="1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7" name="直接连接符 3109"/>
            <p:cNvSpPr/>
            <p:nvPr/>
          </p:nvSpPr>
          <p:spPr>
            <a:xfrm>
              <a:off x="3552" y="3349"/>
              <a:ext cx="1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13" name="矩形 3112"/>
          <p:cNvSpPr/>
          <p:nvPr/>
        </p:nvSpPr>
        <p:spPr>
          <a:xfrm>
            <a:off x="687388" y="56388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3114" name="文本框 3113"/>
          <p:cNvSpPr txBox="1"/>
          <p:nvPr/>
        </p:nvSpPr>
        <p:spPr>
          <a:xfrm>
            <a:off x="1982788" y="5715000"/>
            <a:ext cx="6851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Each literal must = 0; therefore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= 1,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= 0 and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= 1.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/>
      <p:bldP spid="3104" grpId="0"/>
      <p:bldP spid="3105" grpId="0"/>
      <p:bldP spid="3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838200" y="1219200"/>
            <a:ext cx="7315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product of sum (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POS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form*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572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45A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Terms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45A34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3172" name="Picture 4" descr="fg04_02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133600"/>
            <a:ext cx="8342313" cy="315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45A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Terms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345A34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305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Minterm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（最小项）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minterm is a product term that contains all of the input variables (with each literal no more than once)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31433" name="Text Box 9"/>
          <p:cNvSpPr txBox="1"/>
          <p:nvPr/>
        </p:nvSpPr>
        <p:spPr>
          <a:xfrm>
            <a:off x="609600" y="2971800"/>
            <a:ext cx="1865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 </a:t>
            </a:r>
            <a:endParaRPr lang="en-US" altLang="zh-CN" sz="2800" b="1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1434" name="Object 10"/>
          <p:cNvGraphicFramePr/>
          <p:nvPr/>
        </p:nvGraphicFramePr>
        <p:xfrm>
          <a:off x="2362200" y="3048000"/>
          <a:ext cx="1905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685165" imgH="215900" progId="Equation.3">
                  <p:embed/>
                </p:oleObj>
              </mc:Choice>
              <mc:Fallback>
                <p:oleObj name="" r:id="rId1" imgW="685165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19050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5" name="Text Box 11"/>
          <p:cNvSpPr txBox="1"/>
          <p:nvPr/>
        </p:nvSpPr>
        <p:spPr>
          <a:xfrm>
            <a:off x="2362200" y="4114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4343400" y="2757488"/>
            <a:ext cx="4335463" cy="4470400"/>
            <a:chOff x="2736" y="1737"/>
            <a:chExt cx="2731" cy="2816"/>
          </a:xfrm>
        </p:grpSpPr>
        <p:graphicFrame>
          <p:nvGraphicFramePr>
            <p:cNvPr id="10243" name="Object 15"/>
            <p:cNvGraphicFramePr/>
            <p:nvPr/>
          </p:nvGraphicFramePr>
          <p:xfrm>
            <a:off x="3739" y="1737"/>
            <a:ext cx="1728" cy="2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2581910" imgH="4203065" progId="Word.Document.8">
                    <p:embed/>
                  </p:oleObj>
                </mc:Choice>
                <mc:Fallback>
                  <p:oleObj name="" r:id="rId3" imgW="2581910" imgH="4203065" progId="Word.Document.8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9" y="1737"/>
                          <a:ext cx="1728" cy="28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16"/>
            <p:cNvGraphicFramePr/>
            <p:nvPr/>
          </p:nvGraphicFramePr>
          <p:xfrm>
            <a:off x="3288" y="1985"/>
            <a:ext cx="4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5" imgW="380365" imgH="215900" progId="Equation.3">
                    <p:embed/>
                  </p:oleObj>
                </mc:Choice>
                <mc:Fallback>
                  <p:oleObj name="" r:id="rId5" imgW="380365" imgH="215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8" y="1985"/>
                          <a:ext cx="46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7"/>
            <p:cNvGraphicFramePr/>
            <p:nvPr/>
          </p:nvGraphicFramePr>
          <p:xfrm>
            <a:off x="3321" y="2500"/>
            <a:ext cx="4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367665" imgH="215900" progId="Equation.3">
                    <p:embed/>
                  </p:oleObj>
                </mc:Choice>
                <mc:Fallback>
                  <p:oleObj name="" r:id="rId7" imgW="367665" imgH="2159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21" y="2500"/>
                          <a:ext cx="45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8"/>
            <p:cNvGraphicFramePr/>
            <p:nvPr/>
          </p:nvGraphicFramePr>
          <p:xfrm>
            <a:off x="2758" y="2220"/>
            <a:ext cx="4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" imgW="367665" imgH="215900" progId="Equation.3">
                    <p:embed/>
                  </p:oleObj>
                </mc:Choice>
                <mc:Fallback>
                  <p:oleObj name="" r:id="rId9" imgW="367665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8" y="2220"/>
                          <a:ext cx="45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9"/>
            <p:cNvGraphicFramePr/>
            <p:nvPr/>
          </p:nvGraphicFramePr>
          <p:xfrm>
            <a:off x="2738" y="2754"/>
            <a:ext cx="45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367665" imgH="215900" progId="Equation.3">
                    <p:embed/>
                  </p:oleObj>
                </mc:Choice>
                <mc:Fallback>
                  <p:oleObj name="" r:id="rId11" imgW="367665" imgH="2159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8" y="2754"/>
                          <a:ext cx="450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20"/>
            <p:cNvGraphicFramePr/>
            <p:nvPr/>
          </p:nvGraphicFramePr>
          <p:xfrm>
            <a:off x="3289" y="3000"/>
            <a:ext cx="46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380365" imgH="215900" progId="Equation.3">
                    <p:embed/>
                  </p:oleObj>
                </mc:Choice>
                <mc:Fallback>
                  <p:oleObj name="" r:id="rId13" imgW="380365" imgH="215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9" y="3000"/>
                          <a:ext cx="466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21"/>
            <p:cNvGraphicFramePr/>
            <p:nvPr/>
          </p:nvGraphicFramePr>
          <p:xfrm>
            <a:off x="2743" y="3265"/>
            <a:ext cx="4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5" imgW="367665" imgH="215900" progId="Equation.3">
                    <p:embed/>
                  </p:oleObj>
                </mc:Choice>
                <mc:Fallback>
                  <p:oleObj name="" r:id="rId15" imgW="367665" imgH="2159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3" y="3265"/>
                          <a:ext cx="45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22"/>
            <p:cNvGraphicFramePr/>
            <p:nvPr/>
          </p:nvGraphicFramePr>
          <p:xfrm>
            <a:off x="3301" y="3549"/>
            <a:ext cx="4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7" imgW="367665" imgH="215900" progId="Equation.3">
                    <p:embed/>
                  </p:oleObj>
                </mc:Choice>
                <mc:Fallback>
                  <p:oleObj name="" r:id="rId17" imgW="367665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1" y="3549"/>
                          <a:ext cx="45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23"/>
            <p:cNvGraphicFramePr/>
            <p:nvPr/>
          </p:nvGraphicFramePr>
          <p:xfrm>
            <a:off x="2736" y="3802"/>
            <a:ext cx="45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9" imgW="367665" imgH="177800" progId="Equation.3">
                    <p:embed/>
                  </p:oleObj>
                </mc:Choice>
                <mc:Fallback>
                  <p:oleObj name="" r:id="rId19" imgW="367665" imgH="1778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3802"/>
                          <a:ext cx="450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24"/>
            <p:cNvSpPr/>
            <p:nvPr/>
          </p:nvSpPr>
          <p:spPr>
            <a:xfrm>
              <a:off x="3222" y="2386"/>
              <a:ext cx="566" cy="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8" name="Line 25"/>
            <p:cNvSpPr/>
            <p:nvPr/>
          </p:nvSpPr>
          <p:spPr>
            <a:xfrm>
              <a:off x="3203" y="3425"/>
              <a:ext cx="566" cy="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9" name="Line 26"/>
            <p:cNvSpPr/>
            <p:nvPr/>
          </p:nvSpPr>
          <p:spPr>
            <a:xfrm>
              <a:off x="3236" y="2892"/>
              <a:ext cx="566" cy="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0" name="Line 27"/>
            <p:cNvSpPr/>
            <p:nvPr/>
          </p:nvSpPr>
          <p:spPr>
            <a:xfrm>
              <a:off x="3196" y="3941"/>
              <a:ext cx="566" cy="0"/>
            </a:xfrm>
            <a:prstGeom prst="line">
              <a:avLst/>
            </a:prstGeom>
            <a:ln w="3810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charRg st="1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/>
      <p:bldP spid="2314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Standard Forms of Boolean Expressions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51054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Standard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SOP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form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7162" name="Object 10"/>
          <p:cNvGraphicFramePr/>
          <p:nvPr>
            <p:ph sz="half" idx="2"/>
          </p:nvPr>
        </p:nvGraphicFramePr>
        <p:xfrm>
          <a:off x="6400800" y="1371600"/>
          <a:ext cx="1905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685165" imgH="215900" progId="Equation.3">
                  <p:embed/>
                </p:oleObj>
              </mc:Choice>
              <mc:Fallback>
                <p:oleObj name="" r:id="rId1" imgW="68516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1371600"/>
                        <a:ext cx="1905000" cy="600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/>
          <p:cNvGraphicFramePr/>
          <p:nvPr/>
        </p:nvGraphicFramePr>
        <p:xfrm>
          <a:off x="4343400" y="3276600"/>
          <a:ext cx="34210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229995" imgH="215900" progId="Equation.3">
                  <p:embed/>
                </p:oleObj>
              </mc:Choice>
              <mc:Fallback>
                <p:oleObj name="" r:id="rId3" imgW="1229995" imgH="215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3276600"/>
                        <a:ext cx="3421063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2743200" y="1755775"/>
            <a:ext cx="2638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(sum-of-product)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228600" y="2362200"/>
            <a:ext cx="86106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all the variables in the domain appear in each product term</a:t>
            </a:r>
            <a:endParaRPr kumimoji="0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71" name="Line 19"/>
          <p:cNvSpPr/>
          <p:nvPr/>
        </p:nvSpPr>
        <p:spPr>
          <a:xfrm>
            <a:off x="1752600" y="1752600"/>
            <a:ext cx="2209800" cy="0"/>
          </a:xfrm>
          <a:prstGeom prst="line">
            <a:avLst/>
          </a:prstGeom>
          <a:ln w="5715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52400" y="4419600"/>
            <a:ext cx="86106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----each product term is a minterm(</a:t>
            </a:r>
            <a:r>
              <a:rPr kumimoji="0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最小项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7170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717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Text Box 2"/>
          <p:cNvSpPr txBox="1"/>
          <p:nvPr/>
        </p:nvSpPr>
        <p:spPr>
          <a:xfrm>
            <a:off x="228600" y="1066800"/>
            <a:ext cx="8915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  Convert the following Boolean expression into standard SOP form:</a:t>
            </a:r>
            <a:endParaRPr lang="en-US" altLang="zh-CN" sz="24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Object 3"/>
          <p:cNvGraphicFramePr/>
          <p:nvPr>
            <p:ph sz="half" idx="1"/>
          </p:nvPr>
        </p:nvGraphicFramePr>
        <p:xfrm>
          <a:off x="2419350" y="46688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9350" y="466883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/>
          <p:nvPr>
            <p:ph sz="half" idx="2"/>
          </p:nvPr>
        </p:nvGraphicFramePr>
        <p:xfrm>
          <a:off x="685800" y="2057400"/>
          <a:ext cx="3124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1294130" imgH="203200" progId="Equation.3">
                  <p:embed/>
                </p:oleObj>
              </mc:Choice>
              <mc:Fallback>
                <p:oleObj name="" r:id="rId3" imgW="1294130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057400"/>
                        <a:ext cx="3124200" cy="488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/>
          <p:nvPr/>
        </p:nvGraphicFramePr>
        <p:xfrm>
          <a:off x="533400" y="2667000"/>
          <a:ext cx="5562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387600" imgH="228600" progId="Equation.DSMT4">
                  <p:embed/>
                </p:oleObj>
              </mc:Choice>
              <mc:Fallback>
                <p:oleObj name="" r:id="rId5" imgW="23876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667000"/>
                        <a:ext cx="55626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9" name="Object 11"/>
          <p:cNvGraphicFramePr/>
          <p:nvPr/>
        </p:nvGraphicFramePr>
        <p:xfrm>
          <a:off x="533400" y="3352800"/>
          <a:ext cx="6705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2689860" imgH="203200" progId="Equation.3">
                  <p:embed/>
                </p:oleObj>
              </mc:Choice>
              <mc:Fallback>
                <p:oleObj name="" r:id="rId7" imgW="2689860" imgH="203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67056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/>
          <p:nvPr/>
        </p:nvGraphicFramePr>
        <p:xfrm>
          <a:off x="609600" y="4038600"/>
          <a:ext cx="7543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3683000" imgH="228600" progId="Equation.3">
                  <p:embed/>
                </p:oleObj>
              </mc:Choice>
              <mc:Fallback>
                <p:oleObj name="" r:id="rId9" imgW="36830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038600"/>
                        <a:ext cx="75438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1" name="Object 13"/>
          <p:cNvGraphicFramePr/>
          <p:nvPr/>
        </p:nvGraphicFramePr>
        <p:xfrm>
          <a:off x="685800" y="4800600"/>
          <a:ext cx="6858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2945130" imgH="431800" progId="Equation.3">
                  <p:embed/>
                </p:oleObj>
              </mc:Choice>
              <mc:Fallback>
                <p:oleObj name="" r:id="rId11" imgW="2945130" imgH="431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4800600"/>
                        <a:ext cx="685800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5"/>
          <p:cNvSpPr txBox="1"/>
          <p:nvPr/>
        </p:nvSpPr>
        <p:spPr>
          <a:xfrm>
            <a:off x="304800" y="304800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800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to converting product terms to standard SOP</a:t>
            </a:r>
            <a:r>
              <a:rPr lang="zh-CN" altLang="en-US" sz="2800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2800" dirty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305800" cy="4068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Standard POS form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all the variables in the domain appear in each sum term</a:t>
            </a:r>
            <a:endParaRPr kumimoji="0" lang="en-US" altLang="zh-CN" sz="2800" b="1" i="1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Maxterm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（最大项）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maxterm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is a sum term that contains all of the input variables (each literal no more than once)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charRg st="1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2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499">
                                            <p:txEl>
                                              <p:charRg st="23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9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4499">
                                            <p:txEl>
                                              <p:charRg st="9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4499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6132" name="Picture 4" descr="Truth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5800"/>
            <a:ext cx="4895850" cy="548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6134" name="Text Box 6"/>
          <p:cNvSpPr txBox="1"/>
          <p:nvPr/>
        </p:nvSpPr>
        <p:spPr>
          <a:xfrm>
            <a:off x="5105400" y="1600200"/>
            <a:ext cx="40386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1:find out the 1s output,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2: Express the corresponding inputs as minterm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3:sum all the minterms that have an output one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5" name="Rectangle 7"/>
          <p:cNvSpPr/>
          <p:nvPr/>
        </p:nvSpPr>
        <p:spPr>
          <a:xfrm>
            <a:off x="4038600" y="2057400"/>
            <a:ext cx="609600" cy="3124200"/>
          </a:xfrm>
          <a:prstGeom prst="rect">
            <a:avLst/>
          </a:prstGeom>
          <a:solidFill>
            <a:srgbClr val="FFFFF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6" name="Rectangle 8"/>
          <p:cNvSpPr/>
          <p:nvPr/>
        </p:nvSpPr>
        <p:spPr>
          <a:xfrm>
            <a:off x="762000" y="5562600"/>
            <a:ext cx="3429000" cy="381000"/>
          </a:xfrm>
          <a:prstGeom prst="rect">
            <a:avLst/>
          </a:prstGeom>
          <a:solidFill>
            <a:srgbClr val="FFFFF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38200" y="381000"/>
            <a:ext cx="3606800" cy="519113"/>
          </a:xfrm>
          <a:prstGeom prst="rect">
            <a:avLst/>
          </a:prstGeom>
          <a:solidFill>
            <a:srgbClr val="FBEAA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 Expression</a:t>
            </a:r>
            <a:endParaRPr kumimoji="0" lang="en-US" altLang="zh-CN" sz="2800" kern="1200" cap="none" spc="0" normalizeH="0" baseline="0" noProof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5943600" y="381000"/>
            <a:ext cx="2122488" cy="519113"/>
          </a:xfrm>
          <a:prstGeom prst="rect">
            <a:avLst/>
          </a:prstGeom>
          <a:solidFill>
            <a:srgbClr val="FBEAA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Truth Table</a:t>
            </a:r>
            <a:endParaRPr kumimoji="0" lang="en-US" altLang="zh-CN" sz="2800" kern="1200" cap="none" spc="0" normalizeH="0" baseline="0" noProof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0" name="Line 18"/>
          <p:cNvSpPr/>
          <p:nvPr/>
        </p:nvSpPr>
        <p:spPr>
          <a:xfrm>
            <a:off x="4495800" y="685800"/>
            <a:ext cx="1295400" cy="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61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charRg st="2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6134">
                                            <p:txEl>
                                              <p:charRg st="2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charRg st="7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6134">
                                            <p:txEl>
                                              <p:charRg st="7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build="p"/>
      <p:bldP spid="176135" grpId="0" bldLvl="0" animBg="1"/>
      <p:bldP spid="17613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1" name="Text Box 1027"/>
          <p:cNvSpPr txBox="1">
            <a:spLocks noChangeArrowheads="1"/>
          </p:cNvSpPr>
          <p:nvPr/>
        </p:nvSpPr>
        <p:spPr bwMode="auto">
          <a:xfrm>
            <a:off x="533400" y="2438400"/>
            <a:ext cx="8077200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simplified Boolean expression uses the </a:t>
            </a:r>
            <a:r>
              <a:rPr kumimoji="0" lang="en-US" altLang="zh-CN" sz="2800" kern="120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fewest gates</a:t>
            </a:r>
            <a:r>
              <a:rPr kumimoji="0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possible to implement a given expression</a:t>
            </a:r>
            <a:endParaRPr kumimoji="0" lang="en-US" altLang="zh-CN" sz="2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Text Box 1028"/>
          <p:cNvSpPr txBox="1">
            <a:spLocks noChangeArrowheads="1"/>
          </p:cNvSpPr>
          <p:nvPr/>
        </p:nvSpPr>
        <p:spPr bwMode="auto">
          <a:xfrm>
            <a:off x="533400" y="1524000"/>
            <a:ext cx="583882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Why</a:t>
            </a:r>
            <a:r>
              <a:rPr kumimoji="0" lang="en-US" altLang="zh-CN" sz="2800" b="1" kern="1200" cap="none" spc="0" normalizeH="0" baseline="0" noProof="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kern="1200" cap="none" spc="0" normalizeH="0" baseline="0" noProof="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simplification is necessary?</a:t>
            </a:r>
            <a:endParaRPr kumimoji="0" lang="en-US" altLang="zh-CN" sz="2800" b="1" kern="1200" cap="none" spc="0" normalizeH="0" baseline="0" noProof="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035"/>
          <p:cNvGrpSpPr/>
          <p:nvPr/>
        </p:nvGrpSpPr>
        <p:grpSpPr>
          <a:xfrm>
            <a:off x="4038600" y="4419600"/>
            <a:ext cx="3702050" cy="1666875"/>
            <a:chOff x="864" y="1983"/>
            <a:chExt cx="2150" cy="1050"/>
          </a:xfrm>
        </p:grpSpPr>
        <p:sp>
          <p:nvSpPr>
            <p:cNvPr id="48135" name="AutoShape 1031"/>
            <p:cNvSpPr/>
            <p:nvPr/>
          </p:nvSpPr>
          <p:spPr>
            <a:xfrm>
              <a:off x="864" y="2064"/>
              <a:ext cx="480" cy="960"/>
            </a:xfrm>
            <a:prstGeom prst="leftBrace">
              <a:avLst>
                <a:gd name="adj1" fmla="val 16666"/>
                <a:gd name="adj2" fmla="val 50000"/>
              </a:avLst>
            </a:prstGeom>
            <a:noFill/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1032"/>
            <p:cNvSpPr txBox="1"/>
            <p:nvPr/>
          </p:nvSpPr>
          <p:spPr>
            <a:xfrm>
              <a:off x="1440" y="1983"/>
              <a:ext cx="14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003300"/>
                  </a:solidFill>
                  <a:latin typeface="楷体_GB2312" pitchFamily="49" charset="-122"/>
                  <a:ea typeface="楷体_GB2312" pitchFamily="49" charset="-122"/>
                </a:rPr>
                <a:t>体积小</a:t>
              </a:r>
              <a:r>
                <a:rPr lang="en-US" altLang="zh-CN" sz="2800" b="1" dirty="0">
                  <a:solidFill>
                    <a:srgbClr val="0033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 dirty="0">
                  <a:solidFill>
                    <a:srgbClr val="003300"/>
                  </a:solidFill>
                  <a:latin typeface="楷体_GB2312" pitchFamily="49" charset="-122"/>
                  <a:ea typeface="楷体_GB2312" pitchFamily="49" charset="-122"/>
                </a:rPr>
                <a:t>重量轻</a:t>
              </a:r>
              <a:endParaRPr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8137" name="Text Box 1033"/>
            <p:cNvSpPr txBox="1"/>
            <p:nvPr/>
          </p:nvSpPr>
          <p:spPr>
            <a:xfrm>
              <a:off x="1440" y="2367"/>
              <a:ext cx="157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003300"/>
                  </a:solidFill>
                  <a:latin typeface="楷体_GB2312" pitchFamily="49" charset="-122"/>
                  <a:ea typeface="楷体_GB2312" pitchFamily="49" charset="-122"/>
                </a:rPr>
                <a:t>性能可靠、稳定</a:t>
              </a:r>
              <a:endParaRPr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8138" name="Text Box 1034"/>
            <p:cNvSpPr txBox="1"/>
            <p:nvPr/>
          </p:nvSpPr>
          <p:spPr>
            <a:xfrm>
              <a:off x="1488" y="2703"/>
              <a:ext cx="73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003300"/>
                  </a:solidFill>
                  <a:latin typeface="楷体_GB2312" pitchFamily="49" charset="-122"/>
                  <a:ea typeface="楷体_GB2312" pitchFamily="49" charset="-122"/>
                </a:rPr>
                <a:t>成本低</a:t>
              </a:r>
              <a:endParaRPr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24943" name="Text Box 1039"/>
          <p:cNvSpPr txBox="1"/>
          <p:nvPr/>
        </p:nvSpPr>
        <p:spPr>
          <a:xfrm>
            <a:off x="381000" y="3505200"/>
            <a:ext cx="6400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fewest possible term </a:t>
            </a:r>
            <a:endParaRPr lang="en-US" altLang="zh-CN" sz="2800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fewest possible variables in a term</a:t>
            </a:r>
            <a:endParaRPr lang="zh-CN" altLang="en-US" sz="2800" dirty="0">
              <a:solidFill>
                <a:srgbClr val="99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4945" name="Rectangle 1041"/>
          <p:cNvSpPr>
            <a:spLocks noChangeArrowheads="1"/>
          </p:cNvSpPr>
          <p:nvPr/>
        </p:nvSpPr>
        <p:spPr bwMode="auto">
          <a:xfrm>
            <a:off x="5334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Simplification Using Boolean Algebra</a:t>
            </a:r>
            <a:b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利用布尔代数进行逻辑化简）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9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4931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bldLvl="0" animBg="1"/>
      <p:bldP spid="1249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6"/>
          <p:cNvGrpSpPr/>
          <p:nvPr/>
        </p:nvGrpSpPr>
        <p:grpSpPr>
          <a:xfrm>
            <a:off x="609600" y="1981200"/>
            <a:ext cx="8077200" cy="4038600"/>
            <a:chOff x="688" y="1248"/>
            <a:chExt cx="5072" cy="2368"/>
          </a:xfrm>
        </p:grpSpPr>
        <p:sp>
          <p:nvSpPr>
            <p:cNvPr id="6153" name="Text Box 3"/>
            <p:cNvSpPr txBox="1"/>
            <p:nvPr/>
          </p:nvSpPr>
          <p:spPr>
            <a:xfrm>
              <a:off x="688" y="1330"/>
              <a:ext cx="752" cy="55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Ex 1：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6" name="Object 4"/>
            <p:cNvGraphicFramePr/>
            <p:nvPr/>
          </p:nvGraphicFramePr>
          <p:xfrm>
            <a:off x="1415" y="1248"/>
            <a:ext cx="2472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511300" imgH="1447800" progId="Equation.3">
                    <p:embed/>
                  </p:oleObj>
                </mc:Choice>
                <mc:Fallback>
                  <p:oleObj name="" r:id="rId1" imgW="1511300" imgH="144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15" y="1248"/>
                          <a:ext cx="2472" cy="2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Line 6"/>
            <p:cNvSpPr/>
            <p:nvPr/>
          </p:nvSpPr>
          <p:spPr>
            <a:xfrm>
              <a:off x="2148" y="2892"/>
              <a:ext cx="96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5" name="Line 7"/>
            <p:cNvSpPr/>
            <p:nvPr/>
          </p:nvSpPr>
          <p:spPr>
            <a:xfrm>
              <a:off x="2232" y="2892"/>
              <a:ext cx="1224" cy="324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triangle" w="sm" len="lg"/>
              <a:tailEnd type="none" w="med" len="med"/>
            </a:ln>
          </p:spPr>
        </p:sp>
        <p:sp>
          <p:nvSpPr>
            <p:cNvPr id="6156" name="Oval 8"/>
            <p:cNvSpPr/>
            <p:nvPr/>
          </p:nvSpPr>
          <p:spPr>
            <a:xfrm>
              <a:off x="3456" y="2976"/>
              <a:ext cx="1932" cy="468"/>
            </a:xfrm>
            <a:prstGeom prst="ellipse">
              <a:avLst/>
            </a:prstGeom>
            <a:noFill/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3200" b="1" dirty="0">
                  <a:solidFill>
                    <a:srgbClr val="FF0066"/>
                  </a:solidFill>
                  <a:latin typeface="Times New Roman" panose="02020603050405020304" charset="0"/>
                  <a:ea typeface="楷体_GB2312" pitchFamily="49" charset="-122"/>
                </a:rPr>
                <a:t>反变量被吸收</a:t>
              </a:r>
              <a:endParaRPr lang="zh-CN" altLang="en-US" sz="3200" b="1" dirty="0">
                <a:solidFill>
                  <a:srgbClr val="FF0066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6157" name="Line 10"/>
            <p:cNvSpPr/>
            <p:nvPr/>
          </p:nvSpPr>
          <p:spPr>
            <a:xfrm flipV="1">
              <a:off x="2628" y="1596"/>
              <a:ext cx="1632" cy="12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8" name="Oval 11"/>
            <p:cNvSpPr/>
            <p:nvPr/>
          </p:nvSpPr>
          <p:spPr>
            <a:xfrm>
              <a:off x="4260" y="1404"/>
              <a:ext cx="1500" cy="384"/>
            </a:xfrm>
            <a:prstGeom prst="ellipse">
              <a:avLst/>
            </a:prstGeom>
            <a:noFill/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3200" b="1" dirty="0">
                  <a:solidFill>
                    <a:srgbClr val="D60093"/>
                  </a:solidFill>
                  <a:latin typeface="Times New Roman" panose="02020603050405020304" charset="0"/>
                  <a:ea typeface="楷体_GB2312" pitchFamily="49" charset="-122"/>
                </a:rPr>
                <a:t>提出</a:t>
              </a:r>
              <a:r>
                <a:rPr lang="en-US" altLang="zh-CN" sz="3200" b="1" dirty="0">
                  <a:solidFill>
                    <a:srgbClr val="D60093"/>
                  </a:solidFill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3200" b="1" dirty="0">
                <a:solidFill>
                  <a:srgbClr val="D60093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6159" name="Line 13"/>
            <p:cNvSpPr/>
            <p:nvPr/>
          </p:nvSpPr>
          <p:spPr>
            <a:xfrm>
              <a:off x="3012" y="2064"/>
              <a:ext cx="696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0" name="Oval 14"/>
            <p:cNvSpPr/>
            <p:nvPr/>
          </p:nvSpPr>
          <p:spPr>
            <a:xfrm>
              <a:off x="3648" y="1944"/>
              <a:ext cx="1416" cy="384"/>
            </a:xfrm>
            <a:prstGeom prst="ellipse">
              <a:avLst/>
            </a:prstGeom>
            <a:noFill/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3200" b="1" dirty="0">
                  <a:solidFill>
                    <a:srgbClr val="D60093"/>
                  </a:solidFill>
                  <a:latin typeface="Times New Roman" panose="02020603050405020304" charset="0"/>
                  <a:ea typeface="楷体_GB2312" pitchFamily="49" charset="-122"/>
                </a:rPr>
                <a:t>=1</a:t>
              </a:r>
              <a:endParaRPr lang="zh-CN" altLang="en-US" sz="3200" b="1" dirty="0">
                <a:solidFill>
                  <a:srgbClr val="D60093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6161" name="Line 16"/>
            <p:cNvSpPr/>
            <p:nvPr/>
          </p:nvSpPr>
          <p:spPr>
            <a:xfrm>
              <a:off x="1818" y="2514"/>
              <a:ext cx="1128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2" name="Oval 17"/>
            <p:cNvSpPr/>
            <p:nvPr/>
          </p:nvSpPr>
          <p:spPr>
            <a:xfrm>
              <a:off x="2958" y="2286"/>
              <a:ext cx="1164" cy="456"/>
            </a:xfrm>
            <a:prstGeom prst="ellipse">
              <a:avLst/>
            </a:prstGeom>
            <a:noFill/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3200" b="1" dirty="0">
                  <a:solidFill>
                    <a:srgbClr val="D60093"/>
                  </a:solidFill>
                  <a:latin typeface="Times New Roman" panose="02020603050405020304" charset="0"/>
                  <a:ea typeface="楷体_GB2312" pitchFamily="49" charset="-122"/>
                </a:rPr>
                <a:t>提出</a:t>
              </a:r>
              <a:r>
                <a:rPr lang="en-US" altLang="zh-CN" sz="3200" b="1" dirty="0">
                  <a:solidFill>
                    <a:srgbClr val="D60093"/>
                  </a:solidFill>
                  <a:latin typeface="Times New Roman" panose="02020603050405020304" charset="0"/>
                  <a:ea typeface="楷体_GB2312" pitchFamily="49" charset="-122"/>
                </a:rPr>
                <a:t>A</a:t>
              </a:r>
              <a:endParaRPr lang="en-US" altLang="zh-CN" sz="3200" b="1" dirty="0">
                <a:solidFill>
                  <a:srgbClr val="D60093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118802" name="Text Box 18"/>
          <p:cNvSpPr txBox="1"/>
          <p:nvPr/>
        </p:nvSpPr>
        <p:spPr>
          <a:xfrm>
            <a:off x="946150" y="642938"/>
            <a:ext cx="3302000" cy="946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Minimum expression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8803" name="AutoShape 19"/>
          <p:cNvSpPr/>
          <p:nvPr/>
        </p:nvSpPr>
        <p:spPr>
          <a:xfrm>
            <a:off x="3124200" y="457200"/>
            <a:ext cx="285750" cy="1028700"/>
          </a:xfrm>
          <a:prstGeom prst="leftBrace">
            <a:avLst>
              <a:gd name="adj1" fmla="val 30000"/>
              <a:gd name="adj2" fmla="val 50000"/>
            </a:avLst>
          </a:prstGeom>
          <a:noFill/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8804" name="Text Box 20"/>
          <p:cNvSpPr txBox="1"/>
          <p:nvPr/>
        </p:nvSpPr>
        <p:spPr>
          <a:xfrm>
            <a:off x="3638550" y="304800"/>
            <a:ext cx="436245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The fewest possible terms</a:t>
            </a: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8805" name="Text Box 21"/>
          <p:cNvSpPr txBox="1"/>
          <p:nvPr/>
        </p:nvSpPr>
        <p:spPr>
          <a:xfrm>
            <a:off x="3562350" y="1109663"/>
            <a:ext cx="4819650" cy="946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Fewest possible variables in a term 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/>
      <p:bldP spid="118803" grpId="0" bldLvl="0" animBg="1"/>
      <p:bldP spid="118804" grpId="0"/>
      <p:bldP spid="1188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Text Box 2"/>
          <p:cNvSpPr txBox="1"/>
          <p:nvPr/>
        </p:nvSpPr>
        <p:spPr>
          <a:xfrm>
            <a:off x="1149350" y="415925"/>
            <a:ext cx="1193800" cy="51911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Ex 2：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19811" name="Object 3"/>
          <p:cNvGraphicFramePr/>
          <p:nvPr/>
        </p:nvGraphicFramePr>
        <p:xfrm>
          <a:off x="2062163" y="165100"/>
          <a:ext cx="47132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1574165" imgH="292100" progId="Equation.3">
                  <p:embed/>
                </p:oleObj>
              </mc:Choice>
              <mc:Fallback>
                <p:oleObj name="" r:id="rId1" imgW="1574165" imgH="2921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2163" y="165100"/>
                        <a:ext cx="4713287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/>
          <p:nvPr/>
        </p:nvGraphicFramePr>
        <p:xfrm>
          <a:off x="2474913" y="1147763"/>
          <a:ext cx="49545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1726565" imgH="241300" progId="Equation.3">
                  <p:embed/>
                </p:oleObj>
              </mc:Choice>
              <mc:Fallback>
                <p:oleObj name="" r:id="rId3" imgW="1726565" imgH="241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4913" y="1147763"/>
                        <a:ext cx="495458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Oval 5"/>
          <p:cNvSpPr/>
          <p:nvPr/>
        </p:nvSpPr>
        <p:spPr>
          <a:xfrm>
            <a:off x="7424738" y="1019175"/>
            <a:ext cx="1719262" cy="72390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>
              <a:buNone/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楷体_GB2312" pitchFamily="49" charset="-122"/>
              </a:rPr>
              <a:t>德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楷体_GB2312" pitchFamily="49" charset="-122"/>
              </a:rPr>
              <a:t>摩根</a:t>
            </a:r>
            <a:endParaRPr lang="zh-CN" altLang="en-US" sz="2800" b="1" dirty="0">
              <a:solidFill>
                <a:srgbClr val="0099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9814" name="Object 6"/>
          <p:cNvGraphicFramePr/>
          <p:nvPr/>
        </p:nvGraphicFramePr>
        <p:xfrm>
          <a:off x="2490788" y="1797050"/>
          <a:ext cx="448786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422400" imgH="508000" progId="Equation.3">
                  <p:embed/>
                </p:oleObj>
              </mc:Choice>
              <mc:Fallback>
                <p:oleObj name="" r:id="rId5" imgW="1422400" imgH="508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0788" y="1797050"/>
                        <a:ext cx="4487862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348163" y="2092325"/>
            <a:ext cx="4657725" cy="1052513"/>
            <a:chOff x="2429" y="1408"/>
            <a:chExt cx="2934" cy="600"/>
          </a:xfrm>
        </p:grpSpPr>
        <p:sp>
          <p:nvSpPr>
            <p:cNvPr id="7188" name="Line 8"/>
            <p:cNvSpPr/>
            <p:nvPr/>
          </p:nvSpPr>
          <p:spPr>
            <a:xfrm>
              <a:off x="2951" y="1612"/>
              <a:ext cx="1188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9" name="Oval 9"/>
            <p:cNvSpPr/>
            <p:nvPr/>
          </p:nvSpPr>
          <p:spPr>
            <a:xfrm>
              <a:off x="4139" y="1408"/>
              <a:ext cx="1224" cy="40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2800" b="1" dirty="0">
                  <a:solidFill>
                    <a:srgbClr val="FF0066"/>
                  </a:solidFill>
                  <a:latin typeface="Times New Roman" panose="02020603050405020304" charset="0"/>
                  <a:ea typeface="楷体_GB2312" pitchFamily="49" charset="-122"/>
                </a:rPr>
                <a:t>配项</a:t>
              </a:r>
              <a:endParaRPr lang="zh-CN" altLang="en-US" sz="2800" b="1" dirty="0">
                <a:solidFill>
                  <a:srgbClr val="FF0066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90" name="Line 10"/>
            <p:cNvSpPr/>
            <p:nvPr/>
          </p:nvSpPr>
          <p:spPr>
            <a:xfrm>
              <a:off x="2429" y="2008"/>
              <a:ext cx="816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19819" name="Object 11"/>
          <p:cNvGraphicFramePr/>
          <p:nvPr/>
        </p:nvGraphicFramePr>
        <p:xfrm>
          <a:off x="2482850" y="3344863"/>
          <a:ext cx="457993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1524000" imgH="508000" progId="Equation.3">
                  <p:embed/>
                </p:oleObj>
              </mc:Choice>
              <mc:Fallback>
                <p:oleObj name="" r:id="rId7" imgW="1524000" imgH="508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850" y="3344863"/>
                        <a:ext cx="4579938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715963" y="3973513"/>
            <a:ext cx="3730625" cy="960437"/>
            <a:chOff x="451" y="2503"/>
            <a:chExt cx="2350" cy="605"/>
          </a:xfrm>
        </p:grpSpPr>
        <p:sp>
          <p:nvSpPr>
            <p:cNvPr id="7184" name="Line 13"/>
            <p:cNvSpPr/>
            <p:nvPr/>
          </p:nvSpPr>
          <p:spPr>
            <a:xfrm>
              <a:off x="1875" y="2503"/>
              <a:ext cx="37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14"/>
            <p:cNvSpPr/>
            <p:nvPr/>
          </p:nvSpPr>
          <p:spPr>
            <a:xfrm>
              <a:off x="2237" y="2982"/>
              <a:ext cx="56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6" name="Line 15"/>
            <p:cNvSpPr/>
            <p:nvPr/>
          </p:nvSpPr>
          <p:spPr>
            <a:xfrm flipH="1">
              <a:off x="1147" y="2990"/>
              <a:ext cx="1112" cy="5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7" name="Oval 16"/>
            <p:cNvSpPr/>
            <p:nvPr/>
          </p:nvSpPr>
          <p:spPr>
            <a:xfrm>
              <a:off x="451" y="2594"/>
              <a:ext cx="876" cy="514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charset="0"/>
                  <a:ea typeface="楷体_GB2312" pitchFamily="49" charset="-122"/>
                </a:rPr>
                <a:t>被吸收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554663" y="3532188"/>
            <a:ext cx="3390900" cy="1300162"/>
            <a:chOff x="3499" y="2225"/>
            <a:chExt cx="2136" cy="819"/>
          </a:xfrm>
        </p:grpSpPr>
        <p:sp>
          <p:nvSpPr>
            <p:cNvPr id="7181" name="Line 18"/>
            <p:cNvSpPr/>
            <p:nvPr/>
          </p:nvSpPr>
          <p:spPr>
            <a:xfrm>
              <a:off x="3499" y="2507"/>
              <a:ext cx="876" cy="0"/>
            </a:xfrm>
            <a:prstGeom prst="line">
              <a:avLst/>
            </a:prstGeom>
            <a:ln w="38100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Oval 19"/>
            <p:cNvSpPr/>
            <p:nvPr/>
          </p:nvSpPr>
          <p:spPr>
            <a:xfrm>
              <a:off x="4387" y="2225"/>
              <a:ext cx="1248" cy="551"/>
            </a:xfrm>
            <a:prstGeom prst="ellipse">
              <a:avLst/>
            </a:prstGeom>
            <a:noFill/>
            <a:ln w="38100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2800" b="1" dirty="0">
                  <a:solidFill>
                    <a:srgbClr val="9900CC"/>
                  </a:solidFill>
                  <a:latin typeface="Times New Roman" panose="02020603050405020304" charset="0"/>
                  <a:ea typeface="楷体_GB2312" pitchFamily="49" charset="-122"/>
                </a:rPr>
                <a:t>被吸收</a:t>
              </a:r>
              <a:endParaRPr lang="zh-CN" altLang="en-US" sz="2800" b="1" dirty="0">
                <a:solidFill>
                  <a:srgbClr val="9900CC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83" name="Line 20"/>
            <p:cNvSpPr/>
            <p:nvPr/>
          </p:nvSpPr>
          <p:spPr>
            <a:xfrm flipV="1">
              <a:off x="3997" y="3033"/>
              <a:ext cx="349" cy="11"/>
            </a:xfrm>
            <a:prstGeom prst="line">
              <a:avLst/>
            </a:prstGeom>
            <a:ln w="38100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19829" name="Object 21"/>
          <p:cNvGraphicFramePr/>
          <p:nvPr/>
        </p:nvGraphicFramePr>
        <p:xfrm>
          <a:off x="2474913" y="4983163"/>
          <a:ext cx="47736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1574165" imgH="241300" progId="Equation.3">
                  <p:embed/>
                </p:oleObj>
              </mc:Choice>
              <mc:Fallback>
                <p:oleObj name="" r:id="rId9" imgW="1574165" imgH="241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4913" y="4983163"/>
                        <a:ext cx="4773612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Object 22"/>
          <p:cNvGraphicFramePr/>
          <p:nvPr/>
        </p:nvGraphicFramePr>
        <p:xfrm>
          <a:off x="2454275" y="5754688"/>
          <a:ext cx="32559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1116965" imgH="241300" progId="Equation.3">
                  <p:embed/>
                </p:oleObj>
              </mc:Choice>
              <mc:Fallback>
                <p:oleObj name="" r:id="rId11" imgW="1116965" imgH="241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4275" y="5754688"/>
                        <a:ext cx="3255963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685800" y="381000"/>
            <a:ext cx="7848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The Karnaugh map is an </a:t>
            </a:r>
            <a:r>
              <a:rPr lang="en-US" altLang="zh-CN" sz="2800" i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</a:t>
            </a:r>
            <a:r>
              <a:rPr lang="en-US" altLang="zh-CN" sz="28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of cells in which each cell represents a binary value of the input variables.    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——Similar to a truth table</a:t>
            </a:r>
            <a:endParaRPr lang="en-US" altLang="zh-CN" sz="2800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770313" y="1660525"/>
            <a:ext cx="2168525" cy="950913"/>
            <a:chOff x="1998" y="1592"/>
            <a:chExt cx="1366" cy="599"/>
          </a:xfrm>
        </p:grpSpPr>
        <p:sp>
          <p:nvSpPr>
            <p:cNvPr id="56353" name="Text Box 4"/>
            <p:cNvSpPr txBox="1"/>
            <p:nvPr/>
          </p:nvSpPr>
          <p:spPr>
            <a:xfrm>
              <a:off x="1998" y="1592"/>
              <a:ext cx="136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u="sng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Input variables</a:t>
              </a:r>
              <a:endParaRPr lang="en-US" altLang="zh-CN" sz="2400" u="sng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cxnSp>
          <p:nvCxnSpPr>
            <p:cNvPr id="56354" name="AutoShape 5"/>
            <p:cNvCxnSpPr/>
            <p:nvPr/>
          </p:nvCxnSpPr>
          <p:spPr>
            <a:xfrm rot="5400000" flipH="1">
              <a:off x="2643" y="1966"/>
              <a:ext cx="323" cy="127"/>
            </a:xfrm>
            <a:prstGeom prst="curvedConnector3">
              <a:avLst>
                <a:gd name="adj1" fmla="val 49847"/>
              </a:avLst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none" w="med" len="med"/>
            </a:ln>
          </p:spPr>
        </p:cxnSp>
      </p:grpSp>
      <p:grpSp>
        <p:nvGrpSpPr>
          <p:cNvPr id="3" name="Group 6"/>
          <p:cNvGrpSpPr/>
          <p:nvPr/>
        </p:nvGrpSpPr>
        <p:grpSpPr>
          <a:xfrm>
            <a:off x="1295400" y="1981200"/>
            <a:ext cx="2209800" cy="3184525"/>
            <a:chOff x="908" y="1480"/>
            <a:chExt cx="1392" cy="2006"/>
          </a:xfrm>
        </p:grpSpPr>
        <p:grpSp>
          <p:nvGrpSpPr>
            <p:cNvPr id="56347" name="Group 7"/>
            <p:cNvGrpSpPr/>
            <p:nvPr/>
          </p:nvGrpSpPr>
          <p:grpSpPr>
            <a:xfrm>
              <a:off x="908" y="1798"/>
              <a:ext cx="1392" cy="1688"/>
              <a:chOff x="590" y="906"/>
              <a:chExt cx="1392" cy="1688"/>
            </a:xfrm>
          </p:grpSpPr>
          <p:sp>
            <p:nvSpPr>
              <p:cNvPr id="56349" name="Rectangle 8"/>
              <p:cNvSpPr/>
              <p:nvPr/>
            </p:nvSpPr>
            <p:spPr>
              <a:xfrm>
                <a:off x="610" y="917"/>
                <a:ext cx="1156" cy="1669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0" name="Text Box 9"/>
              <p:cNvSpPr txBox="1"/>
              <p:nvPr/>
            </p:nvSpPr>
            <p:spPr>
              <a:xfrm>
                <a:off x="590" y="926"/>
                <a:ext cx="1392" cy="16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A     B     Y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   0     0      1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   0     1      1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   1     0      1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   1     1      0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1" name="Line 10"/>
              <p:cNvSpPr/>
              <p:nvPr/>
            </p:nvSpPr>
            <p:spPr>
              <a:xfrm>
                <a:off x="616" y="1278"/>
                <a:ext cx="115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52" name="Line 11"/>
              <p:cNvSpPr/>
              <p:nvPr/>
            </p:nvSpPr>
            <p:spPr>
              <a:xfrm>
                <a:off x="1398" y="906"/>
                <a:ext cx="0" cy="16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348" name="Text Box 12"/>
            <p:cNvSpPr txBox="1"/>
            <p:nvPr/>
          </p:nvSpPr>
          <p:spPr>
            <a:xfrm>
              <a:off x="975" y="1480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Truth Table</a:t>
              </a:r>
              <a:endParaRPr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945063" y="1995488"/>
            <a:ext cx="3001962" cy="2320925"/>
            <a:chOff x="3076" y="1736"/>
            <a:chExt cx="1891" cy="1462"/>
          </a:xfrm>
        </p:grpSpPr>
        <p:grpSp>
          <p:nvGrpSpPr>
            <p:cNvPr id="56330" name="Group 14"/>
            <p:cNvGrpSpPr/>
            <p:nvPr/>
          </p:nvGrpSpPr>
          <p:grpSpPr>
            <a:xfrm>
              <a:off x="3076" y="2046"/>
              <a:ext cx="1706" cy="1152"/>
              <a:chOff x="2568" y="1908"/>
              <a:chExt cx="1968" cy="1320"/>
            </a:xfrm>
          </p:grpSpPr>
          <p:grpSp>
            <p:nvGrpSpPr>
              <p:cNvPr id="56332" name="Group 15"/>
              <p:cNvGrpSpPr/>
              <p:nvPr/>
            </p:nvGrpSpPr>
            <p:grpSpPr>
              <a:xfrm>
                <a:off x="2724" y="2040"/>
                <a:ext cx="1812" cy="1188"/>
                <a:chOff x="2724" y="2040"/>
                <a:chExt cx="1812" cy="1188"/>
              </a:xfrm>
            </p:grpSpPr>
            <p:sp>
              <p:nvSpPr>
                <p:cNvPr id="56343" name="Rectangle 16"/>
                <p:cNvSpPr/>
                <p:nvPr/>
              </p:nvSpPr>
              <p:spPr>
                <a:xfrm>
                  <a:off x="2964" y="2280"/>
                  <a:ext cx="1572" cy="948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4" name="Line 17"/>
                <p:cNvSpPr/>
                <p:nvPr/>
              </p:nvSpPr>
              <p:spPr>
                <a:xfrm>
                  <a:off x="2964" y="2748"/>
                  <a:ext cx="1572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345" name="Line 18"/>
                <p:cNvSpPr/>
                <p:nvPr/>
              </p:nvSpPr>
              <p:spPr>
                <a:xfrm>
                  <a:off x="3732" y="2280"/>
                  <a:ext cx="0" cy="94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346" name="Line 19"/>
                <p:cNvSpPr/>
                <p:nvPr/>
              </p:nvSpPr>
              <p:spPr>
                <a:xfrm flipH="1" flipV="1">
                  <a:off x="2724" y="2040"/>
                  <a:ext cx="252" cy="2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333" name="Text Box 20"/>
              <p:cNvSpPr txBox="1"/>
              <p:nvPr/>
            </p:nvSpPr>
            <p:spPr>
              <a:xfrm>
                <a:off x="2568" y="2040"/>
                <a:ext cx="31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4" name="Text Box 21"/>
              <p:cNvSpPr txBox="1"/>
              <p:nvPr/>
            </p:nvSpPr>
            <p:spPr>
              <a:xfrm>
                <a:off x="2879" y="1908"/>
                <a:ext cx="397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5" name="Text Box 22"/>
              <p:cNvSpPr txBox="1"/>
              <p:nvPr/>
            </p:nvSpPr>
            <p:spPr>
              <a:xfrm>
                <a:off x="2724" y="2340"/>
                <a:ext cx="28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6" name="Text Box 23"/>
              <p:cNvSpPr txBox="1"/>
              <p:nvPr/>
            </p:nvSpPr>
            <p:spPr>
              <a:xfrm>
                <a:off x="2712" y="2807"/>
                <a:ext cx="336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7" name="Text Box 24"/>
              <p:cNvSpPr txBox="1"/>
              <p:nvPr/>
            </p:nvSpPr>
            <p:spPr>
              <a:xfrm>
                <a:off x="3228" y="1980"/>
                <a:ext cx="312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8" name="Text Box 25"/>
              <p:cNvSpPr txBox="1"/>
              <p:nvPr/>
            </p:nvSpPr>
            <p:spPr>
              <a:xfrm>
                <a:off x="3936" y="1980"/>
                <a:ext cx="30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9" name="Text Box 26"/>
              <p:cNvSpPr txBox="1"/>
              <p:nvPr/>
            </p:nvSpPr>
            <p:spPr>
              <a:xfrm>
                <a:off x="3983" y="2807"/>
                <a:ext cx="22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0" name="Text Box 27"/>
              <p:cNvSpPr txBox="1"/>
              <p:nvPr/>
            </p:nvSpPr>
            <p:spPr>
              <a:xfrm>
                <a:off x="3216" y="2351"/>
                <a:ext cx="28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1" name="Text Box 28"/>
              <p:cNvSpPr txBox="1"/>
              <p:nvPr/>
            </p:nvSpPr>
            <p:spPr>
              <a:xfrm>
                <a:off x="3216" y="2807"/>
                <a:ext cx="28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2" name="Text Box 29"/>
              <p:cNvSpPr txBox="1"/>
              <p:nvPr/>
            </p:nvSpPr>
            <p:spPr>
              <a:xfrm>
                <a:off x="3960" y="2351"/>
                <a:ext cx="30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31" name="Text Box 30"/>
            <p:cNvSpPr txBox="1"/>
            <p:nvPr/>
          </p:nvSpPr>
          <p:spPr>
            <a:xfrm>
              <a:off x="3335" y="1736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2-variable K-map</a:t>
              </a:r>
              <a:endParaRPr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668838" y="4000500"/>
            <a:ext cx="3444875" cy="1395413"/>
            <a:chOff x="2615" y="2654"/>
            <a:chExt cx="2170" cy="879"/>
          </a:xfrm>
        </p:grpSpPr>
        <p:sp>
          <p:nvSpPr>
            <p:cNvPr id="56328" name="Text Box 32"/>
            <p:cNvSpPr txBox="1"/>
            <p:nvPr/>
          </p:nvSpPr>
          <p:spPr>
            <a:xfrm>
              <a:off x="2615" y="3015"/>
              <a:ext cx="2170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u="sng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The output for input variables</a:t>
              </a:r>
              <a:endParaRPr lang="en-US" altLang="zh-CN" sz="2400" u="sng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329" name="Line 33"/>
            <p:cNvSpPr/>
            <p:nvPr/>
          </p:nvSpPr>
          <p:spPr>
            <a:xfrm flipH="1" flipV="1">
              <a:off x="3515" y="2654"/>
              <a:ext cx="118" cy="32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8450" name="Rectangle 34"/>
          <p:cNvSpPr/>
          <p:nvPr/>
        </p:nvSpPr>
        <p:spPr>
          <a:xfrm>
            <a:off x="2590800" y="1295400"/>
            <a:ext cx="4572000" cy="381000"/>
          </a:xfrm>
          <a:prstGeom prst="rect">
            <a:avLst/>
          </a:prstGeom>
          <a:solidFill>
            <a:srgbClr val="FFFFF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108545"/>
          <p:cNvSpPr txBox="1"/>
          <p:nvPr/>
        </p:nvSpPr>
        <p:spPr>
          <a:xfrm>
            <a:off x="838200" y="1752600"/>
            <a:ext cx="76962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In Boolean algebra, multiplication is equivalent to the AND operation. The product of literals forms a product term. The product term will be 1 only if all of the literals are 1.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6626" name="矩形 108548"/>
          <p:cNvSpPr/>
          <p:nvPr/>
        </p:nvSpPr>
        <p:spPr>
          <a:xfrm>
            <a:off x="914400" y="1143000"/>
            <a:ext cx="301625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Boolean Multiplication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108554" name="矩形 108553"/>
          <p:cNvSpPr/>
          <p:nvPr/>
        </p:nvSpPr>
        <p:spPr>
          <a:xfrm>
            <a:off x="914400" y="3200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108560" name="组合 108559"/>
          <p:cNvGrpSpPr/>
          <p:nvPr/>
        </p:nvGrpSpPr>
        <p:grpSpPr>
          <a:xfrm>
            <a:off x="2209800" y="3124200"/>
            <a:ext cx="6096000" cy="822325"/>
            <a:chOff x="1392" y="1968"/>
            <a:chExt cx="3840" cy="518"/>
          </a:xfrm>
        </p:grpSpPr>
        <p:sp>
          <p:nvSpPr>
            <p:cNvPr id="26629" name="文本框 108554"/>
            <p:cNvSpPr txBox="1"/>
            <p:nvPr/>
          </p:nvSpPr>
          <p:spPr>
            <a:xfrm>
              <a:off x="1392" y="1968"/>
              <a:ext cx="384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charset="0"/>
                </a:rPr>
                <a:t>What are the values of the </a:t>
              </a:r>
              <a:r>
                <a:rPr lang="en-US" altLang="zh-CN" i="1">
                  <a:latin typeface="Times New Roman" panose="02020603050405020304" charset="0"/>
                </a:rPr>
                <a:t>A</a:t>
              </a:r>
              <a:r>
                <a:rPr lang="en-US" altLang="zh-CN">
                  <a:latin typeface="Times New Roman" panose="02020603050405020304" charset="0"/>
                </a:rPr>
                <a:t>, </a:t>
              </a:r>
              <a:r>
                <a:rPr lang="en-US" altLang="zh-CN" i="1">
                  <a:latin typeface="Times New Roman" panose="02020603050405020304" charset="0"/>
                </a:rPr>
                <a:t>B</a:t>
              </a:r>
              <a:r>
                <a:rPr lang="en-US" altLang="zh-CN">
                  <a:latin typeface="Times New Roman" panose="02020603050405020304" charset="0"/>
                </a:rPr>
                <a:t> and 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 if the product term of </a:t>
              </a:r>
              <a:r>
                <a:rPr lang="en-US" altLang="zh-CN" i="1">
                  <a:latin typeface="Times New Roman" panose="02020603050405020304" charset="0"/>
                </a:rPr>
                <a:t>A</a:t>
              </a:r>
              <a:r>
                <a:rPr lang="en-US" altLang="zh-CN" i="1" baseline="30000">
                  <a:latin typeface="Times New Roman" panose="02020603050405020304" charset="0"/>
                </a:rPr>
                <a:t>.</a:t>
              </a:r>
              <a:r>
                <a:rPr lang="en-US" altLang="zh-CN" i="1">
                  <a:latin typeface="Times New Roman" panose="02020603050405020304" charset="0"/>
                </a:rPr>
                <a:t>B</a:t>
              </a:r>
              <a:r>
                <a:rPr lang="en-US" altLang="zh-CN" i="1" baseline="30000">
                  <a:latin typeface="Times New Roman" panose="02020603050405020304" charset="0"/>
                </a:rPr>
                <a:t>.</a:t>
              </a:r>
              <a:r>
                <a:rPr lang="en-US" altLang="zh-CN" i="1">
                  <a:latin typeface="Times New Roman" panose="02020603050405020304" charset="0"/>
                </a:rPr>
                <a:t>C</a:t>
              </a:r>
              <a:r>
                <a:rPr lang="en-US" altLang="zh-CN">
                  <a:latin typeface="Times New Roman" panose="02020603050405020304" charset="0"/>
                </a:rPr>
                <a:t> = 1?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26630" name="直接连接符 108555"/>
            <p:cNvSpPr/>
            <p:nvPr/>
          </p:nvSpPr>
          <p:spPr>
            <a:xfrm>
              <a:off x="2844" y="2240"/>
              <a:ext cx="1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1" name="直接连接符 108556"/>
            <p:cNvSpPr/>
            <p:nvPr/>
          </p:nvSpPr>
          <p:spPr>
            <a:xfrm>
              <a:off x="3016" y="2240"/>
              <a:ext cx="1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58" name="矩形 108557"/>
          <p:cNvSpPr/>
          <p:nvPr/>
        </p:nvSpPr>
        <p:spPr>
          <a:xfrm>
            <a:off x="914400" y="3962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08559" name="文本框 108558"/>
          <p:cNvSpPr txBox="1"/>
          <p:nvPr/>
        </p:nvSpPr>
        <p:spPr>
          <a:xfrm>
            <a:off x="2209800" y="4038600"/>
            <a:ext cx="6096000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Each literal must = 1; therefore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 = 1,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 = 0 and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 = 0.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159750"/>
          <p:cNvSpPr txBox="1"/>
          <p:nvPr/>
        </p:nvSpPr>
        <p:spPr>
          <a:xfrm>
            <a:off x="841375" y="1373188"/>
            <a:ext cx="745172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Karnaugh map (K-map) is a tool for simplifying combinational logic with 3 or 4 variables. For 3 variables, 8 cells are required (2</a:t>
            </a:r>
            <a:r>
              <a:rPr lang="en-US" altLang="zh-CN" baseline="30000">
                <a:latin typeface="Times New Roman" panose="02020603050405020304" charset="0"/>
              </a:rPr>
              <a:t>3</a:t>
            </a:r>
            <a:r>
              <a:rPr lang="en-US" altLang="zh-CN">
                <a:latin typeface="Times New Roman" panose="02020603050405020304" charset="0"/>
              </a:rPr>
              <a:t>).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9752" name="文本框 159751"/>
          <p:cNvSpPr txBox="1"/>
          <p:nvPr/>
        </p:nvSpPr>
        <p:spPr>
          <a:xfrm>
            <a:off x="1143000" y="2895600"/>
            <a:ext cx="4724400" cy="2047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30000"/>
              </a:spcBef>
            </a:pPr>
            <a:r>
              <a:rPr lang="en-US" altLang="zh-CN">
                <a:latin typeface="Times New Roman" panose="02020603050405020304" charset="0"/>
              </a:rPr>
              <a:t>The map shown is for three variables labeled </a:t>
            </a:r>
            <a:r>
              <a:rPr lang="en-US" altLang="zh-CN" i="1">
                <a:latin typeface="Times New Roman" panose="02020603050405020304" charset="0"/>
              </a:rPr>
              <a:t>A, B,</a:t>
            </a:r>
            <a:r>
              <a:rPr lang="en-US" altLang="zh-CN">
                <a:latin typeface="Times New Roman" panose="02020603050405020304" charset="0"/>
              </a:rPr>
              <a:t> and </a:t>
            </a:r>
            <a:r>
              <a:rPr lang="en-US" altLang="zh-CN" i="1">
                <a:latin typeface="Times New Roman" panose="02020603050405020304" charset="0"/>
              </a:rPr>
              <a:t>C</a:t>
            </a:r>
            <a:r>
              <a:rPr lang="en-US" altLang="zh-CN">
                <a:latin typeface="Times New Roman" panose="02020603050405020304" charset="0"/>
              </a:rPr>
              <a:t>. Each cell represents one possible product term.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30000"/>
              </a:spcBef>
            </a:pPr>
            <a:r>
              <a:rPr lang="en-US" altLang="zh-CN">
                <a:latin typeface="Times New Roman" panose="02020603050405020304" charset="0"/>
              </a:rPr>
              <a:t>Each cell differs from an adjacent cell by only one variable. 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59395" name="对象 159752"/>
          <p:cNvGraphicFramePr/>
          <p:nvPr/>
        </p:nvGraphicFramePr>
        <p:xfrm>
          <a:off x="5943600" y="28194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235710" imgH="1708150" progId="CorelDRAW.Graphic.12">
                  <p:embed/>
                </p:oleObj>
              </mc:Choice>
              <mc:Fallback>
                <p:oleObj name="" r:id="rId1" imgW="1235710" imgH="1708150" progId="CorelDRAW.Graphic.1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2819400"/>
                        <a:ext cx="2362200" cy="327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矩形 159767"/>
          <p:cNvSpPr/>
          <p:nvPr/>
        </p:nvSpPr>
        <p:spPr>
          <a:xfrm>
            <a:off x="612775" y="765175"/>
            <a:ext cx="2103438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Karnaugh maps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59397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  <p:custDataLst>
      <p:tags r:id="rId3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52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charRg st="10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52">
                                            <p:txEl>
                                              <p:charRg st="106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文本框 167942"/>
          <p:cNvSpPr txBox="1"/>
          <p:nvPr/>
        </p:nvSpPr>
        <p:spPr>
          <a:xfrm>
            <a:off x="990600" y="1449388"/>
            <a:ext cx="73152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A 4-variable map has an adjacent cell on each of its four boundaries as shown.  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65538" name="对象 167943"/>
          <p:cNvGraphicFramePr/>
          <p:nvPr/>
        </p:nvGraphicFramePr>
        <p:xfrm>
          <a:off x="1143000" y="2590800"/>
          <a:ext cx="3200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858645" imgH="1758315" progId="CorelDRAW.Graphic.12">
                  <p:embed/>
                </p:oleObj>
              </mc:Choice>
              <mc:Fallback>
                <p:oleObj name="" r:id="rId1" imgW="1858645" imgH="1758315" progId="CorelDRAW.Graphic.1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3200400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文本框 167944"/>
          <p:cNvSpPr txBox="1"/>
          <p:nvPr/>
        </p:nvSpPr>
        <p:spPr>
          <a:xfrm>
            <a:off x="4495800" y="2438400"/>
            <a:ext cx="3886200" cy="3562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charset="0"/>
              </a:rPr>
              <a:t>Each cell is different only by one variable from an adjacent cell.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charset="0"/>
              </a:rPr>
              <a:t>Grouping follows the rules given in the text.</a:t>
            </a:r>
            <a:endParaRPr lang="en-US" altLang="zh-CN">
              <a:latin typeface="Times New Roman" panose="02020603050405020304" charset="0"/>
            </a:endParaRP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charset="0"/>
              </a:rPr>
              <a:t>The following slide shows an example of reading a four variable map using binary numbers for the variables…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5540" name="矩形 167947"/>
          <p:cNvSpPr/>
          <p:nvPr/>
        </p:nvSpPr>
        <p:spPr>
          <a:xfrm>
            <a:off x="838200" y="841375"/>
            <a:ext cx="2105025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Karnaugh maps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65541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  <p:custDataLst>
      <p:tags r:id="rId3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5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6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>
                                            <p:txEl>
                                              <p:charRg st="6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113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5">
                                            <p:txEl>
                                              <p:charRg st="113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6" name="文本框 165895"/>
          <p:cNvSpPr txBox="1"/>
          <p:nvPr/>
        </p:nvSpPr>
        <p:spPr>
          <a:xfrm>
            <a:off x="4340225" y="3276600"/>
            <a:ext cx="4572000" cy="1444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000">
                <a:latin typeface="Times New Roman" panose="02020603050405020304" charset="0"/>
              </a:rPr>
              <a:t>1.</a:t>
            </a:r>
            <a:r>
              <a:rPr lang="en-US" altLang="zh-CN">
                <a:latin typeface="Times New Roman" panose="02020603050405020304" charset="0"/>
              </a:rPr>
              <a:t>  </a:t>
            </a:r>
            <a:r>
              <a:rPr lang="en-US" altLang="zh-CN" sz="2000">
                <a:latin typeface="Times New Roman" panose="02020603050405020304" charset="0"/>
              </a:rPr>
              <a:t>Group the 1’s into two overlapping groups as indicated.</a:t>
            </a:r>
            <a:endParaRPr lang="en-US" altLang="zh-CN" sz="2000">
              <a:latin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AutoNum type="arabicPeriod" startAt="2"/>
            </a:pPr>
            <a:r>
              <a:rPr lang="en-US" altLang="zh-CN" sz="2000">
                <a:latin typeface="Times New Roman" panose="02020603050405020304" charset="0"/>
              </a:rPr>
              <a:t>Read each group by eliminating any variable that changes across a boundary. </a:t>
            </a:r>
            <a:endParaRPr lang="en-US" altLang="zh-CN" sz="2000">
              <a:latin typeface="Times New Roman" panose="02020603050405020304" charset="0"/>
            </a:endParaRPr>
          </a:p>
        </p:txBody>
      </p:sp>
      <p:grpSp>
        <p:nvGrpSpPr>
          <p:cNvPr id="165926" name="组合 165925"/>
          <p:cNvGrpSpPr/>
          <p:nvPr/>
        </p:nvGrpSpPr>
        <p:grpSpPr>
          <a:xfrm>
            <a:off x="4340225" y="4725988"/>
            <a:ext cx="4572000" cy="457200"/>
            <a:chOff x="2448" y="3216"/>
            <a:chExt cx="2880" cy="288"/>
          </a:xfrm>
        </p:grpSpPr>
        <p:sp>
          <p:nvSpPr>
            <p:cNvPr id="67587" name="直接连接符 165903"/>
            <p:cNvSpPr/>
            <p:nvPr/>
          </p:nvSpPr>
          <p:spPr>
            <a:xfrm>
              <a:off x="4416" y="326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88" name="直接连接符 165904"/>
            <p:cNvSpPr/>
            <p:nvPr/>
          </p:nvSpPr>
          <p:spPr>
            <a:xfrm>
              <a:off x="4560" y="326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89" name="文本框 165905"/>
            <p:cNvSpPr txBox="1"/>
            <p:nvPr/>
          </p:nvSpPr>
          <p:spPr>
            <a:xfrm>
              <a:off x="2448" y="3216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342900" indent="-342900">
                <a:spcBef>
                  <a:spcPct val="20000"/>
                </a:spcBef>
                <a:buAutoNum type="arabicPeriod" startAt="3"/>
              </a:pPr>
              <a:r>
                <a:rPr lang="en-US" altLang="zh-CN" sz="2000">
                  <a:latin typeface="Times New Roman" panose="02020603050405020304" charset="0"/>
                </a:rPr>
                <a:t>The vertical group is read </a:t>
              </a:r>
              <a:r>
                <a:rPr lang="en-US" altLang="zh-CN" sz="2000" i="1">
                  <a:latin typeface="Times New Roman" panose="02020603050405020304" charset="0"/>
                </a:rPr>
                <a:t>AC</a:t>
              </a:r>
              <a:r>
                <a:rPr lang="en-US" altLang="zh-CN" sz="2000">
                  <a:latin typeface="Times New Roman" panose="02020603050405020304" charset="0"/>
                </a:rPr>
                <a:t>.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endParaRPr lang="en-US" altLang="zh-CN">
                <a:latin typeface="Times New Roman" panose="02020603050405020304" charset="0"/>
              </a:endParaRPr>
            </a:p>
          </p:txBody>
        </p:sp>
      </p:grpSp>
      <p:sp>
        <p:nvSpPr>
          <p:cNvPr id="67590" name="文本框 165917"/>
          <p:cNvSpPr txBox="1"/>
          <p:nvPr/>
        </p:nvSpPr>
        <p:spPr>
          <a:xfrm>
            <a:off x="614363" y="1146175"/>
            <a:ext cx="775335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K-maps can simplify combinational logic by grouping cells and eliminating variables that change.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7591" name="矩形 165918"/>
          <p:cNvSpPr/>
          <p:nvPr/>
        </p:nvSpPr>
        <p:spPr>
          <a:xfrm>
            <a:off x="385763" y="688975"/>
            <a:ext cx="2103437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Karnaugh maps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67592" name="对象 165919"/>
          <p:cNvGraphicFramePr/>
          <p:nvPr/>
        </p:nvGraphicFramePr>
        <p:xfrm>
          <a:off x="1749425" y="2971800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223010" imgH="1722755" progId="CorelDRAW.Graphic.13">
                  <p:embed/>
                </p:oleObj>
              </mc:Choice>
              <mc:Fallback>
                <p:oleObj name="" r:id="rId1" imgW="1223010" imgH="1722755" progId="CorelDRAW.Graphic.1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9425" y="2971800"/>
                        <a:ext cx="211455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1" name="对象 165920"/>
          <p:cNvGraphicFramePr/>
          <p:nvPr/>
        </p:nvGraphicFramePr>
        <p:xfrm>
          <a:off x="1736725" y="2954338"/>
          <a:ext cx="2128838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219200" imgH="1694815" progId="CorelDRAW.Graphic.13">
                  <p:embed/>
                </p:oleObj>
              </mc:Choice>
              <mc:Fallback>
                <p:oleObj name="" r:id="rId3" imgW="1219200" imgH="1694815" progId="CorelDRAW.Graphic.1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725" y="2954338"/>
                        <a:ext cx="2128838" cy="298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2" name="矩形 165921"/>
          <p:cNvSpPr/>
          <p:nvPr/>
        </p:nvSpPr>
        <p:spPr>
          <a:xfrm>
            <a:off x="1909763" y="1984375"/>
            <a:ext cx="6462712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Group the 1’s on the map and read the minimum logic.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65923" name="矩形 165922"/>
          <p:cNvSpPr/>
          <p:nvPr/>
        </p:nvSpPr>
        <p:spPr>
          <a:xfrm>
            <a:off x="614363" y="1984375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165899" name="组合 165898"/>
          <p:cNvGrpSpPr/>
          <p:nvPr/>
        </p:nvGrpSpPr>
        <p:grpSpPr>
          <a:xfrm>
            <a:off x="596900" y="3460750"/>
            <a:ext cx="1990725" cy="1441450"/>
            <a:chOff x="144" y="2056"/>
            <a:chExt cx="1254" cy="908"/>
          </a:xfrm>
        </p:grpSpPr>
        <p:sp>
          <p:nvSpPr>
            <p:cNvPr id="67597" name="直接连接符 165899"/>
            <p:cNvSpPr/>
            <p:nvPr/>
          </p:nvSpPr>
          <p:spPr>
            <a:xfrm>
              <a:off x="816" y="2352"/>
              <a:ext cx="582" cy="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598" name="文本框 165900"/>
            <p:cNvSpPr txBox="1"/>
            <p:nvPr/>
          </p:nvSpPr>
          <p:spPr>
            <a:xfrm>
              <a:off x="144" y="2208"/>
              <a:ext cx="720" cy="7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Times New Roman" panose="02020603050405020304" charset="0"/>
                </a:rPr>
                <a:t>B</a:t>
              </a:r>
              <a:r>
                <a:rPr lang="en-US" altLang="zh-CN" sz="1800">
                  <a:latin typeface="Times New Roman" panose="02020603050405020304" charset="0"/>
                </a:rPr>
                <a:t> changes across this boundary</a:t>
              </a:r>
              <a:endParaRPr lang="en-US" altLang="zh-CN" sz="1800">
                <a:latin typeface="Times New Roman" panose="02020603050405020304" charset="0"/>
              </a:endParaRPr>
            </a:p>
          </p:txBody>
        </p:sp>
        <p:sp>
          <p:nvSpPr>
            <p:cNvPr id="67599" name="椭圆 165901"/>
            <p:cNvSpPr/>
            <p:nvPr/>
          </p:nvSpPr>
          <p:spPr>
            <a:xfrm>
              <a:off x="1016" y="2056"/>
              <a:ext cx="144" cy="624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</p:grpSp>
      <p:grpSp>
        <p:nvGrpSpPr>
          <p:cNvPr id="165910" name="组合 165909"/>
          <p:cNvGrpSpPr/>
          <p:nvPr/>
        </p:nvGrpSpPr>
        <p:grpSpPr>
          <a:xfrm>
            <a:off x="2219325" y="3048000"/>
            <a:ext cx="1295400" cy="3219450"/>
            <a:chOff x="1200" y="1760"/>
            <a:chExt cx="816" cy="2028"/>
          </a:xfrm>
        </p:grpSpPr>
        <p:sp>
          <p:nvSpPr>
            <p:cNvPr id="67601" name="直接连接符 165910"/>
            <p:cNvSpPr/>
            <p:nvPr/>
          </p:nvSpPr>
          <p:spPr>
            <a:xfrm flipV="1">
              <a:off x="1616" y="2592"/>
              <a:ext cx="0" cy="4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2" name="文本框 165911"/>
            <p:cNvSpPr txBox="1"/>
            <p:nvPr/>
          </p:nvSpPr>
          <p:spPr>
            <a:xfrm>
              <a:off x="1248" y="3032"/>
              <a:ext cx="720" cy="7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Times New Roman" panose="02020603050405020304" charset="0"/>
                </a:rPr>
                <a:t>C</a:t>
              </a:r>
              <a:r>
                <a:rPr lang="en-US" altLang="zh-CN" sz="1800">
                  <a:latin typeface="Times New Roman" panose="02020603050405020304" charset="0"/>
                </a:rPr>
                <a:t> changes across this boundary</a:t>
              </a:r>
              <a:endParaRPr lang="en-US" altLang="zh-CN" sz="1800">
                <a:latin typeface="Times New Roman" panose="02020603050405020304" charset="0"/>
              </a:endParaRPr>
            </a:p>
          </p:txBody>
        </p:sp>
        <p:sp>
          <p:nvSpPr>
            <p:cNvPr id="67603" name="椭圆 165912"/>
            <p:cNvSpPr/>
            <p:nvPr/>
          </p:nvSpPr>
          <p:spPr>
            <a:xfrm rot="-5400000">
              <a:off x="1512" y="1448"/>
              <a:ext cx="192" cy="816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</p:grpSp>
      <p:sp>
        <p:nvSpPr>
          <p:cNvPr id="165924" name="矩形 165923"/>
          <p:cNvSpPr/>
          <p:nvPr/>
        </p:nvSpPr>
        <p:spPr>
          <a:xfrm>
            <a:off x="4187825" y="2819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grpSp>
        <p:nvGrpSpPr>
          <p:cNvPr id="165925" name="组合 165924"/>
          <p:cNvGrpSpPr/>
          <p:nvPr/>
        </p:nvGrpSpPr>
        <p:grpSpPr>
          <a:xfrm>
            <a:off x="4340225" y="5181600"/>
            <a:ext cx="4572000" cy="457200"/>
            <a:chOff x="2448" y="3504"/>
            <a:chExt cx="2880" cy="288"/>
          </a:xfrm>
        </p:grpSpPr>
        <p:sp>
          <p:nvSpPr>
            <p:cNvPr id="67606" name="文本框 165908"/>
            <p:cNvSpPr txBox="1"/>
            <p:nvPr/>
          </p:nvSpPr>
          <p:spPr>
            <a:xfrm>
              <a:off x="2448" y="3504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342900" indent="-342900">
                <a:spcBef>
                  <a:spcPct val="20000"/>
                </a:spcBef>
                <a:buAutoNum type="arabicPeriod" startAt="4"/>
              </a:pPr>
              <a:r>
                <a:rPr lang="en-US" altLang="zh-CN" sz="2000">
                  <a:latin typeface="Times New Roman" panose="02020603050405020304" charset="0"/>
                </a:rPr>
                <a:t>The horizontal group is read </a:t>
              </a:r>
              <a:r>
                <a:rPr lang="en-US" altLang="zh-CN" sz="2000" i="1">
                  <a:latin typeface="Times New Roman" panose="02020603050405020304" charset="0"/>
                </a:rPr>
                <a:t>AB</a:t>
              </a:r>
              <a:r>
                <a:rPr lang="en-US" altLang="zh-CN" sz="2000">
                  <a:latin typeface="Times New Roman" panose="02020603050405020304" charset="0"/>
                </a:rPr>
                <a:t>.</a:t>
              </a:r>
              <a:r>
                <a:rPr lang="en-US" altLang="zh-CN">
                  <a:latin typeface="Times New Roman" panose="02020603050405020304" charset="0"/>
                </a:rPr>
                <a:t> 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67607" name="直接连接符 165907"/>
            <p:cNvSpPr/>
            <p:nvPr/>
          </p:nvSpPr>
          <p:spPr>
            <a:xfrm>
              <a:off x="4576" y="3560"/>
              <a:ext cx="10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5932" name="组合 165931"/>
          <p:cNvGrpSpPr/>
          <p:nvPr/>
        </p:nvGrpSpPr>
        <p:grpSpPr>
          <a:xfrm>
            <a:off x="5178425" y="5715000"/>
            <a:ext cx="1981200" cy="457200"/>
            <a:chOff x="2688" y="3600"/>
            <a:chExt cx="1248" cy="288"/>
          </a:xfrm>
        </p:grpSpPr>
        <p:sp>
          <p:nvSpPr>
            <p:cNvPr id="67609" name="文本框 165926"/>
            <p:cNvSpPr txBox="1"/>
            <p:nvPr/>
          </p:nvSpPr>
          <p:spPr>
            <a:xfrm>
              <a:off x="2688" y="3600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X = AC +AB</a:t>
              </a:r>
              <a:endParaRPr lang="en-US" altLang="zh-CN" i="1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7610" name="直接连接符 165928"/>
            <p:cNvSpPr/>
            <p:nvPr/>
          </p:nvSpPr>
          <p:spPr>
            <a:xfrm>
              <a:off x="3120" y="3648"/>
              <a:ext cx="96" cy="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11" name="直接连接符 165929"/>
            <p:cNvSpPr/>
            <p:nvPr/>
          </p:nvSpPr>
          <p:spPr>
            <a:xfrm>
              <a:off x="3264" y="3648"/>
              <a:ext cx="96" cy="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12" name="直接连接符 165930"/>
            <p:cNvSpPr/>
            <p:nvPr/>
          </p:nvSpPr>
          <p:spPr>
            <a:xfrm>
              <a:off x="3552" y="3648"/>
              <a:ext cx="96" cy="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7613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  <p:custDataLst>
      <p:tags r:id="rId5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5896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charRg st="6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5896">
                                            <p:txEl>
                                              <p:charRg st="6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build="p"/>
      <p:bldP spid="1659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3"/>
          <p:cNvSpPr/>
          <p:nvPr/>
        </p:nvSpPr>
        <p:spPr>
          <a:xfrm>
            <a:off x="523875" y="4895850"/>
            <a:ext cx="2898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3-variable K-map</a:t>
            </a:r>
            <a:endParaRPr lang="en-US" altLang="zh-CN" sz="28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734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95400"/>
            <a:ext cx="2439988" cy="3671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44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238250"/>
            <a:ext cx="3960813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9446" name="Rectangle 6"/>
          <p:cNvSpPr/>
          <p:nvPr/>
        </p:nvSpPr>
        <p:spPr>
          <a:xfrm>
            <a:off x="5616575" y="4895850"/>
            <a:ext cx="2898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4-variable K-map</a:t>
            </a:r>
            <a:endParaRPr lang="en-US" altLang="zh-CN" sz="28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7" name="Text Box 7"/>
          <p:cNvSpPr txBox="1"/>
          <p:nvPr/>
        </p:nvSpPr>
        <p:spPr>
          <a:xfrm>
            <a:off x="3043238" y="2220913"/>
            <a:ext cx="2087562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Notice the sequence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0824" name="Rectangle 8"/>
          <p:cNvSpPr/>
          <p:nvPr/>
        </p:nvSpPr>
        <p:spPr>
          <a:xfrm>
            <a:off x="1676400" y="5791200"/>
            <a:ext cx="5829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保证逻辑相邻与几何相邻一致</a:t>
            </a:r>
            <a:r>
              <a:rPr lang="en-US" altLang="zh-CN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zh-CN" sz="2800" b="1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9" name="Rectangle 9"/>
          <p:cNvSpPr/>
          <p:nvPr/>
        </p:nvSpPr>
        <p:spPr>
          <a:xfrm>
            <a:off x="228600" y="152400"/>
            <a:ext cx="8915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The cells in a K-map are arranged so that there is </a:t>
            </a:r>
            <a:r>
              <a:rPr lang="en-US" altLang="zh-CN" sz="2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a single-variable change between adjacent cells. </a:t>
            </a:r>
            <a:endParaRPr lang="en-US" altLang="zh-CN" sz="2800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47" grpId="0"/>
      <p:bldP spid="930824" grpId="0"/>
      <p:bldP spid="1894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32866" name="Object 2"/>
          <p:cNvGraphicFramePr/>
          <p:nvPr/>
        </p:nvGraphicFramePr>
        <p:xfrm>
          <a:off x="1027113" y="1147763"/>
          <a:ext cx="6272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473325" imgH="215900" progId="Equation.3">
                  <p:embed/>
                </p:oleObj>
              </mc:Choice>
              <mc:Fallback>
                <p:oleObj name="" r:id="rId1" imgW="2473325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113" y="1147763"/>
                        <a:ext cx="6272212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017588" y="1119188"/>
            <a:ext cx="5122862" cy="2663825"/>
            <a:chOff x="784" y="651"/>
            <a:chExt cx="3152" cy="1497"/>
          </a:xfrm>
        </p:grpSpPr>
        <p:sp>
          <p:nvSpPr>
            <p:cNvPr id="17420" name="Rectangle 4"/>
            <p:cNvSpPr/>
            <p:nvPr/>
          </p:nvSpPr>
          <p:spPr>
            <a:xfrm>
              <a:off x="1140" y="651"/>
              <a:ext cx="576" cy="297"/>
            </a:xfrm>
            <a:prstGeom prst="rect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Rectangle 5"/>
            <p:cNvSpPr/>
            <p:nvPr/>
          </p:nvSpPr>
          <p:spPr>
            <a:xfrm>
              <a:off x="3360" y="651"/>
              <a:ext cx="576" cy="297"/>
            </a:xfrm>
            <a:prstGeom prst="rect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Line 6"/>
            <p:cNvSpPr/>
            <p:nvPr/>
          </p:nvSpPr>
          <p:spPr>
            <a:xfrm>
              <a:off x="1704" y="948"/>
              <a:ext cx="312" cy="48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7"/>
            <p:cNvSpPr/>
            <p:nvPr/>
          </p:nvSpPr>
          <p:spPr>
            <a:xfrm flipH="1">
              <a:off x="1992" y="948"/>
              <a:ext cx="1356" cy="48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Oval 8"/>
            <p:cNvSpPr/>
            <p:nvPr/>
          </p:nvSpPr>
          <p:spPr>
            <a:xfrm>
              <a:off x="784" y="1356"/>
              <a:ext cx="1560" cy="792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逻辑相邻</a:t>
              </a:r>
              <a:endParaRPr lang="zh-CN" altLang="en-US" sz="2800" b="1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740150" y="2374900"/>
            <a:ext cx="3524250" cy="952500"/>
            <a:chOff x="2340" y="1440"/>
            <a:chExt cx="2220" cy="600"/>
          </a:xfrm>
        </p:grpSpPr>
        <p:sp>
          <p:nvSpPr>
            <p:cNvPr id="17419" name="Oval 10"/>
            <p:cNvSpPr/>
            <p:nvPr/>
          </p:nvSpPr>
          <p:spPr>
            <a:xfrm>
              <a:off x="2340" y="1440"/>
              <a:ext cx="2220" cy="600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11" name="Object 11"/>
            <p:cNvGraphicFramePr/>
            <p:nvPr/>
          </p:nvGraphicFramePr>
          <p:xfrm>
            <a:off x="2476" y="1576"/>
            <a:ext cx="192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205230" imgH="215900" progId="Equation.3">
                    <p:embed/>
                  </p:oleObj>
                </mc:Choice>
                <mc:Fallback>
                  <p:oleObj name="" r:id="rId3" imgW="1205230" imgH="2159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6" y="1576"/>
                          <a:ext cx="1925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631825" y="3241675"/>
            <a:ext cx="5692775" cy="2209800"/>
            <a:chOff x="560" y="2076"/>
            <a:chExt cx="4552" cy="1918"/>
          </a:xfrm>
        </p:grpSpPr>
        <p:sp>
          <p:nvSpPr>
            <p:cNvPr id="17417" name="AutoShape 13"/>
            <p:cNvSpPr/>
            <p:nvPr/>
          </p:nvSpPr>
          <p:spPr>
            <a:xfrm>
              <a:off x="1584" y="2076"/>
              <a:ext cx="3528" cy="1380"/>
            </a:xfrm>
            <a:prstGeom prst="cloudCallout">
              <a:avLst>
                <a:gd name="adj1" fmla="val -59269"/>
                <a:gd name="adj2" fmla="val 51884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r>
                <a:rPr lang="zh-CN" altLang="en-US" sz="28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逻辑相邻项可以合并</a:t>
              </a:r>
              <a:endParaRPr lang="zh-CN" altLang="en-US" sz="2800" b="1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pic>
          <p:nvPicPr>
            <p:cNvPr id="17418" name="Picture 14" descr="T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" y="3274"/>
              <a:ext cx="582" cy="720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17415" name="Rectangle 16"/>
          <p:cNvSpPr/>
          <p:nvPr/>
        </p:nvSpPr>
        <p:spPr>
          <a:xfrm>
            <a:off x="990600" y="381000"/>
            <a:ext cx="52911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逻辑相邻和几何相邻一致</a:t>
            </a:r>
            <a:r>
              <a:rPr lang="en-US" altLang="zh-CN" sz="3200" b="1" dirty="0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?</a:t>
            </a:r>
            <a:endParaRPr lang="en-US" altLang="zh-CN" sz="3200" b="1" dirty="0">
              <a:solidFill>
                <a:srgbClr val="8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32881" name="Rectangle 17"/>
          <p:cNvSpPr/>
          <p:nvPr/>
        </p:nvSpPr>
        <p:spPr>
          <a:xfrm>
            <a:off x="2525713" y="5032375"/>
            <a:ext cx="6254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卡诺图中逻辑相邻与几何相邻一致</a:t>
            </a:r>
            <a:r>
              <a:rPr lang="en-US" altLang="zh-CN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因而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卡诺图中的</a:t>
            </a:r>
            <a:r>
              <a:rPr lang="zh-CN" altLang="en-US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几何相邻项可以合并</a:t>
            </a:r>
            <a:r>
              <a:rPr lang="en-US" altLang="zh-CN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zh-CN" sz="2800" b="1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7" name="Group 20"/>
          <p:cNvGrpSpPr/>
          <p:nvPr/>
        </p:nvGrpSpPr>
        <p:grpSpPr>
          <a:xfrm>
            <a:off x="2884488" y="368300"/>
            <a:ext cx="6034087" cy="4387850"/>
            <a:chOff x="1817" y="232"/>
            <a:chExt cx="3801" cy="2764"/>
          </a:xfrm>
        </p:grpSpPr>
        <p:pic>
          <p:nvPicPr>
            <p:cNvPr id="18449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17" y="232"/>
              <a:ext cx="1837" cy="27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50" name="Rectangle 19"/>
            <p:cNvSpPr/>
            <p:nvPr/>
          </p:nvSpPr>
          <p:spPr>
            <a:xfrm>
              <a:off x="3792" y="240"/>
              <a:ext cx="18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3-variable K-map</a:t>
              </a:r>
              <a:endPara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8" name="灯片编号占位符 1"/>
          <p:cNvSpPr txBox="1">
            <a:spLocks noGrp="1"/>
          </p:cNvSpPr>
          <p:nvPr/>
        </p:nvSpPr>
        <p:spPr>
          <a:xfrm>
            <a:off x="7947025" y="6567488"/>
            <a:ext cx="1763713" cy="30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>
            <a:spAutoFit/>
          </a:bodyPr>
          <a:p>
            <a:pPr algn="ctr"/>
            <a:fld id="{9A0DB2DC-4C9A-4742-B13C-FB6460FD3503}" type="slidenum">
              <a:rPr lang="en-US" altLang="zh-CN" sz="1400" dirty="0">
                <a:latin typeface="Times New Roman" panose="02020603050405020304" charset="0"/>
                <a:ea typeface="宋体" panose="02010600030101010101" pitchFamily="2" charset="-122"/>
              </a:rPr>
            </a:fld>
            <a:r>
              <a:rPr lang="en-US" altLang="zh-CN" sz="1400" dirty="0">
                <a:latin typeface="Times New Roman" panose="02020603050405020304" charset="0"/>
                <a:ea typeface="宋体" panose="02010600030101010101" pitchFamily="2" charset="-122"/>
              </a:rPr>
              <a:t>(20-1)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75880" name="Oval 8"/>
          <p:cNvSpPr/>
          <p:nvPr/>
        </p:nvSpPr>
        <p:spPr>
          <a:xfrm>
            <a:off x="3733800" y="1082675"/>
            <a:ext cx="1608138" cy="709613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75882" name="Oval 10"/>
          <p:cNvSpPr/>
          <p:nvPr/>
        </p:nvSpPr>
        <p:spPr>
          <a:xfrm>
            <a:off x="3721100" y="1931988"/>
            <a:ext cx="1608138" cy="709612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41" name="Rectangle 14"/>
          <p:cNvSpPr/>
          <p:nvPr/>
        </p:nvSpPr>
        <p:spPr>
          <a:xfrm>
            <a:off x="2513013" y="4968875"/>
            <a:ext cx="6254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卡诺图中逻辑相邻与几何相邻一致</a:t>
            </a:r>
            <a:r>
              <a:rPr lang="en-US" altLang="zh-CN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因而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卡诺图中的</a:t>
            </a: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几何相邻项可以合并</a:t>
            </a:r>
            <a:r>
              <a:rPr lang="en-US" altLang="zh-CN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zh-CN" sz="2800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5887" name="Oval 15"/>
          <p:cNvSpPr/>
          <p:nvPr/>
        </p:nvSpPr>
        <p:spPr>
          <a:xfrm>
            <a:off x="3721100" y="1004888"/>
            <a:ext cx="1608138" cy="1700212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5370513" y="1093788"/>
            <a:ext cx="1416050" cy="523875"/>
            <a:chOff x="3383" y="689"/>
            <a:chExt cx="892" cy="330"/>
          </a:xfrm>
        </p:grpSpPr>
        <p:graphicFrame>
          <p:nvGraphicFramePr>
            <p:cNvPr id="18436" name="Object 9"/>
            <p:cNvGraphicFramePr/>
            <p:nvPr/>
          </p:nvGraphicFramePr>
          <p:xfrm>
            <a:off x="3790" y="689"/>
            <a:ext cx="48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" imgW="279400" imgH="190500" progId="Equation.3">
                    <p:embed/>
                  </p:oleObj>
                </mc:Choice>
                <mc:Fallback>
                  <p:oleObj name="" r:id="rId2" imgW="279400" imgH="190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90" y="689"/>
                          <a:ext cx="485" cy="3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Line 16"/>
            <p:cNvSpPr/>
            <p:nvPr/>
          </p:nvSpPr>
          <p:spPr>
            <a:xfrm flipV="1">
              <a:off x="3383" y="852"/>
              <a:ext cx="414" cy="2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9"/>
          <p:cNvGrpSpPr/>
          <p:nvPr/>
        </p:nvGrpSpPr>
        <p:grpSpPr>
          <a:xfrm>
            <a:off x="5319713" y="2111375"/>
            <a:ext cx="1423987" cy="523875"/>
            <a:chOff x="3351" y="1330"/>
            <a:chExt cx="897" cy="330"/>
          </a:xfrm>
        </p:grpSpPr>
        <p:graphicFrame>
          <p:nvGraphicFramePr>
            <p:cNvPr id="18435" name="Object 13"/>
            <p:cNvGraphicFramePr/>
            <p:nvPr/>
          </p:nvGraphicFramePr>
          <p:xfrm>
            <a:off x="3785" y="1330"/>
            <a:ext cx="46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4" imgW="266065" imgH="190500" progId="Equation.3">
                    <p:embed/>
                  </p:oleObj>
                </mc:Choice>
                <mc:Fallback>
                  <p:oleObj name="" r:id="rId4" imgW="266065" imgH="1905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85" y="1330"/>
                          <a:ext cx="463" cy="3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Line 17"/>
            <p:cNvSpPr/>
            <p:nvPr/>
          </p:nvSpPr>
          <p:spPr>
            <a:xfrm flipV="1">
              <a:off x="3351" y="1436"/>
              <a:ext cx="414" cy="2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24"/>
          <p:cNvGrpSpPr/>
          <p:nvPr/>
        </p:nvGrpSpPr>
        <p:grpSpPr>
          <a:xfrm>
            <a:off x="5345113" y="1635125"/>
            <a:ext cx="2198687" cy="685800"/>
            <a:chOff x="3367" y="1030"/>
            <a:chExt cx="1385" cy="432"/>
          </a:xfrm>
        </p:grpSpPr>
        <p:sp>
          <p:nvSpPr>
            <p:cNvPr id="18446" name="Line 20"/>
            <p:cNvSpPr/>
            <p:nvPr/>
          </p:nvSpPr>
          <p:spPr>
            <a:xfrm>
              <a:off x="3367" y="1160"/>
              <a:ext cx="1014" cy="24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8434" name="Object 22"/>
            <p:cNvGraphicFramePr/>
            <p:nvPr/>
          </p:nvGraphicFramePr>
          <p:xfrm>
            <a:off x="4376" y="1030"/>
            <a:ext cx="3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6" imgW="165100" imgH="190500" progId="Equation.3">
                    <p:embed/>
                  </p:oleObj>
                </mc:Choice>
                <mc:Fallback>
                  <p:oleObj name="" r:id="rId6" imgW="165100" imgH="1905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76" y="1030"/>
                          <a:ext cx="376" cy="432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80" grpId="0" bldLvl="0" animBg="1"/>
      <p:bldP spid="975882" grpId="0" bldLvl="0" animBg="1"/>
      <p:bldP spid="97588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2866" name="Picture 4" descr="fg04_02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295400"/>
            <a:ext cx="4202113" cy="404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2867" name="Text Box 5"/>
          <p:cNvSpPr txBox="1"/>
          <p:nvPr/>
        </p:nvSpPr>
        <p:spPr>
          <a:xfrm>
            <a:off x="5334000" y="457200"/>
            <a:ext cx="35274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环绕相邻</a:t>
            </a:r>
            <a:endParaRPr lang="zh-CN" altLang="en-US" sz="3200" b="1" dirty="0">
              <a:solidFill>
                <a:srgbClr val="8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58372" name="Text Box 5"/>
          <p:cNvSpPr txBox="1"/>
          <p:nvPr/>
        </p:nvSpPr>
        <p:spPr>
          <a:xfrm>
            <a:off x="228600" y="4572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wrap-around” adjacency</a:t>
            </a:r>
            <a:endParaRPr lang="en-US" altLang="zh-CN" sz="2800" b="1" dirty="0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65532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Mapping a Standard SOP Expression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60419" name="Picture 3" descr="fg04_0240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57275" y="1600200"/>
            <a:ext cx="7027863" cy="4525963"/>
          </a:xfrm>
        </p:spPr>
      </p:pic>
      <p:sp>
        <p:nvSpPr>
          <p:cNvPr id="60420" name="Rectangle 6"/>
          <p:cNvSpPr/>
          <p:nvPr/>
        </p:nvSpPr>
        <p:spPr>
          <a:xfrm>
            <a:off x="1676400" y="381000"/>
            <a:ext cx="5541963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"/>
                <a:ea typeface="隶书" panose="02010509060101010101" pitchFamily="49" charset="-122"/>
              </a:rPr>
              <a:t>由已知逻辑关系画出相应的卡诺图</a:t>
            </a:r>
            <a:endParaRPr lang="zh-CN" altLang="en-US" sz="2800" b="1" dirty="0">
              <a:solidFill>
                <a:srgbClr val="990000"/>
              </a:solidFill>
              <a:latin typeface="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2590800" cy="8683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 1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 the following standard SOP expression on a K-map: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58" name="Object 4"/>
          <p:cNvGraphicFramePr/>
          <p:nvPr>
            <p:ph sz="half" idx="2"/>
          </p:nvPr>
        </p:nvGraphicFramePr>
        <p:xfrm>
          <a:off x="609600" y="3733800"/>
          <a:ext cx="41925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687195" imgH="215900" progId="Equation.3">
                  <p:embed/>
                </p:oleObj>
              </mc:Choice>
              <mc:Fallback>
                <p:oleObj name="" r:id="rId1" imgW="1687195" imgH="215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733800"/>
                        <a:ext cx="4192588" cy="552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65" name="Picture 5" descr="fg04_02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25" y="981075"/>
            <a:ext cx="4003675" cy="468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5586" name="Picture 2" descr="fg04_02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938213"/>
            <a:ext cx="5626100" cy="4525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1066800"/>
            <a:ext cx="2438400" cy="1020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 2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2286000"/>
            <a:ext cx="3384550" cy="204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 the following standard SOP expression on a K-map: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2" name="Object 5"/>
          <p:cNvGraphicFramePr/>
          <p:nvPr>
            <p:ph sz="half" idx="2"/>
          </p:nvPr>
        </p:nvGraphicFramePr>
        <p:xfrm>
          <a:off x="636588" y="5581650"/>
          <a:ext cx="8280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" imgW="3817620" imgH="215900" progId="Equation.3">
                  <p:embed/>
                </p:oleObj>
              </mc:Choice>
              <mc:Fallback>
                <p:oleObj name="" r:id="rId2" imgW="3817620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6588" y="5581650"/>
                        <a:ext cx="8280400" cy="468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110596"/>
          <p:cNvSpPr/>
          <p:nvPr/>
        </p:nvSpPr>
        <p:spPr>
          <a:xfrm>
            <a:off x="914400" y="915988"/>
            <a:ext cx="25781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Commutative Laws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28674" name="文本框 110604"/>
          <p:cNvSpPr txBox="1"/>
          <p:nvPr/>
        </p:nvSpPr>
        <p:spPr>
          <a:xfrm>
            <a:off x="1295400" y="2287588"/>
            <a:ext cx="69342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In terms of the result, the order in which variables are </a:t>
            </a:r>
            <a:r>
              <a:rPr lang="en-US" altLang="zh-CN" b="1" dirty="0" err="1">
                <a:latin typeface="Times New Roman" panose="02020603050405020304" charset="0"/>
              </a:rPr>
              <a:t>ORed</a:t>
            </a:r>
            <a:r>
              <a:rPr lang="en-US" altLang="zh-CN" b="1">
                <a:latin typeface="Times New Roman" panose="02020603050405020304" charset="0"/>
              </a:rPr>
              <a:t> makes no difference.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28675" name="文本框 110605"/>
          <p:cNvSpPr txBox="1"/>
          <p:nvPr/>
        </p:nvSpPr>
        <p:spPr>
          <a:xfrm>
            <a:off x="990600" y="1525588"/>
            <a:ext cx="73914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</a:t>
            </a:r>
            <a:r>
              <a:rPr lang="en-US" altLang="zh-CN" b="1">
                <a:latin typeface="Times New Roman" panose="02020603050405020304" charset="0"/>
              </a:rPr>
              <a:t>commutative laws</a:t>
            </a:r>
            <a:r>
              <a:rPr lang="en-US" altLang="zh-CN">
                <a:latin typeface="Times New Roman" panose="02020603050405020304" charset="0"/>
              </a:rPr>
              <a:t> are applied to addition and multiplication. For addition, the commutative law states</a:t>
            </a:r>
            <a:endParaRPr lang="en-US" altLang="zh-CN" sz="1800">
              <a:latin typeface="Times New Roman" panose="02020603050405020304" charset="0"/>
            </a:endParaRPr>
          </a:p>
        </p:txBody>
      </p:sp>
      <p:sp>
        <p:nvSpPr>
          <p:cNvPr id="28676" name="文本框 110607"/>
          <p:cNvSpPr txBox="1"/>
          <p:nvPr/>
        </p:nvSpPr>
        <p:spPr>
          <a:xfrm>
            <a:off x="2819400" y="3201988"/>
            <a:ext cx="2133600" cy="460375"/>
          </a:xfrm>
          <a:prstGeom prst="rect">
            <a:avLst/>
          </a:prstGeom>
          <a:noFill/>
          <a:ln w="952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 + B = B + A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10617" name="文本框 110616"/>
          <p:cNvSpPr txBox="1"/>
          <p:nvPr/>
        </p:nvSpPr>
        <p:spPr>
          <a:xfrm>
            <a:off x="1295400" y="4344988"/>
            <a:ext cx="69342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In terms of the result, the order in which variables are </a:t>
            </a:r>
            <a:r>
              <a:rPr lang="en-US" altLang="zh-CN" b="1" dirty="0" err="1">
                <a:latin typeface="Times New Roman" panose="02020603050405020304" charset="0"/>
              </a:rPr>
              <a:t>ANDed</a:t>
            </a:r>
            <a:r>
              <a:rPr lang="en-US" altLang="zh-CN" b="1">
                <a:latin typeface="Times New Roman" panose="02020603050405020304" charset="0"/>
              </a:rPr>
              <a:t> makes no difference.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110618" name="文本框 110617"/>
          <p:cNvSpPr txBox="1"/>
          <p:nvPr/>
        </p:nvSpPr>
        <p:spPr>
          <a:xfrm>
            <a:off x="990600" y="3963988"/>
            <a:ext cx="7391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For multiplication, the commutative law states</a:t>
            </a:r>
            <a:endParaRPr lang="en-US" altLang="zh-CN" sz="1800">
              <a:latin typeface="Times New Roman" panose="02020603050405020304" charset="0"/>
            </a:endParaRPr>
          </a:p>
        </p:txBody>
      </p:sp>
      <p:sp>
        <p:nvSpPr>
          <p:cNvPr id="110619" name="文本框 110618"/>
          <p:cNvSpPr txBox="1"/>
          <p:nvPr/>
        </p:nvSpPr>
        <p:spPr>
          <a:xfrm>
            <a:off x="2819400" y="5249863"/>
            <a:ext cx="1371600" cy="460375"/>
          </a:xfrm>
          <a:prstGeom prst="rect">
            <a:avLst/>
          </a:prstGeom>
          <a:noFill/>
          <a:ln w="952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AB = BA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28680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/>
      <p:bldP spid="110619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3597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Mapping a Nonstandard SOP Expression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44663"/>
            <a:ext cx="4495800" cy="846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 the following SOP expression on a K-map: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6612" name="Object 4"/>
          <p:cNvGraphicFramePr/>
          <p:nvPr>
            <p:ph sz="half" idx="2"/>
          </p:nvPr>
        </p:nvGraphicFramePr>
        <p:xfrm>
          <a:off x="1187450" y="3068638"/>
          <a:ext cx="3095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938530" imgH="215900" progId="Equation.3">
                  <p:embed/>
                </p:oleObj>
              </mc:Choice>
              <mc:Fallback>
                <p:oleObj name="" r:id="rId1" imgW="938530" imgH="215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068638"/>
                        <a:ext cx="3095625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Text Box 5"/>
          <p:cNvSpPr txBox="1"/>
          <p:nvPr/>
        </p:nvSpPr>
        <p:spPr>
          <a:xfrm>
            <a:off x="1114425" y="3860800"/>
            <a:ext cx="79375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001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14" name="Text Box 6"/>
          <p:cNvSpPr txBox="1"/>
          <p:nvPr/>
        </p:nvSpPr>
        <p:spPr>
          <a:xfrm>
            <a:off x="1979613" y="3860800"/>
            <a:ext cx="790575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15" name="Text Box 7"/>
          <p:cNvSpPr txBox="1"/>
          <p:nvPr/>
        </p:nvSpPr>
        <p:spPr>
          <a:xfrm>
            <a:off x="3059113" y="383540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6616" name="Picture 8" descr="fg04_02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447800"/>
            <a:ext cx="3175000" cy="468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6628" name="Rectangle 20"/>
          <p:cNvSpPr/>
          <p:nvPr/>
        </p:nvSpPr>
        <p:spPr>
          <a:xfrm>
            <a:off x="64770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29" name="Rectangle 21"/>
          <p:cNvSpPr/>
          <p:nvPr/>
        </p:nvSpPr>
        <p:spPr>
          <a:xfrm>
            <a:off x="72390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30" name="Rectangle 22"/>
          <p:cNvSpPr/>
          <p:nvPr/>
        </p:nvSpPr>
        <p:spPr>
          <a:xfrm>
            <a:off x="6324600" y="3352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31" name="Rectangle 23"/>
          <p:cNvSpPr/>
          <p:nvPr/>
        </p:nvSpPr>
        <p:spPr>
          <a:xfrm>
            <a:off x="7239000" y="34290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32" name="Rectangle 24"/>
          <p:cNvSpPr/>
          <p:nvPr/>
        </p:nvSpPr>
        <p:spPr>
          <a:xfrm>
            <a:off x="6400800" y="5105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33" name="Rectangle 25"/>
          <p:cNvSpPr/>
          <p:nvPr/>
        </p:nvSpPr>
        <p:spPr>
          <a:xfrm>
            <a:off x="7239000" y="5105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34" name="Rectangle 26"/>
          <p:cNvSpPr/>
          <p:nvPr/>
        </p:nvSpPr>
        <p:spPr>
          <a:xfrm>
            <a:off x="64008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9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  <p:bldP spid="196613" grpId="0"/>
      <p:bldP spid="196614" grpId="0"/>
      <p:bldP spid="196615" grpId="0"/>
      <p:bldP spid="196628" grpId="0" bldLvl="0" animBg="1"/>
      <p:bldP spid="196629" grpId="0" bldLvl="0" animBg="1"/>
      <p:bldP spid="196630" grpId="0" bldLvl="0" animBg="1"/>
      <p:bldP spid="196631" grpId="0" bldLvl="0" animBg="1"/>
      <p:bldP spid="196632" grpId="0" bldLvl="0" animBg="1"/>
      <p:bldP spid="196633" grpId="0" bldLvl="0" animBg="1"/>
      <p:bldP spid="196634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286000" cy="10969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Exercise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：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3384550" cy="20447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 the following SOP expression on a K-map: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0" name="Object 4"/>
          <p:cNvGraphicFramePr/>
          <p:nvPr>
            <p:ph sz="half" idx="2"/>
          </p:nvPr>
        </p:nvGraphicFramePr>
        <p:xfrm>
          <a:off x="2209800" y="685800"/>
          <a:ext cx="5895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713990" imgH="215900" progId="Equation.3">
                  <p:embed/>
                </p:oleObj>
              </mc:Choice>
              <mc:Fallback>
                <p:oleObj name="" r:id="rId1" imgW="2713990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685800"/>
                        <a:ext cx="5895975" cy="468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7" name="Picture 5" descr="fg04_02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371600"/>
            <a:ext cx="5334000" cy="521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7639" name="Rectangle 7"/>
          <p:cNvSpPr/>
          <p:nvPr/>
        </p:nvSpPr>
        <p:spPr>
          <a:xfrm>
            <a:off x="4953000" y="25146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0" name="Rectangle 8"/>
          <p:cNvSpPr/>
          <p:nvPr/>
        </p:nvSpPr>
        <p:spPr>
          <a:xfrm>
            <a:off x="5791200" y="25146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1" name="Rectangle 9"/>
          <p:cNvSpPr/>
          <p:nvPr/>
        </p:nvSpPr>
        <p:spPr>
          <a:xfrm>
            <a:off x="48768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2" name="Rectangle 10"/>
          <p:cNvSpPr/>
          <p:nvPr/>
        </p:nvSpPr>
        <p:spPr>
          <a:xfrm>
            <a:off x="57912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3" name="Rectangle 11"/>
          <p:cNvSpPr/>
          <p:nvPr/>
        </p:nvSpPr>
        <p:spPr>
          <a:xfrm>
            <a:off x="76200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4" name="Rectangle 12"/>
          <p:cNvSpPr/>
          <p:nvPr/>
        </p:nvSpPr>
        <p:spPr>
          <a:xfrm>
            <a:off x="6705600" y="53340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5" name="Rectangle 13"/>
          <p:cNvSpPr/>
          <p:nvPr/>
        </p:nvSpPr>
        <p:spPr>
          <a:xfrm>
            <a:off x="4800600" y="44196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48" name="Rectangle 16"/>
          <p:cNvSpPr/>
          <p:nvPr/>
        </p:nvSpPr>
        <p:spPr>
          <a:xfrm>
            <a:off x="5791200" y="44196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bldLvl="0" animBg="1"/>
      <p:bldP spid="197640" grpId="0" bldLvl="0" animBg="1"/>
      <p:bldP spid="197641" grpId="0" bldLvl="0" animBg="1"/>
      <p:bldP spid="197642" grpId="0" bldLvl="0" animBg="1"/>
      <p:bldP spid="197643" grpId="0" bldLvl="0" animBg="1"/>
      <p:bldP spid="197644" grpId="0" bldLvl="0" animBg="1"/>
      <p:bldP spid="197645" grpId="0" bldLvl="0" animBg="1"/>
      <p:bldP spid="19764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利用卡诺图化简</a:t>
            </a:r>
            <a:b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K-Map Simplification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8660" name="Text Box 4"/>
          <p:cNvSpPr txBox="1"/>
          <p:nvPr/>
        </p:nvSpPr>
        <p:spPr>
          <a:xfrm>
            <a:off x="415925" y="1114425"/>
            <a:ext cx="8228013" cy="9556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Principle</a:t>
            </a:r>
            <a:r>
              <a:rPr lang="zh-CN" altLang="en-US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Adjacent cells could be grouped, so that some variables will be cancelled </a:t>
            </a:r>
            <a:endParaRPr lang="zh-CN" altLang="en-US" sz="2800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61" name="Text Box 5"/>
          <p:cNvSpPr txBox="1"/>
          <p:nvPr/>
        </p:nvSpPr>
        <p:spPr>
          <a:xfrm>
            <a:off x="381000" y="2057400"/>
            <a:ext cx="8374063" cy="8223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卡诺图的几何相邻与逻辑相邻一致，可以直观的找出具有相邻性的最小项并将其合并。</a:t>
            </a:r>
            <a:endParaRPr lang="zh-CN" altLang="en-US" sz="2400" b="1" dirty="0">
              <a:solidFill>
                <a:srgbClr val="A5002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568325" y="3095625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of minimization: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4" name="Rectangle 8"/>
          <p:cNvSpPr>
            <a:spLocks noGrp="1" noChangeArrowheads="1"/>
          </p:cNvSpPr>
          <p:nvPr>
            <p:ph idx="1"/>
          </p:nvPr>
        </p:nvSpPr>
        <p:spPr>
          <a:xfrm>
            <a:off x="644525" y="3687763"/>
            <a:ext cx="8305800" cy="2379663"/>
          </a:xfrm>
          <a:solidFill>
            <a:srgbClr val="FBEAA3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Group the cells that have 1s.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Determine the minimum product term for each group.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Sum all the minimum product term to form the minimum SOP expression.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66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>
                                            <p:txEl>
                                              <p:charRg st="3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8664">
                                            <p:txEl>
                                              <p:charRg st="3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>
                                            <p:txEl>
                                              <p:charRg st="8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8664">
                                            <p:txEl>
                                              <p:charRg st="8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9866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1" grpId="0"/>
      <p:bldP spid="198663" grpId="0" bldLvl="0" animBg="1"/>
      <p:bldP spid="198664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67818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The 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8B16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GOAL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of Grouping the 1s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239000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8B16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Maximize the size of the groups 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8B16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（圈要大）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8B16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8B16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Minimize the number of groups  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8B16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（圈要少）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8B16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124200" y="533400"/>
            <a:ext cx="27193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Grouping the 1s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ldLvl="0" animBg="1"/>
      <p:bldP spid="2048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Text Box 2"/>
          <p:cNvSpPr txBox="1"/>
          <p:nvPr/>
        </p:nvSpPr>
        <p:spPr>
          <a:xfrm>
            <a:off x="381000" y="1219200"/>
            <a:ext cx="8013700" cy="7747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476250" indent="-47625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 group must contain either 1, 2,4,8 or 16 cells, which are all powers of two.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2590800" y="333375"/>
            <a:ext cx="27193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Grouping the 1s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31" name="Text Box 7"/>
          <p:cNvSpPr txBox="1"/>
          <p:nvPr/>
        </p:nvSpPr>
        <p:spPr>
          <a:xfrm>
            <a:off x="457200" y="2133600"/>
            <a:ext cx="8013700" cy="14573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476250" indent="-47625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cell in a group must be adjacent to one or more cells in that same group, but all cells in the group do not have to be adjacent to each other.</a:t>
            </a:r>
            <a:endParaRPr lang="en-US" altLang="zh-CN" sz="2800" dirty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32" name="Text Box 8"/>
          <p:cNvSpPr txBox="1"/>
          <p:nvPr/>
        </p:nvSpPr>
        <p:spPr>
          <a:xfrm>
            <a:off x="381000" y="3733800"/>
            <a:ext cx="8013700" cy="7747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476250" indent="-47625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Always include the largest possible number of 1s in a group in accordance with rule 1.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33" name="Text Box 9"/>
          <p:cNvSpPr txBox="1"/>
          <p:nvPr/>
        </p:nvSpPr>
        <p:spPr>
          <a:xfrm>
            <a:off x="381000" y="4648200"/>
            <a:ext cx="8218488" cy="14573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476250" indent="-476250" algn="just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1 on the map must be included in at least one group. The 1s already in a group  can be included in another group as long as the overlapping groups include noncommon 1s.</a:t>
            </a:r>
            <a:endParaRPr lang="en-US" altLang="zh-CN" sz="2800" dirty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31" grpId="0"/>
      <p:bldP spid="205832" grpId="0"/>
      <p:bldP spid="2058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51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81200"/>
            <a:ext cx="2257425" cy="348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106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81200"/>
            <a:ext cx="2425700" cy="374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2514600" y="990600"/>
            <a:ext cx="4397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Examples of Grouping the 1s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685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600200"/>
            <a:ext cx="3321050" cy="446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2200275" cy="35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2133600" y="609600"/>
            <a:ext cx="4397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Examples of Grouping the 1s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6" name="Group 5"/>
          <p:cNvGrpSpPr/>
          <p:nvPr/>
        </p:nvGrpSpPr>
        <p:grpSpPr>
          <a:xfrm>
            <a:off x="533400" y="1981200"/>
            <a:ext cx="3763963" cy="4227513"/>
            <a:chOff x="611" y="1519"/>
            <a:chExt cx="2371" cy="2663"/>
          </a:xfrm>
        </p:grpSpPr>
        <p:sp>
          <p:nvSpPr>
            <p:cNvPr id="23576" name="Line 6"/>
            <p:cNvSpPr/>
            <p:nvPr/>
          </p:nvSpPr>
          <p:spPr>
            <a:xfrm flipH="1" flipV="1">
              <a:off x="794" y="1710"/>
              <a:ext cx="342" cy="3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7" name="Text Box 7"/>
            <p:cNvSpPr txBox="1"/>
            <p:nvPr/>
          </p:nvSpPr>
          <p:spPr>
            <a:xfrm>
              <a:off x="611" y="1904"/>
              <a:ext cx="45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78" name="Text Box 8"/>
            <p:cNvSpPr txBox="1"/>
            <p:nvPr/>
          </p:nvSpPr>
          <p:spPr>
            <a:xfrm>
              <a:off x="896" y="1519"/>
              <a:ext cx="6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CD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79" name="Text Box 9"/>
            <p:cNvSpPr txBox="1"/>
            <p:nvPr/>
          </p:nvSpPr>
          <p:spPr>
            <a:xfrm>
              <a:off x="1182" y="1721"/>
              <a:ext cx="37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0" name="Text Box 10"/>
            <p:cNvSpPr txBox="1"/>
            <p:nvPr/>
          </p:nvSpPr>
          <p:spPr>
            <a:xfrm>
              <a:off x="1639" y="1721"/>
              <a:ext cx="37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1" name="Text Box 11"/>
            <p:cNvSpPr txBox="1"/>
            <p:nvPr/>
          </p:nvSpPr>
          <p:spPr>
            <a:xfrm>
              <a:off x="2038" y="1721"/>
              <a:ext cx="37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2" name="Text Box 12"/>
            <p:cNvSpPr txBox="1"/>
            <p:nvPr/>
          </p:nvSpPr>
          <p:spPr>
            <a:xfrm>
              <a:off x="2449" y="1721"/>
              <a:ext cx="37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3" name="Text Box 13"/>
            <p:cNvSpPr txBox="1"/>
            <p:nvPr/>
          </p:nvSpPr>
          <p:spPr>
            <a:xfrm>
              <a:off x="771" y="2155"/>
              <a:ext cx="4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4" name="Text Box 14"/>
            <p:cNvSpPr txBox="1"/>
            <p:nvPr/>
          </p:nvSpPr>
          <p:spPr>
            <a:xfrm>
              <a:off x="782" y="2565"/>
              <a:ext cx="45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23555" name="Object 15"/>
            <p:cNvGraphicFramePr/>
            <p:nvPr/>
          </p:nvGraphicFramePr>
          <p:xfrm>
            <a:off x="1059" y="2047"/>
            <a:ext cx="1923" cy="2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3267710" imgH="3619500" progId="Word.Document.8">
                    <p:embed/>
                  </p:oleObj>
                </mc:Choice>
                <mc:Fallback>
                  <p:oleObj name="" r:id="rId1" imgW="3267710" imgH="3619500" progId="Word.Document.8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9" y="2047"/>
                          <a:ext cx="1923" cy="2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Text Box 16"/>
            <p:cNvSpPr txBox="1"/>
            <p:nvPr/>
          </p:nvSpPr>
          <p:spPr>
            <a:xfrm>
              <a:off x="771" y="3033"/>
              <a:ext cx="45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3586" name="Text Box 17"/>
            <p:cNvSpPr txBox="1"/>
            <p:nvPr/>
          </p:nvSpPr>
          <p:spPr>
            <a:xfrm>
              <a:off x="759" y="3466"/>
              <a:ext cx="45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72402" name="AutoShape 18"/>
          <p:cNvSpPr/>
          <p:nvPr/>
        </p:nvSpPr>
        <p:spPr>
          <a:xfrm>
            <a:off x="2097088" y="4227513"/>
            <a:ext cx="1123950" cy="11636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4611688" y="1789113"/>
            <a:ext cx="3906837" cy="4375150"/>
            <a:chOff x="3204" y="1497"/>
            <a:chExt cx="2461" cy="2756"/>
          </a:xfrm>
        </p:grpSpPr>
        <p:sp>
          <p:nvSpPr>
            <p:cNvPr id="23565" name="Text Box 23"/>
            <p:cNvSpPr txBox="1"/>
            <p:nvPr/>
          </p:nvSpPr>
          <p:spPr>
            <a:xfrm>
              <a:off x="3204" y="1848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AB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graphicFrame>
          <p:nvGraphicFramePr>
            <p:cNvPr id="23554" name="Object 24"/>
            <p:cNvGraphicFramePr/>
            <p:nvPr/>
          </p:nvGraphicFramePr>
          <p:xfrm>
            <a:off x="3671" y="2065"/>
            <a:ext cx="1994" cy="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3162300" imgH="3475990" progId="Word.Document.8">
                    <p:embed/>
                  </p:oleObj>
                </mc:Choice>
                <mc:Fallback>
                  <p:oleObj name="" r:id="rId3" imgW="3162300" imgH="3475990" progId="Word.Document.8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71" y="2065"/>
                          <a:ext cx="1994" cy="2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Line 25"/>
            <p:cNvSpPr/>
            <p:nvPr/>
          </p:nvSpPr>
          <p:spPr>
            <a:xfrm flipH="1" flipV="1">
              <a:off x="3396" y="1698"/>
              <a:ext cx="360" cy="3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7" name="Text Box 26"/>
            <p:cNvSpPr txBox="1"/>
            <p:nvPr/>
          </p:nvSpPr>
          <p:spPr>
            <a:xfrm>
              <a:off x="3504" y="1497"/>
              <a:ext cx="66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CD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68" name="Text Box 27"/>
            <p:cNvSpPr txBox="1"/>
            <p:nvPr/>
          </p:nvSpPr>
          <p:spPr>
            <a:xfrm>
              <a:off x="3804" y="171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69" name="Text Box 28"/>
            <p:cNvSpPr txBox="1"/>
            <p:nvPr/>
          </p:nvSpPr>
          <p:spPr>
            <a:xfrm>
              <a:off x="4284" y="171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0" name="Text Box 29"/>
            <p:cNvSpPr txBox="1"/>
            <p:nvPr/>
          </p:nvSpPr>
          <p:spPr>
            <a:xfrm>
              <a:off x="4704" y="171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1" name="Text Box 30"/>
            <p:cNvSpPr txBox="1"/>
            <p:nvPr/>
          </p:nvSpPr>
          <p:spPr>
            <a:xfrm>
              <a:off x="5136" y="171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2" name="Text Box 31"/>
            <p:cNvSpPr txBox="1"/>
            <p:nvPr/>
          </p:nvSpPr>
          <p:spPr>
            <a:xfrm>
              <a:off x="3372" y="2166"/>
              <a:ext cx="50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3" name="Text Box 32"/>
            <p:cNvSpPr txBox="1"/>
            <p:nvPr/>
          </p:nvSpPr>
          <p:spPr>
            <a:xfrm>
              <a:off x="3384" y="2598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4" name="Text Box 33"/>
            <p:cNvSpPr txBox="1"/>
            <p:nvPr/>
          </p:nvSpPr>
          <p:spPr>
            <a:xfrm>
              <a:off x="3372" y="3090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3575" name="Text Box 34"/>
            <p:cNvSpPr txBox="1"/>
            <p:nvPr/>
          </p:nvSpPr>
          <p:spPr>
            <a:xfrm>
              <a:off x="3360" y="3546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</p:grpSp>
      <p:sp>
        <p:nvSpPr>
          <p:cNvPr id="272419" name="Freeform 35"/>
          <p:cNvSpPr/>
          <p:nvPr/>
        </p:nvSpPr>
        <p:spPr>
          <a:xfrm>
            <a:off x="5626100" y="3403600"/>
            <a:ext cx="1236663" cy="2033588"/>
          </a:xfrm>
          <a:custGeom>
            <a:avLst/>
            <a:gdLst>
              <a:gd name="txL" fmla="*/ 0 w 779"/>
              <a:gd name="txT" fmla="*/ 0 h 1281"/>
              <a:gd name="txR" fmla="*/ 779 w 779"/>
              <a:gd name="txB" fmla="*/ 1281 h 1281"/>
            </a:gdLst>
            <a:ahLst/>
            <a:cxnLst>
              <a:cxn ang="0">
                <a:pos x="33338" y="1047750"/>
              </a:cxn>
              <a:cxn ang="0">
                <a:pos x="14288" y="1714501"/>
              </a:cxn>
              <a:cxn ang="0">
                <a:pos x="52388" y="1962151"/>
              </a:cxn>
              <a:cxn ang="0">
                <a:pos x="319088" y="2019301"/>
              </a:cxn>
              <a:cxn ang="0">
                <a:pos x="471488" y="1962151"/>
              </a:cxn>
              <a:cxn ang="0">
                <a:pos x="509588" y="1847851"/>
              </a:cxn>
              <a:cxn ang="0">
                <a:pos x="528638" y="1295400"/>
              </a:cxn>
              <a:cxn ang="0">
                <a:pos x="852488" y="1238250"/>
              </a:cxn>
              <a:cxn ang="0">
                <a:pos x="1100138" y="1219200"/>
              </a:cxn>
              <a:cxn ang="0">
                <a:pos x="1195388" y="1028700"/>
              </a:cxn>
              <a:cxn ang="0">
                <a:pos x="1195388" y="781050"/>
              </a:cxn>
              <a:cxn ang="0">
                <a:pos x="1233488" y="628650"/>
              </a:cxn>
              <a:cxn ang="0">
                <a:pos x="1214438" y="361950"/>
              </a:cxn>
              <a:cxn ang="0">
                <a:pos x="1195388" y="38100"/>
              </a:cxn>
              <a:cxn ang="0">
                <a:pos x="928688" y="57150"/>
              </a:cxn>
              <a:cxn ang="0">
                <a:pos x="757238" y="57150"/>
              </a:cxn>
              <a:cxn ang="0">
                <a:pos x="757238" y="476250"/>
              </a:cxn>
              <a:cxn ang="0">
                <a:pos x="719138" y="723900"/>
              </a:cxn>
              <a:cxn ang="0">
                <a:pos x="166688" y="742950"/>
              </a:cxn>
              <a:cxn ang="0">
                <a:pos x="33338" y="1047750"/>
              </a:cxn>
            </a:cxnLst>
            <a:rect l="txL" t="txT" r="txR" b="txB"/>
            <a:pathLst>
              <a:path w="779" h="1281">
                <a:moveTo>
                  <a:pt x="21" y="660"/>
                </a:moveTo>
                <a:cubicBezTo>
                  <a:pt x="6" y="851"/>
                  <a:pt x="9" y="859"/>
                  <a:pt x="9" y="1080"/>
                </a:cubicBezTo>
                <a:cubicBezTo>
                  <a:pt x="9" y="1133"/>
                  <a:pt x="0" y="1195"/>
                  <a:pt x="33" y="1236"/>
                </a:cubicBezTo>
                <a:cubicBezTo>
                  <a:pt x="69" y="1281"/>
                  <a:pt x="167" y="1269"/>
                  <a:pt x="201" y="1272"/>
                </a:cubicBezTo>
                <a:cubicBezTo>
                  <a:pt x="225" y="1267"/>
                  <a:pt x="279" y="1264"/>
                  <a:pt x="297" y="1236"/>
                </a:cubicBezTo>
                <a:cubicBezTo>
                  <a:pt x="310" y="1215"/>
                  <a:pt x="321" y="1164"/>
                  <a:pt x="321" y="1164"/>
                </a:cubicBezTo>
                <a:cubicBezTo>
                  <a:pt x="325" y="1048"/>
                  <a:pt x="307" y="929"/>
                  <a:pt x="333" y="816"/>
                </a:cubicBezTo>
                <a:cubicBezTo>
                  <a:pt x="339" y="791"/>
                  <a:pt x="513" y="788"/>
                  <a:pt x="537" y="780"/>
                </a:cubicBezTo>
                <a:cubicBezTo>
                  <a:pt x="628" y="750"/>
                  <a:pt x="693" y="768"/>
                  <a:pt x="693" y="768"/>
                </a:cubicBezTo>
                <a:cubicBezTo>
                  <a:pt x="750" y="726"/>
                  <a:pt x="743" y="694"/>
                  <a:pt x="753" y="648"/>
                </a:cubicBezTo>
                <a:cubicBezTo>
                  <a:pt x="763" y="602"/>
                  <a:pt x="749" y="534"/>
                  <a:pt x="753" y="492"/>
                </a:cubicBezTo>
                <a:cubicBezTo>
                  <a:pt x="758" y="459"/>
                  <a:pt x="771" y="428"/>
                  <a:pt x="777" y="396"/>
                </a:cubicBezTo>
                <a:cubicBezTo>
                  <a:pt x="753" y="352"/>
                  <a:pt x="779" y="276"/>
                  <a:pt x="765" y="228"/>
                </a:cubicBezTo>
                <a:cubicBezTo>
                  <a:pt x="705" y="84"/>
                  <a:pt x="765" y="120"/>
                  <a:pt x="753" y="24"/>
                </a:cubicBezTo>
                <a:cubicBezTo>
                  <a:pt x="765" y="24"/>
                  <a:pt x="603" y="14"/>
                  <a:pt x="585" y="36"/>
                </a:cubicBezTo>
                <a:cubicBezTo>
                  <a:pt x="562" y="64"/>
                  <a:pt x="484" y="0"/>
                  <a:pt x="477" y="36"/>
                </a:cubicBezTo>
                <a:cubicBezTo>
                  <a:pt x="472" y="61"/>
                  <a:pt x="477" y="300"/>
                  <a:pt x="477" y="300"/>
                </a:cubicBezTo>
                <a:cubicBezTo>
                  <a:pt x="476" y="306"/>
                  <a:pt x="479" y="451"/>
                  <a:pt x="453" y="456"/>
                </a:cubicBezTo>
                <a:cubicBezTo>
                  <a:pt x="339" y="478"/>
                  <a:pt x="221" y="464"/>
                  <a:pt x="105" y="468"/>
                </a:cubicBezTo>
                <a:cubicBezTo>
                  <a:pt x="32" y="492"/>
                  <a:pt x="21" y="585"/>
                  <a:pt x="21" y="660"/>
                </a:cubicBezTo>
                <a:close/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5373688" y="3289300"/>
            <a:ext cx="1676400" cy="2038350"/>
            <a:chOff x="4020" y="2076"/>
            <a:chExt cx="1056" cy="1284"/>
          </a:xfrm>
        </p:grpSpPr>
        <p:sp>
          <p:nvSpPr>
            <p:cNvPr id="23563" name="Line 37"/>
            <p:cNvSpPr/>
            <p:nvPr/>
          </p:nvSpPr>
          <p:spPr>
            <a:xfrm>
              <a:off x="4020" y="2076"/>
              <a:ext cx="1056" cy="1284"/>
            </a:xfrm>
            <a:prstGeom prst="line">
              <a:avLst/>
            </a:prstGeom>
            <a:ln w="76200" cap="flat" cmpd="sng">
              <a:solidFill>
                <a:srgbClr val="A5002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4" name="Line 38"/>
            <p:cNvSpPr/>
            <p:nvPr/>
          </p:nvSpPr>
          <p:spPr>
            <a:xfrm flipH="1">
              <a:off x="4020" y="2076"/>
              <a:ext cx="1056" cy="1284"/>
            </a:xfrm>
            <a:prstGeom prst="line">
              <a:avLst/>
            </a:prstGeom>
            <a:ln w="76200" cap="flat" cmpd="sng">
              <a:solidFill>
                <a:srgbClr val="A5002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561" name="Line 39"/>
          <p:cNvSpPr/>
          <p:nvPr/>
        </p:nvSpPr>
        <p:spPr>
          <a:xfrm>
            <a:off x="4467225" y="1958975"/>
            <a:ext cx="0" cy="4173538"/>
          </a:xfrm>
          <a:prstGeom prst="line">
            <a:avLst/>
          </a:prstGeom>
          <a:ln w="76200" cap="flat" cmpd="sng">
            <a:pattFill prst="pct75">
              <a:fgClr>
                <a:srgbClr val="009900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2209800" y="685800"/>
            <a:ext cx="4397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Examples of Grouping the 1s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2" grpId="0" bldLvl="0" animBg="1"/>
      <p:bldP spid="272419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56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3" y="2193925"/>
            <a:ext cx="3533775" cy="346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787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25" y="1773238"/>
            <a:ext cx="3646488" cy="4084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514600" y="990600"/>
            <a:ext cx="4397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Examples of Grouping the 1s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88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1905000"/>
            <a:ext cx="3600450" cy="3590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3619500" cy="347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514600" y="990600"/>
            <a:ext cx="4397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Examples of Grouping the 1s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45A3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118787"/>
          <p:cNvSpPr/>
          <p:nvPr/>
        </p:nvSpPr>
        <p:spPr>
          <a:xfrm>
            <a:off x="914400" y="992188"/>
            <a:ext cx="2341563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Associative Laws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30722" name="文本框 118788"/>
          <p:cNvSpPr txBox="1"/>
          <p:nvPr/>
        </p:nvSpPr>
        <p:spPr>
          <a:xfrm>
            <a:off x="1295400" y="2363788"/>
            <a:ext cx="70866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When </a:t>
            </a:r>
            <a:r>
              <a:rPr lang="en-US" altLang="zh-CN" b="1" dirty="0" err="1">
                <a:latin typeface="Times New Roman" panose="02020603050405020304" charset="0"/>
              </a:rPr>
              <a:t>ORing</a:t>
            </a:r>
            <a:r>
              <a:rPr lang="en-US" altLang="zh-CN" b="1">
                <a:latin typeface="Times New Roman" panose="02020603050405020304" charset="0"/>
              </a:rPr>
              <a:t> more than two variables, the result is the same regardless of the grouping of the variables.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30723" name="文本框 118789"/>
          <p:cNvSpPr txBox="1"/>
          <p:nvPr/>
        </p:nvSpPr>
        <p:spPr>
          <a:xfrm>
            <a:off x="990600" y="1601788"/>
            <a:ext cx="73914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</a:t>
            </a:r>
            <a:r>
              <a:rPr lang="en-US" altLang="zh-CN" b="1">
                <a:latin typeface="Times New Roman" panose="02020603050405020304" charset="0"/>
              </a:rPr>
              <a:t>associative laws</a:t>
            </a:r>
            <a:r>
              <a:rPr lang="en-US" altLang="zh-CN">
                <a:latin typeface="Times New Roman" panose="02020603050405020304" charset="0"/>
              </a:rPr>
              <a:t> are also applied to addition and multiplication. For addition, the associative law states</a:t>
            </a:r>
            <a:endParaRPr lang="en-US" altLang="zh-CN" sz="1800">
              <a:latin typeface="Times New Roman" panose="02020603050405020304" charset="0"/>
            </a:endParaRPr>
          </a:p>
        </p:txBody>
      </p:sp>
      <p:sp>
        <p:nvSpPr>
          <p:cNvPr id="30724" name="文本框 118790"/>
          <p:cNvSpPr txBox="1"/>
          <p:nvPr/>
        </p:nvSpPr>
        <p:spPr>
          <a:xfrm>
            <a:off x="2819400" y="3278188"/>
            <a:ext cx="3581400" cy="460375"/>
          </a:xfrm>
          <a:prstGeom prst="rect">
            <a:avLst/>
          </a:prstGeom>
          <a:noFill/>
          <a:ln w="952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 +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B +C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 =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 + B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 + C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18793" name="文本框 118792"/>
          <p:cNvSpPr txBox="1"/>
          <p:nvPr/>
        </p:nvSpPr>
        <p:spPr>
          <a:xfrm>
            <a:off x="990600" y="4040188"/>
            <a:ext cx="7391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For multiplication, the associative law states</a:t>
            </a:r>
            <a:endParaRPr lang="en-US" altLang="zh-CN" sz="1800">
              <a:latin typeface="Times New Roman" panose="02020603050405020304" charset="0"/>
            </a:endParaRPr>
          </a:p>
        </p:txBody>
      </p:sp>
      <p:sp>
        <p:nvSpPr>
          <p:cNvPr id="118795" name="文本框 118794"/>
          <p:cNvSpPr txBox="1"/>
          <p:nvPr/>
        </p:nvSpPr>
        <p:spPr>
          <a:xfrm>
            <a:off x="1295400" y="4421188"/>
            <a:ext cx="70866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</a:rPr>
              <a:t>When </a:t>
            </a:r>
            <a:r>
              <a:rPr lang="en-US" altLang="zh-CN" b="1" dirty="0" err="1">
                <a:latin typeface="Times New Roman" panose="02020603050405020304" charset="0"/>
              </a:rPr>
              <a:t>ANDing</a:t>
            </a:r>
            <a:r>
              <a:rPr lang="en-US" altLang="zh-CN" b="1">
                <a:latin typeface="Times New Roman" panose="02020603050405020304" charset="0"/>
              </a:rPr>
              <a:t> more than two variables, the result is the same regardless of the grouping of the variables.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118796" name="文本框 118795"/>
          <p:cNvSpPr txBox="1"/>
          <p:nvPr/>
        </p:nvSpPr>
        <p:spPr>
          <a:xfrm>
            <a:off x="2819400" y="5326063"/>
            <a:ext cx="2209800" cy="460375"/>
          </a:xfrm>
          <a:prstGeom prst="rect">
            <a:avLst/>
          </a:prstGeom>
          <a:noFill/>
          <a:ln w="952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BC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 =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AB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C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5" grpId="0"/>
      <p:bldP spid="118796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82" name="Group 2"/>
          <p:cNvGrpSpPr/>
          <p:nvPr/>
        </p:nvGrpSpPr>
        <p:grpSpPr>
          <a:xfrm>
            <a:off x="1524000" y="1447800"/>
            <a:ext cx="4618038" cy="2782888"/>
            <a:chOff x="1512" y="1107"/>
            <a:chExt cx="3060" cy="2085"/>
          </a:xfrm>
        </p:grpSpPr>
        <p:grpSp>
          <p:nvGrpSpPr>
            <p:cNvPr id="24599" name="Group 3"/>
            <p:cNvGrpSpPr/>
            <p:nvPr/>
          </p:nvGrpSpPr>
          <p:grpSpPr>
            <a:xfrm>
              <a:off x="1512" y="1107"/>
              <a:ext cx="2580" cy="1706"/>
              <a:chOff x="2280" y="1704"/>
              <a:chExt cx="2580" cy="1706"/>
            </a:xfrm>
          </p:grpSpPr>
          <p:sp>
            <p:nvSpPr>
              <p:cNvPr id="24600" name="Line 4"/>
              <p:cNvSpPr/>
              <p:nvPr/>
            </p:nvSpPr>
            <p:spPr>
              <a:xfrm flipH="1" flipV="1">
                <a:off x="2328" y="1905"/>
                <a:ext cx="360" cy="3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1" name="Text Box 5"/>
              <p:cNvSpPr txBox="1"/>
              <p:nvPr/>
            </p:nvSpPr>
            <p:spPr>
              <a:xfrm>
                <a:off x="2280" y="2037"/>
                <a:ext cx="312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A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2" name="Text Box 6"/>
              <p:cNvSpPr txBox="1"/>
              <p:nvPr/>
            </p:nvSpPr>
            <p:spPr>
              <a:xfrm>
                <a:off x="2436" y="1704"/>
                <a:ext cx="660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BC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3" name="Text Box 7"/>
              <p:cNvSpPr txBox="1"/>
              <p:nvPr/>
            </p:nvSpPr>
            <p:spPr>
              <a:xfrm>
                <a:off x="2772" y="1917"/>
                <a:ext cx="396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00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4" name="Text Box 8"/>
              <p:cNvSpPr txBox="1"/>
              <p:nvPr/>
            </p:nvSpPr>
            <p:spPr>
              <a:xfrm>
                <a:off x="3360" y="1917"/>
                <a:ext cx="396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01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5" name="Text Box 9"/>
              <p:cNvSpPr txBox="1"/>
              <p:nvPr/>
            </p:nvSpPr>
            <p:spPr>
              <a:xfrm>
                <a:off x="3935" y="1905"/>
                <a:ext cx="397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11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6" name="Text Box 10"/>
              <p:cNvSpPr txBox="1"/>
              <p:nvPr/>
            </p:nvSpPr>
            <p:spPr>
              <a:xfrm>
                <a:off x="4463" y="1893"/>
                <a:ext cx="397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10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7" name="Text Box 11"/>
              <p:cNvSpPr txBox="1"/>
              <p:nvPr/>
            </p:nvSpPr>
            <p:spPr>
              <a:xfrm>
                <a:off x="2413" y="2421"/>
                <a:ext cx="251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24608" name="Text Box 12"/>
              <p:cNvSpPr txBox="1"/>
              <p:nvPr/>
            </p:nvSpPr>
            <p:spPr>
              <a:xfrm>
                <a:off x="2400" y="3021"/>
                <a:ext cx="252" cy="3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24581" name="Object 13"/>
            <p:cNvGraphicFramePr/>
            <p:nvPr/>
          </p:nvGraphicFramePr>
          <p:xfrm>
            <a:off x="1836" y="1668"/>
            <a:ext cx="2736" cy="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4347845" imgH="2418715" progId="Word.Document.8">
                    <p:embed/>
                  </p:oleObj>
                </mc:Choice>
                <mc:Fallback>
                  <p:oleObj name="" r:id="rId1" imgW="4347845" imgH="2418715" progId="Word.Document.8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36" y="1668"/>
                          <a:ext cx="2736" cy="15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2743200" y="3200400"/>
            <a:ext cx="3048000" cy="1600200"/>
            <a:chOff x="2292" y="2424"/>
            <a:chExt cx="2076" cy="1392"/>
          </a:xfrm>
        </p:grpSpPr>
        <p:sp>
          <p:nvSpPr>
            <p:cNvPr id="24596" name="Oval 15"/>
            <p:cNvSpPr/>
            <p:nvPr/>
          </p:nvSpPr>
          <p:spPr>
            <a:xfrm>
              <a:off x="3156" y="2424"/>
              <a:ext cx="372" cy="396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7" name="Line 16"/>
            <p:cNvSpPr/>
            <p:nvPr/>
          </p:nvSpPr>
          <p:spPr>
            <a:xfrm>
              <a:off x="3336" y="2808"/>
              <a:ext cx="0" cy="55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Oval 17"/>
            <p:cNvSpPr/>
            <p:nvPr/>
          </p:nvSpPr>
          <p:spPr>
            <a:xfrm>
              <a:off x="2292" y="3348"/>
              <a:ext cx="2076" cy="46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0" name="Object 18"/>
            <p:cNvGraphicFramePr/>
            <p:nvPr/>
          </p:nvGraphicFramePr>
          <p:xfrm>
            <a:off x="3028" y="3456"/>
            <a:ext cx="6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977265" imgH="381000" progId="Equation.3">
                    <p:embed/>
                  </p:oleObj>
                </mc:Choice>
                <mc:Fallback>
                  <p:oleObj name="" r:id="rId3" imgW="977265" imgH="3810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8" y="3456"/>
                          <a:ext cx="6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/>
          <p:nvPr/>
        </p:nvGrpSpPr>
        <p:grpSpPr>
          <a:xfrm>
            <a:off x="4038600" y="1066800"/>
            <a:ext cx="2743200" cy="1912938"/>
            <a:chOff x="2676" y="723"/>
            <a:chExt cx="2160" cy="1461"/>
          </a:xfrm>
        </p:grpSpPr>
        <p:sp>
          <p:nvSpPr>
            <p:cNvPr id="24593" name="Oval 20"/>
            <p:cNvSpPr/>
            <p:nvPr/>
          </p:nvSpPr>
          <p:spPr>
            <a:xfrm>
              <a:off x="2676" y="1812"/>
              <a:ext cx="372" cy="372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Line 21"/>
            <p:cNvSpPr/>
            <p:nvPr/>
          </p:nvSpPr>
          <p:spPr>
            <a:xfrm flipV="1">
              <a:off x="2928" y="1212"/>
              <a:ext cx="324" cy="61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Oval 22"/>
            <p:cNvSpPr/>
            <p:nvPr/>
          </p:nvSpPr>
          <p:spPr>
            <a:xfrm>
              <a:off x="2952" y="723"/>
              <a:ext cx="1884" cy="597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79" name="Object 23"/>
            <p:cNvGraphicFramePr/>
            <p:nvPr/>
          </p:nvGraphicFramePr>
          <p:xfrm>
            <a:off x="3556" y="796"/>
            <a:ext cx="6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367665" imgH="215900" progId="Equation.3">
                    <p:embed/>
                  </p:oleObj>
                </mc:Choice>
                <mc:Fallback>
                  <p:oleObj name="" r:id="rId5" imgW="367665" imgH="2159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6" y="796"/>
                          <a:ext cx="688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6"/>
          <p:cNvGrpSpPr/>
          <p:nvPr/>
        </p:nvGrpSpPr>
        <p:grpSpPr>
          <a:xfrm>
            <a:off x="3962400" y="2209800"/>
            <a:ext cx="4343400" cy="1658938"/>
            <a:chOff x="2496" y="1392"/>
            <a:chExt cx="2736" cy="1045"/>
          </a:xfrm>
        </p:grpSpPr>
        <p:graphicFrame>
          <p:nvGraphicFramePr>
            <p:cNvPr id="24578" name="Object 28"/>
            <p:cNvGraphicFramePr/>
            <p:nvPr/>
          </p:nvGraphicFramePr>
          <p:xfrm>
            <a:off x="3744" y="1488"/>
            <a:ext cx="1200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824865" imgH="444500" progId="Equation.3">
                    <p:embed/>
                  </p:oleObj>
                </mc:Choice>
                <mc:Fallback>
                  <p:oleObj name="" r:id="rId7" imgW="824865" imgH="4445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4" y="1488"/>
                          <a:ext cx="1200" cy="6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8" name="Group 35"/>
            <p:cNvGrpSpPr/>
            <p:nvPr/>
          </p:nvGrpSpPr>
          <p:grpSpPr>
            <a:xfrm>
              <a:off x="2496" y="1392"/>
              <a:ext cx="2736" cy="1045"/>
              <a:chOff x="2496" y="1440"/>
              <a:chExt cx="2715" cy="997"/>
            </a:xfrm>
          </p:grpSpPr>
          <p:sp>
            <p:nvSpPr>
              <p:cNvPr id="24589" name="Line 26"/>
              <p:cNvSpPr/>
              <p:nvPr/>
            </p:nvSpPr>
            <p:spPr>
              <a:xfrm flipV="1">
                <a:off x="2832" y="1728"/>
                <a:ext cx="864" cy="336"/>
              </a:xfrm>
              <a:prstGeom prst="line">
                <a:avLst/>
              </a:prstGeom>
              <a:ln w="38100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4590" name="Group 34"/>
              <p:cNvGrpSpPr/>
              <p:nvPr/>
            </p:nvGrpSpPr>
            <p:grpSpPr>
              <a:xfrm>
                <a:off x="2496" y="1440"/>
                <a:ext cx="2715" cy="997"/>
                <a:chOff x="2469" y="1440"/>
                <a:chExt cx="2715" cy="997"/>
              </a:xfrm>
            </p:grpSpPr>
            <p:sp>
              <p:nvSpPr>
                <p:cNvPr id="24591" name="Rectangle 25"/>
                <p:cNvSpPr/>
                <p:nvPr/>
              </p:nvSpPr>
              <p:spPr>
                <a:xfrm>
                  <a:off x="3696" y="1536"/>
                  <a:ext cx="1488" cy="624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33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 anchorCtr="0"/>
                <a:p>
                  <a:endParaRPr lang="zh-CN" altLang="en-US" sz="3200" b="1" dirty="0"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  <p:sp>
              <p:nvSpPr>
                <p:cNvPr id="24592" name="Rectangle 30"/>
                <p:cNvSpPr/>
                <p:nvPr/>
              </p:nvSpPr>
              <p:spPr>
                <a:xfrm>
                  <a:off x="2469" y="1440"/>
                  <a:ext cx="411" cy="997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8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99039" name="AutoShape 31"/>
          <p:cNvSpPr/>
          <p:nvPr/>
        </p:nvSpPr>
        <p:spPr>
          <a:xfrm>
            <a:off x="685800" y="5257800"/>
            <a:ext cx="7848600" cy="1025525"/>
          </a:xfrm>
          <a:prstGeom prst="flowChartProcess">
            <a:avLst/>
          </a:prstGeom>
          <a:noFill/>
          <a:ln w="38100">
            <a:noFill/>
          </a:ln>
        </p:spPr>
        <p:txBody>
          <a:bodyPr lIns="90000" tIns="46800" rIns="90000" bIns="46800"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Variables that occur both uncomplemented and complemented within the group are eliminated. </a:t>
            </a:r>
            <a:endParaRPr lang="en-US" altLang="zh-CN" sz="28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41" name="Rectangle 33"/>
          <p:cNvSpPr>
            <a:spLocks noChangeArrowheads="1"/>
          </p:cNvSpPr>
          <p:nvPr/>
        </p:nvSpPr>
        <p:spPr bwMode="auto">
          <a:xfrm>
            <a:off x="0" y="381000"/>
            <a:ext cx="88534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Determining the Minimum SOP expression from  KMap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3" name="Group 2"/>
          <p:cNvGrpSpPr/>
          <p:nvPr/>
        </p:nvGrpSpPr>
        <p:grpSpPr>
          <a:xfrm>
            <a:off x="1476375" y="1552575"/>
            <a:ext cx="4646613" cy="3284538"/>
            <a:chOff x="1044" y="1107"/>
            <a:chExt cx="2927" cy="2069"/>
          </a:xfrm>
        </p:grpSpPr>
        <p:sp>
          <p:nvSpPr>
            <p:cNvPr id="25615" name="Line 3"/>
            <p:cNvSpPr/>
            <p:nvPr/>
          </p:nvSpPr>
          <p:spPr>
            <a:xfrm flipH="1" flipV="1">
              <a:off x="1092" y="1308"/>
              <a:ext cx="360" cy="3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6" name="Text Box 4"/>
            <p:cNvSpPr txBox="1"/>
            <p:nvPr/>
          </p:nvSpPr>
          <p:spPr>
            <a:xfrm>
              <a:off x="1044" y="1440"/>
              <a:ext cx="31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A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17" name="Text Box 5"/>
            <p:cNvSpPr txBox="1"/>
            <p:nvPr/>
          </p:nvSpPr>
          <p:spPr>
            <a:xfrm>
              <a:off x="1200" y="1107"/>
              <a:ext cx="66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BC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18" name="Text Box 6"/>
            <p:cNvSpPr txBox="1"/>
            <p:nvPr/>
          </p:nvSpPr>
          <p:spPr>
            <a:xfrm>
              <a:off x="1536" y="1320"/>
              <a:ext cx="39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19" name="Text Box 7"/>
            <p:cNvSpPr txBox="1"/>
            <p:nvPr/>
          </p:nvSpPr>
          <p:spPr>
            <a:xfrm>
              <a:off x="2124" y="1320"/>
              <a:ext cx="39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20" name="Text Box 8"/>
            <p:cNvSpPr txBox="1"/>
            <p:nvPr/>
          </p:nvSpPr>
          <p:spPr>
            <a:xfrm>
              <a:off x="2700" y="1308"/>
              <a:ext cx="39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21" name="Text Box 9"/>
            <p:cNvSpPr txBox="1"/>
            <p:nvPr/>
          </p:nvSpPr>
          <p:spPr>
            <a:xfrm>
              <a:off x="3228" y="1296"/>
              <a:ext cx="39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22" name="Text Box 10"/>
            <p:cNvSpPr txBox="1"/>
            <p:nvPr/>
          </p:nvSpPr>
          <p:spPr>
            <a:xfrm>
              <a:off x="1176" y="1824"/>
              <a:ext cx="25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5623" name="Text Box 11"/>
            <p:cNvSpPr txBox="1"/>
            <p:nvPr/>
          </p:nvSpPr>
          <p:spPr>
            <a:xfrm>
              <a:off x="1164" y="2424"/>
              <a:ext cx="25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25602" name="Object 12"/>
            <p:cNvGraphicFramePr/>
            <p:nvPr/>
          </p:nvGraphicFramePr>
          <p:xfrm>
            <a:off x="1376" y="1676"/>
            <a:ext cx="2595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" imgW="5511800" imgH="3225800" progId="Word.Document.8">
                    <p:embed/>
                  </p:oleObj>
                </mc:Choice>
                <mc:Fallback>
                  <p:oleObj name="" r:id="rId1" imgW="5511800" imgH="3225800" progId="Word.Document.8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6" y="1676"/>
                          <a:ext cx="2595" cy="1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/>
          <p:nvPr/>
        </p:nvGrpSpPr>
        <p:grpSpPr>
          <a:xfrm>
            <a:off x="4162425" y="3433763"/>
            <a:ext cx="4495800" cy="933450"/>
            <a:chOff x="2736" y="2292"/>
            <a:chExt cx="2832" cy="588"/>
          </a:xfrm>
        </p:grpSpPr>
        <p:sp>
          <p:nvSpPr>
            <p:cNvPr id="25611" name="Oval 14"/>
            <p:cNvSpPr/>
            <p:nvPr/>
          </p:nvSpPr>
          <p:spPr>
            <a:xfrm>
              <a:off x="4380" y="2292"/>
              <a:ext cx="1188" cy="58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3200" b="1" dirty="0">
                  <a:solidFill>
                    <a:srgbClr val="FF0066"/>
                  </a:solidFill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pSp>
          <p:nvGrpSpPr>
            <p:cNvPr id="25612" name="Group 15"/>
            <p:cNvGrpSpPr/>
            <p:nvPr/>
          </p:nvGrpSpPr>
          <p:grpSpPr>
            <a:xfrm>
              <a:off x="2736" y="2448"/>
              <a:ext cx="1656" cy="312"/>
              <a:chOff x="2736" y="2448"/>
              <a:chExt cx="1656" cy="312"/>
            </a:xfrm>
          </p:grpSpPr>
          <p:sp>
            <p:nvSpPr>
              <p:cNvPr id="25613" name="AutoShape 16"/>
              <p:cNvSpPr/>
              <p:nvPr/>
            </p:nvSpPr>
            <p:spPr>
              <a:xfrm>
                <a:off x="2736" y="2448"/>
                <a:ext cx="816" cy="312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4" name="Line 17"/>
              <p:cNvSpPr/>
              <p:nvPr/>
            </p:nvSpPr>
            <p:spPr>
              <a:xfrm>
                <a:off x="3552" y="2604"/>
                <a:ext cx="840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" name="Group 18"/>
          <p:cNvGrpSpPr/>
          <p:nvPr/>
        </p:nvGrpSpPr>
        <p:grpSpPr>
          <a:xfrm>
            <a:off x="4067175" y="1052513"/>
            <a:ext cx="3143250" cy="3200400"/>
            <a:chOff x="2676" y="792"/>
            <a:chExt cx="1980" cy="2016"/>
          </a:xfrm>
        </p:grpSpPr>
        <p:sp>
          <p:nvSpPr>
            <p:cNvPr id="25608" name="AutoShape 19"/>
            <p:cNvSpPr/>
            <p:nvPr/>
          </p:nvSpPr>
          <p:spPr>
            <a:xfrm>
              <a:off x="2676" y="1848"/>
              <a:ext cx="360" cy="96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Line 20"/>
            <p:cNvSpPr/>
            <p:nvPr/>
          </p:nvSpPr>
          <p:spPr>
            <a:xfrm flipV="1">
              <a:off x="2940" y="1224"/>
              <a:ext cx="348" cy="624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0" name="Oval 21"/>
            <p:cNvSpPr/>
            <p:nvPr/>
          </p:nvSpPr>
          <p:spPr>
            <a:xfrm>
              <a:off x="3036" y="792"/>
              <a:ext cx="1620" cy="52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3200" b="1" dirty="0">
                  <a:solidFill>
                    <a:srgbClr val="FF0066"/>
                  </a:solidFill>
                  <a:latin typeface="Times New Roman" panose="02020603050405020304" charset="0"/>
                  <a:ea typeface="楷体_GB2312" pitchFamily="49" charset="-122"/>
                </a:rPr>
                <a:t>BC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300054" name="Text Box 22"/>
          <p:cNvSpPr txBox="1"/>
          <p:nvPr/>
        </p:nvSpPr>
        <p:spPr>
          <a:xfrm>
            <a:off x="2514600" y="4876800"/>
            <a:ext cx="2987675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charset="0"/>
                <a:ea typeface="楷体_GB2312" pitchFamily="49" charset="-122"/>
              </a:rPr>
              <a:t>F=AB+BC</a:t>
            </a:r>
            <a:endParaRPr lang="en-US" altLang="zh-CN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00056" name="Rectangle 24"/>
          <p:cNvSpPr>
            <a:spLocks noChangeArrowheads="1"/>
          </p:cNvSpPr>
          <p:nvPr/>
        </p:nvSpPr>
        <p:spPr bwMode="auto">
          <a:xfrm>
            <a:off x="685800" y="838200"/>
            <a:ext cx="1668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Example: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Text Box 2"/>
          <p:cNvSpPr txBox="1"/>
          <p:nvPr/>
        </p:nvSpPr>
        <p:spPr>
          <a:xfrm>
            <a:off x="669925" y="461963"/>
            <a:ext cx="35417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45A3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</a:t>
            </a:r>
            <a:r>
              <a:rPr lang="zh-CN" altLang="en-US" sz="2800" b="1" dirty="0">
                <a:solidFill>
                  <a:srgbClr val="345A3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345A3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47763" y="1676400"/>
            <a:ext cx="6278562" cy="2663825"/>
            <a:chOff x="672" y="1377"/>
            <a:chExt cx="3955" cy="1678"/>
          </a:xfrm>
        </p:grpSpPr>
        <p:sp>
          <p:nvSpPr>
            <p:cNvPr id="26650" name="Rectangle 4"/>
            <p:cNvSpPr/>
            <p:nvPr/>
          </p:nvSpPr>
          <p:spPr>
            <a:xfrm>
              <a:off x="1256" y="1923"/>
              <a:ext cx="3363" cy="1127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                 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51" name="Line 5"/>
            <p:cNvSpPr/>
            <p:nvPr/>
          </p:nvSpPr>
          <p:spPr>
            <a:xfrm>
              <a:off x="1274" y="2468"/>
              <a:ext cx="3353" cy="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Line 6"/>
            <p:cNvSpPr/>
            <p:nvPr/>
          </p:nvSpPr>
          <p:spPr>
            <a:xfrm>
              <a:off x="2056" y="1918"/>
              <a:ext cx="0" cy="113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3" name="Line 7"/>
            <p:cNvSpPr/>
            <p:nvPr/>
          </p:nvSpPr>
          <p:spPr>
            <a:xfrm>
              <a:off x="2843" y="1922"/>
              <a:ext cx="0" cy="113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4" name="Line 8"/>
            <p:cNvSpPr/>
            <p:nvPr/>
          </p:nvSpPr>
          <p:spPr>
            <a:xfrm>
              <a:off x="3756" y="1925"/>
              <a:ext cx="8" cy="112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5" name="Line 9"/>
            <p:cNvSpPr/>
            <p:nvPr/>
          </p:nvSpPr>
          <p:spPr>
            <a:xfrm flipH="1" flipV="1">
              <a:off x="892" y="1486"/>
              <a:ext cx="364" cy="43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6" name="Text Box 10"/>
            <p:cNvSpPr txBox="1"/>
            <p:nvPr/>
          </p:nvSpPr>
          <p:spPr>
            <a:xfrm>
              <a:off x="672" y="1595"/>
              <a:ext cx="3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C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57" name="Text Box 11"/>
            <p:cNvSpPr txBox="1"/>
            <p:nvPr/>
          </p:nvSpPr>
          <p:spPr>
            <a:xfrm>
              <a:off x="1001" y="1377"/>
              <a:ext cx="4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58" name="Text Box 12"/>
            <p:cNvSpPr txBox="1"/>
            <p:nvPr/>
          </p:nvSpPr>
          <p:spPr>
            <a:xfrm>
              <a:off x="981" y="2049"/>
              <a:ext cx="2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59" name="Text Box 13"/>
            <p:cNvSpPr txBox="1"/>
            <p:nvPr/>
          </p:nvSpPr>
          <p:spPr>
            <a:xfrm>
              <a:off x="983" y="2631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60" name="Text Box 14"/>
            <p:cNvSpPr txBox="1"/>
            <p:nvPr/>
          </p:nvSpPr>
          <p:spPr>
            <a:xfrm>
              <a:off x="1492" y="1595"/>
              <a:ext cx="3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61" name="Text Box 15"/>
            <p:cNvSpPr txBox="1"/>
            <p:nvPr/>
          </p:nvSpPr>
          <p:spPr>
            <a:xfrm>
              <a:off x="2297" y="1599"/>
              <a:ext cx="3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62" name="Text Box 16"/>
            <p:cNvSpPr txBox="1"/>
            <p:nvPr/>
          </p:nvSpPr>
          <p:spPr>
            <a:xfrm>
              <a:off x="3029" y="1605"/>
              <a:ext cx="3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63" name="Text Box 17"/>
            <p:cNvSpPr txBox="1"/>
            <p:nvPr/>
          </p:nvSpPr>
          <p:spPr>
            <a:xfrm>
              <a:off x="4000" y="1610"/>
              <a:ext cx="3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57042" name="Text Box 18"/>
          <p:cNvSpPr txBox="1"/>
          <p:nvPr/>
        </p:nvSpPr>
        <p:spPr>
          <a:xfrm>
            <a:off x="6521450" y="2779713"/>
            <a:ext cx="404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5078413" y="2774950"/>
            <a:ext cx="352425" cy="1400175"/>
            <a:chOff x="3148" y="2069"/>
            <a:chExt cx="222" cy="882"/>
          </a:xfrm>
        </p:grpSpPr>
        <p:sp>
          <p:nvSpPr>
            <p:cNvPr id="26648" name="Text Box 20"/>
            <p:cNvSpPr txBox="1"/>
            <p:nvPr/>
          </p:nvSpPr>
          <p:spPr>
            <a:xfrm>
              <a:off x="3152" y="2624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9" name="Text Box 21"/>
            <p:cNvSpPr txBox="1"/>
            <p:nvPr/>
          </p:nvSpPr>
          <p:spPr>
            <a:xfrm>
              <a:off x="3148" y="2069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2582863" y="2751138"/>
            <a:ext cx="4276725" cy="1414462"/>
            <a:chOff x="1576" y="2054"/>
            <a:chExt cx="2694" cy="891"/>
          </a:xfrm>
        </p:grpSpPr>
        <p:sp>
          <p:nvSpPr>
            <p:cNvPr id="26644" name="Text Box 23"/>
            <p:cNvSpPr txBox="1"/>
            <p:nvPr/>
          </p:nvSpPr>
          <p:spPr>
            <a:xfrm>
              <a:off x="2333" y="2618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5" name="Text Box 24"/>
            <p:cNvSpPr txBox="1"/>
            <p:nvPr/>
          </p:nvSpPr>
          <p:spPr>
            <a:xfrm>
              <a:off x="4052" y="2610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6" name="Text Box 25"/>
            <p:cNvSpPr txBox="1"/>
            <p:nvPr/>
          </p:nvSpPr>
          <p:spPr>
            <a:xfrm>
              <a:off x="1576" y="2607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7" name="Text Box 26"/>
            <p:cNvSpPr txBox="1"/>
            <p:nvPr/>
          </p:nvSpPr>
          <p:spPr>
            <a:xfrm>
              <a:off x="2350" y="2054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947863" y="2671763"/>
            <a:ext cx="5772150" cy="666750"/>
            <a:chOff x="1176" y="2004"/>
            <a:chExt cx="3636" cy="420"/>
          </a:xfrm>
        </p:grpSpPr>
        <p:sp>
          <p:nvSpPr>
            <p:cNvPr id="26642" name="AutoShape 28"/>
            <p:cNvSpPr/>
            <p:nvPr/>
          </p:nvSpPr>
          <p:spPr>
            <a:xfrm>
              <a:off x="4056" y="2004"/>
              <a:ext cx="756" cy="42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AutoShape 29"/>
            <p:cNvSpPr/>
            <p:nvPr/>
          </p:nvSpPr>
          <p:spPr>
            <a:xfrm>
              <a:off x="1176" y="2004"/>
              <a:ext cx="600" cy="420"/>
            </a:xfrm>
            <a:prstGeom prst="rightBracket">
              <a:avLst>
                <a:gd name="adj" fmla="val 8333"/>
              </a:avLst>
            </a:prstGeom>
            <a:noFill/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4833938" y="1452563"/>
            <a:ext cx="1851025" cy="2698750"/>
            <a:chOff x="2994" y="1236"/>
            <a:chExt cx="1166" cy="1700"/>
          </a:xfrm>
        </p:grpSpPr>
        <p:sp>
          <p:nvSpPr>
            <p:cNvPr id="26639" name="Line 31"/>
            <p:cNvSpPr/>
            <p:nvPr/>
          </p:nvSpPr>
          <p:spPr>
            <a:xfrm flipV="1">
              <a:off x="3388" y="1612"/>
              <a:ext cx="348" cy="4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0" name="Oval 32"/>
            <p:cNvSpPr/>
            <p:nvPr/>
          </p:nvSpPr>
          <p:spPr>
            <a:xfrm>
              <a:off x="2994" y="2051"/>
              <a:ext cx="528" cy="885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6641" name="Rectangle 33"/>
            <p:cNvSpPr/>
            <p:nvPr/>
          </p:nvSpPr>
          <p:spPr>
            <a:xfrm>
              <a:off x="3688" y="1236"/>
              <a:ext cx="4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57058" name="Rectangle 34"/>
          <p:cNvSpPr/>
          <p:nvPr/>
        </p:nvSpPr>
        <p:spPr>
          <a:xfrm>
            <a:off x="2544763" y="273526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26" name="Object 35"/>
          <p:cNvGraphicFramePr/>
          <p:nvPr/>
        </p:nvGraphicFramePr>
        <p:xfrm>
          <a:off x="3124200" y="762000"/>
          <a:ext cx="36607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612900" imgH="228600" progId="Equation.3">
                  <p:embed/>
                </p:oleObj>
              </mc:Choice>
              <mc:Fallback>
                <p:oleObj name="" r:id="rId1" imgW="16129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762000"/>
                        <a:ext cx="36607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60" name="Object 36"/>
          <p:cNvGraphicFramePr/>
          <p:nvPr/>
        </p:nvGraphicFramePr>
        <p:xfrm>
          <a:off x="3481388" y="4813300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939800" imgH="228600" progId="Equation.3">
                  <p:embed/>
                </p:oleObj>
              </mc:Choice>
              <mc:Fallback>
                <p:oleObj name="" r:id="rId3" imgW="9398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88" y="4813300"/>
                        <a:ext cx="21336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/>
          <p:nvPr/>
        </p:nvGrpSpPr>
        <p:grpSpPr>
          <a:xfrm>
            <a:off x="7599363" y="1612900"/>
            <a:ext cx="858837" cy="1268413"/>
            <a:chOff x="4552" y="1425"/>
            <a:chExt cx="541" cy="799"/>
          </a:xfrm>
        </p:grpSpPr>
        <p:sp>
          <p:nvSpPr>
            <p:cNvPr id="26638" name="Line 38"/>
            <p:cNvSpPr/>
            <p:nvPr/>
          </p:nvSpPr>
          <p:spPr>
            <a:xfrm flipV="1">
              <a:off x="4552" y="1744"/>
              <a:ext cx="27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6628" name="Object 39"/>
            <p:cNvGraphicFramePr/>
            <p:nvPr/>
          </p:nvGraphicFramePr>
          <p:xfrm>
            <a:off x="4694" y="1425"/>
            <a:ext cx="3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279400" imgH="203200" progId="Equation.3">
                    <p:embed/>
                  </p:oleObj>
                </mc:Choice>
                <mc:Fallback>
                  <p:oleObj name="" r:id="rId5" imgW="279400" imgH="203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BBE0E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4" y="1425"/>
                          <a:ext cx="399" cy="291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9525" cap="flat" cmpd="sng">
                          <a:solidFill>
                            <a:schemeClr val="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2" grpId="0"/>
      <p:bldP spid="2570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Text Box 2"/>
          <p:cNvSpPr txBox="1"/>
          <p:nvPr/>
        </p:nvSpPr>
        <p:spPr>
          <a:xfrm>
            <a:off x="3873500" y="4343400"/>
            <a:ext cx="5270500" cy="51911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F( A , B , C )=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( m</a:t>
            </a:r>
            <a:r>
              <a:rPr lang="en-US" altLang="zh-CN" sz="14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,m</a:t>
            </a:r>
            <a:r>
              <a:rPr lang="en-US" altLang="zh-CN" sz="14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,m</a:t>
            </a:r>
            <a:r>
              <a:rPr lang="en-US" altLang="zh-CN" sz="14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,m</a:t>
            </a:r>
            <a:r>
              <a:rPr lang="en-US" altLang="zh-CN" sz="14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 )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7811" name="AutoShape 3"/>
          <p:cNvSpPr/>
          <p:nvPr/>
        </p:nvSpPr>
        <p:spPr>
          <a:xfrm>
            <a:off x="4545013" y="5029200"/>
            <a:ext cx="3227387" cy="1295400"/>
          </a:xfrm>
          <a:prstGeom prst="wedgeRoundRectCallout">
            <a:avLst>
              <a:gd name="adj1" fmla="val 3565"/>
              <a:gd name="adj2" fmla="val -112620"/>
              <a:gd name="adj3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Cell 1,2,4,7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are 1s and others are 0.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09600" y="1524000"/>
            <a:ext cx="2505075" cy="4876800"/>
            <a:chOff x="3768" y="907"/>
            <a:chExt cx="1578" cy="3072"/>
          </a:xfrm>
        </p:grpSpPr>
        <p:sp>
          <p:nvSpPr>
            <p:cNvPr id="68640" name="Text Box 5"/>
            <p:cNvSpPr txBox="1"/>
            <p:nvPr/>
          </p:nvSpPr>
          <p:spPr>
            <a:xfrm>
              <a:off x="3768" y="907"/>
              <a:ext cx="1578" cy="307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A   B   C       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编号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0    0    0         0    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0    0    1         1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0    1    0         2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0    1    1         3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1    0    0         4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1    0    1         5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1    1    0         6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1    1    1         7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41" name="Line 6"/>
            <p:cNvSpPr/>
            <p:nvPr/>
          </p:nvSpPr>
          <p:spPr>
            <a:xfrm flipV="1">
              <a:off x="3768" y="1247"/>
              <a:ext cx="157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2" name="Line 7"/>
            <p:cNvSpPr/>
            <p:nvPr/>
          </p:nvSpPr>
          <p:spPr>
            <a:xfrm>
              <a:off x="4734" y="908"/>
              <a:ext cx="0" cy="306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4343400" y="1828800"/>
            <a:ext cx="2941638" cy="1835150"/>
            <a:chOff x="3034" y="1129"/>
            <a:chExt cx="1853" cy="1156"/>
          </a:xfrm>
        </p:grpSpPr>
        <p:sp>
          <p:nvSpPr>
            <p:cNvPr id="68618" name="Line 9"/>
            <p:cNvSpPr/>
            <p:nvPr/>
          </p:nvSpPr>
          <p:spPr>
            <a:xfrm flipH="1" flipV="1">
              <a:off x="3067" y="1260"/>
              <a:ext cx="243" cy="2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9" name="Text Box 10"/>
            <p:cNvSpPr txBox="1"/>
            <p:nvPr/>
          </p:nvSpPr>
          <p:spPr>
            <a:xfrm>
              <a:off x="3034" y="1346"/>
              <a:ext cx="25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0" name="Text Box 11"/>
            <p:cNvSpPr txBox="1"/>
            <p:nvPr/>
          </p:nvSpPr>
          <p:spPr>
            <a:xfrm>
              <a:off x="3140" y="1129"/>
              <a:ext cx="44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宋体" panose="02010600030101010101" pitchFamily="2" charset="-122"/>
                </a:rPr>
                <a:t>BC</a:t>
              </a:r>
              <a:endParaRPr lang="en-US" altLang="zh-CN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1" name="Text Box 12"/>
            <p:cNvSpPr txBox="1"/>
            <p:nvPr/>
          </p:nvSpPr>
          <p:spPr>
            <a:xfrm>
              <a:off x="3367" y="1256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2" name="Text Box 13"/>
            <p:cNvSpPr txBox="1"/>
            <p:nvPr/>
          </p:nvSpPr>
          <p:spPr>
            <a:xfrm>
              <a:off x="3766" y="1256"/>
              <a:ext cx="32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Text Box 14"/>
            <p:cNvSpPr txBox="1"/>
            <p:nvPr/>
          </p:nvSpPr>
          <p:spPr>
            <a:xfrm>
              <a:off x="4120" y="1260"/>
              <a:ext cx="33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4" name="Text Box 15"/>
            <p:cNvSpPr txBox="1"/>
            <p:nvPr/>
          </p:nvSpPr>
          <p:spPr>
            <a:xfrm>
              <a:off x="4514" y="1252"/>
              <a:ext cx="35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Text Box 16"/>
            <p:cNvSpPr txBox="1"/>
            <p:nvPr/>
          </p:nvSpPr>
          <p:spPr>
            <a:xfrm>
              <a:off x="3111" y="1559"/>
              <a:ext cx="17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Text Box 17"/>
            <p:cNvSpPr txBox="1"/>
            <p:nvPr/>
          </p:nvSpPr>
          <p:spPr>
            <a:xfrm>
              <a:off x="3115" y="1913"/>
              <a:ext cx="17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Rectangle 18"/>
            <p:cNvSpPr/>
            <p:nvPr/>
          </p:nvSpPr>
          <p:spPr>
            <a:xfrm>
              <a:off x="3391" y="1524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Rectangle 19"/>
            <p:cNvSpPr/>
            <p:nvPr/>
          </p:nvSpPr>
          <p:spPr>
            <a:xfrm>
              <a:off x="3767" y="1527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Rectangle 20"/>
            <p:cNvSpPr/>
            <p:nvPr/>
          </p:nvSpPr>
          <p:spPr>
            <a:xfrm>
              <a:off x="3386" y="1899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Rectangle 21"/>
            <p:cNvSpPr/>
            <p:nvPr/>
          </p:nvSpPr>
          <p:spPr>
            <a:xfrm>
              <a:off x="3794" y="1900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1" name="Rectangle 22"/>
            <p:cNvSpPr/>
            <p:nvPr/>
          </p:nvSpPr>
          <p:spPr>
            <a:xfrm>
              <a:off x="4184" y="1519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800" b="1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2" name="Rectangle 23"/>
            <p:cNvSpPr/>
            <p:nvPr/>
          </p:nvSpPr>
          <p:spPr>
            <a:xfrm>
              <a:off x="4181" y="1915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3" name="Rectangle 24"/>
            <p:cNvSpPr/>
            <p:nvPr/>
          </p:nvSpPr>
          <p:spPr>
            <a:xfrm>
              <a:off x="4571" y="1534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4" name="Rectangle 25"/>
            <p:cNvSpPr/>
            <p:nvPr/>
          </p:nvSpPr>
          <p:spPr>
            <a:xfrm>
              <a:off x="4571" y="1906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8635" name="Rectangle 26"/>
            <p:cNvSpPr/>
            <p:nvPr/>
          </p:nvSpPr>
          <p:spPr>
            <a:xfrm>
              <a:off x="3307" y="1505"/>
              <a:ext cx="1580" cy="77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6" name="Line 27"/>
            <p:cNvSpPr/>
            <p:nvPr/>
          </p:nvSpPr>
          <p:spPr>
            <a:xfrm>
              <a:off x="3317" y="1886"/>
              <a:ext cx="157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7" name="Line 28"/>
            <p:cNvSpPr/>
            <p:nvPr/>
          </p:nvSpPr>
          <p:spPr>
            <a:xfrm>
              <a:off x="3707" y="1505"/>
              <a:ext cx="0" cy="7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8" name="Line 29"/>
            <p:cNvSpPr/>
            <p:nvPr/>
          </p:nvSpPr>
          <p:spPr>
            <a:xfrm>
              <a:off x="4097" y="1514"/>
              <a:ext cx="0" cy="7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9" name="Line 30"/>
            <p:cNvSpPr/>
            <p:nvPr/>
          </p:nvSpPr>
          <p:spPr>
            <a:xfrm>
              <a:off x="4497" y="1505"/>
              <a:ext cx="0" cy="7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8616" name="Text Box 31"/>
          <p:cNvSpPr txBox="1"/>
          <p:nvPr/>
        </p:nvSpPr>
        <p:spPr>
          <a:xfrm>
            <a:off x="371475" y="344805"/>
            <a:ext cx="1898650" cy="51943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45A34"/>
                </a:solidFill>
                <a:latin typeface="Times New Roman" panose="02020603050405020304" charset="0"/>
                <a:ea typeface="宋体" panose="02010600030101010101" pitchFamily="2" charset="-122"/>
              </a:rPr>
              <a:t>Example ：</a:t>
            </a:r>
            <a:endParaRPr lang="zh-CN" altLang="en-US" sz="2800" b="1" dirty="0">
              <a:solidFill>
                <a:srgbClr val="345A34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7841" name="Text Box 33"/>
          <p:cNvSpPr txBox="1"/>
          <p:nvPr/>
        </p:nvSpPr>
        <p:spPr>
          <a:xfrm>
            <a:off x="533400" y="990600"/>
            <a:ext cx="3200400" cy="4572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345A34"/>
                </a:solidFill>
                <a:latin typeface="Times New Roman" panose="02020603050405020304" charset="0"/>
                <a:ea typeface="宋体" panose="02010600030101010101" pitchFamily="2" charset="-122"/>
              </a:rPr>
              <a:t>Number of 3-variable</a:t>
            </a:r>
            <a:endParaRPr lang="en-US" altLang="zh-CN" sz="2400" b="1" i="1" dirty="0">
              <a:solidFill>
                <a:srgbClr val="345A34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  <p:bldP spid="247811" grpId="0" bldLvl="0" animBg="1"/>
      <p:bldP spid="2478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/>
          <p:nvPr/>
        </p:nvSpPr>
        <p:spPr>
          <a:xfrm>
            <a:off x="712788" y="309563"/>
            <a:ext cx="6199187" cy="5191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Number of 4-variable Karnaugh map: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69635" name="Group 3"/>
          <p:cNvGrpSpPr/>
          <p:nvPr/>
        </p:nvGrpSpPr>
        <p:grpSpPr>
          <a:xfrm>
            <a:off x="2686050" y="1204913"/>
            <a:ext cx="3700463" cy="3324225"/>
            <a:chOff x="1692" y="759"/>
            <a:chExt cx="2331" cy="2094"/>
          </a:xfrm>
        </p:grpSpPr>
        <p:sp>
          <p:nvSpPr>
            <p:cNvPr id="69636" name="Rectangle 4"/>
            <p:cNvSpPr/>
            <p:nvPr/>
          </p:nvSpPr>
          <p:spPr>
            <a:xfrm>
              <a:off x="2251" y="1212"/>
              <a:ext cx="30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r>
                <a:rPr lang="en-US" altLang="zh-CN" sz="23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37" name="Rectangle 5"/>
            <p:cNvSpPr/>
            <p:nvPr/>
          </p:nvSpPr>
          <p:spPr>
            <a:xfrm>
              <a:off x="2728" y="1221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38" name="Rectangle 6"/>
            <p:cNvSpPr/>
            <p:nvPr/>
          </p:nvSpPr>
          <p:spPr>
            <a:xfrm>
              <a:off x="3208" y="1221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Rectangle 7"/>
            <p:cNvSpPr/>
            <p:nvPr/>
          </p:nvSpPr>
          <p:spPr>
            <a:xfrm>
              <a:off x="3630" y="1221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Line 8"/>
            <p:cNvSpPr/>
            <p:nvPr/>
          </p:nvSpPr>
          <p:spPr>
            <a:xfrm flipH="1" flipV="1">
              <a:off x="1767" y="807"/>
              <a:ext cx="378" cy="3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1" name="Text Box 9"/>
            <p:cNvSpPr txBox="1"/>
            <p:nvPr/>
          </p:nvSpPr>
          <p:spPr>
            <a:xfrm>
              <a:off x="1692" y="1020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AB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2" name="Text Box 10"/>
            <p:cNvSpPr txBox="1"/>
            <p:nvPr/>
          </p:nvSpPr>
          <p:spPr>
            <a:xfrm>
              <a:off x="1884" y="759"/>
              <a:ext cx="66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CD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3" name="Text Box 11"/>
            <p:cNvSpPr txBox="1"/>
            <p:nvPr/>
          </p:nvSpPr>
          <p:spPr>
            <a:xfrm>
              <a:off x="2220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4" name="Text Box 12"/>
            <p:cNvSpPr txBox="1"/>
            <p:nvPr/>
          </p:nvSpPr>
          <p:spPr>
            <a:xfrm>
              <a:off x="2691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5" name="Text Box 13"/>
            <p:cNvSpPr txBox="1"/>
            <p:nvPr/>
          </p:nvSpPr>
          <p:spPr>
            <a:xfrm>
              <a:off x="3114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6" name="Text Box 14"/>
            <p:cNvSpPr txBox="1"/>
            <p:nvPr/>
          </p:nvSpPr>
          <p:spPr>
            <a:xfrm>
              <a:off x="3536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7" name="Text Box 15"/>
            <p:cNvSpPr txBox="1"/>
            <p:nvPr/>
          </p:nvSpPr>
          <p:spPr>
            <a:xfrm>
              <a:off x="1860" y="1332"/>
              <a:ext cx="50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8" name="Text Box 16"/>
            <p:cNvSpPr txBox="1"/>
            <p:nvPr/>
          </p:nvSpPr>
          <p:spPr>
            <a:xfrm>
              <a:off x="1848" y="1684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49" name="Text Box 17"/>
            <p:cNvSpPr txBox="1"/>
            <p:nvPr/>
          </p:nvSpPr>
          <p:spPr>
            <a:xfrm>
              <a:off x="1837" y="2059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50" name="Text Box 18"/>
            <p:cNvSpPr txBox="1"/>
            <p:nvPr/>
          </p:nvSpPr>
          <p:spPr>
            <a:xfrm>
              <a:off x="1848" y="2481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zh-CN" altLang="en-US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69651" name="Rectangle 19"/>
            <p:cNvSpPr/>
            <p:nvPr/>
          </p:nvSpPr>
          <p:spPr>
            <a:xfrm>
              <a:off x="2257" y="1641"/>
              <a:ext cx="30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r>
                <a:rPr lang="en-US" altLang="zh-CN" sz="23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2" name="Rectangle 20"/>
            <p:cNvSpPr/>
            <p:nvPr/>
          </p:nvSpPr>
          <p:spPr>
            <a:xfrm>
              <a:off x="2734" y="1650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3" name="Rectangle 21"/>
            <p:cNvSpPr/>
            <p:nvPr/>
          </p:nvSpPr>
          <p:spPr>
            <a:xfrm>
              <a:off x="3214" y="1650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7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4" name="Rectangle 22"/>
            <p:cNvSpPr/>
            <p:nvPr/>
          </p:nvSpPr>
          <p:spPr>
            <a:xfrm>
              <a:off x="3636" y="1650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5" name="Rectangle 23"/>
            <p:cNvSpPr/>
            <p:nvPr/>
          </p:nvSpPr>
          <p:spPr>
            <a:xfrm>
              <a:off x="2212" y="2055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12</a:t>
              </a:r>
              <a:r>
                <a:rPr lang="en-US" altLang="zh-CN" sz="23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Rectangle 24"/>
            <p:cNvSpPr/>
            <p:nvPr/>
          </p:nvSpPr>
          <p:spPr>
            <a:xfrm>
              <a:off x="2689" y="2064"/>
              <a:ext cx="3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13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7" name="Rectangle 25"/>
            <p:cNvSpPr/>
            <p:nvPr/>
          </p:nvSpPr>
          <p:spPr>
            <a:xfrm>
              <a:off x="3169" y="2064"/>
              <a:ext cx="3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15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8" name="Rectangle 26"/>
            <p:cNvSpPr/>
            <p:nvPr/>
          </p:nvSpPr>
          <p:spPr>
            <a:xfrm>
              <a:off x="3618" y="2064"/>
              <a:ext cx="3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14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59" name="Rectangle 27"/>
            <p:cNvSpPr/>
            <p:nvPr/>
          </p:nvSpPr>
          <p:spPr>
            <a:xfrm>
              <a:off x="2212" y="2478"/>
              <a:ext cx="30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8</a:t>
              </a:r>
              <a:r>
                <a:rPr lang="en-US" altLang="zh-CN" sz="23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en-US" altLang="zh-CN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60" name="Rectangle 28"/>
            <p:cNvSpPr/>
            <p:nvPr/>
          </p:nvSpPr>
          <p:spPr>
            <a:xfrm>
              <a:off x="2689" y="2487"/>
              <a:ext cx="26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9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61" name="Rectangle 29"/>
            <p:cNvSpPr/>
            <p:nvPr/>
          </p:nvSpPr>
          <p:spPr>
            <a:xfrm>
              <a:off x="3169" y="2487"/>
              <a:ext cx="3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</a:t>
              </a:r>
              <a:endParaRPr lang="en-US" altLang="zh-CN" sz="2800" b="1" baseline="-250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62" name="Rectangle 30"/>
            <p:cNvSpPr/>
            <p:nvPr/>
          </p:nvSpPr>
          <p:spPr>
            <a:xfrm>
              <a:off x="3627" y="2487"/>
              <a:ext cx="3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10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9663" name="Rectangle 31"/>
            <p:cNvSpPr/>
            <p:nvPr/>
          </p:nvSpPr>
          <p:spPr>
            <a:xfrm>
              <a:off x="2133" y="1188"/>
              <a:ext cx="1881" cy="165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4" name="Line 32"/>
            <p:cNvSpPr/>
            <p:nvPr/>
          </p:nvSpPr>
          <p:spPr>
            <a:xfrm>
              <a:off x="2133" y="1584"/>
              <a:ext cx="18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5" name="Line 33"/>
            <p:cNvSpPr/>
            <p:nvPr/>
          </p:nvSpPr>
          <p:spPr>
            <a:xfrm>
              <a:off x="2142" y="2016"/>
              <a:ext cx="18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6" name="Line 34"/>
            <p:cNvSpPr/>
            <p:nvPr/>
          </p:nvSpPr>
          <p:spPr>
            <a:xfrm>
              <a:off x="2142" y="2448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7" name="Line 35"/>
            <p:cNvSpPr/>
            <p:nvPr/>
          </p:nvSpPr>
          <p:spPr>
            <a:xfrm>
              <a:off x="2610" y="1188"/>
              <a:ext cx="0" cy="16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8" name="Line 36"/>
            <p:cNvSpPr/>
            <p:nvPr/>
          </p:nvSpPr>
          <p:spPr>
            <a:xfrm>
              <a:off x="3078" y="1188"/>
              <a:ext cx="0" cy="166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9" name="Line 37"/>
            <p:cNvSpPr/>
            <p:nvPr/>
          </p:nvSpPr>
          <p:spPr>
            <a:xfrm>
              <a:off x="3552" y="1200"/>
              <a:ext cx="0" cy="16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cover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6" name="Text Box 2"/>
          <p:cNvSpPr txBox="1"/>
          <p:nvPr/>
        </p:nvSpPr>
        <p:spPr>
          <a:xfrm>
            <a:off x="371475" y="344488"/>
            <a:ext cx="1898650" cy="5191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45A34"/>
                </a:solidFill>
                <a:latin typeface="Times New Roman" panose="02020603050405020304" charset="0"/>
                <a:ea typeface="宋体" panose="02010600030101010101" pitchFamily="2" charset="-122"/>
              </a:rPr>
              <a:t>Example</a:t>
            </a:r>
            <a:endParaRPr lang="zh-CN" altLang="en-US" sz="2800" b="1" dirty="0">
              <a:solidFill>
                <a:srgbClr val="345A34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657" name="Text Box 3"/>
          <p:cNvSpPr txBox="1"/>
          <p:nvPr/>
        </p:nvSpPr>
        <p:spPr>
          <a:xfrm>
            <a:off x="2220913" y="307975"/>
            <a:ext cx="6038850" cy="9461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2190750" indent="-219075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F(A,B,C,D)=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sym typeface="Symbol" panose="05050102010706020507" pitchFamily="18" charset="2"/>
              </a:rPr>
              <a:t>(0,2,3,5,6,8,9,10,11, 12,13,14,15)</a:t>
            </a:r>
            <a:endParaRPr lang="en-US" altLang="zh-CN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86000" y="1471613"/>
            <a:ext cx="4057650" cy="4433887"/>
            <a:chOff x="1440" y="927"/>
            <a:chExt cx="2556" cy="2793"/>
          </a:xfrm>
        </p:grpSpPr>
        <p:sp>
          <p:nvSpPr>
            <p:cNvPr id="27685" name="Line 5"/>
            <p:cNvSpPr/>
            <p:nvPr/>
          </p:nvSpPr>
          <p:spPr>
            <a:xfrm flipH="1" flipV="1">
              <a:off x="1632" y="1128"/>
              <a:ext cx="360" cy="3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Text Box 6"/>
            <p:cNvSpPr txBox="1"/>
            <p:nvPr/>
          </p:nvSpPr>
          <p:spPr>
            <a:xfrm>
              <a:off x="1440" y="1332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87" name="Text Box 7"/>
            <p:cNvSpPr txBox="1"/>
            <p:nvPr/>
          </p:nvSpPr>
          <p:spPr>
            <a:xfrm>
              <a:off x="1740" y="927"/>
              <a:ext cx="66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CD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88" name="Text Box 8"/>
            <p:cNvSpPr txBox="1"/>
            <p:nvPr/>
          </p:nvSpPr>
          <p:spPr>
            <a:xfrm>
              <a:off x="2040" y="114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89" name="Text Box 9"/>
            <p:cNvSpPr txBox="1"/>
            <p:nvPr/>
          </p:nvSpPr>
          <p:spPr>
            <a:xfrm>
              <a:off x="2520" y="114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90" name="Text Box 10"/>
            <p:cNvSpPr txBox="1"/>
            <p:nvPr/>
          </p:nvSpPr>
          <p:spPr>
            <a:xfrm>
              <a:off x="2940" y="114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91" name="Text Box 11"/>
            <p:cNvSpPr txBox="1"/>
            <p:nvPr/>
          </p:nvSpPr>
          <p:spPr>
            <a:xfrm>
              <a:off x="3372" y="114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92" name="Text Box 12"/>
            <p:cNvSpPr txBox="1"/>
            <p:nvPr/>
          </p:nvSpPr>
          <p:spPr>
            <a:xfrm>
              <a:off x="1608" y="1596"/>
              <a:ext cx="50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93" name="Text Box 13"/>
            <p:cNvSpPr txBox="1"/>
            <p:nvPr/>
          </p:nvSpPr>
          <p:spPr>
            <a:xfrm>
              <a:off x="1620" y="2028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27655" name="Object 14"/>
            <p:cNvGraphicFramePr/>
            <p:nvPr/>
          </p:nvGraphicFramePr>
          <p:xfrm>
            <a:off x="1908" y="1500"/>
            <a:ext cx="2088" cy="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" imgW="3319145" imgH="3524885" progId="Word.Document.8">
                    <p:embed/>
                  </p:oleObj>
                </mc:Choice>
                <mc:Fallback>
                  <p:oleObj name="" r:id="rId1" imgW="3319145" imgH="3524885" progId="Word.Document.8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08" y="1500"/>
                          <a:ext cx="2088" cy="2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Text Box 15"/>
            <p:cNvSpPr txBox="1"/>
            <p:nvPr/>
          </p:nvSpPr>
          <p:spPr>
            <a:xfrm>
              <a:off x="1608" y="2520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7695" name="Text Box 16"/>
            <p:cNvSpPr txBox="1"/>
            <p:nvPr/>
          </p:nvSpPr>
          <p:spPr>
            <a:xfrm>
              <a:off x="1596" y="2976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276600" y="3981450"/>
            <a:ext cx="4514850" cy="1276350"/>
            <a:chOff x="2064" y="2508"/>
            <a:chExt cx="2844" cy="804"/>
          </a:xfrm>
        </p:grpSpPr>
        <p:sp>
          <p:nvSpPr>
            <p:cNvPr id="27682" name="AutoShape 18"/>
            <p:cNvSpPr/>
            <p:nvPr/>
          </p:nvSpPr>
          <p:spPr>
            <a:xfrm>
              <a:off x="2064" y="2508"/>
              <a:ext cx="1632" cy="80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Line 19"/>
            <p:cNvSpPr/>
            <p:nvPr/>
          </p:nvSpPr>
          <p:spPr>
            <a:xfrm>
              <a:off x="3684" y="2916"/>
              <a:ext cx="480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Oval 20"/>
            <p:cNvSpPr/>
            <p:nvPr/>
          </p:nvSpPr>
          <p:spPr>
            <a:xfrm>
              <a:off x="4152" y="2760"/>
              <a:ext cx="756" cy="336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</a:t>
              </a:r>
              <a:endParaRPr lang="en-US" altLang="zh-CN" sz="2800" b="1" i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467350" y="2476500"/>
            <a:ext cx="2533650" cy="2762250"/>
            <a:chOff x="3444" y="1560"/>
            <a:chExt cx="1596" cy="1740"/>
          </a:xfrm>
        </p:grpSpPr>
        <p:sp>
          <p:nvSpPr>
            <p:cNvPr id="27679" name="AutoShape 22"/>
            <p:cNvSpPr/>
            <p:nvPr/>
          </p:nvSpPr>
          <p:spPr>
            <a:xfrm>
              <a:off x="3444" y="1560"/>
              <a:ext cx="288" cy="174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Line 23"/>
            <p:cNvSpPr/>
            <p:nvPr/>
          </p:nvSpPr>
          <p:spPr>
            <a:xfrm>
              <a:off x="3732" y="2244"/>
              <a:ext cx="50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Oval 24"/>
            <p:cNvSpPr/>
            <p:nvPr/>
          </p:nvSpPr>
          <p:spPr>
            <a:xfrm>
              <a:off x="4248" y="2076"/>
              <a:ext cx="792" cy="336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4" name="Object 25"/>
            <p:cNvGraphicFramePr/>
            <p:nvPr/>
          </p:nvGraphicFramePr>
          <p:xfrm>
            <a:off x="4428" y="2068"/>
            <a:ext cx="42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266065" imgH="215900" progId="Equation.3">
                    <p:embed/>
                  </p:oleObj>
                </mc:Choice>
                <mc:Fallback>
                  <p:oleObj name="" r:id="rId3" imgW="266065" imgH="2159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28" y="2068"/>
                          <a:ext cx="423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/>
          <p:nvPr/>
        </p:nvGrpSpPr>
        <p:grpSpPr>
          <a:xfrm>
            <a:off x="5943600" y="1619250"/>
            <a:ext cx="2743200" cy="838200"/>
            <a:chOff x="3744" y="1020"/>
            <a:chExt cx="1728" cy="528"/>
          </a:xfrm>
        </p:grpSpPr>
        <p:sp>
          <p:nvSpPr>
            <p:cNvPr id="27677" name="Line 27"/>
            <p:cNvSpPr/>
            <p:nvPr/>
          </p:nvSpPr>
          <p:spPr>
            <a:xfrm flipV="1">
              <a:off x="3744" y="1260"/>
              <a:ext cx="852" cy="288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8" name="Oval 28"/>
            <p:cNvSpPr/>
            <p:nvPr/>
          </p:nvSpPr>
          <p:spPr>
            <a:xfrm>
              <a:off x="4596" y="1020"/>
              <a:ext cx="876" cy="444"/>
            </a:xfrm>
            <a:prstGeom prst="ellipse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endParaRPr lang="zh-CN" altLang="en-US" sz="2800" b="1" i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27653" name="Object 29"/>
            <p:cNvGraphicFramePr/>
            <p:nvPr/>
          </p:nvGraphicFramePr>
          <p:xfrm>
            <a:off x="4820" y="1048"/>
            <a:ext cx="42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5" imgW="241300" imgH="215900" progId="Equation.3">
                    <p:embed/>
                  </p:oleObj>
                </mc:Choice>
                <mc:Fallback>
                  <p:oleObj name="" r:id="rId5" imgW="241300" imgH="2159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20" y="1048"/>
                          <a:ext cx="427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4705350" y="2409825"/>
            <a:ext cx="1276350" cy="2952750"/>
            <a:chOff x="2946" y="1506"/>
            <a:chExt cx="804" cy="1860"/>
          </a:xfrm>
        </p:grpSpPr>
        <p:sp>
          <p:nvSpPr>
            <p:cNvPr id="27675" name="AutoShape 31"/>
            <p:cNvSpPr/>
            <p:nvPr/>
          </p:nvSpPr>
          <p:spPr>
            <a:xfrm rot="5400000">
              <a:off x="3156" y="2772"/>
              <a:ext cx="384" cy="804"/>
            </a:xfrm>
            <a:prstGeom prst="leftBracket">
              <a:avLst>
                <a:gd name="adj" fmla="val 17447"/>
              </a:avLst>
            </a:prstGeom>
            <a:noFill/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AutoShape 32"/>
            <p:cNvSpPr/>
            <p:nvPr/>
          </p:nvSpPr>
          <p:spPr>
            <a:xfrm rot="-5400000" flipV="1">
              <a:off x="3156" y="1296"/>
              <a:ext cx="384" cy="804"/>
            </a:xfrm>
            <a:prstGeom prst="leftBracket">
              <a:avLst>
                <a:gd name="adj" fmla="val 17447"/>
              </a:avLst>
            </a:prstGeom>
            <a:noFill/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3187700" y="2381250"/>
            <a:ext cx="2813050" cy="2971800"/>
            <a:chOff x="2008" y="1500"/>
            <a:chExt cx="1772" cy="1872"/>
          </a:xfrm>
        </p:grpSpPr>
        <p:sp>
          <p:nvSpPr>
            <p:cNvPr id="27671" name="Arc 34"/>
            <p:cNvSpPr/>
            <p:nvPr/>
          </p:nvSpPr>
          <p:spPr>
            <a:xfrm>
              <a:off x="2020" y="2904"/>
              <a:ext cx="404" cy="468"/>
            </a:xfrm>
            <a:custGeom>
              <a:avLst/>
              <a:gdLst>
                <a:gd name="txL" fmla="*/ 0 w 21600"/>
                <a:gd name="txT" fmla="*/ 0 h 24199"/>
                <a:gd name="txR" fmla="*/ 21600 w 21600"/>
                <a:gd name="txB" fmla="*/ 24199 h 24199"/>
              </a:gdLst>
              <a:ahLst/>
              <a:cxnLst>
                <a:cxn ang="0">
                  <a:pos x="0" y="0"/>
                </a:cxn>
                <a:cxn ang="0">
                  <a:pos x="8" y="9"/>
                </a:cxn>
                <a:cxn ang="0">
                  <a:pos x="0" y="8"/>
                </a:cxn>
              </a:cxnLst>
              <a:rect l="txL" t="txT" r="txR" b="txB"/>
              <a:pathLst>
                <a:path w="21600" h="24199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Arc 35"/>
            <p:cNvSpPr/>
            <p:nvPr/>
          </p:nvSpPr>
          <p:spPr>
            <a:xfrm flipV="1">
              <a:off x="2008" y="1512"/>
              <a:ext cx="404" cy="468"/>
            </a:xfrm>
            <a:custGeom>
              <a:avLst/>
              <a:gdLst>
                <a:gd name="txL" fmla="*/ 0 w 21600"/>
                <a:gd name="txT" fmla="*/ 0 h 24199"/>
                <a:gd name="txR" fmla="*/ 21600 w 21600"/>
                <a:gd name="txB" fmla="*/ 24199 h 24199"/>
              </a:gdLst>
              <a:ahLst/>
              <a:cxnLst>
                <a:cxn ang="0">
                  <a:pos x="0" y="0"/>
                </a:cxn>
                <a:cxn ang="0">
                  <a:pos x="8" y="9"/>
                </a:cxn>
                <a:cxn ang="0">
                  <a:pos x="0" y="8"/>
                </a:cxn>
              </a:cxnLst>
              <a:rect l="txL" t="txT" r="txR" b="txB"/>
              <a:pathLst>
                <a:path w="21600" h="24199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Arc 36"/>
            <p:cNvSpPr/>
            <p:nvPr/>
          </p:nvSpPr>
          <p:spPr>
            <a:xfrm flipH="1">
              <a:off x="3376" y="2904"/>
              <a:ext cx="404" cy="468"/>
            </a:xfrm>
            <a:custGeom>
              <a:avLst/>
              <a:gdLst>
                <a:gd name="txL" fmla="*/ 0 w 21600"/>
                <a:gd name="txT" fmla="*/ 0 h 24199"/>
                <a:gd name="txR" fmla="*/ 21600 w 21600"/>
                <a:gd name="txB" fmla="*/ 24199 h 24199"/>
              </a:gdLst>
              <a:ahLst/>
              <a:cxnLst>
                <a:cxn ang="0">
                  <a:pos x="0" y="0"/>
                </a:cxn>
                <a:cxn ang="0">
                  <a:pos x="8" y="9"/>
                </a:cxn>
                <a:cxn ang="0">
                  <a:pos x="0" y="8"/>
                </a:cxn>
              </a:cxnLst>
              <a:rect l="txL" t="txT" r="txR" b="txB"/>
              <a:pathLst>
                <a:path w="21600" h="24199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Arc 37"/>
            <p:cNvSpPr/>
            <p:nvPr/>
          </p:nvSpPr>
          <p:spPr>
            <a:xfrm rot="10800000">
              <a:off x="3376" y="1500"/>
              <a:ext cx="404" cy="468"/>
            </a:xfrm>
            <a:custGeom>
              <a:avLst/>
              <a:gdLst>
                <a:gd name="txL" fmla="*/ 0 w 21600"/>
                <a:gd name="txT" fmla="*/ 0 h 24199"/>
                <a:gd name="txR" fmla="*/ 21600 w 21600"/>
                <a:gd name="txB" fmla="*/ 24199 h 24199"/>
              </a:gdLst>
              <a:ahLst/>
              <a:cxnLst>
                <a:cxn ang="0">
                  <a:pos x="0" y="0"/>
                </a:cxn>
                <a:cxn ang="0">
                  <a:pos x="8" y="9"/>
                </a:cxn>
                <a:cxn ang="0">
                  <a:pos x="0" y="8"/>
                </a:cxn>
              </a:cxnLst>
              <a:rect l="txL" t="txT" r="txR" b="txB"/>
              <a:pathLst>
                <a:path w="21600" h="24199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476250" y="4191000"/>
            <a:ext cx="2743200" cy="876300"/>
            <a:chOff x="300" y="2640"/>
            <a:chExt cx="1728" cy="552"/>
          </a:xfrm>
        </p:grpSpPr>
        <p:sp>
          <p:nvSpPr>
            <p:cNvPr id="27669" name="Line 39"/>
            <p:cNvSpPr/>
            <p:nvPr/>
          </p:nvSpPr>
          <p:spPr>
            <a:xfrm flipH="1">
              <a:off x="1200" y="2928"/>
              <a:ext cx="82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Oval 40"/>
            <p:cNvSpPr/>
            <p:nvPr/>
          </p:nvSpPr>
          <p:spPr>
            <a:xfrm>
              <a:off x="300" y="2640"/>
              <a:ext cx="912" cy="552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2" name="Object 41"/>
            <p:cNvGraphicFramePr/>
            <p:nvPr/>
          </p:nvGraphicFramePr>
          <p:xfrm>
            <a:off x="552" y="2732"/>
            <a:ext cx="41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266065" imgH="203200" progId="Equation.3">
                    <p:embed/>
                  </p:oleObj>
                </mc:Choice>
                <mc:Fallback>
                  <p:oleObj name="" r:id="rId7" imgW="266065" imgH="2032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2" y="2732"/>
                          <a:ext cx="419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2"/>
          <p:cNvGrpSpPr/>
          <p:nvPr/>
        </p:nvGrpSpPr>
        <p:grpSpPr>
          <a:xfrm>
            <a:off x="400050" y="2762250"/>
            <a:ext cx="4076700" cy="1676400"/>
            <a:chOff x="252" y="1740"/>
            <a:chExt cx="2568" cy="1056"/>
          </a:xfrm>
        </p:grpSpPr>
        <p:sp>
          <p:nvSpPr>
            <p:cNvPr id="27666" name="AutoShape 43"/>
            <p:cNvSpPr/>
            <p:nvPr/>
          </p:nvSpPr>
          <p:spPr>
            <a:xfrm>
              <a:off x="2532" y="2052"/>
              <a:ext cx="288" cy="74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Line 44"/>
            <p:cNvSpPr/>
            <p:nvPr/>
          </p:nvSpPr>
          <p:spPr>
            <a:xfrm flipH="1" flipV="1">
              <a:off x="1296" y="1980"/>
              <a:ext cx="1224" cy="156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Oval 45"/>
            <p:cNvSpPr/>
            <p:nvPr/>
          </p:nvSpPr>
          <p:spPr>
            <a:xfrm>
              <a:off x="252" y="1740"/>
              <a:ext cx="1056" cy="480"/>
            </a:xfrm>
            <a:prstGeom prst="ellipse">
              <a:avLst/>
            </a:prstGeom>
            <a:noFill/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1" name="Object 46"/>
            <p:cNvGraphicFramePr/>
            <p:nvPr/>
          </p:nvGraphicFramePr>
          <p:xfrm>
            <a:off x="464" y="1792"/>
            <a:ext cx="5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9" imgW="354965" imgH="215900" progId="Equation.3">
                    <p:embed/>
                  </p:oleObj>
                </mc:Choice>
                <mc:Fallback>
                  <p:oleObj name="" r:id="rId9" imgW="354965" imgH="215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4" y="1792"/>
                          <a:ext cx="559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903" name="Object 47"/>
          <p:cNvGraphicFramePr/>
          <p:nvPr/>
        </p:nvGraphicFramePr>
        <p:xfrm>
          <a:off x="2438400" y="5715000"/>
          <a:ext cx="49863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1915160" imgH="215900" progId="Equation.3">
                  <p:embed/>
                </p:oleObj>
              </mc:Choice>
              <mc:Fallback>
                <p:oleObj name="" r:id="rId11" imgW="191516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5715000"/>
                        <a:ext cx="4986338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Text Box 2"/>
          <p:cNvSpPr txBox="1"/>
          <p:nvPr/>
        </p:nvSpPr>
        <p:spPr>
          <a:xfrm>
            <a:off x="395288" y="1066800"/>
            <a:ext cx="8367712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 1</a:t>
            </a:r>
            <a:r>
              <a:rPr lang="zh-CN" altLang="en-US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 redundancy at the end of grouping</a:t>
            </a:r>
            <a:endParaRPr lang="zh-CN" altLang="en-US" sz="28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357438" y="1768475"/>
            <a:ext cx="3700462" cy="3324225"/>
            <a:chOff x="1692" y="759"/>
            <a:chExt cx="2331" cy="2094"/>
          </a:xfrm>
        </p:grpSpPr>
        <p:sp>
          <p:nvSpPr>
            <p:cNvPr id="70666" name="Rectangle 4"/>
            <p:cNvSpPr/>
            <p:nvPr/>
          </p:nvSpPr>
          <p:spPr>
            <a:xfrm>
              <a:off x="2251" y="1212"/>
              <a:ext cx="0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Rectangle 5"/>
            <p:cNvSpPr/>
            <p:nvPr/>
          </p:nvSpPr>
          <p:spPr>
            <a:xfrm>
              <a:off x="2728" y="1221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68" name="Rectangle 6"/>
            <p:cNvSpPr/>
            <p:nvPr/>
          </p:nvSpPr>
          <p:spPr>
            <a:xfrm>
              <a:off x="3208" y="1221"/>
              <a:ext cx="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Rectangle 7"/>
            <p:cNvSpPr/>
            <p:nvPr/>
          </p:nvSpPr>
          <p:spPr>
            <a:xfrm>
              <a:off x="3630" y="1221"/>
              <a:ext cx="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70" name="Line 8"/>
            <p:cNvSpPr/>
            <p:nvPr/>
          </p:nvSpPr>
          <p:spPr>
            <a:xfrm flipH="1" flipV="1">
              <a:off x="1767" y="807"/>
              <a:ext cx="378" cy="3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1" name="Text Box 9"/>
            <p:cNvSpPr txBox="1"/>
            <p:nvPr/>
          </p:nvSpPr>
          <p:spPr>
            <a:xfrm>
              <a:off x="1692" y="1020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AB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2" name="Text Box 10"/>
            <p:cNvSpPr txBox="1"/>
            <p:nvPr/>
          </p:nvSpPr>
          <p:spPr>
            <a:xfrm>
              <a:off x="1884" y="759"/>
              <a:ext cx="66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CD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3" name="Text Box 11"/>
            <p:cNvSpPr txBox="1"/>
            <p:nvPr/>
          </p:nvSpPr>
          <p:spPr>
            <a:xfrm>
              <a:off x="2220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4" name="Text Box 12"/>
            <p:cNvSpPr txBox="1"/>
            <p:nvPr/>
          </p:nvSpPr>
          <p:spPr>
            <a:xfrm>
              <a:off x="2691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5" name="Text Box 13"/>
            <p:cNvSpPr txBox="1"/>
            <p:nvPr/>
          </p:nvSpPr>
          <p:spPr>
            <a:xfrm>
              <a:off x="3114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6" name="Text Box 14"/>
            <p:cNvSpPr txBox="1"/>
            <p:nvPr/>
          </p:nvSpPr>
          <p:spPr>
            <a:xfrm>
              <a:off x="3536" y="888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7" name="Text Box 15"/>
            <p:cNvSpPr txBox="1"/>
            <p:nvPr/>
          </p:nvSpPr>
          <p:spPr>
            <a:xfrm>
              <a:off x="1860" y="1332"/>
              <a:ext cx="50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00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8" name="Text Box 16"/>
            <p:cNvSpPr txBox="1"/>
            <p:nvPr/>
          </p:nvSpPr>
          <p:spPr>
            <a:xfrm>
              <a:off x="1848" y="1684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01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79" name="Text Box 17"/>
            <p:cNvSpPr txBox="1"/>
            <p:nvPr/>
          </p:nvSpPr>
          <p:spPr>
            <a:xfrm>
              <a:off x="1837" y="2059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11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80" name="Text Box 18"/>
            <p:cNvSpPr txBox="1"/>
            <p:nvPr/>
          </p:nvSpPr>
          <p:spPr>
            <a:xfrm>
              <a:off x="1848" y="2481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10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70681" name="Rectangle 19"/>
            <p:cNvSpPr/>
            <p:nvPr/>
          </p:nvSpPr>
          <p:spPr>
            <a:xfrm>
              <a:off x="2257" y="1641"/>
              <a:ext cx="0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2" name="Rectangle 20"/>
            <p:cNvSpPr/>
            <p:nvPr/>
          </p:nvSpPr>
          <p:spPr>
            <a:xfrm>
              <a:off x="2734" y="165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3" name="Rectangle 21"/>
            <p:cNvSpPr/>
            <p:nvPr/>
          </p:nvSpPr>
          <p:spPr>
            <a:xfrm>
              <a:off x="3214" y="165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4" name="Rectangle 22"/>
            <p:cNvSpPr/>
            <p:nvPr/>
          </p:nvSpPr>
          <p:spPr>
            <a:xfrm>
              <a:off x="3636" y="165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5" name="Rectangle 23"/>
            <p:cNvSpPr/>
            <p:nvPr/>
          </p:nvSpPr>
          <p:spPr>
            <a:xfrm>
              <a:off x="2212" y="2055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6" name="Rectangle 24"/>
            <p:cNvSpPr/>
            <p:nvPr/>
          </p:nvSpPr>
          <p:spPr>
            <a:xfrm>
              <a:off x="2689" y="206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7" name="Rectangle 25"/>
            <p:cNvSpPr/>
            <p:nvPr/>
          </p:nvSpPr>
          <p:spPr>
            <a:xfrm>
              <a:off x="3169" y="206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8" name="Rectangle 26"/>
            <p:cNvSpPr/>
            <p:nvPr/>
          </p:nvSpPr>
          <p:spPr>
            <a:xfrm>
              <a:off x="3618" y="2064"/>
              <a:ext cx="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89" name="Rectangle 27"/>
            <p:cNvSpPr/>
            <p:nvPr/>
          </p:nvSpPr>
          <p:spPr>
            <a:xfrm>
              <a:off x="2212" y="2478"/>
              <a:ext cx="46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3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zh-CN" altLang="en-US" sz="23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90" name="Rectangle 28"/>
            <p:cNvSpPr/>
            <p:nvPr/>
          </p:nvSpPr>
          <p:spPr>
            <a:xfrm>
              <a:off x="2689" y="2487"/>
              <a:ext cx="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91" name="Rectangle 29"/>
            <p:cNvSpPr/>
            <p:nvPr/>
          </p:nvSpPr>
          <p:spPr>
            <a:xfrm>
              <a:off x="3169" y="248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92" name="Rectangle 30"/>
            <p:cNvSpPr/>
            <p:nvPr/>
          </p:nvSpPr>
          <p:spPr>
            <a:xfrm>
              <a:off x="3627" y="2487"/>
              <a:ext cx="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693" name="Rectangle 31"/>
            <p:cNvSpPr/>
            <p:nvPr/>
          </p:nvSpPr>
          <p:spPr>
            <a:xfrm>
              <a:off x="2133" y="1188"/>
              <a:ext cx="1881" cy="165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4" name="Line 32"/>
            <p:cNvSpPr/>
            <p:nvPr/>
          </p:nvSpPr>
          <p:spPr>
            <a:xfrm>
              <a:off x="2133" y="1584"/>
              <a:ext cx="18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5" name="Line 33"/>
            <p:cNvSpPr/>
            <p:nvPr/>
          </p:nvSpPr>
          <p:spPr>
            <a:xfrm>
              <a:off x="2142" y="2016"/>
              <a:ext cx="18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6" name="Line 34"/>
            <p:cNvSpPr/>
            <p:nvPr/>
          </p:nvSpPr>
          <p:spPr>
            <a:xfrm>
              <a:off x="2142" y="2448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7" name="Line 35"/>
            <p:cNvSpPr/>
            <p:nvPr/>
          </p:nvSpPr>
          <p:spPr>
            <a:xfrm>
              <a:off x="2610" y="1188"/>
              <a:ext cx="0" cy="16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8" name="Line 36"/>
            <p:cNvSpPr/>
            <p:nvPr/>
          </p:nvSpPr>
          <p:spPr>
            <a:xfrm>
              <a:off x="3078" y="1188"/>
              <a:ext cx="0" cy="166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9" name="Line 37"/>
            <p:cNvSpPr/>
            <p:nvPr/>
          </p:nvSpPr>
          <p:spPr>
            <a:xfrm>
              <a:off x="3552" y="1200"/>
              <a:ext cx="0" cy="16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2006" name="AutoShape 38"/>
          <p:cNvSpPr/>
          <p:nvPr/>
        </p:nvSpPr>
        <p:spPr>
          <a:xfrm>
            <a:off x="3905250" y="3194050"/>
            <a:ext cx="1146175" cy="11318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007" name="AutoShape 39"/>
          <p:cNvSpPr/>
          <p:nvPr/>
        </p:nvSpPr>
        <p:spPr>
          <a:xfrm>
            <a:off x="3121025" y="3817938"/>
            <a:ext cx="1058863" cy="50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008" name="AutoShape 40"/>
          <p:cNvSpPr/>
          <p:nvPr/>
        </p:nvSpPr>
        <p:spPr>
          <a:xfrm>
            <a:off x="3919538" y="2525713"/>
            <a:ext cx="550862" cy="10747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009" name="AutoShape 41"/>
          <p:cNvSpPr/>
          <p:nvPr/>
        </p:nvSpPr>
        <p:spPr>
          <a:xfrm>
            <a:off x="4673600" y="3163888"/>
            <a:ext cx="1131888" cy="4651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010" name="AutoShape 42"/>
          <p:cNvSpPr/>
          <p:nvPr/>
        </p:nvSpPr>
        <p:spPr>
          <a:xfrm>
            <a:off x="4630738" y="3860800"/>
            <a:ext cx="550862" cy="107473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5" name="Text Box 43"/>
          <p:cNvSpPr txBox="1"/>
          <p:nvPr/>
        </p:nvSpPr>
        <p:spPr>
          <a:xfrm>
            <a:off x="3352800" y="381000"/>
            <a:ext cx="1963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Tips</a:t>
            </a:r>
            <a:endParaRPr lang="en-US" altLang="zh-CN" sz="2800" b="1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212006" grpId="0" bldLvl="0" animBg="1"/>
      <p:bldP spid="212006" grpId="1" bldLvl="0" animBg="1"/>
      <p:bldP spid="212007" grpId="0" bldLvl="0" animBg="1"/>
      <p:bldP spid="212008" grpId="0" bldLvl="0" animBg="1"/>
      <p:bldP spid="212009" grpId="0" bldLvl="0" animBg="1"/>
      <p:bldP spid="212010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2"/>
          <p:cNvGrpSpPr/>
          <p:nvPr/>
        </p:nvGrpSpPr>
        <p:grpSpPr>
          <a:xfrm>
            <a:off x="1009650" y="1123950"/>
            <a:ext cx="4851400" cy="2066925"/>
            <a:chOff x="636" y="708"/>
            <a:chExt cx="3056" cy="1302"/>
          </a:xfrm>
        </p:grpSpPr>
        <p:grpSp>
          <p:nvGrpSpPr>
            <p:cNvPr id="28708" name="Group 3"/>
            <p:cNvGrpSpPr/>
            <p:nvPr/>
          </p:nvGrpSpPr>
          <p:grpSpPr>
            <a:xfrm>
              <a:off x="822" y="918"/>
              <a:ext cx="2361" cy="1092"/>
              <a:chOff x="520" y="1152"/>
              <a:chExt cx="4376" cy="2112"/>
            </a:xfrm>
          </p:grpSpPr>
          <p:sp>
            <p:nvSpPr>
              <p:cNvPr id="28717" name="Line 4"/>
              <p:cNvSpPr/>
              <p:nvPr/>
            </p:nvSpPr>
            <p:spPr>
              <a:xfrm>
                <a:off x="2851" y="1620"/>
                <a:ext cx="0" cy="16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8718" name="Group 5"/>
              <p:cNvGrpSpPr/>
              <p:nvPr/>
            </p:nvGrpSpPr>
            <p:grpSpPr>
              <a:xfrm>
                <a:off x="520" y="1152"/>
                <a:ext cx="4376" cy="2112"/>
                <a:chOff x="520" y="1152"/>
                <a:chExt cx="4376" cy="2112"/>
              </a:xfrm>
            </p:grpSpPr>
            <p:sp>
              <p:nvSpPr>
                <p:cNvPr id="28719" name="Line 6"/>
                <p:cNvSpPr/>
                <p:nvPr/>
              </p:nvSpPr>
              <p:spPr>
                <a:xfrm>
                  <a:off x="828" y="2461"/>
                  <a:ext cx="40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20" name="Line 7"/>
                <p:cNvSpPr/>
                <p:nvPr/>
              </p:nvSpPr>
              <p:spPr>
                <a:xfrm>
                  <a:off x="1807" y="1620"/>
                  <a:ext cx="0" cy="16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21" name="Line 8"/>
                <p:cNvSpPr/>
                <p:nvPr/>
              </p:nvSpPr>
              <p:spPr>
                <a:xfrm>
                  <a:off x="3811" y="1620"/>
                  <a:ext cx="0" cy="16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8722" name="Group 9"/>
                <p:cNvGrpSpPr/>
                <p:nvPr/>
              </p:nvGrpSpPr>
              <p:grpSpPr>
                <a:xfrm>
                  <a:off x="520" y="1152"/>
                  <a:ext cx="4376" cy="2100"/>
                  <a:chOff x="520" y="1152"/>
                  <a:chExt cx="4376" cy="2100"/>
                </a:xfrm>
              </p:grpSpPr>
              <p:sp>
                <p:nvSpPr>
                  <p:cNvPr id="28723" name="Rectangle 10"/>
                  <p:cNvSpPr/>
                  <p:nvPr/>
                </p:nvSpPr>
                <p:spPr>
                  <a:xfrm>
                    <a:off x="828" y="1620"/>
                    <a:ext cx="4068" cy="1632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24" name="Line 11"/>
                  <p:cNvSpPr/>
                  <p:nvPr/>
                </p:nvSpPr>
                <p:spPr>
                  <a:xfrm flipH="1" flipV="1">
                    <a:off x="520" y="1152"/>
                    <a:ext cx="320" cy="46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28709" name="Text Box 12"/>
            <p:cNvSpPr txBox="1"/>
            <p:nvPr/>
          </p:nvSpPr>
          <p:spPr>
            <a:xfrm>
              <a:off x="636" y="888"/>
              <a:ext cx="29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A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0" name="Text Box 13"/>
            <p:cNvSpPr txBox="1"/>
            <p:nvPr/>
          </p:nvSpPr>
          <p:spPr>
            <a:xfrm>
              <a:off x="858" y="708"/>
              <a:ext cx="4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BC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1" name="Text Box 14"/>
            <p:cNvSpPr txBox="1"/>
            <p:nvPr/>
          </p:nvSpPr>
          <p:spPr>
            <a:xfrm>
              <a:off x="732" y="1281"/>
              <a:ext cx="284" cy="6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0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2" name="Text Box 15"/>
            <p:cNvSpPr txBox="1"/>
            <p:nvPr/>
          </p:nvSpPr>
          <p:spPr>
            <a:xfrm>
              <a:off x="1075" y="859"/>
              <a:ext cx="26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00     01        11     10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3" name="Text Box 16"/>
            <p:cNvSpPr txBox="1"/>
            <p:nvPr/>
          </p:nvSpPr>
          <p:spPr>
            <a:xfrm>
              <a:off x="1142" y="1626"/>
              <a:ext cx="9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1        1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4" name="Text Box 17"/>
            <p:cNvSpPr txBox="1"/>
            <p:nvPr/>
          </p:nvSpPr>
          <p:spPr>
            <a:xfrm>
              <a:off x="1690" y="1200"/>
              <a:ext cx="11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1       1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5" name="Text Box 18"/>
            <p:cNvSpPr txBox="1"/>
            <p:nvPr/>
          </p:nvSpPr>
          <p:spPr>
            <a:xfrm>
              <a:off x="2747" y="1217"/>
              <a:ext cx="2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716" name="Text Box 19"/>
            <p:cNvSpPr txBox="1"/>
            <p:nvPr/>
          </p:nvSpPr>
          <p:spPr>
            <a:xfrm>
              <a:off x="2739" y="1608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</p:grpSp>
      <p:sp>
        <p:nvSpPr>
          <p:cNvPr id="214036" name="Oval 20"/>
          <p:cNvSpPr/>
          <p:nvPr/>
        </p:nvSpPr>
        <p:spPr>
          <a:xfrm>
            <a:off x="1689100" y="2581275"/>
            <a:ext cx="1612900" cy="560388"/>
          </a:xfrm>
          <a:prstGeom prst="ellipse">
            <a:avLst/>
          </a:prstGeom>
          <a:noFill/>
          <a:ln w="38100" cap="flat" cmpd="sng">
            <a:solidFill>
              <a:srgbClr val="CC00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37" name="Oval 21"/>
          <p:cNvSpPr/>
          <p:nvPr/>
        </p:nvSpPr>
        <p:spPr>
          <a:xfrm>
            <a:off x="2471738" y="1884363"/>
            <a:ext cx="1773237" cy="561975"/>
          </a:xfrm>
          <a:prstGeom prst="ellipse">
            <a:avLst/>
          </a:prstGeom>
          <a:noFill/>
          <a:ln w="381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38" name="Oval 22"/>
          <p:cNvSpPr/>
          <p:nvPr/>
        </p:nvSpPr>
        <p:spPr>
          <a:xfrm>
            <a:off x="4268788" y="1922463"/>
            <a:ext cx="628650" cy="1216025"/>
          </a:xfrm>
          <a:prstGeom prst="ellipse">
            <a:avLst/>
          </a:prstGeom>
          <a:noFill/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Text Box 23"/>
          <p:cNvSpPr txBox="1"/>
          <p:nvPr/>
        </p:nvSpPr>
        <p:spPr>
          <a:xfrm>
            <a:off x="304800" y="449263"/>
            <a:ext cx="88392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 2</a:t>
            </a:r>
            <a:r>
              <a:rPr lang="zh-CN" altLang="en-US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simplification result is not exclusive</a:t>
            </a:r>
            <a:endParaRPr lang="en-US" altLang="zh-CN" sz="28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74"/>
          <p:cNvGrpSpPr/>
          <p:nvPr/>
        </p:nvGrpSpPr>
        <p:grpSpPr>
          <a:xfrm>
            <a:off x="952500" y="3562350"/>
            <a:ext cx="4851400" cy="2066925"/>
            <a:chOff x="600" y="2244"/>
            <a:chExt cx="3056" cy="1302"/>
          </a:xfrm>
        </p:grpSpPr>
        <p:grpSp>
          <p:nvGrpSpPr>
            <p:cNvPr id="28691" name="Group 25"/>
            <p:cNvGrpSpPr/>
            <p:nvPr/>
          </p:nvGrpSpPr>
          <p:grpSpPr>
            <a:xfrm>
              <a:off x="786" y="2454"/>
              <a:ext cx="2361" cy="1092"/>
              <a:chOff x="520" y="1152"/>
              <a:chExt cx="4376" cy="2112"/>
            </a:xfrm>
          </p:grpSpPr>
          <p:sp>
            <p:nvSpPr>
              <p:cNvPr id="28700" name="Line 26"/>
              <p:cNvSpPr/>
              <p:nvPr/>
            </p:nvSpPr>
            <p:spPr>
              <a:xfrm>
                <a:off x="2851" y="1620"/>
                <a:ext cx="0" cy="16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8701" name="Group 27"/>
              <p:cNvGrpSpPr/>
              <p:nvPr/>
            </p:nvGrpSpPr>
            <p:grpSpPr>
              <a:xfrm>
                <a:off x="520" y="1152"/>
                <a:ext cx="4376" cy="2112"/>
                <a:chOff x="520" y="1152"/>
                <a:chExt cx="4376" cy="2112"/>
              </a:xfrm>
            </p:grpSpPr>
            <p:sp>
              <p:nvSpPr>
                <p:cNvPr id="28702" name="Line 28"/>
                <p:cNvSpPr/>
                <p:nvPr/>
              </p:nvSpPr>
              <p:spPr>
                <a:xfrm>
                  <a:off x="828" y="2461"/>
                  <a:ext cx="40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03" name="Line 29"/>
                <p:cNvSpPr/>
                <p:nvPr/>
              </p:nvSpPr>
              <p:spPr>
                <a:xfrm>
                  <a:off x="1807" y="1620"/>
                  <a:ext cx="0" cy="16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04" name="Line 30"/>
                <p:cNvSpPr/>
                <p:nvPr/>
              </p:nvSpPr>
              <p:spPr>
                <a:xfrm>
                  <a:off x="3811" y="1620"/>
                  <a:ext cx="0" cy="16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8705" name="Group 31"/>
                <p:cNvGrpSpPr/>
                <p:nvPr/>
              </p:nvGrpSpPr>
              <p:grpSpPr>
                <a:xfrm>
                  <a:off x="520" y="1152"/>
                  <a:ext cx="4376" cy="2100"/>
                  <a:chOff x="520" y="1152"/>
                  <a:chExt cx="4376" cy="2100"/>
                </a:xfrm>
              </p:grpSpPr>
              <p:sp>
                <p:nvSpPr>
                  <p:cNvPr id="28706" name="Rectangle 32"/>
                  <p:cNvSpPr/>
                  <p:nvPr/>
                </p:nvSpPr>
                <p:spPr>
                  <a:xfrm>
                    <a:off x="828" y="1620"/>
                    <a:ext cx="4068" cy="1632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707" name="Line 33"/>
                  <p:cNvSpPr/>
                  <p:nvPr/>
                </p:nvSpPr>
                <p:spPr>
                  <a:xfrm flipH="1" flipV="1">
                    <a:off x="520" y="1152"/>
                    <a:ext cx="320" cy="46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28692" name="Text Box 34"/>
            <p:cNvSpPr txBox="1"/>
            <p:nvPr/>
          </p:nvSpPr>
          <p:spPr>
            <a:xfrm>
              <a:off x="600" y="2424"/>
              <a:ext cx="29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A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3" name="Text Box 35"/>
            <p:cNvSpPr txBox="1"/>
            <p:nvPr/>
          </p:nvSpPr>
          <p:spPr>
            <a:xfrm>
              <a:off x="822" y="2244"/>
              <a:ext cx="4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charset="0"/>
                  <a:ea typeface="长城楷体" pitchFamily="49" charset="-122"/>
                </a:rPr>
                <a:t>BC</a:t>
              </a:r>
              <a:endParaRPr lang="en-US" altLang="zh-CN" sz="24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4" name="Text Box 36"/>
            <p:cNvSpPr txBox="1"/>
            <p:nvPr/>
          </p:nvSpPr>
          <p:spPr>
            <a:xfrm>
              <a:off x="696" y="2817"/>
              <a:ext cx="284" cy="6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0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5" name="Text Box 37"/>
            <p:cNvSpPr txBox="1"/>
            <p:nvPr/>
          </p:nvSpPr>
          <p:spPr>
            <a:xfrm>
              <a:off x="1039" y="2395"/>
              <a:ext cx="26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00      01      11     10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6" name="Text Box 38"/>
            <p:cNvSpPr txBox="1"/>
            <p:nvPr/>
          </p:nvSpPr>
          <p:spPr>
            <a:xfrm>
              <a:off x="1106" y="3162"/>
              <a:ext cx="9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1        1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7" name="Text Box 39"/>
            <p:cNvSpPr txBox="1"/>
            <p:nvPr/>
          </p:nvSpPr>
          <p:spPr>
            <a:xfrm>
              <a:off x="1654" y="2736"/>
              <a:ext cx="11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1       1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8" name="Text Box 40"/>
            <p:cNvSpPr txBox="1"/>
            <p:nvPr/>
          </p:nvSpPr>
          <p:spPr>
            <a:xfrm>
              <a:off x="2711" y="2753"/>
              <a:ext cx="2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  <p:sp>
          <p:nvSpPr>
            <p:cNvPr id="28699" name="Text Box 41"/>
            <p:cNvSpPr txBox="1"/>
            <p:nvPr/>
          </p:nvSpPr>
          <p:spPr>
            <a:xfrm>
              <a:off x="2703" y="3144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长城楷体" pitchFamily="49" charset="-122"/>
                </a:rPr>
                <a:t>1</a:t>
              </a:r>
              <a:endParaRPr lang="en-US" altLang="zh-CN" sz="2800" b="1" dirty="0">
                <a:latin typeface="Times New Roman" panose="02020603050405020304" charset="0"/>
                <a:ea typeface="长城楷体" pitchFamily="49" charset="-122"/>
              </a:endParaRPr>
            </a:p>
          </p:txBody>
        </p:sp>
      </p:grpSp>
      <p:sp>
        <p:nvSpPr>
          <p:cNvPr id="214058" name="Oval 42"/>
          <p:cNvSpPr/>
          <p:nvPr/>
        </p:nvSpPr>
        <p:spPr>
          <a:xfrm>
            <a:off x="3233738" y="4322763"/>
            <a:ext cx="1773237" cy="561975"/>
          </a:xfrm>
          <a:prstGeom prst="ellipse">
            <a:avLst/>
          </a:prstGeom>
          <a:noFill/>
          <a:ln w="381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59" name="Oval 43"/>
          <p:cNvSpPr/>
          <p:nvPr/>
        </p:nvSpPr>
        <p:spPr>
          <a:xfrm>
            <a:off x="2478088" y="4418013"/>
            <a:ext cx="628650" cy="1216025"/>
          </a:xfrm>
          <a:prstGeom prst="ellipse">
            <a:avLst/>
          </a:prstGeom>
          <a:noFill/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>
          <a:xfrm>
            <a:off x="1314450" y="4914900"/>
            <a:ext cx="3905250" cy="723900"/>
            <a:chOff x="828" y="3096"/>
            <a:chExt cx="2460" cy="456"/>
          </a:xfrm>
        </p:grpSpPr>
        <p:grpSp>
          <p:nvGrpSpPr>
            <p:cNvPr id="28685" name="Group 44"/>
            <p:cNvGrpSpPr/>
            <p:nvPr/>
          </p:nvGrpSpPr>
          <p:grpSpPr>
            <a:xfrm>
              <a:off x="828" y="3108"/>
              <a:ext cx="588" cy="444"/>
              <a:chOff x="1128" y="3024"/>
              <a:chExt cx="588" cy="504"/>
            </a:xfrm>
          </p:grpSpPr>
          <p:sp>
            <p:nvSpPr>
              <p:cNvPr id="28689" name="Arc 45"/>
              <p:cNvSpPr/>
              <p:nvPr/>
            </p:nvSpPr>
            <p:spPr>
              <a:xfrm>
                <a:off x="1128" y="3024"/>
                <a:ext cx="576" cy="27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15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0" name="Arc 46"/>
              <p:cNvSpPr/>
              <p:nvPr/>
            </p:nvSpPr>
            <p:spPr>
              <a:xfrm flipV="1">
                <a:off x="1140" y="3252"/>
                <a:ext cx="576" cy="27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15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686" name="Group 47"/>
            <p:cNvGrpSpPr/>
            <p:nvPr/>
          </p:nvGrpSpPr>
          <p:grpSpPr>
            <a:xfrm flipH="1">
              <a:off x="2700" y="3096"/>
              <a:ext cx="588" cy="444"/>
              <a:chOff x="1128" y="3024"/>
              <a:chExt cx="588" cy="504"/>
            </a:xfrm>
          </p:grpSpPr>
          <p:sp>
            <p:nvSpPr>
              <p:cNvPr id="28687" name="Arc 48"/>
              <p:cNvSpPr/>
              <p:nvPr/>
            </p:nvSpPr>
            <p:spPr>
              <a:xfrm>
                <a:off x="1128" y="3024"/>
                <a:ext cx="576" cy="27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15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8" name="Arc 49"/>
              <p:cNvSpPr/>
              <p:nvPr/>
            </p:nvSpPr>
            <p:spPr>
              <a:xfrm flipV="1">
                <a:off x="1140" y="3252"/>
                <a:ext cx="576" cy="27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15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14066" name="Object 50"/>
          <p:cNvGraphicFramePr/>
          <p:nvPr/>
        </p:nvGraphicFramePr>
        <p:xfrm>
          <a:off x="5568950" y="2062163"/>
          <a:ext cx="25796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1242695" imgH="215900" progId="Equation.3">
                  <p:embed/>
                </p:oleObj>
              </mc:Choice>
              <mc:Fallback>
                <p:oleObj name="" r:id="rId1" imgW="1242695" imgH="215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8950" y="2062163"/>
                        <a:ext cx="25796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67" name="Object 51"/>
          <p:cNvGraphicFramePr/>
          <p:nvPr/>
        </p:nvGraphicFramePr>
        <p:xfrm>
          <a:off x="5600700" y="4691063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229995" imgH="215900" progId="Equation.3">
                  <p:embed/>
                </p:oleObj>
              </mc:Choice>
              <mc:Fallback>
                <p:oleObj name="" r:id="rId3" imgW="1229995" imgH="215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700" y="4691063"/>
                        <a:ext cx="255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 bldLvl="0" animBg="1"/>
      <p:bldP spid="214037" grpId="0" bldLvl="0" animBg="1"/>
      <p:bldP spid="214038" grpId="0" bldLvl="0" animBg="1"/>
      <p:bldP spid="214058" grpId="0" bldLvl="0" animBg="1"/>
      <p:bldP spid="214059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01" name="Group 2"/>
          <p:cNvGrpSpPr/>
          <p:nvPr/>
        </p:nvGrpSpPr>
        <p:grpSpPr>
          <a:xfrm>
            <a:off x="2286000" y="1628775"/>
            <a:ext cx="3905250" cy="4337050"/>
            <a:chOff x="1440" y="639"/>
            <a:chExt cx="2460" cy="2732"/>
          </a:xfrm>
        </p:grpSpPr>
        <p:sp>
          <p:nvSpPr>
            <p:cNvPr id="29707" name="Line 3"/>
            <p:cNvSpPr/>
            <p:nvPr/>
          </p:nvSpPr>
          <p:spPr>
            <a:xfrm flipH="1" flipV="1">
              <a:off x="1632" y="840"/>
              <a:ext cx="360" cy="3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8" name="Text Box 4"/>
            <p:cNvSpPr txBox="1"/>
            <p:nvPr/>
          </p:nvSpPr>
          <p:spPr>
            <a:xfrm>
              <a:off x="1440" y="1044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AB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09" name="Text Box 5"/>
            <p:cNvSpPr txBox="1"/>
            <p:nvPr/>
          </p:nvSpPr>
          <p:spPr>
            <a:xfrm>
              <a:off x="1740" y="639"/>
              <a:ext cx="66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CD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0" name="Text Box 6"/>
            <p:cNvSpPr txBox="1"/>
            <p:nvPr/>
          </p:nvSpPr>
          <p:spPr>
            <a:xfrm>
              <a:off x="2040" y="852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1" name="Text Box 7"/>
            <p:cNvSpPr txBox="1"/>
            <p:nvPr/>
          </p:nvSpPr>
          <p:spPr>
            <a:xfrm>
              <a:off x="2520" y="852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2" name="Text Box 8"/>
            <p:cNvSpPr txBox="1"/>
            <p:nvPr/>
          </p:nvSpPr>
          <p:spPr>
            <a:xfrm>
              <a:off x="2940" y="852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3" name="Text Box 9"/>
            <p:cNvSpPr txBox="1"/>
            <p:nvPr/>
          </p:nvSpPr>
          <p:spPr>
            <a:xfrm>
              <a:off x="3372" y="852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4" name="Text Box 10"/>
            <p:cNvSpPr txBox="1"/>
            <p:nvPr/>
          </p:nvSpPr>
          <p:spPr>
            <a:xfrm>
              <a:off x="1608" y="1308"/>
              <a:ext cx="50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5" name="Text Box 11"/>
            <p:cNvSpPr txBox="1"/>
            <p:nvPr/>
          </p:nvSpPr>
          <p:spPr>
            <a:xfrm>
              <a:off x="1620" y="1740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29700" name="Object 12"/>
            <p:cNvGraphicFramePr/>
            <p:nvPr/>
          </p:nvGraphicFramePr>
          <p:xfrm>
            <a:off x="1906" y="1218"/>
            <a:ext cx="1994" cy="2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" imgW="3267710" imgH="3524885" progId="Word.Document.8">
                    <p:embed/>
                  </p:oleObj>
                </mc:Choice>
                <mc:Fallback>
                  <p:oleObj name="" r:id="rId1" imgW="3267710" imgH="3524885" progId="Word.Document.8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06" y="1218"/>
                          <a:ext cx="1994" cy="2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13"/>
            <p:cNvSpPr txBox="1"/>
            <p:nvPr/>
          </p:nvSpPr>
          <p:spPr>
            <a:xfrm>
              <a:off x="1608" y="2232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29717" name="Text Box 14"/>
            <p:cNvSpPr txBox="1"/>
            <p:nvPr/>
          </p:nvSpPr>
          <p:spPr>
            <a:xfrm>
              <a:off x="1596" y="2688"/>
              <a:ext cx="4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147471" name="AutoShape 15"/>
          <p:cNvSpPr/>
          <p:nvPr/>
        </p:nvSpPr>
        <p:spPr>
          <a:xfrm>
            <a:off x="3952875" y="4005263"/>
            <a:ext cx="1143000" cy="55245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5162550" y="3529013"/>
            <a:ext cx="3638550" cy="895350"/>
            <a:chOff x="3252" y="1836"/>
            <a:chExt cx="2292" cy="564"/>
          </a:xfrm>
        </p:grpSpPr>
        <p:sp>
          <p:nvSpPr>
            <p:cNvPr id="29705" name="Line 17"/>
            <p:cNvSpPr/>
            <p:nvPr/>
          </p:nvSpPr>
          <p:spPr>
            <a:xfrm flipV="1">
              <a:off x="3252" y="2124"/>
              <a:ext cx="1152" cy="204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6" name="Oval 18"/>
            <p:cNvSpPr/>
            <p:nvPr/>
          </p:nvSpPr>
          <p:spPr>
            <a:xfrm>
              <a:off x="4404" y="1836"/>
              <a:ext cx="1140" cy="564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ABD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aphicFrame>
        <p:nvGraphicFramePr>
          <p:cNvPr id="147475" name="Object 19"/>
          <p:cNvGraphicFramePr/>
          <p:nvPr/>
        </p:nvGraphicFramePr>
        <p:xfrm>
          <a:off x="6423025" y="1828800"/>
          <a:ext cx="2132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608965" imgH="203200" progId="Equation.3">
                  <p:embed/>
                </p:oleObj>
              </mc:Choice>
              <mc:Fallback>
                <p:oleObj name="" r:id="rId3" imgW="608965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3025" y="1828800"/>
                        <a:ext cx="21320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21"/>
          <p:cNvSpPr txBox="1"/>
          <p:nvPr/>
        </p:nvSpPr>
        <p:spPr>
          <a:xfrm>
            <a:off x="304800" y="457200"/>
            <a:ext cx="8153400" cy="51911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 3：sometimes we can group the </a:t>
            </a:r>
            <a:r>
              <a:rPr lang="zh-CN" altLang="en-US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to obtain</a:t>
            </a:r>
            <a:endParaRPr lang="zh-CN" altLang="en-US" sz="2800" b="1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699" name="Object 22"/>
          <p:cNvGraphicFramePr/>
          <p:nvPr/>
        </p:nvGraphicFramePr>
        <p:xfrm>
          <a:off x="8077200" y="381000"/>
          <a:ext cx="473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39700" imgH="203200" progId="Equation.3">
                  <p:embed/>
                </p:oleObj>
              </mc:Choice>
              <mc:Fallback>
                <p:oleObj name="" r:id="rId5" imgW="139700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8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77200" y="381000"/>
                        <a:ext cx="4730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1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8944" name="Object 1024"/>
          <p:cNvGraphicFramePr/>
          <p:nvPr/>
        </p:nvGraphicFramePr>
        <p:xfrm>
          <a:off x="1792288" y="1149350"/>
          <a:ext cx="4987925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6039485" imgH="4713605" progId="Word.Document.8">
                  <p:embed/>
                </p:oleObj>
              </mc:Choice>
              <mc:Fallback>
                <p:oleObj name="" r:id="rId1" imgW="6039485" imgH="4713605" progId="Word.Document.8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2288" y="1149350"/>
                        <a:ext cx="4987925" cy="470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600200" y="4044950"/>
            <a:ext cx="7010400" cy="2279650"/>
            <a:chOff x="1008" y="2352"/>
            <a:chExt cx="4224" cy="1436"/>
          </a:xfrm>
        </p:grpSpPr>
        <p:sp>
          <p:nvSpPr>
            <p:cNvPr id="30725" name="Line 4"/>
            <p:cNvSpPr/>
            <p:nvPr/>
          </p:nvSpPr>
          <p:spPr>
            <a:xfrm>
              <a:off x="1008" y="2352"/>
              <a:ext cx="935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6" name="Line 5"/>
            <p:cNvSpPr/>
            <p:nvPr/>
          </p:nvSpPr>
          <p:spPr>
            <a:xfrm>
              <a:off x="1021" y="2356"/>
              <a:ext cx="0" cy="129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7" name="Text Box 6"/>
            <p:cNvSpPr txBox="1"/>
            <p:nvPr/>
          </p:nvSpPr>
          <p:spPr>
            <a:xfrm>
              <a:off x="1023" y="3168"/>
              <a:ext cx="4209" cy="620"/>
            </a:xfrm>
            <a:prstGeom prst="rect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101 </a:t>
              </a:r>
              <a:r>
                <a:rPr lang="en-US" altLang="zh-CN" sz="28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is not given, this is the </a:t>
              </a:r>
              <a:r>
                <a:rPr lang="en-US" altLang="zh-CN" sz="2800" b="1" dirty="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“Don’t Care”</a:t>
              </a:r>
              <a:r>
                <a:rPr lang="en-US" altLang="zh-CN" sz="28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condition </a:t>
              </a:r>
              <a:r>
                <a:rPr lang="en-US" altLang="zh-CN" sz="2800" b="1" dirty="0">
                  <a:solidFill>
                    <a:srgbClr val="A50021"/>
                  </a:solidFill>
                  <a:latin typeface="Arial" panose="020B0604020202020204" pitchFamily="34" charset="0"/>
                  <a:ea typeface="仿宋_GB2312" pitchFamily="49" charset="-122"/>
                </a:rPr>
                <a:t>(</a:t>
              </a:r>
              <a:r>
                <a:rPr lang="zh-CN" altLang="en-US" sz="2800" b="1" dirty="0">
                  <a:solidFill>
                    <a:srgbClr val="A50021"/>
                  </a:solidFill>
                  <a:latin typeface="Arial" panose="020B0604020202020204" pitchFamily="34" charset="0"/>
                  <a:ea typeface="仿宋_GB2312" pitchFamily="49" charset="-122"/>
                </a:rPr>
                <a:t>无关项</a:t>
              </a:r>
              <a:r>
                <a:rPr lang="en-US" altLang="zh-CN" sz="2800" b="1" dirty="0">
                  <a:solidFill>
                    <a:srgbClr val="A50021"/>
                  </a:solidFill>
                  <a:latin typeface="Arial" panose="020B0604020202020204" pitchFamily="34" charset="0"/>
                  <a:ea typeface="仿宋_GB2312" pitchFamily="49" charset="-122"/>
                </a:rPr>
                <a:t>)</a:t>
              </a:r>
              <a:endParaRPr lang="zh-CN" altLang="en-US" sz="2800" b="1" dirty="0">
                <a:solidFill>
                  <a:srgbClr val="A5002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</p:grpSp>
      <p:sp>
        <p:nvSpPr>
          <p:cNvPr id="30724" name="Text Box 7"/>
          <p:cNvSpPr txBox="1"/>
          <p:nvPr/>
        </p:nvSpPr>
        <p:spPr>
          <a:xfrm>
            <a:off x="0" y="304800"/>
            <a:ext cx="8991600" cy="9461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476250" indent="-476250">
              <a:spcBef>
                <a:spcPct val="50000"/>
              </a:spcBef>
            </a:pPr>
            <a:r>
              <a:rPr lang="zh-CN" altLang="en-US" sz="2400" b="1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 4：the results can be simplified by using “don’t care”</a:t>
            </a:r>
            <a:endParaRPr lang="en-US" altLang="zh-CN" sz="28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矩形 120835"/>
          <p:cNvSpPr/>
          <p:nvPr/>
        </p:nvSpPr>
        <p:spPr>
          <a:xfrm>
            <a:off x="914400" y="915988"/>
            <a:ext cx="2255838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Distributive Law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32770" name="文本框 120837"/>
          <p:cNvSpPr txBox="1"/>
          <p:nvPr/>
        </p:nvSpPr>
        <p:spPr>
          <a:xfrm>
            <a:off x="990600" y="1525588"/>
            <a:ext cx="7543800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</a:t>
            </a:r>
            <a:r>
              <a:rPr lang="en-US" altLang="zh-CN" b="1">
                <a:latin typeface="Times New Roman" panose="02020603050405020304" charset="0"/>
              </a:rPr>
              <a:t>distributive law</a:t>
            </a:r>
            <a:r>
              <a:rPr lang="en-US" altLang="zh-CN">
                <a:latin typeface="Times New Roman" panose="02020603050405020304" charset="0"/>
              </a:rPr>
              <a:t> is the factoring law. A common variable can be factored from an expression just as in ordinary algebra. That is</a:t>
            </a:r>
            <a:endParaRPr lang="en-US" altLang="zh-CN" sz="1800">
              <a:latin typeface="Times New Roman" panose="02020603050405020304" charset="0"/>
            </a:endParaRPr>
          </a:p>
        </p:txBody>
      </p:sp>
      <p:sp>
        <p:nvSpPr>
          <p:cNvPr id="32771" name="文本框 120838"/>
          <p:cNvSpPr txBox="1"/>
          <p:nvPr/>
        </p:nvSpPr>
        <p:spPr>
          <a:xfrm>
            <a:off x="2819400" y="2744788"/>
            <a:ext cx="2819400" cy="460375"/>
          </a:xfrm>
          <a:prstGeom prst="rect">
            <a:avLst/>
          </a:prstGeom>
          <a:noFill/>
          <a:ln w="952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AB + AC = A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B+ C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20843" name="文本框 120842"/>
          <p:cNvSpPr txBox="1"/>
          <p:nvPr/>
        </p:nvSpPr>
        <p:spPr>
          <a:xfrm>
            <a:off x="1066800" y="3278188"/>
            <a:ext cx="74676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The distributive law can be illustrated with equivalent circuits: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120845" name="对象 120844"/>
          <p:cNvGraphicFramePr/>
          <p:nvPr/>
        </p:nvGraphicFramePr>
        <p:xfrm>
          <a:off x="1981200" y="4116388"/>
          <a:ext cx="50292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81375" imgH="935355" progId="CorelDRAW.Graphic.13">
                  <p:embed/>
                </p:oleObj>
              </mc:Choice>
              <mc:Fallback>
                <p:oleObj name="" r:id="rId1" imgW="3381375" imgH="935355" progId="CorelDRAW.Graphic.1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4116388"/>
                        <a:ext cx="5029200" cy="1382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文本框 120845"/>
          <p:cNvSpPr txBox="1"/>
          <p:nvPr/>
        </p:nvSpPr>
        <p:spPr>
          <a:xfrm>
            <a:off x="5105400" y="5411788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AB + AC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20847" name="文本框 120846"/>
          <p:cNvSpPr txBox="1"/>
          <p:nvPr/>
        </p:nvSpPr>
        <p:spPr>
          <a:xfrm>
            <a:off x="2590800" y="5411788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charset="0"/>
              </a:rPr>
              <a:t>B+ C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charset="0"/>
              </a:rPr>
              <a:t>)</a:t>
            </a:r>
            <a:endParaRPr lang="en-US" altLang="zh-CN" i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32776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6" grpId="0"/>
      <p:bldP spid="1208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2"/>
          <p:cNvSpPr txBox="1"/>
          <p:nvPr/>
        </p:nvSpPr>
        <p:spPr>
          <a:xfrm>
            <a:off x="609600" y="609600"/>
            <a:ext cx="8153400" cy="9461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indent="666750">
              <a:spcBef>
                <a:spcPct val="50000"/>
              </a:spcBef>
            </a:pPr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“don’t care ”item can be used as either </a:t>
            </a:r>
            <a:r>
              <a:rPr lang="zh-CN" altLang="en-US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lang="zh-CN" altLang="en-US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0，</a:t>
            </a:r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aim is to obtain the simplest result</a:t>
            </a:r>
            <a:endParaRPr lang="zh-CN" altLang="en-US" sz="28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AutoShape 3"/>
          <p:cNvSpPr/>
          <p:nvPr/>
        </p:nvSpPr>
        <p:spPr>
          <a:xfrm>
            <a:off x="2641600" y="3763963"/>
            <a:ext cx="3086100" cy="609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908300" y="3821113"/>
            <a:ext cx="2743200" cy="1676400"/>
            <a:chOff x="2232" y="3024"/>
            <a:chExt cx="1728" cy="1056"/>
          </a:xfrm>
        </p:grpSpPr>
        <p:sp>
          <p:nvSpPr>
            <p:cNvPr id="71712" name="Oval 5"/>
            <p:cNvSpPr/>
            <p:nvPr/>
          </p:nvSpPr>
          <p:spPr>
            <a:xfrm>
              <a:off x="2232" y="3660"/>
              <a:ext cx="1728" cy="420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Used a 1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713" name="Oval 6"/>
            <p:cNvSpPr/>
            <p:nvPr/>
          </p:nvSpPr>
          <p:spPr>
            <a:xfrm>
              <a:off x="2544" y="3024"/>
              <a:ext cx="312" cy="336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4" name="Line 7"/>
            <p:cNvSpPr/>
            <p:nvPr/>
          </p:nvSpPr>
          <p:spPr>
            <a:xfrm>
              <a:off x="2700" y="3348"/>
              <a:ext cx="84" cy="324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5727700" y="3725863"/>
            <a:ext cx="2343150" cy="647700"/>
            <a:chOff x="3936" y="2892"/>
            <a:chExt cx="1476" cy="408"/>
          </a:xfrm>
        </p:grpSpPr>
        <p:sp>
          <p:nvSpPr>
            <p:cNvPr id="71710" name="Line 9"/>
            <p:cNvSpPr/>
            <p:nvPr/>
          </p:nvSpPr>
          <p:spPr>
            <a:xfrm>
              <a:off x="3936" y="3108"/>
              <a:ext cx="492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1" name="Oval 10"/>
            <p:cNvSpPr/>
            <p:nvPr/>
          </p:nvSpPr>
          <p:spPr>
            <a:xfrm>
              <a:off x="4416" y="2892"/>
              <a:ext cx="996" cy="40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3200" b="1" dirty="0">
                  <a:latin typeface="Times New Roman" panose="02020603050405020304" charset="0"/>
                  <a:ea typeface="楷体_GB2312" pitchFamily="49" charset="-122"/>
                </a:rPr>
                <a:t>A</a:t>
              </a:r>
              <a:endParaRPr lang="en-US" altLang="zh-CN" sz="32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149515" name="Text Box 11"/>
          <p:cNvSpPr txBox="1"/>
          <p:nvPr/>
        </p:nvSpPr>
        <p:spPr>
          <a:xfrm>
            <a:off x="6553200" y="1828800"/>
            <a:ext cx="1504950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charset="0"/>
                <a:ea typeface="楷体_GB2312" pitchFamily="49" charset="-122"/>
              </a:rPr>
              <a:t>Y=A</a:t>
            </a:r>
            <a:endParaRPr lang="en-US" altLang="zh-CN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1746250" y="1787525"/>
            <a:ext cx="4095750" cy="2700338"/>
            <a:chOff x="1320" y="1035"/>
            <a:chExt cx="2580" cy="1701"/>
          </a:xfrm>
        </p:grpSpPr>
        <p:sp>
          <p:nvSpPr>
            <p:cNvPr id="71688" name="Line 13"/>
            <p:cNvSpPr/>
            <p:nvPr/>
          </p:nvSpPr>
          <p:spPr>
            <a:xfrm flipH="1" flipV="1">
              <a:off x="1368" y="1236"/>
              <a:ext cx="360" cy="3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89" name="Text Box 14"/>
            <p:cNvSpPr txBox="1"/>
            <p:nvPr/>
          </p:nvSpPr>
          <p:spPr>
            <a:xfrm>
              <a:off x="1320" y="1368"/>
              <a:ext cx="31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A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0" name="Text Box 15"/>
            <p:cNvSpPr txBox="1"/>
            <p:nvPr/>
          </p:nvSpPr>
          <p:spPr>
            <a:xfrm>
              <a:off x="1476" y="1035"/>
              <a:ext cx="66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楷体_GB2312" pitchFamily="49" charset="-122"/>
                </a:rPr>
                <a:t>BC</a:t>
              </a:r>
              <a:endParaRPr lang="en-US" altLang="zh-CN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1" name="Text Box 16"/>
            <p:cNvSpPr txBox="1"/>
            <p:nvPr/>
          </p:nvSpPr>
          <p:spPr>
            <a:xfrm>
              <a:off x="1812" y="1248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2" name="Text Box 17"/>
            <p:cNvSpPr txBox="1"/>
            <p:nvPr/>
          </p:nvSpPr>
          <p:spPr>
            <a:xfrm>
              <a:off x="2400" y="1248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3" name="Text Box 18"/>
            <p:cNvSpPr txBox="1"/>
            <p:nvPr/>
          </p:nvSpPr>
          <p:spPr>
            <a:xfrm>
              <a:off x="2940" y="1254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4" name="Text Box 19"/>
            <p:cNvSpPr txBox="1"/>
            <p:nvPr/>
          </p:nvSpPr>
          <p:spPr>
            <a:xfrm>
              <a:off x="3504" y="1260"/>
              <a:ext cx="3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5" name="Text Box 20"/>
            <p:cNvSpPr txBox="1"/>
            <p:nvPr/>
          </p:nvSpPr>
          <p:spPr>
            <a:xfrm>
              <a:off x="1452" y="1752"/>
              <a:ext cx="25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6" name="Text Box 21"/>
            <p:cNvSpPr txBox="1"/>
            <p:nvPr/>
          </p:nvSpPr>
          <p:spPr>
            <a:xfrm>
              <a:off x="1440" y="2352"/>
              <a:ext cx="25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1697" name="Rectangle 22"/>
            <p:cNvSpPr/>
            <p:nvPr/>
          </p:nvSpPr>
          <p:spPr>
            <a:xfrm>
              <a:off x="1903" y="1752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698" name="Rectangle 23"/>
            <p:cNvSpPr/>
            <p:nvPr/>
          </p:nvSpPr>
          <p:spPr>
            <a:xfrm>
              <a:off x="2463" y="1752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699" name="Rectangle 24"/>
            <p:cNvSpPr/>
            <p:nvPr/>
          </p:nvSpPr>
          <p:spPr>
            <a:xfrm>
              <a:off x="3010" y="1752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0" name="Rectangle 25"/>
            <p:cNvSpPr/>
            <p:nvPr/>
          </p:nvSpPr>
          <p:spPr>
            <a:xfrm>
              <a:off x="3558" y="1752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1" name="Rectangle 26"/>
            <p:cNvSpPr/>
            <p:nvPr/>
          </p:nvSpPr>
          <p:spPr>
            <a:xfrm>
              <a:off x="1915" y="2338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2" name="Rectangle 27"/>
            <p:cNvSpPr/>
            <p:nvPr/>
          </p:nvSpPr>
          <p:spPr>
            <a:xfrm>
              <a:off x="2439" y="2346"/>
              <a:ext cx="1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endParaRPr lang="en-US" altLang="zh-CN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3" name="Rectangle 28"/>
            <p:cNvSpPr/>
            <p:nvPr/>
          </p:nvSpPr>
          <p:spPr>
            <a:xfrm>
              <a:off x="3010" y="2346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4" name="Rectangle 29"/>
            <p:cNvSpPr/>
            <p:nvPr/>
          </p:nvSpPr>
          <p:spPr>
            <a:xfrm>
              <a:off x="3558" y="2338"/>
              <a:ext cx="1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b="1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705" name="Rectangle 30"/>
            <p:cNvSpPr/>
            <p:nvPr/>
          </p:nvSpPr>
          <p:spPr>
            <a:xfrm>
              <a:off x="1737" y="1611"/>
              <a:ext cx="2151" cy="1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6" name="Line 31"/>
            <p:cNvSpPr/>
            <p:nvPr/>
          </p:nvSpPr>
          <p:spPr>
            <a:xfrm>
              <a:off x="1737" y="2151"/>
              <a:ext cx="216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7" name="Line 32"/>
            <p:cNvSpPr/>
            <p:nvPr/>
          </p:nvSpPr>
          <p:spPr>
            <a:xfrm>
              <a:off x="2808" y="1611"/>
              <a:ext cx="1" cy="11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8" name="Line 33"/>
            <p:cNvSpPr/>
            <p:nvPr/>
          </p:nvSpPr>
          <p:spPr>
            <a:xfrm>
              <a:off x="2223" y="1602"/>
              <a:ext cx="1" cy="11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9" name="Line 34"/>
            <p:cNvSpPr/>
            <p:nvPr/>
          </p:nvSpPr>
          <p:spPr>
            <a:xfrm>
              <a:off x="3339" y="1611"/>
              <a:ext cx="1" cy="11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ldLvl="0" animBg="1"/>
      <p:bldP spid="1495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8" name="Object 3"/>
          <p:cNvGraphicFramePr/>
          <p:nvPr/>
        </p:nvGraphicFramePr>
        <p:xfrm>
          <a:off x="838200" y="990600"/>
          <a:ext cx="77041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324225" imgH="254000" progId="Equation.3">
                  <p:embed/>
                </p:oleObj>
              </mc:Choice>
              <mc:Fallback>
                <p:oleObj name="" r:id="rId1" imgW="3324225" imgH="254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990600"/>
                        <a:ext cx="7704138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774700" y="3022600"/>
            <a:ext cx="3419475" cy="2667000"/>
            <a:chOff x="672" y="480"/>
            <a:chExt cx="2154" cy="1680"/>
          </a:xfrm>
        </p:grpSpPr>
        <p:grpSp>
          <p:nvGrpSpPr>
            <p:cNvPr id="34848" name="Group 5"/>
            <p:cNvGrpSpPr/>
            <p:nvPr/>
          </p:nvGrpSpPr>
          <p:grpSpPr>
            <a:xfrm>
              <a:off x="858" y="672"/>
              <a:ext cx="1968" cy="1488"/>
              <a:chOff x="858" y="672"/>
              <a:chExt cx="1968" cy="1488"/>
            </a:xfrm>
          </p:grpSpPr>
          <p:sp>
            <p:nvSpPr>
              <p:cNvPr id="337926" name="Rectangle 6"/>
              <p:cNvSpPr>
                <a:spLocks noChangeArrowheads="1"/>
              </p:cNvSpPr>
              <p:nvPr/>
            </p:nvSpPr>
            <p:spPr bwMode="auto">
              <a:xfrm>
                <a:off x="1242" y="912"/>
                <a:ext cx="1584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60" name="Line 7"/>
              <p:cNvSpPr/>
              <p:nvPr/>
            </p:nvSpPr>
            <p:spPr>
              <a:xfrm>
                <a:off x="1242" y="1524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1" name="Line 8"/>
              <p:cNvSpPr/>
              <p:nvPr/>
            </p:nvSpPr>
            <p:spPr>
              <a:xfrm>
                <a:off x="1242" y="1860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2" name="Line 9"/>
              <p:cNvSpPr/>
              <p:nvPr/>
            </p:nvSpPr>
            <p:spPr>
              <a:xfrm>
                <a:off x="1242" y="1236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3" name="Line 10"/>
              <p:cNvSpPr/>
              <p:nvPr/>
            </p:nvSpPr>
            <p:spPr>
              <a:xfrm>
                <a:off x="2058" y="912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4" name="Line 11"/>
              <p:cNvSpPr/>
              <p:nvPr/>
            </p:nvSpPr>
            <p:spPr>
              <a:xfrm>
                <a:off x="2442" y="912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5" name="Line 12"/>
              <p:cNvSpPr/>
              <p:nvPr/>
            </p:nvSpPr>
            <p:spPr>
              <a:xfrm>
                <a:off x="1674" y="912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66" name="Line 13"/>
              <p:cNvSpPr/>
              <p:nvPr/>
            </p:nvSpPr>
            <p:spPr>
              <a:xfrm>
                <a:off x="858" y="672"/>
                <a:ext cx="38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4849" name="Text Box 14"/>
            <p:cNvSpPr txBox="1"/>
            <p:nvPr/>
          </p:nvSpPr>
          <p:spPr>
            <a:xfrm>
              <a:off x="1318" y="67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00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0" name="Text Box 15"/>
            <p:cNvSpPr txBox="1"/>
            <p:nvPr/>
          </p:nvSpPr>
          <p:spPr>
            <a:xfrm>
              <a:off x="1702" y="67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01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Text Box 16"/>
            <p:cNvSpPr txBox="1"/>
            <p:nvPr/>
          </p:nvSpPr>
          <p:spPr>
            <a:xfrm>
              <a:off x="2086" y="67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2" name="Text Box 17"/>
            <p:cNvSpPr txBox="1"/>
            <p:nvPr/>
          </p:nvSpPr>
          <p:spPr>
            <a:xfrm>
              <a:off x="2470" y="67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Text Box 18"/>
            <p:cNvSpPr txBox="1"/>
            <p:nvPr/>
          </p:nvSpPr>
          <p:spPr>
            <a:xfrm>
              <a:off x="906" y="91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00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4" name="Text Box 19"/>
            <p:cNvSpPr txBox="1"/>
            <p:nvPr/>
          </p:nvSpPr>
          <p:spPr>
            <a:xfrm>
              <a:off x="906" y="120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01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Text Box 20"/>
            <p:cNvSpPr txBox="1"/>
            <p:nvPr/>
          </p:nvSpPr>
          <p:spPr>
            <a:xfrm>
              <a:off x="886" y="15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6" name="Text Box 21"/>
            <p:cNvSpPr txBox="1"/>
            <p:nvPr/>
          </p:nvSpPr>
          <p:spPr>
            <a:xfrm>
              <a:off x="858" y="182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7" name="Text Box 22"/>
            <p:cNvSpPr txBox="1"/>
            <p:nvPr/>
          </p:nvSpPr>
          <p:spPr>
            <a:xfrm>
              <a:off x="672" y="672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AB</a:t>
              </a:r>
              <a:endParaRPr lang="en-US" altLang="zh-CN" sz="2400" b="1" i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58" name="Text Box 23"/>
            <p:cNvSpPr txBox="1"/>
            <p:nvPr/>
          </p:nvSpPr>
          <p:spPr>
            <a:xfrm>
              <a:off x="863" y="480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CD</a:t>
              </a:r>
              <a:endParaRPr lang="en-US" altLang="zh-CN" sz="2400" b="1" i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1790700" y="3771900"/>
            <a:ext cx="2400300" cy="1943100"/>
            <a:chOff x="1128" y="2376"/>
            <a:chExt cx="1512" cy="1224"/>
          </a:xfrm>
        </p:grpSpPr>
        <p:sp>
          <p:nvSpPr>
            <p:cNvPr id="34832" name="Text Box 25"/>
            <p:cNvSpPr txBox="1"/>
            <p:nvPr/>
          </p:nvSpPr>
          <p:spPr>
            <a:xfrm>
              <a:off x="1584" y="2376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Text Box 26"/>
            <p:cNvSpPr txBox="1"/>
            <p:nvPr/>
          </p:nvSpPr>
          <p:spPr>
            <a:xfrm>
              <a:off x="1584" y="2680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Text Box 27"/>
            <p:cNvSpPr txBox="1"/>
            <p:nvPr/>
          </p:nvSpPr>
          <p:spPr>
            <a:xfrm>
              <a:off x="1128" y="2988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Text Box 28"/>
            <p:cNvSpPr txBox="1"/>
            <p:nvPr/>
          </p:nvSpPr>
          <p:spPr>
            <a:xfrm>
              <a:off x="1576" y="3304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Text Box 29"/>
            <p:cNvSpPr txBox="1"/>
            <p:nvPr/>
          </p:nvSpPr>
          <p:spPr>
            <a:xfrm>
              <a:off x="1128" y="331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Text Box 30"/>
            <p:cNvSpPr txBox="1"/>
            <p:nvPr/>
          </p:nvSpPr>
          <p:spPr>
            <a:xfrm>
              <a:off x="1160" y="2376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Text Box 31"/>
            <p:cNvSpPr txBox="1"/>
            <p:nvPr/>
          </p:nvSpPr>
          <p:spPr>
            <a:xfrm>
              <a:off x="1168" y="2672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Text Box 32"/>
            <p:cNvSpPr txBox="1"/>
            <p:nvPr/>
          </p:nvSpPr>
          <p:spPr>
            <a:xfrm>
              <a:off x="1540" y="2992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Text Box 33"/>
            <p:cNvSpPr txBox="1"/>
            <p:nvPr/>
          </p:nvSpPr>
          <p:spPr>
            <a:xfrm>
              <a:off x="2344" y="2384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Text Box 34"/>
            <p:cNvSpPr txBox="1"/>
            <p:nvPr/>
          </p:nvSpPr>
          <p:spPr>
            <a:xfrm>
              <a:off x="2292" y="268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2" name="Text Box 35"/>
            <p:cNvSpPr txBox="1"/>
            <p:nvPr/>
          </p:nvSpPr>
          <p:spPr>
            <a:xfrm>
              <a:off x="1960" y="2384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Text Box 36"/>
            <p:cNvSpPr txBox="1"/>
            <p:nvPr/>
          </p:nvSpPr>
          <p:spPr>
            <a:xfrm>
              <a:off x="1932" y="2680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Text Box 37"/>
            <p:cNvSpPr txBox="1"/>
            <p:nvPr/>
          </p:nvSpPr>
          <p:spPr>
            <a:xfrm>
              <a:off x="2352" y="2992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5" name="Text Box 38"/>
            <p:cNvSpPr txBox="1"/>
            <p:nvPr/>
          </p:nvSpPr>
          <p:spPr>
            <a:xfrm>
              <a:off x="2312" y="3296"/>
              <a:ext cx="3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6" name="Text Box 39"/>
            <p:cNvSpPr txBox="1"/>
            <p:nvPr/>
          </p:nvSpPr>
          <p:spPr>
            <a:xfrm>
              <a:off x="1968" y="3000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47" name="Text Box 40"/>
            <p:cNvSpPr txBox="1"/>
            <p:nvPr/>
          </p:nvSpPr>
          <p:spPr>
            <a:xfrm>
              <a:off x="1976" y="3296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7961" name="AutoShape 41"/>
          <p:cNvSpPr/>
          <p:nvPr/>
        </p:nvSpPr>
        <p:spPr>
          <a:xfrm>
            <a:off x="2514600" y="4267200"/>
            <a:ext cx="9906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2" name="AutoShape 42"/>
          <p:cNvSpPr/>
          <p:nvPr/>
        </p:nvSpPr>
        <p:spPr>
          <a:xfrm>
            <a:off x="1847850" y="4800600"/>
            <a:ext cx="990600" cy="838200"/>
          </a:xfrm>
          <a:prstGeom prst="roundRect">
            <a:avLst>
              <a:gd name="adj" fmla="val 16667"/>
            </a:avLst>
          </a:prstGeom>
          <a:solidFill>
            <a:srgbClr val="33CCCC">
              <a:alpha val="50195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7963" name="Object 43"/>
          <p:cNvGraphicFramePr/>
          <p:nvPr/>
        </p:nvGraphicFramePr>
        <p:xfrm>
          <a:off x="4948238" y="4752975"/>
          <a:ext cx="2852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1229995" imgH="215900" progId="Equation.DSMT4">
                  <p:embed/>
                </p:oleObj>
              </mc:Choice>
              <mc:Fallback>
                <p:oleObj name="" r:id="rId3" imgW="1229995" imgH="2159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238" y="4752975"/>
                        <a:ext cx="2852737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4" name="Text Box 44"/>
          <p:cNvSpPr txBox="1"/>
          <p:nvPr/>
        </p:nvSpPr>
        <p:spPr>
          <a:xfrm>
            <a:off x="4267200" y="4191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 化简得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37965" name="AutoShape 45"/>
          <p:cNvSpPr/>
          <p:nvPr/>
        </p:nvSpPr>
        <p:spPr>
          <a:xfrm>
            <a:off x="5334000" y="1752600"/>
            <a:ext cx="3429000" cy="609600"/>
          </a:xfrm>
          <a:prstGeom prst="wedgeRoundRectCallout">
            <a:avLst>
              <a:gd name="adj1" fmla="val -23009"/>
              <a:gd name="adj2" fmla="val -92708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    无关项， 可0可1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5" name="Group 46"/>
          <p:cNvGrpSpPr/>
          <p:nvPr/>
        </p:nvGrpSpPr>
        <p:grpSpPr>
          <a:xfrm>
            <a:off x="1689100" y="3600450"/>
            <a:ext cx="2501900" cy="2157413"/>
            <a:chOff x="1064" y="2297"/>
            <a:chExt cx="1576" cy="1359"/>
          </a:xfrm>
        </p:grpSpPr>
        <p:sp>
          <p:nvSpPr>
            <p:cNvPr id="34828" name="AutoShape 47"/>
            <p:cNvSpPr/>
            <p:nvPr/>
          </p:nvSpPr>
          <p:spPr>
            <a:xfrm rot="-2682772">
              <a:off x="1092" y="2297"/>
              <a:ext cx="300" cy="331"/>
            </a:xfrm>
            <a:prstGeom prst="roundRect">
              <a:avLst>
                <a:gd name="adj" fmla="val 16667"/>
              </a:avLst>
            </a:prstGeom>
            <a:solidFill>
              <a:srgbClr val="000099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AutoShape 48"/>
            <p:cNvSpPr/>
            <p:nvPr/>
          </p:nvSpPr>
          <p:spPr>
            <a:xfrm rot="-8082772">
              <a:off x="2324" y="2296"/>
              <a:ext cx="300" cy="331"/>
            </a:xfrm>
            <a:prstGeom prst="roundRect">
              <a:avLst>
                <a:gd name="adj" fmla="val 16667"/>
              </a:avLst>
            </a:prstGeom>
            <a:solidFill>
              <a:srgbClr val="000099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AutoShape 49"/>
            <p:cNvSpPr/>
            <p:nvPr/>
          </p:nvSpPr>
          <p:spPr>
            <a:xfrm rot="2717228">
              <a:off x="1079" y="3332"/>
              <a:ext cx="300" cy="331"/>
            </a:xfrm>
            <a:prstGeom prst="roundRect">
              <a:avLst>
                <a:gd name="adj" fmla="val 16667"/>
              </a:avLst>
            </a:prstGeom>
            <a:solidFill>
              <a:srgbClr val="000099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AutoShape 50"/>
            <p:cNvSpPr/>
            <p:nvPr/>
          </p:nvSpPr>
          <p:spPr>
            <a:xfrm rot="-2682772" flipH="1" flipV="1">
              <a:off x="2340" y="3325"/>
              <a:ext cx="300" cy="331"/>
            </a:xfrm>
            <a:prstGeom prst="roundRect">
              <a:avLst>
                <a:gd name="adj" fmla="val 16667"/>
              </a:avLst>
            </a:prstGeom>
            <a:solidFill>
              <a:srgbClr val="000099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1331" name="Text Box 67"/>
          <p:cNvSpPr txBox="1">
            <a:spLocks noChangeArrowheads="1"/>
          </p:cNvSpPr>
          <p:nvPr/>
        </p:nvSpPr>
        <p:spPr bwMode="auto">
          <a:xfrm>
            <a:off x="533400" y="304800"/>
            <a:ext cx="8382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Ex:</a:t>
            </a:r>
            <a:endParaRPr kumimoji="1" lang="en-US" altLang="zh-CN" sz="2800" b="1" kern="1200" cap="none" spc="0" normalizeH="0" baseline="0" noProof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1" grpId="0" bldLvl="0" animBg="1"/>
      <p:bldP spid="337962" grpId="0" bldLvl="0" animBg="1"/>
      <p:bldP spid="337964" grpId="0"/>
      <p:bldP spid="337965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ext Box 2"/>
          <p:cNvSpPr txBox="1"/>
          <p:nvPr/>
        </p:nvSpPr>
        <p:spPr>
          <a:xfrm>
            <a:off x="533400" y="1295400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many means could be used to represent the logic function?</a:t>
            </a:r>
            <a:endParaRPr lang="en-US" altLang="zh-CN" sz="28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23" name="Text Box 3"/>
          <p:cNvSpPr txBox="1"/>
          <p:nvPr/>
        </p:nvSpPr>
        <p:spPr>
          <a:xfrm>
            <a:off x="762000" y="2590800"/>
            <a:ext cx="70866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Truth table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Logic expression(Boolean expression)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Logic circuit(symbol)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Karnaugh map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Pulsed waveform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/>
          <p:nvPr/>
        </p:nvSpPr>
        <p:spPr>
          <a:xfrm>
            <a:off x="2819400" y="609600"/>
            <a:ext cx="287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End of Chapter 4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charRg st="1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charRg st="1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3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矩形 6158"/>
          <p:cNvSpPr/>
          <p:nvPr/>
        </p:nvSpPr>
        <p:spPr>
          <a:xfrm>
            <a:off x="20638" y="0"/>
            <a:ext cx="9155112" cy="6889750"/>
          </a:xfrm>
          <a:prstGeom prst="rect">
            <a:avLst/>
          </a:prstGeom>
          <a:noFill/>
          <a:ln w="7620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  <p:sp>
        <p:nvSpPr>
          <p:cNvPr id="71682" name="文本框 6159"/>
          <p:cNvSpPr txBox="1"/>
          <p:nvPr/>
        </p:nvSpPr>
        <p:spPr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" pitchFamily="-110" charset="0"/>
              </a:rPr>
              <a:t> </a:t>
            </a:r>
            <a:endParaRPr lang="en-US" altLang="zh-CN" sz="2800"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71683" name="文本框 6160"/>
          <p:cNvSpPr txBox="1"/>
          <p:nvPr/>
        </p:nvSpPr>
        <p:spPr>
          <a:xfrm>
            <a:off x="152400" y="1546225"/>
            <a:ext cx="2209800" cy="4473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Variable</a:t>
            </a:r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Complement</a:t>
            </a:r>
            <a:endParaRPr lang="en-US" altLang="zh-CN" b="1" i="1">
              <a:solidFill>
                <a:schemeClr val="tx2"/>
              </a:solidFill>
              <a:latin typeface="Wingdings" panose="05000000000000000000" pitchFamily="2" charset="2"/>
            </a:endParaRPr>
          </a:p>
          <a:p>
            <a:pPr algn="r"/>
            <a:endParaRPr lang="en-US" altLang="zh-CN" b="1" i="1">
              <a:solidFill>
                <a:schemeClr val="tx2"/>
              </a:solidFill>
              <a:latin typeface="Wingdings" panose="05000000000000000000" pitchFamily="2" charset="2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Sum term</a:t>
            </a:r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Product term</a:t>
            </a:r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b="1" i="1">
              <a:solidFill>
                <a:schemeClr val="tx2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6162" name="文本框 6161"/>
          <p:cNvSpPr txBox="1"/>
          <p:nvPr/>
        </p:nvSpPr>
        <p:spPr>
          <a:xfrm>
            <a:off x="2444750" y="1543050"/>
            <a:ext cx="647065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" pitchFamily="-110" charset="0"/>
              </a:rPr>
              <a:t>A symbol used to represent a logical quantity that can have a value of 1 or 0, usually designated by an italic letter.</a:t>
            </a:r>
            <a:endParaRPr lang="en-US" altLang="zh-CN"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6163" name="文本框 6162"/>
          <p:cNvSpPr txBox="1"/>
          <p:nvPr/>
        </p:nvSpPr>
        <p:spPr>
          <a:xfrm>
            <a:off x="2438400" y="2835275"/>
            <a:ext cx="64770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The inverse or opposite of a number. In Boolean algebra, the inverse function, expressed with a bar over the variable. </a:t>
            </a:r>
            <a:endParaRPr lang="en-US" altLang="zh-CN">
              <a:solidFill>
                <a:srgbClr val="000000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6164" name="文本框 6163"/>
          <p:cNvSpPr txBox="1"/>
          <p:nvPr/>
        </p:nvSpPr>
        <p:spPr>
          <a:xfrm>
            <a:off x="2438400" y="4086225"/>
            <a:ext cx="6477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The Boolean sum of two or more literals equivalent to an OR operation. </a:t>
            </a:r>
            <a:endParaRPr lang="en-US" altLang="zh-CN" b="1" i="1">
              <a:solidFill>
                <a:srgbClr val="000000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6165" name="文本框 6164"/>
          <p:cNvSpPr txBox="1"/>
          <p:nvPr/>
        </p:nvSpPr>
        <p:spPr>
          <a:xfrm>
            <a:off x="2438400" y="5045075"/>
            <a:ext cx="6477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The Boolean product of two or more literals equivalent to an AND operation.</a:t>
            </a:r>
            <a:endParaRPr lang="en-US" altLang="zh-CN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71688" name="文本框 198658"/>
          <p:cNvSpPr txBox="1"/>
          <p:nvPr/>
        </p:nvSpPr>
        <p:spPr>
          <a:xfrm>
            <a:off x="2438400" y="455613"/>
            <a:ext cx="3962400" cy="6413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charset="0"/>
              </a:rPr>
              <a:t>Selected Key Terms</a:t>
            </a:r>
            <a:endParaRPr lang="en-US" altLang="zh-CN" sz="3600">
              <a:solidFill>
                <a:srgbClr val="0070C0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charset="0"/>
            </a:endParaRPr>
          </a:p>
        </p:txBody>
      </p:sp>
      <p:sp>
        <p:nvSpPr>
          <p:cNvPr id="71689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/>
      <p:bldP spid="6163" grpId="0"/>
      <p:bldP spid="6164" grpId="0"/>
      <p:bldP spid="61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框 198658"/>
          <p:cNvSpPr txBox="1"/>
          <p:nvPr/>
        </p:nvSpPr>
        <p:spPr>
          <a:xfrm>
            <a:off x="2438400" y="455613"/>
            <a:ext cx="3962400" cy="6413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charset="0"/>
              </a:rPr>
              <a:t>Selected Key Terms</a:t>
            </a:r>
            <a:endParaRPr lang="en-US" altLang="zh-CN" sz="3600">
              <a:solidFill>
                <a:srgbClr val="0070C0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charset="0"/>
            </a:endParaRPr>
          </a:p>
        </p:txBody>
      </p:sp>
      <p:sp>
        <p:nvSpPr>
          <p:cNvPr id="73730" name="矩形 198659"/>
          <p:cNvSpPr/>
          <p:nvPr/>
        </p:nvSpPr>
        <p:spPr>
          <a:xfrm>
            <a:off x="20638" y="0"/>
            <a:ext cx="9155112" cy="6889750"/>
          </a:xfrm>
          <a:prstGeom prst="rect">
            <a:avLst/>
          </a:prstGeom>
          <a:noFill/>
          <a:ln w="7620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  <p:sp>
        <p:nvSpPr>
          <p:cNvPr id="73731" name="文本框 198660"/>
          <p:cNvSpPr txBox="1"/>
          <p:nvPr/>
        </p:nvSpPr>
        <p:spPr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" pitchFamily="-110" charset="0"/>
              </a:rPr>
              <a:t> </a:t>
            </a:r>
            <a:endParaRPr lang="en-US" altLang="zh-CN" sz="2800"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73732" name="文本框 198661"/>
          <p:cNvSpPr txBox="1"/>
          <p:nvPr/>
        </p:nvSpPr>
        <p:spPr>
          <a:xfrm>
            <a:off x="152400" y="1546225"/>
            <a:ext cx="2209800" cy="3968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Sum-of-products (SOP)</a:t>
            </a:r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Product of sums (POS) </a:t>
            </a:r>
            <a:endParaRPr lang="en-US" altLang="zh-CN" b="1" i="1">
              <a:solidFill>
                <a:schemeClr val="tx2"/>
              </a:solidFill>
              <a:latin typeface="Wingdings" panose="05000000000000000000" pitchFamily="2" charset="2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r>
              <a:rPr lang="en-US" altLang="zh-CN" b="1" i="1">
                <a:solidFill>
                  <a:schemeClr val="tx2"/>
                </a:solidFill>
                <a:latin typeface="Times" pitchFamily="-110" charset="0"/>
              </a:rPr>
              <a:t>Karnaugh map</a:t>
            </a:r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sz="1200" b="1" i="1">
              <a:solidFill>
                <a:schemeClr val="tx2"/>
              </a:solidFill>
              <a:latin typeface="Times" pitchFamily="-110" charset="0"/>
            </a:endParaRPr>
          </a:p>
          <a:p>
            <a:pPr algn="r"/>
            <a:endParaRPr lang="en-US" altLang="zh-CN" b="1" i="1">
              <a:solidFill>
                <a:schemeClr val="tx2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198663" name="文本框 198662"/>
          <p:cNvSpPr txBox="1"/>
          <p:nvPr/>
        </p:nvSpPr>
        <p:spPr>
          <a:xfrm>
            <a:off x="2444750" y="1543050"/>
            <a:ext cx="647065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A form of Boolean expression that is basically the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charset="0"/>
              </a:rPr>
              <a:t>ORing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 of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charset="0"/>
              </a:rPr>
              <a:t>ANDed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 terms.</a:t>
            </a:r>
            <a:endParaRPr lang="en-US" altLang="zh-CN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98664" name="文本框 198663"/>
          <p:cNvSpPr txBox="1"/>
          <p:nvPr/>
        </p:nvSpPr>
        <p:spPr>
          <a:xfrm>
            <a:off x="2438400" y="2667000"/>
            <a:ext cx="6477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A form of Boolean expression that is basically the </a:t>
            </a:r>
            <a:r>
              <a:rPr lang="en-US" altLang="zh-CN" dirty="0" err="1">
                <a:solidFill>
                  <a:srgbClr val="000000"/>
                </a:solidFill>
                <a:latin typeface="Times" pitchFamily="-110" charset="0"/>
              </a:rPr>
              <a:t>ANDing</a:t>
            </a:r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 of </a:t>
            </a:r>
            <a:r>
              <a:rPr lang="en-US" altLang="zh-CN" dirty="0" err="1">
                <a:solidFill>
                  <a:srgbClr val="000000"/>
                </a:solidFill>
                <a:latin typeface="Times" pitchFamily="-110" charset="0"/>
              </a:rPr>
              <a:t>ORed</a:t>
            </a:r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 terms. </a:t>
            </a:r>
            <a:endParaRPr lang="en-US" altLang="zh-CN">
              <a:solidFill>
                <a:srgbClr val="000000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198665" name="文本框 198664"/>
          <p:cNvSpPr txBox="1"/>
          <p:nvPr/>
        </p:nvSpPr>
        <p:spPr>
          <a:xfrm>
            <a:off x="2438400" y="3733800"/>
            <a:ext cx="64770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" pitchFamily="-110" charset="0"/>
              </a:rPr>
              <a:t>An arrangement of cells representing combinations of literals in a Boolean expression and used for systematic simplification of the expression.</a:t>
            </a:r>
            <a:endParaRPr lang="en-US" altLang="zh-CN" b="1" i="1">
              <a:solidFill>
                <a:srgbClr val="000000"/>
              </a:solidFill>
              <a:latin typeface="Times" pitchFamily="-110" charset="0"/>
              <a:ea typeface="Times New Roman" panose="02020603050405020304" charset="0"/>
            </a:endParaRPr>
          </a:p>
        </p:txBody>
      </p:sp>
      <p:sp>
        <p:nvSpPr>
          <p:cNvPr id="73736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/>
      <p:bldP spid="198664" grpId="0"/>
      <p:bldP spid="1986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112643"/>
          <p:cNvSpPr/>
          <p:nvPr/>
        </p:nvSpPr>
        <p:spPr>
          <a:xfrm>
            <a:off x="914400" y="1143000"/>
            <a:ext cx="33401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Rules of Boolean Algebra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34818" name="文本框 112644"/>
          <p:cNvSpPr txBox="1"/>
          <p:nvPr/>
        </p:nvSpPr>
        <p:spPr>
          <a:xfrm>
            <a:off x="1295400" y="1828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1.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+ 0 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endParaRPr lang="en-US" altLang="zh-CN" i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46" name="文本框 112645"/>
          <p:cNvSpPr txBox="1"/>
          <p:nvPr/>
        </p:nvSpPr>
        <p:spPr>
          <a:xfrm>
            <a:off x="1295400" y="22860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2.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+ 1 = 1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47" name="文本框 112646"/>
          <p:cNvSpPr txBox="1"/>
          <p:nvPr/>
        </p:nvSpPr>
        <p:spPr>
          <a:xfrm>
            <a:off x="1295400" y="28194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3.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0 = 0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48" name="文本框 112647"/>
          <p:cNvSpPr txBox="1"/>
          <p:nvPr/>
        </p:nvSpPr>
        <p:spPr>
          <a:xfrm>
            <a:off x="1295400" y="3352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4.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1 = 1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49" name="文本框 112648"/>
          <p:cNvSpPr txBox="1"/>
          <p:nvPr/>
        </p:nvSpPr>
        <p:spPr>
          <a:xfrm>
            <a:off x="1295400" y="38862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5.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+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endParaRPr lang="en-US" altLang="zh-CN" i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52" name="文本框 112651"/>
          <p:cNvSpPr txBox="1"/>
          <p:nvPr/>
        </p:nvSpPr>
        <p:spPr>
          <a:xfrm>
            <a:off x="4267200" y="1828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7.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 = A</a:t>
            </a:r>
            <a:endParaRPr lang="en-US" altLang="zh-CN" i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grpSp>
        <p:nvGrpSpPr>
          <p:cNvPr id="112657" name="组合 112656"/>
          <p:cNvGrpSpPr/>
          <p:nvPr/>
        </p:nvGrpSpPr>
        <p:grpSpPr>
          <a:xfrm>
            <a:off x="1295400" y="4419600"/>
            <a:ext cx="2362200" cy="457200"/>
            <a:chOff x="816" y="2304"/>
            <a:chExt cx="1488" cy="288"/>
          </a:xfrm>
        </p:grpSpPr>
        <p:sp>
          <p:nvSpPr>
            <p:cNvPr id="34825" name="文本框 112654"/>
            <p:cNvSpPr txBox="1"/>
            <p:nvPr/>
          </p:nvSpPr>
          <p:spPr>
            <a:xfrm>
              <a:off x="816" y="2304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6. 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+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= 1</a:t>
              </a:r>
              <a:endParaRPr lang="en-US" altLang="zh-CN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6" name="直接连接符 112655"/>
            <p:cNvSpPr/>
            <p:nvPr/>
          </p:nvSpPr>
          <p:spPr>
            <a:xfrm>
              <a:off x="1488" y="2352"/>
              <a:ext cx="96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661" name="组合 112660"/>
          <p:cNvGrpSpPr/>
          <p:nvPr/>
        </p:nvGrpSpPr>
        <p:grpSpPr>
          <a:xfrm>
            <a:off x="4267200" y="2286000"/>
            <a:ext cx="2362200" cy="457200"/>
            <a:chOff x="816" y="2880"/>
            <a:chExt cx="1488" cy="288"/>
          </a:xfrm>
        </p:grpSpPr>
        <p:sp>
          <p:nvSpPr>
            <p:cNvPr id="34828" name="文本框 112652"/>
            <p:cNvSpPr txBox="1"/>
            <p:nvPr/>
          </p:nvSpPr>
          <p:spPr>
            <a:xfrm>
              <a:off x="816" y="2880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8. 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baseline="30000">
                  <a:solidFill>
                    <a:schemeClr val="tx2"/>
                  </a:solidFill>
                  <a:latin typeface="Times New Roman" panose="02020603050405020304" charset="0"/>
                </a:rPr>
                <a:t>.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= 0</a:t>
              </a:r>
              <a:endParaRPr lang="en-US" altLang="zh-CN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9" name="直接连接符 112657"/>
            <p:cNvSpPr/>
            <p:nvPr/>
          </p:nvSpPr>
          <p:spPr>
            <a:xfrm>
              <a:off x="1378" y="2928"/>
              <a:ext cx="104" cy="1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660" name="组合 112659"/>
          <p:cNvGrpSpPr/>
          <p:nvPr/>
        </p:nvGrpSpPr>
        <p:grpSpPr>
          <a:xfrm>
            <a:off x="4267200" y="2644775"/>
            <a:ext cx="2362200" cy="631825"/>
            <a:chOff x="816" y="3154"/>
            <a:chExt cx="1488" cy="398"/>
          </a:xfrm>
        </p:grpSpPr>
        <p:sp>
          <p:nvSpPr>
            <p:cNvPr id="34831" name="文本框 112653"/>
            <p:cNvSpPr txBox="1"/>
            <p:nvPr/>
          </p:nvSpPr>
          <p:spPr>
            <a:xfrm>
              <a:off x="816" y="3264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9. 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 =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</a:t>
              </a:r>
              <a:endParaRPr lang="en-US" altLang="zh-CN" i="1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2" name="文本框 112658"/>
            <p:cNvSpPr txBox="1"/>
            <p:nvPr/>
          </p:nvSpPr>
          <p:spPr>
            <a:xfrm>
              <a:off x="1083" y="315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=</a:t>
              </a:r>
              <a:endParaRPr lang="en-US" altLang="zh-CN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12662" name="文本框 112661"/>
          <p:cNvSpPr txBox="1"/>
          <p:nvPr/>
        </p:nvSpPr>
        <p:spPr>
          <a:xfrm>
            <a:off x="4191000" y="3352800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10.</a:t>
            </a:r>
            <a:r>
              <a:rPr lang="en-US" altLang="zh-CN">
                <a:latin typeface="Times New Roman" panose="02020603050405020304" charset="0"/>
              </a:rPr>
              <a:t>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 + AB = A</a:t>
            </a:r>
            <a:endParaRPr lang="en-US" altLang="zh-CN" i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112664" name="文本框 112663"/>
          <p:cNvSpPr txBox="1"/>
          <p:nvPr/>
        </p:nvSpPr>
        <p:spPr>
          <a:xfrm>
            <a:off x="4191000" y="441960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12.</a:t>
            </a:r>
            <a:r>
              <a:rPr lang="en-US" altLang="zh-CN">
                <a:latin typeface="Times New Roman" panose="02020603050405020304" charset="0"/>
              </a:rPr>
              <a:t>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 + B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)(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A + C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</a:rPr>
              <a:t>)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</a:rPr>
              <a:t> = A + BC</a:t>
            </a:r>
            <a:endParaRPr lang="en-US" altLang="zh-CN" i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grpSp>
        <p:nvGrpSpPr>
          <p:cNvPr id="112666" name="组合 112665"/>
          <p:cNvGrpSpPr/>
          <p:nvPr/>
        </p:nvGrpSpPr>
        <p:grpSpPr>
          <a:xfrm>
            <a:off x="4191000" y="3886200"/>
            <a:ext cx="2819400" cy="457200"/>
            <a:chOff x="2640" y="2448"/>
            <a:chExt cx="1776" cy="288"/>
          </a:xfrm>
        </p:grpSpPr>
        <p:sp>
          <p:nvSpPr>
            <p:cNvPr id="34836" name="文本框 112662"/>
            <p:cNvSpPr txBox="1"/>
            <p:nvPr/>
          </p:nvSpPr>
          <p:spPr>
            <a:xfrm>
              <a:off x="2640" y="244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charset="0"/>
                </a:rPr>
                <a:t>11.</a:t>
              </a:r>
              <a:r>
                <a:rPr lang="en-US" altLang="zh-CN">
                  <a:latin typeface="Times New Roman" panose="02020603050405020304" charset="0"/>
                </a:rPr>
                <a:t>  </a:t>
              </a:r>
              <a:r>
                <a:rPr lang="en-US" altLang="zh-CN" i="1">
                  <a:solidFill>
                    <a:schemeClr val="tx2"/>
                  </a:solidFill>
                  <a:latin typeface="Times New Roman" panose="02020603050405020304" charset="0"/>
                </a:rPr>
                <a:t>A + AB = A + B</a:t>
              </a:r>
              <a:endParaRPr lang="en-US" altLang="zh-CN" i="1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7" name="直接连接符 112664"/>
            <p:cNvSpPr/>
            <p:nvPr/>
          </p:nvSpPr>
          <p:spPr>
            <a:xfrm>
              <a:off x="3408" y="2496"/>
              <a:ext cx="96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38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矩形 149507"/>
          <p:cNvSpPr/>
          <p:nvPr/>
        </p:nvSpPr>
        <p:spPr>
          <a:xfrm>
            <a:off x="838200" y="765175"/>
            <a:ext cx="33401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Rules of Boolean Algebra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sp>
        <p:nvSpPr>
          <p:cNvPr id="149529" name="文本框 149528"/>
          <p:cNvSpPr txBox="1"/>
          <p:nvPr/>
        </p:nvSpPr>
        <p:spPr>
          <a:xfrm>
            <a:off x="1066800" y="1374775"/>
            <a:ext cx="7086600" cy="83026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Rules of Boolean algebra can be illustrated with </a:t>
            </a:r>
            <a:r>
              <a:rPr lang="en-US" altLang="zh-CN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Venn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diagrams. The variable </a:t>
            </a:r>
            <a:r>
              <a:rPr lang="en-US" altLang="zh-CN" i="1" noProof="1">
                <a:solidFill>
                  <a:srgbClr val="7030A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is shown as an area.</a:t>
            </a:r>
            <a:endParaRPr lang="en-US" altLang="zh-CN" noProof="1">
              <a:latin typeface="Times New Roman" panose="02020603050405020304" charset="0"/>
            </a:endParaRPr>
          </a:p>
        </p:txBody>
      </p:sp>
      <p:sp>
        <p:nvSpPr>
          <p:cNvPr id="149532" name="文本框 149531"/>
          <p:cNvSpPr txBox="1"/>
          <p:nvPr/>
        </p:nvSpPr>
        <p:spPr>
          <a:xfrm>
            <a:off x="1066800" y="2136775"/>
            <a:ext cx="7086600" cy="706438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rule </a:t>
            </a:r>
            <a:r>
              <a:rPr lang="en-US" altLang="zh-CN" sz="2000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 + AB = A</a:t>
            </a: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can be illustrated easily with a diagram. Add an overlapping area to represent the variable </a:t>
            </a:r>
            <a:r>
              <a:rPr lang="en-US" altLang="zh-CN" sz="2000" i="1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B</a:t>
            </a: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</a:t>
            </a:r>
            <a:endParaRPr lang="en-US" altLang="zh-CN" sz="2000" noProof="1">
              <a:latin typeface="Times New Roman" panose="02020603050405020304" charset="0"/>
            </a:endParaRPr>
          </a:p>
        </p:txBody>
      </p:sp>
      <p:graphicFrame>
        <p:nvGraphicFramePr>
          <p:cNvPr id="36868" name="对象 149533"/>
          <p:cNvGraphicFramePr/>
          <p:nvPr/>
        </p:nvGraphicFramePr>
        <p:xfrm>
          <a:off x="1447800" y="3430588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33370" imgH="1838960" progId="CorelDRAW.Graphic.12">
                  <p:embed/>
                </p:oleObj>
              </mc:Choice>
              <mc:Fallback>
                <p:oleObj name="" r:id="rId1" imgW="2833370" imgH="1838960" progId="CorelDRAW.Graphic.1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430588"/>
                        <a:ext cx="2671763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文本框 149534"/>
          <p:cNvSpPr txBox="1"/>
          <p:nvPr/>
        </p:nvSpPr>
        <p:spPr>
          <a:xfrm>
            <a:off x="1066800" y="2822575"/>
            <a:ext cx="7086600" cy="39846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overlap region between A and B represents </a:t>
            </a:r>
            <a:r>
              <a:rPr lang="en-US" altLang="zh-CN" sz="2000" i="1" noProof="1">
                <a:solidFill>
                  <a:srgbClr val="FA6F06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AB</a:t>
            </a: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 </a:t>
            </a:r>
            <a:endParaRPr lang="en-US" altLang="zh-CN" sz="2000" noProof="1">
              <a:latin typeface="Times New Roman" panose="02020603050405020304" charset="0"/>
            </a:endParaRPr>
          </a:p>
        </p:txBody>
      </p:sp>
      <p:graphicFrame>
        <p:nvGraphicFramePr>
          <p:cNvPr id="149536" name="对象 149535"/>
          <p:cNvGraphicFramePr/>
          <p:nvPr/>
        </p:nvGraphicFramePr>
        <p:xfrm>
          <a:off x="4948238" y="3430588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833370" imgH="1838960" progId="CorelDRAW.Graphic.12">
                  <p:embed/>
                </p:oleObj>
              </mc:Choice>
              <mc:Fallback>
                <p:oleObj name="" r:id="rId3" imgW="2833370" imgH="1838960" progId="CorelDRAW.Graphic.1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238" y="3430588"/>
                        <a:ext cx="2671762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149536"/>
          <p:cNvGraphicFramePr/>
          <p:nvPr/>
        </p:nvGraphicFramePr>
        <p:xfrm>
          <a:off x="1447800" y="3430588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833370" imgH="1838960" progId="CorelDRAW.Graphic.12">
                  <p:embed/>
                </p:oleObj>
              </mc:Choice>
              <mc:Fallback>
                <p:oleObj name="" r:id="rId5" imgW="2833370" imgH="1838960" progId="CorelDRAW.Graphic.1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430588"/>
                        <a:ext cx="2671763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8" name="对象 149537"/>
          <p:cNvGraphicFramePr/>
          <p:nvPr/>
        </p:nvGraphicFramePr>
        <p:xfrm>
          <a:off x="2514600" y="3659188"/>
          <a:ext cx="127158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6" imgW="1296035" imgH="1296035" progId="CorelDRAW.Graphic.12">
                  <p:embed/>
                </p:oleObj>
              </mc:Choice>
              <mc:Fallback>
                <p:oleObj name="" r:id="rId6" imgW="1296035" imgH="1296035" progId="CorelDRAW.Graphic.1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659188"/>
                        <a:ext cx="1271588" cy="1271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对象 149538"/>
          <p:cNvGraphicFramePr/>
          <p:nvPr/>
        </p:nvGraphicFramePr>
        <p:xfrm>
          <a:off x="1447800" y="3430588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8" imgW="2833370" imgH="1838960" progId="CorelDRAW.Graphic.12">
                  <p:embed/>
                </p:oleObj>
              </mc:Choice>
              <mc:Fallback>
                <p:oleObj name="" r:id="rId8" imgW="2833370" imgH="1838960" progId="CorelDRAW.Graphic.1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3430588"/>
                        <a:ext cx="2671763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0" name="文本框 149539"/>
          <p:cNvSpPr txBox="1"/>
          <p:nvPr/>
        </p:nvSpPr>
        <p:spPr>
          <a:xfrm>
            <a:off x="1219200" y="5486400"/>
            <a:ext cx="6934200" cy="706438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The diagram visually shows that </a:t>
            </a:r>
            <a:r>
              <a:rPr lang="en-US" altLang="zh-CN" sz="2000" i="1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+ </a:t>
            </a:r>
            <a:r>
              <a:rPr lang="en-US" altLang="zh-CN" sz="2000" i="1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AB</a:t>
            </a:r>
            <a:r>
              <a:rPr lang="en-US" altLang="zh-CN" sz="2000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 = </a:t>
            </a:r>
            <a:r>
              <a:rPr lang="en-US" altLang="zh-CN" sz="2000" i="1" noProof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A</a:t>
            </a:r>
            <a:r>
              <a:rPr lang="en-US" altLang="zh-CN" sz="2000" i="1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. </a:t>
            </a:r>
            <a:r>
              <a:rPr lang="en-US" altLang="zh-CN" sz="2000" noProof="1"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Other rules can be illustrated with the diagrams as well.</a:t>
            </a:r>
            <a:endParaRPr lang="en-US" altLang="zh-CN" sz="2000" noProof="1">
              <a:latin typeface="Times New Roman" panose="02020603050405020304" charset="0"/>
            </a:endParaRPr>
          </a:p>
        </p:txBody>
      </p:sp>
      <p:sp>
        <p:nvSpPr>
          <p:cNvPr id="149541" name="文本框 149540"/>
          <p:cNvSpPr txBox="1"/>
          <p:nvPr/>
        </p:nvSpPr>
        <p:spPr>
          <a:xfrm>
            <a:off x="4419600" y="4040188"/>
            <a:ext cx="457200" cy="460375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noProof="1">
                <a:solidFill>
                  <a:srgbClr val="FF3300"/>
                </a:solidFill>
                <a:latin typeface="Times New Roman" panose="02020603050405020304" charset="0"/>
                <a:ea typeface="MS PGothic" panose="020B0600070205080204" pitchFamily="-110" charset="-128"/>
                <a:cs typeface="+mn-cs"/>
              </a:rPr>
              <a:t>=</a:t>
            </a:r>
            <a:endParaRPr lang="en-US" altLang="zh-CN" noProof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36876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2" grpId="0" bldLvl="0" animBg="1"/>
      <p:bldP spid="149535" grpId="0" bldLvl="0" animBg="1"/>
      <p:bldP spid="149540" grpId="0" bldLvl="0" animBg="1"/>
      <p:bldP spid="1495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914400" y="2819400"/>
            <a:ext cx="74676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eaLnBrk="0" hangingPunct="0">
              <a:buClrTx/>
              <a:buFontTx/>
            </a:pP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51594" name="组合 151593"/>
          <p:cNvGrpSpPr/>
          <p:nvPr/>
        </p:nvGrpSpPr>
        <p:grpSpPr>
          <a:xfrm>
            <a:off x="3500438" y="4362450"/>
            <a:ext cx="2671762" cy="1733550"/>
            <a:chOff x="432" y="2796"/>
            <a:chExt cx="1683" cy="1092"/>
          </a:xfrm>
        </p:grpSpPr>
        <p:sp>
          <p:nvSpPr>
            <p:cNvPr id="38915" name="矩形 151586"/>
            <p:cNvSpPr>
              <a:spLocks noChangeAspect="1" noTextEdit="1"/>
            </p:cNvSpPr>
            <p:nvPr/>
          </p:nvSpPr>
          <p:spPr>
            <a:xfrm>
              <a:off x="432" y="2796"/>
              <a:ext cx="1683" cy="10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  <p:sp>
          <p:nvSpPr>
            <p:cNvPr id="38916" name="矩形 151588"/>
            <p:cNvSpPr/>
            <p:nvPr/>
          </p:nvSpPr>
          <p:spPr>
            <a:xfrm>
              <a:off x="444" y="2808"/>
              <a:ext cx="1656" cy="1068"/>
            </a:xfrm>
            <a:prstGeom prst="rect">
              <a:avLst/>
            </a:prstGeom>
            <a:solidFill>
              <a:srgbClr val="6699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  <p:sp>
          <p:nvSpPr>
            <p:cNvPr id="38917" name="矩形 151589"/>
            <p:cNvSpPr/>
            <p:nvPr/>
          </p:nvSpPr>
          <p:spPr>
            <a:xfrm>
              <a:off x="444" y="2808"/>
              <a:ext cx="1656" cy="1068"/>
            </a:xfrm>
            <a:prstGeom prst="rect">
              <a:avLst/>
            </a:prstGeom>
            <a:noFill/>
            <a:ln w="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  <p:sp>
          <p:nvSpPr>
            <p:cNvPr id="38918" name="椭圆 151590"/>
            <p:cNvSpPr/>
            <p:nvPr/>
          </p:nvSpPr>
          <p:spPr>
            <a:xfrm>
              <a:off x="666" y="2964"/>
              <a:ext cx="750" cy="756"/>
            </a:xfrm>
            <a:prstGeom prst="ellipse">
              <a:avLst/>
            </a:prstGeom>
            <a:solidFill>
              <a:srgbClr val="E5E5E5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MS PGothic" panose="020B0600070205080204" pitchFamily="-110" charset="-128"/>
              </a:endParaRPr>
            </a:p>
          </p:txBody>
        </p:sp>
        <p:sp>
          <p:nvSpPr>
            <p:cNvPr id="38919" name="矩形 151591"/>
            <p:cNvSpPr/>
            <p:nvPr/>
          </p:nvSpPr>
          <p:spPr>
            <a:xfrm>
              <a:off x="584" y="2832"/>
              <a:ext cx="11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300" i="1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38920" name="直接连接符 151592"/>
            <p:cNvSpPr/>
            <p:nvPr/>
          </p:nvSpPr>
          <p:spPr>
            <a:xfrm>
              <a:off x="594" y="2846"/>
              <a:ext cx="126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921" name="矩形 151555"/>
          <p:cNvSpPr/>
          <p:nvPr/>
        </p:nvSpPr>
        <p:spPr>
          <a:xfrm>
            <a:off x="914400" y="915988"/>
            <a:ext cx="3340100" cy="46037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FF99"/>
                </a:solidFill>
                <a:latin typeface="Times New Roman" panose="02020603050405020304" charset="0"/>
              </a:rPr>
              <a:t>Rules of Boolean Algebra</a:t>
            </a:r>
            <a:endParaRPr lang="en-US" altLang="zh-CN">
              <a:solidFill>
                <a:srgbClr val="FFFF99"/>
              </a:solidFill>
              <a:latin typeface="Times New Roman" panose="02020603050405020304" charset="0"/>
            </a:endParaRPr>
          </a:p>
        </p:txBody>
      </p:sp>
      <p:grpSp>
        <p:nvGrpSpPr>
          <p:cNvPr id="38922" name="组合 151567"/>
          <p:cNvGrpSpPr/>
          <p:nvPr/>
        </p:nvGrpSpPr>
        <p:grpSpPr>
          <a:xfrm>
            <a:off x="4495800" y="1449388"/>
            <a:ext cx="2362200" cy="457200"/>
            <a:chOff x="2304" y="1152"/>
            <a:chExt cx="1488" cy="288"/>
          </a:xfrm>
        </p:grpSpPr>
        <p:sp>
          <p:nvSpPr>
            <p:cNvPr id="38923" name="文本框 151568"/>
            <p:cNvSpPr txBox="1"/>
            <p:nvPr/>
          </p:nvSpPr>
          <p:spPr>
            <a:xfrm>
              <a:off x="2304" y="1152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</a:rPr>
                <a:t> +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AB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</a:rPr>
                <a:t> =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 + B</a:t>
              </a:r>
              <a:endParaRPr lang="en-US" altLang="zh-CN" i="1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8924" name="直接连接符 151569"/>
            <p:cNvSpPr/>
            <p:nvPr/>
          </p:nvSpPr>
          <p:spPr>
            <a:xfrm>
              <a:off x="2704" y="1208"/>
              <a:ext cx="96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51575" name="对象 151574"/>
          <p:cNvGraphicFramePr/>
          <p:nvPr/>
        </p:nvGraphicFramePr>
        <p:xfrm>
          <a:off x="4519613" y="4591050"/>
          <a:ext cx="12715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6035" imgH="1296035" progId="CorelDRAW.Graphic.12">
                  <p:embed/>
                </p:oleObj>
              </mc:Choice>
              <mc:Fallback>
                <p:oleObj name="" r:id="rId1" imgW="1296035" imgH="1296035" progId="CorelDRAW.Graphic.1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9613" y="4591050"/>
                        <a:ext cx="1271587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6" name="组合 151575"/>
          <p:cNvGrpSpPr/>
          <p:nvPr/>
        </p:nvGrpSpPr>
        <p:grpSpPr>
          <a:xfrm>
            <a:off x="990600" y="3246438"/>
            <a:ext cx="7519988" cy="460375"/>
            <a:chOff x="816" y="1956"/>
            <a:chExt cx="4176" cy="290"/>
          </a:xfrm>
        </p:grpSpPr>
        <p:sp>
          <p:nvSpPr>
            <p:cNvPr id="38927" name="文本框 151576"/>
            <p:cNvSpPr txBox="1"/>
            <p:nvPr/>
          </p:nvSpPr>
          <p:spPr>
            <a:xfrm>
              <a:off x="816" y="1956"/>
              <a:ext cx="41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charset="0"/>
                </a:rPr>
                <a:t>                      The intersection represents </a:t>
              </a:r>
              <a:r>
                <a:rPr lang="en-US" altLang="zh-CN" i="1">
                  <a:solidFill>
                    <a:srgbClr val="6600FF"/>
                  </a:solidFill>
                  <a:latin typeface="Times New Roman" panose="02020603050405020304" charset="0"/>
                </a:rPr>
                <a:t>AB</a:t>
              </a:r>
              <a:r>
                <a:rPr lang="en-US" altLang="zh-CN">
                  <a:latin typeface="Times New Roman" panose="02020603050405020304" charset="0"/>
                </a:rPr>
                <a:t>.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38928" name="直接连接符 151577"/>
            <p:cNvSpPr/>
            <p:nvPr/>
          </p:nvSpPr>
          <p:spPr>
            <a:xfrm>
              <a:off x="3756" y="1995"/>
              <a:ext cx="96" cy="0"/>
            </a:xfrm>
            <a:prstGeom prst="line">
              <a:avLst/>
            </a:prstGeom>
            <a:ln w="9525" cap="flat" cmpd="sng">
              <a:solidFill>
                <a:srgbClr val="66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1579" name="组合 151578"/>
          <p:cNvGrpSpPr/>
          <p:nvPr/>
        </p:nvGrpSpPr>
        <p:grpSpPr>
          <a:xfrm>
            <a:off x="914400" y="3589338"/>
            <a:ext cx="3733800" cy="457200"/>
            <a:chOff x="1200" y="2179"/>
            <a:chExt cx="2352" cy="288"/>
          </a:xfrm>
        </p:grpSpPr>
        <p:sp>
          <p:nvSpPr>
            <p:cNvPr id="38930" name="文本框 151579"/>
            <p:cNvSpPr txBox="1"/>
            <p:nvPr/>
          </p:nvSpPr>
          <p:spPr>
            <a:xfrm>
              <a:off x="1200" y="2179"/>
              <a:ext cx="2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charset="0"/>
                </a:rPr>
                <a:t>Notice that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</a:rPr>
                <a:t> +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AB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</a:rPr>
                <a:t> =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charset="0"/>
                </a:rPr>
                <a:t>A + B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38931" name="直接连接符 151580"/>
            <p:cNvSpPr/>
            <p:nvPr/>
          </p:nvSpPr>
          <p:spPr>
            <a:xfrm>
              <a:off x="2496" y="2227"/>
              <a:ext cx="96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51582" name="对象 151581"/>
          <p:cNvGraphicFramePr/>
          <p:nvPr/>
        </p:nvGraphicFramePr>
        <p:xfrm>
          <a:off x="3505200" y="436245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833370" imgH="1838960" progId="CorelDRAW.Graphic.12">
                  <p:embed/>
                </p:oleObj>
              </mc:Choice>
              <mc:Fallback>
                <p:oleObj name="" r:id="rId3" imgW="2833370" imgH="1838960" progId="CorelDRAW.Graphic.1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4362450"/>
                        <a:ext cx="2671763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3" name="对象 151582"/>
          <p:cNvGraphicFramePr/>
          <p:nvPr/>
        </p:nvGraphicFramePr>
        <p:xfrm>
          <a:off x="3852863" y="4605338"/>
          <a:ext cx="12525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296035" imgH="1296035" progId="CorelDRAW.Graphic.12">
                  <p:embed/>
                </p:oleObj>
              </mc:Choice>
              <mc:Fallback>
                <p:oleObj name="" r:id="rId5" imgW="1296035" imgH="1296035" progId="CorelDRAW.Graphic.1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2863" y="4605338"/>
                        <a:ext cx="1252537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4" name="矩形 151583"/>
          <p:cNvSpPr/>
          <p:nvPr/>
        </p:nvSpPr>
        <p:spPr>
          <a:xfrm>
            <a:off x="990600" y="1525588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Example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151585" name="矩形 151584"/>
          <p:cNvSpPr/>
          <p:nvPr/>
        </p:nvSpPr>
        <p:spPr>
          <a:xfrm>
            <a:off x="990600" y="2135188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lstStyle/>
          <a:p>
            <a:pPr algn="ctr" eaLnBrk="1" fontAlgn="base" hangingPunct="1"/>
            <a:r>
              <a:rPr lang="zh-CN" altLang="en-US" sz="280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charset="0"/>
                <a:ea typeface="Impact" panose="020B0806030902050204" charset="0"/>
                <a:cs typeface="+mn-cs"/>
              </a:rPr>
              <a:t>Solution</a:t>
            </a:r>
            <a:endParaRPr lang="zh-CN" altLang="en-US" sz="280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38936" name="文本框 151585"/>
          <p:cNvSpPr txBox="1"/>
          <p:nvPr/>
        </p:nvSpPr>
        <p:spPr>
          <a:xfrm>
            <a:off x="2286000" y="1449388"/>
            <a:ext cx="60198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Illustrate the rule                            with a Venn diagram.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8937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sz="1800">
                <a:latin typeface="Arial" panose="020B0604020202020204" pitchFamily="34" charset="0"/>
                <a:ea typeface="MS PGothic" panose="020B0600070205080204" pitchFamily="-110" charset="-128"/>
              </a:rPr>
            </a:fld>
            <a:endParaRPr lang="zh-CN" altLang="en-US" sz="1800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2879725"/>
            <a:ext cx="74676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This time, 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latin typeface="Times New Roman" panose="02020603050405020304" charset="0"/>
              </a:rPr>
              <a:t> is represented by the blue area and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en-US" altLang="zh-CN">
                <a:latin typeface="Times New Roman" panose="02020603050405020304" charset="0"/>
              </a:rPr>
              <a:t> again by the red circle.</a:t>
            </a:r>
            <a:endParaRPr lang="zh-CN" altLang="en-US">
              <a:latin typeface="Arial" panose="020B0604020202020204" pitchFamily="34" charset="0"/>
              <a:ea typeface="MS PGothic" panose="020B0600070205080204" pitchFamily="-110" charset="-128"/>
            </a:endParaRPr>
          </a:p>
        </p:txBody>
      </p:sp>
      <p:sp>
        <p:nvSpPr>
          <p:cNvPr id="5" name="直接连接符 4"/>
          <p:cNvSpPr/>
          <p:nvPr/>
        </p:nvSpPr>
        <p:spPr>
          <a:xfrm>
            <a:off x="2300288" y="2952750"/>
            <a:ext cx="228600" cy="0"/>
          </a:xfrm>
          <a:prstGeom prst="line">
            <a:avLst/>
          </a:prstGeom>
          <a:solidFill>
            <a:schemeClr val="accent5"/>
          </a:solidFill>
          <a:ln w="9525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  <p:bldP spid="6" grpId="1" animBg="1"/>
    </p:bldLst>
  </p:timing>
</p:sld>
</file>

<file path=ppt/tags/tag1.xml><?xml version="1.0" encoding="utf-8"?>
<p:tagLst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2.xml><?xml version="1.0" encoding="utf-8"?>
<p:tagLst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3.xml><?xml version="1.0" encoding="utf-8"?>
<p:tagLst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heme/theme1.xml><?xml version="1.0" encoding="utf-8"?>
<a:theme xmlns:a="http://schemas.openxmlformats.org/drawingml/2006/main" name="aghayere_ib_design">
  <a:themeElements>
    <a:clrScheme name="Custom 8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232C8"/>
      </a:hlink>
      <a:folHlink>
        <a:srgbClr val="9632C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10" charset="-128"/>
            <a:cs typeface="MS PGothic" panose="020B0600070205080204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10" charset="-128"/>
            <a:cs typeface="MS PGothic" panose="020B0600070205080204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ghayere_ib_design">
  <a:themeElements>
    <a:clrScheme name="Custom 8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232C8"/>
      </a:hlink>
      <a:folHlink>
        <a:srgbClr val="9632C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10" charset="-128"/>
            <a:cs typeface="MS PGothic" panose="020B0600070205080204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10" charset="-128"/>
            <a:cs typeface="MS PGothic" panose="020B0600070205080204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aghayere_ib_design.pot</Template>
  <TotalTime>0</TotalTime>
  <Words>12971</Words>
  <Application>WPS 演示</Application>
  <PresentationFormat>全屏显示(4:3)</PresentationFormat>
  <Paragraphs>1091</Paragraphs>
  <Slides>64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83</vt:i4>
      </vt:variant>
      <vt:variant>
        <vt:lpstr>幻灯片标题</vt:lpstr>
      </vt:variant>
      <vt:variant>
        <vt:i4>64</vt:i4>
      </vt:variant>
    </vt:vector>
  </HeadingPairs>
  <TitlesOfParts>
    <vt:vector size="176" baseType="lpstr">
      <vt:lpstr>Arial</vt:lpstr>
      <vt:lpstr>宋体</vt:lpstr>
      <vt:lpstr>Wingdings</vt:lpstr>
      <vt:lpstr>MS PGothic</vt:lpstr>
      <vt:lpstr>Verdana</vt:lpstr>
      <vt:lpstr>Verdana</vt:lpstr>
      <vt:lpstr>Times</vt:lpstr>
      <vt:lpstr>Times New Roman</vt:lpstr>
      <vt:lpstr>Lucida Grande</vt:lpstr>
      <vt:lpstr>Impact</vt:lpstr>
      <vt:lpstr>微软雅黑</vt:lpstr>
      <vt:lpstr>Calibri</vt:lpstr>
      <vt:lpstr>Arial Unicode MS</vt:lpstr>
      <vt:lpstr>Courier New</vt:lpstr>
      <vt:lpstr>楷体_GB2312</vt:lpstr>
      <vt:lpstr>新宋体</vt:lpstr>
      <vt:lpstr></vt:lpstr>
      <vt:lpstr>Segoe Print</vt:lpstr>
      <vt:lpstr>长城楷体</vt:lpstr>
      <vt:lpstr>Monotype Sorts</vt:lpstr>
      <vt:lpstr>Wingdings</vt:lpstr>
      <vt:lpstr></vt:lpstr>
      <vt:lpstr>隶书</vt:lpstr>
      <vt:lpstr>楷体</vt:lpstr>
      <vt:lpstr>Symbol</vt:lpstr>
      <vt:lpstr>仿宋_GB2312</vt:lpstr>
      <vt:lpstr>仿宋</vt:lpstr>
      <vt:lpstr>aghayere_ib_design</vt:lpstr>
      <vt:lpstr>1_aghayere_ib_design</vt:lpstr>
      <vt:lpstr>CorelDRAW.Graphic.13</vt:lpstr>
      <vt:lpstr>CorelDRAW.Graphic.12</vt:lpstr>
      <vt:lpstr>CorelDRAW.Graphic.12</vt:lpstr>
      <vt:lpstr>CorelDRAW.Graphic.12</vt:lpstr>
      <vt:lpstr>CorelDRAW.Graphic.12</vt:lpstr>
      <vt:lpstr>CorelDRAW.Graphic.12</vt:lpstr>
      <vt:lpstr>CorelDRAW.Graphic.12</vt:lpstr>
      <vt:lpstr>CorelDRAW.Graphic.12</vt:lpstr>
      <vt:lpstr>CorelDRAW.Graphic.13</vt:lpstr>
      <vt:lpstr>CorelDRAW.Graphic.13</vt:lpstr>
      <vt:lpstr>CorelDRAW.Graphic.13</vt:lpstr>
      <vt:lpstr>CorelDRAW.Graphic.12</vt:lpstr>
      <vt:lpstr>CorelDRAW.Graphic.13</vt:lpstr>
      <vt:lpstr>CorelDRAW.Graphic.13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CorelDRAW.Graphic.12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CorelDRAW.Graphic.12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CorelDRAW.Graphic.12</vt:lpstr>
      <vt:lpstr>CorelDRAW.Graphic.12</vt:lpstr>
      <vt:lpstr>CorelDRAW.Graphic.13</vt:lpstr>
      <vt:lpstr>CorelDRAW.Graphic.12</vt:lpstr>
      <vt:lpstr>CorelDRAW.Graphic.13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CorelDRAW.Graphic.12</vt:lpstr>
      <vt:lpstr>Word.Document.8</vt:lpstr>
      <vt:lpstr>Word.Document.8</vt:lpstr>
      <vt:lpstr>Word.Document.8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CorelDRAW.Graphic.12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CorelDRAW.Graphic.12</vt:lpstr>
      <vt:lpstr>Equation.3</vt:lpstr>
      <vt:lpstr>Word.Document.8</vt:lpstr>
      <vt:lpstr>Equation.3</vt:lpstr>
      <vt:lpstr>Equation.DSMT4</vt:lpstr>
      <vt:lpstr>CorelDRAW.Graphic.12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Terms</vt:lpstr>
      <vt:lpstr>Standard Forms of Boolean Expressions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Mapping a Standard SOP Expression</vt:lpstr>
      <vt:lpstr>Example 1</vt:lpstr>
      <vt:lpstr>Example 2</vt:lpstr>
      <vt:lpstr> Mapping a Nonstandard SOP Expression</vt:lpstr>
      <vt:lpstr>Exercise： </vt:lpstr>
      <vt:lpstr>利用卡诺图化简 K-Map Simplification</vt:lpstr>
      <vt:lpstr>The GOAL of Grouping the 1s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Dunn</dc:creator>
  <cp:lastModifiedBy>张志朋</cp:lastModifiedBy>
  <cp:revision>67</cp:revision>
  <dcterms:created xsi:type="dcterms:W3CDTF">2014-07-03T13:16:00Z</dcterms:created>
  <dcterms:modified xsi:type="dcterms:W3CDTF">2021-10-26T09:16:03Z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93CEC17DB3B142148F0911A0ADF08165</vt:lpwstr>
  </property>
  <property fmtid="{D5CDD505-2E9C-101B-9397-08002B2CF9AE}" pid="3" name="KSOProductBuildVer">
    <vt:lpwstr>2052-11.1.0.10938</vt:lpwstr>
  </property>
</Properties>
</file>