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289" r:id="rId3"/>
    <p:sldId id="333" r:id="rId4"/>
    <p:sldId id="334" r:id="rId5"/>
    <p:sldId id="336" r:id="rId6"/>
    <p:sldId id="335" r:id="rId7"/>
    <p:sldId id="337" r:id="rId8"/>
    <p:sldId id="338" r:id="rId9"/>
    <p:sldId id="346" r:id="rId10"/>
    <p:sldId id="472" r:id="rId11"/>
    <p:sldId id="490" r:id="rId12"/>
    <p:sldId id="341" r:id="rId13"/>
    <p:sldId id="489" r:id="rId14"/>
    <p:sldId id="473" r:id="rId15"/>
    <p:sldId id="480" r:id="rId16"/>
    <p:sldId id="474" r:id="rId17"/>
    <p:sldId id="491" r:id="rId18"/>
    <p:sldId id="476" r:id="rId19"/>
    <p:sldId id="492" r:id="rId20"/>
    <p:sldId id="477" r:id="rId21"/>
    <p:sldId id="475" r:id="rId22"/>
    <p:sldId id="350" r:id="rId23"/>
    <p:sldId id="348" r:id="rId24"/>
    <p:sldId id="349" r:id="rId25"/>
    <p:sldId id="478" r:id="rId26"/>
    <p:sldId id="479" r:id="rId27"/>
    <p:sldId id="481" r:id="rId28"/>
    <p:sldId id="482" r:id="rId29"/>
    <p:sldId id="483" r:id="rId30"/>
    <p:sldId id="355" r:id="rId31"/>
    <p:sldId id="484" r:id="rId32"/>
    <p:sldId id="485" r:id="rId33"/>
    <p:sldId id="493" r:id="rId34"/>
    <p:sldId id="486" r:id="rId35"/>
    <p:sldId id="494" r:id="rId36"/>
    <p:sldId id="495" r:id="rId37"/>
    <p:sldId id="487" r:id="rId38"/>
    <p:sldId id="488" r:id="rId39"/>
    <p:sldId id="464" r:id="rId40"/>
    <p:sldId id="496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C00000"/>
    <a:srgbClr val="002060"/>
    <a:srgbClr val="3333FF"/>
    <a:srgbClr val="336699"/>
    <a:srgbClr val="D4E0F0"/>
    <a:srgbClr val="05274C"/>
    <a:srgbClr val="1C314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9660" autoAdjust="0"/>
  </p:normalViewPr>
  <p:slideViewPr>
    <p:cSldViewPr>
      <p:cViewPr varScale="1">
        <p:scale>
          <a:sx n="128" d="100"/>
          <a:sy n="128" d="100"/>
        </p:scale>
        <p:origin x="1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4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r">
              <a:defRPr sz="1200"/>
            </a:lvl1pPr>
          </a:lstStyle>
          <a:p>
            <a:fld id="{1E64D11A-3D2F-4436-B399-26A7387D8F2B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r">
              <a:defRPr sz="1200"/>
            </a:lvl1pPr>
          </a:lstStyle>
          <a:p>
            <a:fld id="{3E9F2D36-4B56-479B-928C-E156C999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7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/>
          <a:lstStyle>
            <a:lvl1pPr algn="r">
              <a:defRPr sz="1200"/>
            </a:lvl1pPr>
          </a:lstStyle>
          <a:p>
            <a:fld id="{05DF407C-7475-4452-B31B-C767B37EFB49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16" tIns="48508" rIns="97016" bIns="485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016" tIns="48508" rIns="97016" bIns="485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7016" tIns="48508" rIns="97016" bIns="48508" rtlCol="0" anchor="b"/>
          <a:lstStyle>
            <a:lvl1pPr algn="r">
              <a:defRPr sz="1200"/>
            </a:lvl1pPr>
          </a:lstStyle>
          <a:p>
            <a:fld id="{C5FFED5C-22A9-45C7-B4AD-703B0EE907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5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2FB18A-AD88-4313-899B-D1091DD68F60}" type="datetimeFigureOut">
              <a:rPr lang="en-US" smtClean="0">
                <a:solidFill>
                  <a:srgbClr val="D3DFEF"/>
                </a:solidFill>
              </a:rPr>
              <a:pPr/>
              <a:t>8/25/19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3DFEF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FB18A-AD88-4313-899B-D1091DD68F60}" type="datetimeFigureOut">
              <a:rPr lang="en-US" smtClean="0"/>
              <a:pPr/>
              <a:t>8/25/19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F98FA-5DBF-4623-B728-96C7D126D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DFEF"/>
                </a:solidFill>
              </a:rPr>
              <a:pPr/>
              <a:t>8/25/19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DFE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DFEF"/>
                </a:solidFill>
              </a:rPr>
              <a:pPr/>
              <a:t>‹#›</a:t>
            </a:fld>
            <a:endParaRPr lang="en-US">
              <a:solidFill>
                <a:srgbClr val="D3DFE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E32CDB-172D-4FD2-B744-CA435ED30F64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1B1AB55-C7CD-4679-86A5-7CDD3336F9C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32FB18A-AD88-4313-899B-D1091DD68F60}" type="datetimeFigureOut">
              <a:rPr lang="en-US" smtClean="0">
                <a:solidFill>
                  <a:srgbClr val="D35712"/>
                </a:solidFill>
              </a:rPr>
              <a:pPr/>
              <a:t>8/25/19</a:t>
            </a:fld>
            <a:endParaRPr lang="en-US">
              <a:solidFill>
                <a:srgbClr val="D3571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D3571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09F98FA-5DBF-4623-B728-96C7D126D3A5}" type="slidenum">
              <a:rPr lang="en-US" smtClean="0">
                <a:solidFill>
                  <a:srgbClr val="D35712"/>
                </a:solidFill>
              </a:rPr>
              <a:pPr/>
              <a:t>‹#›</a:t>
            </a:fld>
            <a:endParaRPr lang="en-US">
              <a:solidFill>
                <a:srgbClr val="D357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4stats.com/articles/popularity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latin typeface="Big Caslon Medium" charset="0"/>
                <a:ea typeface="Big Caslon Medium" charset="0"/>
                <a:cs typeface="Big Caslon Medium" charset="0"/>
              </a:rPr>
              <a:t>Fall 2019</a:t>
            </a:r>
          </a:p>
          <a:p>
            <a:pPr algn="ctr"/>
            <a:r>
              <a:rPr lang="en-US" sz="1600" dirty="0">
                <a:latin typeface="Big Caslon Medium" charset="0"/>
                <a:ea typeface="Big Caslon Medium" charset="0"/>
                <a:cs typeface="Big Caslon Medium" charset="0"/>
              </a:rPr>
              <a:t>August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Big Caslon Medium" charset="0"/>
                <a:ea typeface="Big Caslon Medium" charset="0"/>
                <a:cs typeface="Big Caslon Medium" charset="0"/>
              </a:rPr>
              <a:t>P</a:t>
            </a:r>
            <a:r>
              <a:rPr lang="en-US" sz="3200" dirty="0">
                <a:latin typeface="Big Caslon Medium" charset="0"/>
                <a:ea typeface="Big Caslon Medium" charset="0"/>
                <a:cs typeface="Big Caslon Medium" charset="0"/>
              </a:rPr>
              <a:t>redictive </a:t>
            </a:r>
            <a:r>
              <a:rPr lang="en-US" sz="3600" b="1" dirty="0">
                <a:latin typeface="Big Caslon Medium" charset="0"/>
                <a:ea typeface="Big Caslon Medium" charset="0"/>
                <a:cs typeface="Big Caslon Medium" charset="0"/>
              </a:rPr>
              <a:t>m</a:t>
            </a:r>
            <a:r>
              <a:rPr lang="en-US" sz="3200" dirty="0">
                <a:latin typeface="Big Caslon Medium" charset="0"/>
                <a:ea typeface="Big Caslon Medium" charset="0"/>
                <a:cs typeface="Big Caslon Medium" charset="0"/>
              </a:rPr>
              <a:t>odeling I</a:t>
            </a:r>
            <a:br>
              <a:rPr lang="en-US" dirty="0">
                <a:latin typeface="Big Caslon Medium" charset="0"/>
                <a:ea typeface="Big Caslon Medium" charset="0"/>
                <a:cs typeface="Big Caslon Medium" charset="0"/>
              </a:rPr>
            </a:br>
            <a:r>
              <a:rPr lang="en-US" sz="2800" dirty="0">
                <a:solidFill>
                  <a:srgbClr val="D4E0F0"/>
                </a:solidFill>
                <a:latin typeface="Big Caslon Medium" charset="0"/>
                <a:ea typeface="Big Caslon Medium" charset="0"/>
                <a:cs typeface="Big Caslon Medium" charset="0"/>
              </a:rPr>
              <a:t>R crush - Basic</a:t>
            </a:r>
            <a:endParaRPr lang="en-US" sz="2800" dirty="0">
              <a:solidFill>
                <a:srgbClr val="D4E0F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115" y="5486400"/>
            <a:ext cx="135956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Vectors, Matrices and Arrays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Indexing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Oftentimes we may want to access only part of a vector, or perhaps an individual element. This is called </a:t>
            </a:r>
            <a:r>
              <a:rPr lang="en-US" i="1" dirty="0"/>
              <a:t>indexing </a:t>
            </a:r>
            <a:r>
              <a:rPr lang="en-US" dirty="0"/>
              <a:t>and is accomplished with square brackets, [ ], (We will see the examples later).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 has a very flexible system that gives us several choices of index.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Mathematical Operations and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“c” function : combine multiple elements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colon operator, :, creates a sequence from one number to the next, and the ‘c’ function concatenates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C4393-2194-7541-88C0-44DA36C5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0"/>
            <a:ext cx="1930400" cy="67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B9E57-102D-1C46-9D30-A7016F89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998119"/>
            <a:ext cx="1854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seq</a:t>
            </a:r>
            <a:r>
              <a:rPr lang="en-US" dirty="0"/>
              <a:t> function is the most general, and allows you to specify sequences in many different ways.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practice, though, you should never need to call it, since there are three other specialist sequence functions that are faster and easier to use, covering specific use cases.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colon (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pPr marL="1200150" lvl="2" indent="-285750">
              <a:buFontTx/>
              <a:buChar char="-"/>
            </a:pPr>
            <a:r>
              <a:rPr lang="en-US" dirty="0" err="1">
                <a:sym typeface="Wingdings" pitchFamily="2" charset="2"/>
              </a:rPr>
              <a:t>seq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pPr marL="1200150" lvl="2" indent="-285750">
              <a:buFontTx/>
              <a:buChar char="-"/>
            </a:pPr>
            <a:r>
              <a:rPr lang="en-US" dirty="0" err="1"/>
              <a:t>seq.int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seq_along</a:t>
            </a:r>
            <a:r>
              <a:rPr lang="en-US" dirty="0"/>
              <a:t>’ creates a sequence from 1 up to the length of its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Mathematical Operations and Vectors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colon operator and the c function are used almost everywhere in R code, so it’s good to practice using them. Try creating some vectors of your own now.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DDB2C-4735-DB47-A371-3C085403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733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379141" y="1662983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Lengths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all vectors have a </a:t>
            </a:r>
            <a:r>
              <a:rPr lang="en-US" i="1" dirty="0"/>
              <a:t>length</a:t>
            </a:r>
            <a:r>
              <a:rPr lang="en-US" dirty="0"/>
              <a:t>, which tells us how many elements they contain. This is a nonnegative integer (yes, zero-length vectors are allowed), and you can access this value with the length function. Missing values still count toward the length: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One possible source of confusion is character vectors. With these, the length is the number of strings, not the number of characters in each string. For that, we should use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EADD2AE-396E-864A-A1D1-20EBF6F2F30B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4CEC0-7A58-7E4E-9854-6DEE4040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94567"/>
            <a:ext cx="44831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70E7D-E0E2-0A41-91A3-4F329EAF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271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Mathematical Operations and Vectors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52249-EFA3-B54E-9FE7-11308985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4312"/>
            <a:ext cx="6896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7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Vectors, Matrices and Arrays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Vector Recycling and Repetition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try to add a single number to a vector, then that number is added to each element of the vector: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adding two vectors together, R will recycle elements in the shorter vector to match the longer one: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B430FC7-0E7B-D944-B171-1826F526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67000"/>
            <a:ext cx="14986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98DE6-B8BE-7043-BD52-49107D635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606151"/>
            <a:ext cx="45847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Sequences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more examples (see R-script)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‘</a:t>
            </a:r>
            <a:r>
              <a:rPr lang="en-US" dirty="0" err="1"/>
              <a:t>seq</a:t>
            </a:r>
            <a:r>
              <a:rPr lang="en-US" dirty="0"/>
              <a:t>(from=, to=, by)’ function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‘rep’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20ECC-C6A1-8C4F-A5D4-8A8B60B7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3695700" cy="85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AD37F-20FC-6C4C-BF44-6CB87404D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2" y="4206796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Vectors, Matrices and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Vector Recycling and Repetition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/>
              <a:t>the length of the longer vector isn’t a multiple of the length of the shorter one, a warning will be given: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The rep function is very useful for this task, letting us create a vector with repeated elements: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6FB55-50AF-8848-97DD-AFA87DD5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51541"/>
            <a:ext cx="61087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116A3-1E7B-2440-B5F3-2CAAFF65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13" y="4587461"/>
            <a:ext cx="3238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Mathematical Operations and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E8042-E013-9142-BEF9-C78CAB6B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483683"/>
            <a:ext cx="7670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3999"/>
            <a:ext cx="8229600" cy="4085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en-US" sz="2200" i="1" dirty="0"/>
              <a:t> </a:t>
            </a:r>
            <a:r>
              <a:rPr lang="en-US" altLang="en-US" i="1" dirty="0"/>
              <a:t>What is R? </a:t>
            </a:r>
            <a:endParaRPr lang="en-US" altLang="en-US" sz="2000" i="1" dirty="0"/>
          </a:p>
          <a:p>
            <a:pPr marL="274320" lvl="1" indent="0">
              <a:buNone/>
            </a:pPr>
            <a:r>
              <a:rPr lang="en-US" dirty="0"/>
              <a:t>R is a </a:t>
            </a:r>
            <a:r>
              <a:rPr lang="en-US" i="1" u="sng" dirty="0">
                <a:solidFill>
                  <a:srgbClr val="C00000"/>
                </a:solidFill>
              </a:rPr>
              <a:t>programming language </a:t>
            </a:r>
            <a:r>
              <a:rPr lang="en-US" i="1" dirty="0"/>
              <a:t>designed for statistical computing</a:t>
            </a:r>
            <a:r>
              <a:rPr lang="en-US" dirty="0"/>
              <a:t>. Notable characteristics include:</a:t>
            </a:r>
          </a:p>
          <a:p>
            <a:pPr lvl="1"/>
            <a:r>
              <a:rPr lang="en-US" sz="1800" dirty="0"/>
              <a:t>Vast capabilities, wide range of statistical and graphical techniques</a:t>
            </a:r>
          </a:p>
          <a:p>
            <a:pPr lvl="1"/>
            <a:r>
              <a:rPr lang="en-US" sz="1800" dirty="0"/>
              <a:t>Very popular in academia, growing popularity in business: </a:t>
            </a:r>
            <a:r>
              <a:rPr lang="en-US" sz="1800" dirty="0">
                <a:hlinkClick r:id="rId2"/>
              </a:rPr>
              <a:t>http://r4stats.com/articles/popularity/</a:t>
            </a:r>
            <a:endParaRPr lang="en-US" sz="1800" dirty="0"/>
          </a:p>
          <a:p>
            <a:pPr lvl="1"/>
            <a:r>
              <a:rPr lang="en-US" sz="1800" dirty="0"/>
              <a:t>Written primarily by statisticians</a:t>
            </a:r>
          </a:p>
          <a:p>
            <a:pPr lvl="1"/>
            <a:r>
              <a:rPr lang="en-US" sz="1800" dirty="0"/>
              <a:t>FREE (no monetary cost and open source)</a:t>
            </a:r>
          </a:p>
          <a:p>
            <a:pPr lvl="1"/>
            <a:r>
              <a:rPr lang="en-US" sz="1800" dirty="0"/>
              <a:t>Excellent community support: mailing list, blogs, tutorials</a:t>
            </a:r>
          </a:p>
          <a:p>
            <a:pPr lvl="1"/>
            <a:r>
              <a:rPr lang="en-US" sz="1800" dirty="0"/>
              <a:t>Easy to extend by writing new functions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altLang="en-US" sz="2000" i="1" dirty="0"/>
          </a:p>
          <a:p>
            <a:pPr marL="0" indent="0">
              <a:buNone/>
            </a:pPr>
            <a:endParaRPr lang="en-US" altLang="en-US" sz="18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53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Use R as a Scientific Calculator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2798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Mathematical Operations and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semicolon operator (;)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1E890-1A18-B64C-8984-B08643FF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62641"/>
            <a:ext cx="3937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5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76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Different Types of Numbers</a:t>
            </a:r>
          </a:p>
          <a:p>
            <a:pPr>
              <a:buClr>
                <a:schemeClr val="accent1"/>
              </a:buClr>
            </a:pPr>
            <a:r>
              <a:rPr lang="en-US" b="1" dirty="0"/>
              <a:t>     </a:t>
            </a:r>
            <a:r>
              <a:rPr lang="en-US" dirty="0"/>
              <a:t>R contains four different classes of numeric variable: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Numeric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Logical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Characters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Complex (or Mixed)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BC99A9-D3F2-1546-B13A-81EB9DA7751E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92F0-02CF-FF47-AB26-309688C4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DBAA9A-F066-8F49-93E7-62BFCA41ECD0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38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Scientific Calculator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379141" y="1662983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Logical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programming languages use Boolean logic, where the values can be either TRUE or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TRUE and FALSE are reserved words in 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three vectorized logical operators in R:</a:t>
            </a:r>
          </a:p>
          <a:p>
            <a:pPr lvl="2"/>
            <a:r>
              <a:rPr lang="en-US" dirty="0"/>
              <a:t>• ! is used for not.</a:t>
            </a:r>
          </a:p>
          <a:p>
            <a:pPr lvl="2"/>
            <a:r>
              <a:rPr lang="en-US" dirty="0"/>
              <a:t>• &amp; is used for and.</a:t>
            </a:r>
          </a:p>
          <a:p>
            <a:pPr lvl="2"/>
            <a:r>
              <a:rPr lang="en-US" dirty="0"/>
              <a:t>• | is used for or.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04932-C538-1A4D-AD3F-0EEF2FEC57C3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3C3D8E-B302-8D41-9000-441D82010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745427-587C-754C-A505-8B1CCB628538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1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Classes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All variables in R have a class, which tells you what kinds of variables they are.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For example, most numbers have class numeric, and logical values have class logical.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1" dirty="0"/>
              <a:t>vectors </a:t>
            </a:r>
            <a:r>
              <a:rPr lang="en-US" dirty="0"/>
              <a:t>of numbers are numeric and </a:t>
            </a:r>
            <a:r>
              <a:rPr lang="en-US" i="1" dirty="0"/>
              <a:t>vectors </a:t>
            </a:r>
            <a:r>
              <a:rPr lang="en-US" dirty="0"/>
              <a:t>of logical values are logical, since R has no scalar types.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“smallest” data type in R is a vector.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777DD-F455-F242-ADD0-4D6AF3539129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657808-0C07-1F45-99EB-1F032ED8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C72C4C-26B3-C946-B78F-1D719CCAF2D9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963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Classes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find out what the class of a variable is using </a:t>
            </a:r>
            <a:r>
              <a:rPr lang="en-US" i="1" dirty="0"/>
              <a:t>class(</a:t>
            </a:r>
            <a:r>
              <a:rPr lang="en-US" i="1" dirty="0" err="1"/>
              <a:t>my_variable</a:t>
            </a:r>
            <a:r>
              <a:rPr lang="en-US" i="1" dirty="0"/>
              <a:t>)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accent1"/>
              </a:buClr>
            </a:pPr>
            <a:r>
              <a:rPr lang="en-US" dirty="0"/>
              <a:t>              class(c(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))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        ## [1] "logical”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r>
              <a:rPr lang="en-US" dirty="0"/>
              <a:t>              class(c("she", "sells", "seashells", "on", "the", "sea", "shore"))</a:t>
            </a:r>
          </a:p>
          <a:p>
            <a:r>
              <a:rPr lang="en-US" dirty="0"/>
              <a:t>	## [1] "character”</a:t>
            </a:r>
          </a:p>
          <a:p>
            <a:endParaRPr lang="en-US" b="1" dirty="0"/>
          </a:p>
          <a:p>
            <a:pPr lvl="2" algn="just"/>
            <a:r>
              <a:rPr lang="en-US" dirty="0"/>
              <a:t>gender &lt;- factor(c("male", "female", "female", "male", "female")))</a:t>
            </a:r>
          </a:p>
          <a:p>
            <a:pPr lvl="2" algn="just"/>
            <a:r>
              <a:rPr lang="en-US" dirty="0"/>
              <a:t>## [1] male female female male female</a:t>
            </a:r>
          </a:p>
          <a:p>
            <a:pPr lvl="2" algn="just"/>
            <a:r>
              <a:rPr lang="en-US" dirty="0"/>
              <a:t>## Levels: female male</a:t>
            </a:r>
            <a:endParaRPr lang="en-US" b="1" dirty="0"/>
          </a:p>
          <a:p>
            <a:endParaRPr lang="en-US" b="1" dirty="0"/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7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Classes (Example)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b="1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b="1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b="1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b="1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en-US" b="1" dirty="0"/>
          </a:p>
          <a:p>
            <a:pPr lvl="1" algn="just"/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Notice that even though “male” is the first value in gender, the first level is “female.” By default, factor levels are assigned alphabetically. Underneath the bonnet,</a:t>
            </a:r>
            <a:r>
              <a:rPr lang="en-US" sz="800" dirty="0"/>
              <a:t>2 </a:t>
            </a:r>
            <a:r>
              <a:rPr lang="en-US" dirty="0"/>
              <a:t>the factor values are stored as integers rather than characters.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You can see this more clearly by calling ‘</a:t>
            </a:r>
            <a:r>
              <a:rPr lang="en-US" dirty="0" err="1"/>
              <a:t>as.integer</a:t>
            </a:r>
            <a:r>
              <a:rPr lang="en-US" dirty="0"/>
              <a:t>’:</a:t>
            </a:r>
          </a:p>
          <a:p>
            <a:pPr>
              <a:buClr>
                <a:schemeClr val="accent1"/>
              </a:buClr>
            </a:pPr>
            <a:r>
              <a:rPr lang="en-US" dirty="0"/>
              <a:t>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35744-E561-384F-8492-5A826C16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6855522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5D5D8-822F-024D-AABF-EC52AF0A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140402"/>
            <a:ext cx="1981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1" y="15240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Checking and Changing Classes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Most of the common classes have their own is.* functions, and calling these is usually a little bit more efficient than using the general is function. For example: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Clr>
                <a:schemeClr val="tx1"/>
              </a:buClr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When converting a string to a number, ‘</a:t>
            </a:r>
            <a:r>
              <a:rPr lang="en-US" dirty="0" err="1"/>
              <a:t>as.numeric</a:t>
            </a:r>
            <a:r>
              <a:rPr lang="en-US" dirty="0"/>
              <a:t>’ is slightly more efficient than plain as, but either can be used: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B4D41-C86E-0749-9DE6-18F8B7D1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00350"/>
            <a:ext cx="3860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4C476-EB4A-C64F-AEE3-91A6F425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940320"/>
            <a:ext cx="1752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1" y="1524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Checking and Changing Classes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‘ls’ function: the function "ls" lists simply the objects in </a:t>
            </a:r>
            <a:r>
              <a:rPr lang="en-US" dirty="0" err="1"/>
              <a:t>mamory</a:t>
            </a:r>
            <a:r>
              <a:rPr lang="en-US" dirty="0"/>
              <a:t>, only the names of the objects are displayed</a:t>
            </a:r>
          </a:p>
          <a:p>
            <a:pPr lvl="1" algn="just">
              <a:buClr>
                <a:schemeClr val="tx1"/>
              </a:buClr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‘mode’ function: the function ‘mode()” print the type of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7EE18-AAD3-AD4E-B829-5E0BE1B7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37163"/>
            <a:ext cx="4711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1" y="1524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Checking and Changing Classes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Other Examples (see R-script)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1EE69-894C-A24C-B6AF-658F4E14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39296"/>
            <a:ext cx="5372100" cy="889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801B95-0DC5-5A44-AF86-50EDB1898AB9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4161D2-0DC0-1D45-87B1-306231A9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68F999-7807-6241-8385-F9C0075FAD64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7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summary function does just that, giving appropriate information for different data types. Numeric variables are summarized as mean, median, and some quantiles. 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Here, the </a:t>
            </a:r>
            <a:r>
              <a:rPr lang="en-US" dirty="0" err="1"/>
              <a:t>runif</a:t>
            </a:r>
            <a:r>
              <a:rPr lang="en-US" dirty="0"/>
              <a:t> function generates 30 random numbers that are uniformly distributed between 0 and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A3794-994E-604F-AB23-1E32D1CB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05200"/>
            <a:ext cx="4445000" cy="825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C4C072-4218-C244-B2BF-33D6F0B3E3A5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3BADAE-A15A-BA4E-9E44-8E605165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F2B02A-94DD-FC4D-8CAD-D8808BA79B79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95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62100"/>
            <a:ext cx="8229600" cy="300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en-US" sz="2200" i="1" dirty="0"/>
              <a:t> </a:t>
            </a:r>
            <a:r>
              <a:rPr lang="en-US" altLang="en-US" i="1" dirty="0"/>
              <a:t>Installing R</a:t>
            </a:r>
          </a:p>
          <a:p>
            <a:pPr marL="274320" lvl="1" indent="0">
              <a:buNone/>
            </a:pPr>
            <a:r>
              <a:rPr lang="en-US" altLang="en-US" sz="1800" i="1" dirty="0"/>
              <a:t>Install R first, then Install R-studio!</a:t>
            </a:r>
          </a:p>
          <a:p>
            <a:pPr marL="274320" lvl="1" indent="0">
              <a:buNone/>
            </a:pPr>
            <a:endParaRPr lang="en-US" altLang="en-US" sz="1600" i="1" dirty="0"/>
          </a:p>
          <a:p>
            <a:pPr lvl="1"/>
            <a:r>
              <a:rPr lang="en-US" sz="1800" dirty="0"/>
              <a:t>Download and install R from </a:t>
            </a:r>
            <a:r>
              <a:rPr lang="en-US" sz="1800" dirty="0">
                <a:hlinkClick r:id="rId2"/>
              </a:rPr>
              <a:t>http://cran.r-project.org</a:t>
            </a: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Download and install </a:t>
            </a:r>
            <a:r>
              <a:rPr lang="en-US" sz="1800" dirty="0" err="1"/>
              <a:t>RStudio</a:t>
            </a:r>
            <a:r>
              <a:rPr lang="en-US" sz="1800" dirty="0"/>
              <a:t> from </a:t>
            </a:r>
            <a:r>
              <a:rPr lang="en-US" sz="1800" dirty="0">
                <a:hlinkClick r:id="rId3"/>
              </a:rPr>
              <a:t>https://www.rstudio.com/products/rstudio/download/#download</a:t>
            </a:r>
            <a:endParaRPr lang="en-US" sz="1800" dirty="0"/>
          </a:p>
          <a:p>
            <a:pPr lvl="1"/>
            <a:endParaRPr lang="en-US" altLang="en-US" sz="1600" i="1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altLang="en-US" sz="2000" i="1" dirty="0"/>
          </a:p>
          <a:p>
            <a:pPr marL="0" indent="0">
              <a:buNone/>
            </a:pPr>
            <a:endParaRPr lang="en-US" altLang="en-US" sz="18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5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letters is a built-in constant that contains the lowercase values from “a” to “z” (LETTERS contains the uppercase equivalents, “A” to “Z”).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Here, letters[1:5] uses indexing to restrict the letters to “a” to “e.” The sample function randomly samples these values, with replace, 30 times: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B5830-DD0F-224C-86B4-D451483E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527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Multidimensional objects, like matrices and data frames, are summarized by column.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data frame </a:t>
            </a:r>
            <a:r>
              <a:rPr lang="en-US" dirty="0" err="1"/>
              <a:t>dfr</a:t>
            </a:r>
            <a:r>
              <a:rPr lang="en-US" dirty="0"/>
              <a:t> that we create here is quite large to display, having 30 rows. For large objects like this,</a:t>
            </a:r>
            <a:r>
              <a:rPr lang="en-US" sz="800" dirty="0"/>
              <a:t> </a:t>
            </a:r>
            <a:r>
              <a:rPr lang="en-US" dirty="0"/>
              <a:t>the head function can be used to display only the first few rows (six by default):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6ED3D-6AA6-9745-80F6-8B0368B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810000"/>
            <a:ext cx="32512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ECEA7-B5CB-C64B-820F-8D1D04E51AE3}"/>
              </a:ext>
            </a:extLst>
          </p:cNvPr>
          <p:cNvSpPr txBox="1"/>
          <p:nvPr/>
        </p:nvSpPr>
        <p:spPr>
          <a:xfrm>
            <a:off x="4267200" y="47688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Matrix!</a:t>
            </a:r>
          </a:p>
        </p:txBody>
      </p:sp>
    </p:spTree>
    <p:extLst>
      <p:ext uri="{BB962C8B-B14F-4D97-AF65-F5344CB8AC3E}">
        <p14:creationId xmlns:p14="http://schemas.microsoft.com/office/powerpoint/2010/main" val="66336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Vectors, Matrices and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447800"/>
            <a:ext cx="8229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Matrices and Arrays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vector variables that we have looked at so far are one-dimensional objects, since they have length but no other dimensions. </a:t>
            </a:r>
          </a:p>
          <a:p>
            <a:pPr lvl="1" algn="just">
              <a:buClr>
                <a:schemeClr val="tx1"/>
              </a:buClr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Arrays hold multidimensional rectangular data. “Rectangular” means that each row is the same length, and likewise for each column and other dimensions. Matrices are a special case of two-dimensional arrays. 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 create an array, you call the array function, passing in a vector of values and a vector of dimensions. Optionally, you can also provide names for each dimension (see example). 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syntax for creating matrices is similar, but rather than passing a dim argument, you specify the number of rows or the number of columns.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When you create a matrix, the values that you passed in fill the matrix column-wise. It is also possible to fill the matrix row-wise by specifying the argument </a:t>
            </a:r>
            <a:r>
              <a:rPr lang="en-US" dirty="0" err="1"/>
              <a:t>byrow</a:t>
            </a:r>
            <a:r>
              <a:rPr lang="en-US" dirty="0"/>
              <a:t> = TRUE: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8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summary function for data frames works like calling summary on each individual 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97FF0-0051-F840-9A9C-F6F95EA6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3568700" cy="17399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FA9AFB-330D-2940-A2B2-8AA4E21A536E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B6E96-F9DD-574F-BE57-6399EA96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73EB4-30F2-7348-AB85-4B780ECC0285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8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Rows, Columns, and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both matrices and arrays, the dim function returns a vector of integers of the dimensions of the variable: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A9AFB-330D-2940-A2B2-8AA4E21A536E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B6E96-F9DD-574F-BE57-6399EA96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73EB4-30F2-7348-AB85-4B780ECC0285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81574F5-03BA-FD4D-864C-4318FE83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22895"/>
            <a:ext cx="1955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67139" y="15240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/>
              <a:t>Rows, Columns, and Dimensions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For matrices, the functions ‘</a:t>
            </a:r>
            <a:r>
              <a:rPr lang="en-US" dirty="0" err="1"/>
              <a:t>nrow</a:t>
            </a:r>
            <a:r>
              <a:rPr lang="en-US" dirty="0"/>
              <a:t>’ and ‘</a:t>
            </a:r>
            <a:r>
              <a:rPr lang="en-US" dirty="0" err="1"/>
              <a:t>ncol</a:t>
            </a:r>
            <a:r>
              <a:rPr lang="en-US" dirty="0"/>
              <a:t>’ return the number of rows and columns, respectively: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nrow</a:t>
            </a:r>
            <a:r>
              <a:rPr lang="en-US" dirty="0"/>
              <a:t> and </a:t>
            </a:r>
            <a:r>
              <a:rPr lang="en-US" dirty="0" err="1"/>
              <a:t>ncol</a:t>
            </a:r>
            <a:r>
              <a:rPr lang="en-US" dirty="0"/>
              <a:t> also work on arrays, returning the first and second dimensions, respectively, but it is usually better to use dim for higher-dimensional objects.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length function that we have previously used with vectors also works on matrices and arrays. In this case it returns the product of each of the dimensions.</a:t>
            </a:r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We can also reshape a matrix or array by assigning a new dimension with dim. This should be used with caution since it strips dimension names.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6E027-7336-254E-A027-01E002E9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1562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‘</a:t>
            </a:r>
            <a:r>
              <a:rPr lang="en-US" dirty="0" err="1"/>
              <a:t>str</a:t>
            </a:r>
            <a:r>
              <a:rPr lang="en-US" dirty="0"/>
              <a:t>()’ function shows the object’s structure. It isn’t that interesting for vectors (since they are so simple), but </a:t>
            </a:r>
            <a:r>
              <a:rPr lang="en-US" dirty="0" err="1"/>
              <a:t>str</a:t>
            </a:r>
            <a:r>
              <a:rPr lang="en-US" dirty="0"/>
              <a:t> is exceedingly useful for data frames and nested lists: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A9AFB-330D-2940-A2B2-8AA4E21A536E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B6E96-F9DD-574F-BE57-6399EA96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73EB4-30F2-7348-AB85-4B780ECC0285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D59430E-4D32-1C47-85E0-EDF5C754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962040"/>
            <a:ext cx="6667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3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Inspecting Variables and Your Workspace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57200" y="166298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Examining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Attributes function gives you a list of all the attributes belonging to an object: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A9AFB-330D-2940-A2B2-8AA4E21A536E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B6E96-F9DD-574F-BE57-6399EA96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73EB4-30F2-7348-AB85-4B780ECC0285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21CF6F-2D6E-394A-92CD-8A307DA9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36850"/>
            <a:ext cx="2336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94370" y="1676400"/>
            <a:ext cx="8155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variables have a </a:t>
            </a:r>
            <a:r>
              <a:rPr lang="en-US" i="1" dirty="0"/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test if an object has a particular class using the is function, or one of its </a:t>
            </a:r>
            <a:r>
              <a:rPr lang="en-US" dirty="0" err="1"/>
              <a:t>classspecific</a:t>
            </a:r>
            <a:r>
              <a:rPr lang="en-US" dirty="0"/>
              <a:t> variants.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several functions that let you inspect variables, including summary, </a:t>
            </a:r>
            <a:r>
              <a:rPr lang="en-US" dirty="0" err="1"/>
              <a:t>head,str</a:t>
            </a:r>
            <a:r>
              <a:rPr lang="en-US" dirty="0"/>
              <a:t>, </a:t>
            </a:r>
            <a:r>
              <a:rPr lang="en-US" dirty="0" err="1"/>
              <a:t>unclass</a:t>
            </a:r>
            <a:r>
              <a:rPr lang="en-US" dirty="0"/>
              <a:t>, attributes, and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 lists the names of your variables and </a:t>
            </a:r>
            <a:r>
              <a:rPr lang="en-US" dirty="0" err="1"/>
              <a:t>ls.str</a:t>
            </a:r>
            <a:r>
              <a:rPr lang="en-US" dirty="0"/>
              <a:t> lists them along with their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rm</a:t>
            </a:r>
            <a:r>
              <a:rPr lang="en-US" dirty="0"/>
              <a:t> removes your variables.</a:t>
            </a:r>
          </a:p>
          <a:p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D8436-F91E-844F-BB89-7968CACC7374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ED6947B-9330-F549-939A-A41812803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18561B-B627-4E44-91F5-3CE6A0795107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65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494370" y="1676400"/>
            <a:ext cx="8155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seq</a:t>
            </a:r>
            <a:r>
              <a:rPr lang="en-US" dirty="0"/>
              <a:t> and its variants let you create sequences of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Vectors have a length that can be accessed or set with the length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name elements of vectors, either when they are created or with the names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access slices of a vector by passing an index into square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 function creates a vector with repeated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multidimensional objects, with matrices being the special case of two-dimensional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, and dim provide ways of accessing the dimensions of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A31BCE-407C-DE42-B086-7702F06C516C}"/>
              </a:ext>
            </a:extLst>
          </p:cNvPr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C74831-A3EE-C04B-9B1F-1FA62120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6F0FC8-4084-6B47-883D-857420FD37BE}"/>
                </a:ext>
              </a:extLst>
            </p:cNvPr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36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4000"/>
            <a:ext cx="8229600" cy="300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en-US" sz="2200" i="1" dirty="0"/>
              <a:t> 4 panes of R-studio</a:t>
            </a:r>
            <a:endParaRPr lang="en-US" altLang="en-US" sz="1600" i="1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altLang="en-US" sz="2000" i="1" dirty="0"/>
          </a:p>
          <a:p>
            <a:pPr marL="0" indent="0">
              <a:buNone/>
            </a:pPr>
            <a:endParaRPr lang="en-US" altLang="en-US"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12CE-27BA-2D4A-8333-1F284188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19" y="1981200"/>
            <a:ext cx="6252161" cy="4724400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/>
              </p:cNvSpPr>
              <p:nvPr/>
            </p:nvSpPr>
            <p:spPr>
              <a:xfrm>
                <a:off x="457200" y="1524000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en-US" altLang="en-US" sz="2200" i="1" dirty="0"/>
                  <a:t> Customize Appearance and Pane Layout</a:t>
                </a:r>
              </a:p>
              <a:p>
                <a:pPr marL="274320" lvl="1" indent="0">
                  <a:buNone/>
                </a:pPr>
                <a:r>
                  <a:rPr lang="en-US" altLang="en-US" i="1" dirty="0"/>
                  <a:t>Tools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i="1" dirty="0"/>
                  <a:t>Global Options</a:t>
                </a:r>
              </a:p>
              <a:p>
                <a:pPr marL="0" indent="0">
                  <a:buNone/>
                </a:pPr>
                <a:r>
                  <a:rPr lang="en-US" sz="2000" dirty="0"/>
                  <a:t> </a:t>
                </a:r>
                <a:endParaRPr lang="en-US" altLang="en-US" sz="2000" i="1" dirty="0"/>
              </a:p>
              <a:p>
                <a:pPr marL="0" indent="0">
                  <a:buNone/>
                </a:pPr>
                <a:endParaRPr lang="en-US" altLang="en-US" sz="1800" i="1" dirty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229600" cy="838200"/>
              </a:xfrm>
              <a:prstGeom prst="rect">
                <a:avLst/>
              </a:prstGeom>
              <a:blipFill>
                <a:blip r:embed="rId2"/>
                <a:stretch>
                  <a:fillRect l="-519" t="-4348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880B86F-BF7F-EE44-A5AF-5496B660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45" y="2378927"/>
            <a:ext cx="4364230" cy="4319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31994-DC3D-9446-92E2-B8C874C2F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43" y="2378927"/>
            <a:ext cx="4341657" cy="4319239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2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524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en-US" sz="2200" i="1" dirty="0"/>
              <a:t> </a:t>
            </a:r>
            <a:r>
              <a:rPr lang="en-US" altLang="en-US" i="1" dirty="0"/>
              <a:t>Symbols</a:t>
            </a:r>
            <a:endParaRPr lang="en-US" altLang="en-US" sz="1600" i="1" dirty="0"/>
          </a:p>
          <a:p>
            <a:pPr lvl="1"/>
            <a:r>
              <a:rPr lang="en-US" dirty="0"/>
              <a:t>“&gt;” : </a:t>
            </a:r>
            <a:r>
              <a:rPr lang="en-US" dirty="0" err="1"/>
              <a:t>Rstudio</a:t>
            </a:r>
            <a:r>
              <a:rPr lang="en-US" dirty="0"/>
              <a:t> is ready for input from you.</a:t>
            </a:r>
          </a:p>
          <a:p>
            <a:pPr lvl="2"/>
            <a:endParaRPr lang="en-US" dirty="0"/>
          </a:p>
          <a:p>
            <a:pPr lvl="5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altLang="en-US" sz="1600" i="1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altLang="en-US" sz="2000" i="1" dirty="0"/>
          </a:p>
          <a:p>
            <a:pPr marL="0" indent="0">
              <a:buNone/>
            </a:pPr>
            <a:endParaRPr lang="en-US" altLang="en-US" sz="1800" i="1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7330ECFA-2056-8B46-9F7E-3703FE86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139" y="2514600"/>
                <a:ext cx="8229600" cy="2209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v"/>
                </a:pPr>
                <a:r>
                  <a:rPr lang="en-US" altLang="en-US" sz="2200" i="1" dirty="0"/>
                  <a:t> </a:t>
                </a:r>
                <a:r>
                  <a:rPr lang="en-US" altLang="en-US" i="1" dirty="0"/>
                  <a:t>How to Get Help in R</a:t>
                </a:r>
                <a:endParaRPr lang="en-US" altLang="en-US" sz="1600" i="1" dirty="0"/>
              </a:p>
              <a:p>
                <a:pPr lvl="1"/>
                <a:r>
                  <a:rPr lang="en-US" sz="1800" dirty="0"/>
                  <a:t>A function or a database that you know the name</a:t>
                </a:r>
              </a:p>
              <a:p>
                <a:pPr marL="274320" lvl="1" indent="0"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800" dirty="0"/>
                  <a:t>Type one question mark (?) followed by </a:t>
                </a:r>
                <a:r>
                  <a:rPr lang="en-US" sz="1800" u="sng" dirty="0"/>
                  <a:t>the name of the function</a:t>
                </a:r>
              </a:p>
              <a:p>
                <a:pPr lvl="1"/>
                <a:r>
                  <a:rPr lang="en-US" sz="1800" dirty="0"/>
                  <a:t>To find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Type two question marks (??) followed by a keyword related to the problem to search</a:t>
                </a:r>
              </a:p>
              <a:p>
                <a:pPr lvl="2"/>
                <a:r>
                  <a:rPr lang="en-US" dirty="0"/>
                  <a:t>help and </a:t>
                </a:r>
                <a:r>
                  <a:rPr lang="en-US" dirty="0" err="1"/>
                  <a:t>help.search</a:t>
                </a:r>
                <a:r>
                  <a:rPr lang="en-US" dirty="0"/>
                  <a:t> do the same things as ? and ??</a:t>
                </a:r>
              </a:p>
              <a:p>
                <a:pPr lvl="2"/>
                <a:r>
                  <a:rPr lang="en-US" dirty="0"/>
                  <a:t>apropos function finds variables (including functions) that match its input</a:t>
                </a:r>
              </a:p>
              <a:p>
                <a:pPr lvl="2"/>
                <a:r>
                  <a:rPr lang="en-US" dirty="0"/>
                  <a:t>operator ?? and browse Vignettes will only find things in packages that you have installed on your machine</a:t>
                </a:r>
              </a:p>
              <a:p>
                <a:pPr lvl="2"/>
                <a:endParaRPr lang="en-US" dirty="0"/>
              </a:p>
              <a:p>
                <a:pPr lvl="5"/>
                <a:endParaRPr lang="en-US" dirty="0"/>
              </a:p>
              <a:p>
                <a:pPr marL="548640" lvl="2" indent="0">
                  <a:buNone/>
                </a:pPr>
                <a:endParaRPr lang="en-US" dirty="0"/>
              </a:p>
              <a:p>
                <a:pPr marL="548640" lvl="2" indent="0">
                  <a:buNone/>
                </a:pPr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altLang="en-US" sz="1600" i="1" dirty="0"/>
              </a:p>
              <a:p>
                <a:pPr marL="0" indent="0">
                  <a:buNone/>
                </a:pPr>
                <a:r>
                  <a:rPr lang="en-US" sz="2000" dirty="0"/>
                  <a:t> </a:t>
                </a:r>
                <a:endParaRPr lang="en-US" altLang="en-US" sz="2000" i="1" dirty="0"/>
              </a:p>
              <a:p>
                <a:pPr marL="0" indent="0">
                  <a:buNone/>
                </a:pPr>
                <a:endParaRPr lang="en-US" altLang="en-US" sz="1800" i="1" dirty="0"/>
              </a:p>
            </p:txBody>
          </p:sp>
        </mc:Choice>
        <mc:Fallback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7330ECFA-2056-8B46-9F7E-3703FE86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9" y="2514600"/>
                <a:ext cx="8229600" cy="2209800"/>
              </a:xfrm>
              <a:prstGeom prst="rect">
                <a:avLst/>
              </a:prstGeom>
              <a:blipFill>
                <a:blip r:embed="rId2"/>
                <a:stretch>
                  <a:fillRect l="-462" t="-2286" r="-154" b="-5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41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492405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altLang="en-US" sz="2200" i="1" dirty="0"/>
              <a:t> Installing Extra Related Software</a:t>
            </a:r>
          </a:p>
          <a:p>
            <a:pPr lvl="1">
              <a:buClr>
                <a:schemeClr val="tx1"/>
              </a:buClr>
            </a:pPr>
            <a:r>
              <a:rPr lang="en-US" sz="1800" dirty="0" err="1"/>
              <a:t>install.packages</a:t>
            </a:r>
            <a:r>
              <a:rPr lang="en-US" sz="1800" dirty="0"/>
              <a:t>("</a:t>
            </a:r>
            <a:r>
              <a:rPr lang="en-US" sz="1800" dirty="0" err="1"/>
              <a:t>installr</a:t>
            </a:r>
            <a:r>
              <a:rPr lang="en-US" sz="1800" dirty="0"/>
              <a:t>") 	</a:t>
            </a:r>
            <a:r>
              <a:rPr lang="en-US" sz="1800" i="1" dirty="0"/>
              <a:t>#download and install the 					package named </a:t>
            </a:r>
            <a:r>
              <a:rPr lang="en-US" sz="1800" i="1" dirty="0" err="1"/>
              <a:t>installr</a:t>
            </a:r>
            <a:endParaRPr lang="en-US" sz="1800" i="1" dirty="0"/>
          </a:p>
          <a:p>
            <a:pPr lvl="1">
              <a:buClr>
                <a:schemeClr val="tx1"/>
              </a:buClr>
            </a:pPr>
            <a:r>
              <a:rPr lang="en-US" sz="1800" dirty="0"/>
              <a:t>library(</a:t>
            </a:r>
            <a:r>
              <a:rPr lang="en-US" sz="1800" dirty="0" err="1"/>
              <a:t>installr</a:t>
            </a:r>
            <a:r>
              <a:rPr lang="en-US" sz="1800" dirty="0"/>
              <a:t>) 		</a:t>
            </a:r>
            <a:r>
              <a:rPr lang="en-US" sz="1800" i="1" dirty="0"/>
              <a:t>#load the </a:t>
            </a:r>
            <a:r>
              <a:rPr lang="en-US" sz="1800" i="1" dirty="0" err="1"/>
              <a:t>installr</a:t>
            </a:r>
            <a:r>
              <a:rPr lang="en-US" sz="1800" i="1" dirty="0"/>
              <a:t> package</a:t>
            </a:r>
          </a:p>
          <a:p>
            <a:pPr lvl="1">
              <a:buClr>
                <a:schemeClr val="tx1"/>
              </a:buClr>
            </a:pPr>
            <a:r>
              <a:rPr lang="en-US" sz="1800" dirty="0" err="1"/>
              <a:t>install.RStudio</a:t>
            </a:r>
            <a:r>
              <a:rPr lang="en-US" sz="1800" dirty="0"/>
              <a:t>() 		</a:t>
            </a:r>
            <a:r>
              <a:rPr lang="en-US" sz="1800" i="1" dirty="0"/>
              <a:t>#download and install the RStudio IDE</a:t>
            </a:r>
          </a:p>
          <a:p>
            <a:pPr lvl="1">
              <a:buClr>
                <a:schemeClr val="tx1"/>
              </a:buClr>
            </a:pPr>
            <a:r>
              <a:rPr lang="en-US" sz="1800" dirty="0" err="1"/>
              <a:t>install.Rtools</a:t>
            </a:r>
            <a:r>
              <a:rPr lang="en-US" sz="1800" dirty="0"/>
              <a:t>() 		</a:t>
            </a:r>
            <a:r>
              <a:rPr lang="en-US" sz="1800" i="1" dirty="0"/>
              <a:t>#</a:t>
            </a:r>
            <a:r>
              <a:rPr lang="en-US" sz="1800" i="1" dirty="0" err="1"/>
              <a:t>Rtools</a:t>
            </a:r>
            <a:r>
              <a:rPr lang="en-US" sz="1800" i="1" dirty="0"/>
              <a:t> is needed for building your 				own packages</a:t>
            </a:r>
          </a:p>
          <a:p>
            <a:pPr lvl="1">
              <a:buClr>
                <a:schemeClr val="tx1"/>
              </a:buClr>
            </a:pPr>
            <a:r>
              <a:rPr lang="en-US" sz="1800" dirty="0" err="1"/>
              <a:t>install.git</a:t>
            </a:r>
            <a:r>
              <a:rPr lang="en-US" sz="1800" dirty="0"/>
              <a:t>() 			</a:t>
            </a:r>
            <a:r>
              <a:rPr lang="en-US" sz="1800" i="1" dirty="0"/>
              <a:t>#git provides version control for your 				code</a:t>
            </a:r>
            <a:endParaRPr lang="en-US" altLang="en-US" sz="5400" i="1" dirty="0"/>
          </a:p>
          <a:p>
            <a:pPr lvl="1">
              <a:buFont typeface="Wingdings" pitchFamily="2" charset="2"/>
              <a:buChar char="v"/>
            </a:pPr>
            <a:endParaRPr lang="en-US" altLang="en-US" sz="1100" i="1" dirty="0"/>
          </a:p>
          <a:p>
            <a:pPr marL="1188720" lvl="5" indent="0">
              <a:buNone/>
            </a:pPr>
            <a:endParaRPr lang="en-US" sz="1200" dirty="0"/>
          </a:p>
          <a:p>
            <a:pPr marL="548640" lvl="2" indent="0">
              <a:buNone/>
            </a:pPr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altLang="en-US" sz="1400" i="1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en-US" altLang="en-US" sz="1800" i="1" dirty="0"/>
          </a:p>
          <a:p>
            <a:pPr marL="0" indent="0">
              <a:buNone/>
            </a:pPr>
            <a:endParaRPr lang="en-US" altLang="en-US" sz="18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5334000"/>
            <a:ext cx="9144000" cy="1524000"/>
            <a:chOff x="0" y="5334000"/>
            <a:chExt cx="9144000" cy="152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34000"/>
              <a:ext cx="9144000" cy="1524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505200" y="6019800"/>
              <a:ext cx="2057400" cy="685800"/>
            </a:xfrm>
            <a:prstGeom prst="rect">
              <a:avLst/>
            </a:prstGeom>
            <a:solidFill>
              <a:srgbClr val="05274C"/>
            </a:solidFill>
            <a:ln>
              <a:solidFill>
                <a:srgbClr val="052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3"/>
          <p:cNvSpPr txBox="1">
            <a:spLocks/>
          </p:cNvSpPr>
          <p:nvPr/>
        </p:nvSpPr>
        <p:spPr>
          <a:xfrm>
            <a:off x="457200" y="533400"/>
            <a:ext cx="8229600" cy="8382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4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Language Fundamentals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EDB0CD-398D-48D1-BD19-E9BF32F4A333}"/>
                  </a:ext>
                </a:extLst>
              </p:cNvPr>
              <p:cNvSpPr txBox="1"/>
              <p:nvPr/>
            </p:nvSpPr>
            <p:spPr>
              <a:xfrm>
                <a:off x="379141" y="1662983"/>
                <a:ext cx="8763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v"/>
                </a:pPr>
                <a:r>
                  <a:rPr lang="en-US" b="1" dirty="0"/>
                  <a:t>Assigning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assign a (local) variable using either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, though for historical reasons,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is preferred: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Now we can reuse these values in our further calculations: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spaces around the assignment operators aren’t compulsory, but they help readability, especially with &lt;-, so we can easily distinguish assignment from less than.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EDB0CD-398D-48D1-BD19-E9BF32F4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1" y="1662983"/>
                <a:ext cx="8763000" cy="3970318"/>
              </a:xfrm>
              <a:prstGeom prst="rect">
                <a:avLst/>
              </a:prstGeom>
              <a:blipFill>
                <a:blip r:embed="rId2"/>
                <a:stretch>
                  <a:fillRect l="-434" t="-637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922131D-ED6E-4D46-8D89-180336C9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7493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9463F-C0A7-C34E-9541-0180E335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755900"/>
            <a:ext cx="6477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B5AD3-2BFE-C647-9121-1CFE878C8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261" y="3971785"/>
            <a:ext cx="1219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1C314E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Language Fundamentals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0CD-398D-48D1-BD19-E9BF32F4A333}"/>
              </a:ext>
            </a:extLst>
          </p:cNvPr>
          <p:cNvSpPr txBox="1"/>
          <p:nvPr/>
        </p:nvSpPr>
        <p:spPr>
          <a:xfrm>
            <a:off x="379141" y="1662983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b="1" dirty="0"/>
              <a:t>Assigning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assign a (local) variable using probability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870EF-7B32-C34D-A08A-78466B65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1447800" cy="25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65C3A-218C-6F48-9B39-B5AA2890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24" y="2806462"/>
            <a:ext cx="4510952" cy="37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3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id">
  <a:themeElements>
    <a:clrScheme name="Custom 33">
      <a:dk1>
        <a:sysClr val="windowText" lastClr="000000"/>
      </a:dk1>
      <a:lt1>
        <a:sysClr val="window" lastClr="FFFFFF"/>
      </a:lt1>
      <a:dk2>
        <a:srgbClr val="D35712"/>
      </a:dk2>
      <a:lt2>
        <a:srgbClr val="D3DFEF"/>
      </a:lt2>
      <a:accent1>
        <a:srgbClr val="1C314E"/>
      </a:accent1>
      <a:accent2>
        <a:srgbClr val="EB641B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2577</TotalTime>
  <Words>1893</Words>
  <Application>Microsoft Macintosh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Apple Chancery</vt:lpstr>
      <vt:lpstr>Arial</vt:lpstr>
      <vt:lpstr>Arial Black</vt:lpstr>
      <vt:lpstr>Big Caslon Medium</vt:lpstr>
      <vt:lpstr>Calibri</vt:lpstr>
      <vt:lpstr>Cambria Math</vt:lpstr>
      <vt:lpstr>Gill Sans MT</vt:lpstr>
      <vt:lpstr>Wingdings</vt:lpstr>
      <vt:lpstr>Wingdings 2</vt:lpstr>
      <vt:lpstr>Clarity</vt:lpstr>
      <vt:lpstr>Grid</vt:lpstr>
      <vt:lpstr>Predictive modeling I R crush -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</dc:title>
  <dc:creator>Jennifer Jackson</dc:creator>
  <cp:lastModifiedBy>Sumin Han</cp:lastModifiedBy>
  <cp:revision>261</cp:revision>
  <cp:lastPrinted>2019-01-27T23:21:29Z</cp:lastPrinted>
  <dcterms:created xsi:type="dcterms:W3CDTF">2013-02-26T22:17:03Z</dcterms:created>
  <dcterms:modified xsi:type="dcterms:W3CDTF">2019-08-25T18:08:57Z</dcterms:modified>
</cp:coreProperties>
</file>