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handoutMasterIdLst>
    <p:handoutMasterId r:id="rId20"/>
  </p:handoutMasterIdLst>
  <p:sldIdLst>
    <p:sldId id="289" r:id="rId3"/>
    <p:sldId id="333" r:id="rId4"/>
    <p:sldId id="345" r:id="rId5"/>
    <p:sldId id="338" r:id="rId6"/>
    <p:sldId id="339" r:id="rId7"/>
    <p:sldId id="340" r:id="rId8"/>
    <p:sldId id="346" r:id="rId9"/>
    <p:sldId id="349" r:id="rId10"/>
    <p:sldId id="341" r:id="rId11"/>
    <p:sldId id="342" r:id="rId12"/>
    <p:sldId id="350" r:id="rId13"/>
    <p:sldId id="343" r:id="rId14"/>
    <p:sldId id="351" r:id="rId15"/>
    <p:sldId id="344" r:id="rId16"/>
    <p:sldId id="347" r:id="rId17"/>
    <p:sldId id="348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C00000"/>
    <a:srgbClr val="002060"/>
    <a:srgbClr val="3333FF"/>
    <a:srgbClr val="336699"/>
    <a:srgbClr val="D4E0F0"/>
    <a:srgbClr val="05274C"/>
    <a:srgbClr val="1C314E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89660" autoAdjust="0"/>
  </p:normalViewPr>
  <p:slideViewPr>
    <p:cSldViewPr>
      <p:cViewPr varScale="1">
        <p:scale>
          <a:sx n="76" d="100"/>
          <a:sy n="76" d="100"/>
        </p:scale>
        <p:origin x="13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4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7016" tIns="48508" rIns="97016" bIns="4850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7016" tIns="48508" rIns="97016" bIns="48508" rtlCol="0"/>
          <a:lstStyle>
            <a:lvl1pPr algn="r">
              <a:defRPr sz="1200"/>
            </a:lvl1pPr>
          </a:lstStyle>
          <a:p>
            <a:fld id="{1E64D11A-3D2F-4436-B399-26A7387D8F2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7016" tIns="48508" rIns="97016" bIns="4850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7016" tIns="48508" rIns="97016" bIns="48508" rtlCol="0" anchor="b"/>
          <a:lstStyle>
            <a:lvl1pPr algn="r">
              <a:defRPr sz="1200"/>
            </a:lvl1pPr>
          </a:lstStyle>
          <a:p>
            <a:fld id="{3E9F2D36-4B56-479B-928C-E156C999F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7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7016" tIns="48508" rIns="97016" bIns="4850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7016" tIns="48508" rIns="97016" bIns="48508" rtlCol="0"/>
          <a:lstStyle>
            <a:lvl1pPr algn="r">
              <a:defRPr sz="1200"/>
            </a:lvl1pPr>
          </a:lstStyle>
          <a:p>
            <a:fld id="{05DF407C-7475-4452-B31B-C767B37EFB49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016" tIns="48508" rIns="97016" bIns="4850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7016" tIns="48508" rIns="97016" bIns="485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7016" tIns="48508" rIns="97016" bIns="4850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7016" tIns="48508" rIns="97016" bIns="48508" rtlCol="0" anchor="b"/>
          <a:lstStyle>
            <a:lvl1pPr algn="r">
              <a:defRPr sz="1200"/>
            </a:lvl1pPr>
          </a:lstStyle>
          <a:p>
            <a:fld id="{C5FFED5C-22A9-45C7-B4AD-703B0EE907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5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2CDB-172D-4FD2-B744-CA435ED30F64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2CDB-172D-4FD2-B744-CA435ED30F64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2CDB-172D-4FD2-B744-CA435ED30F64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32FB18A-AD88-4313-899B-D1091DD68F60}" type="datetimeFigureOut">
              <a:rPr lang="en-US" smtClean="0">
                <a:solidFill>
                  <a:srgbClr val="D3DFEF"/>
                </a:solidFill>
              </a:rPr>
              <a:pPr/>
              <a:t>8/19/2019</a:t>
            </a:fld>
            <a:endParaRPr lang="en-US">
              <a:solidFill>
                <a:srgbClr val="D3DFEF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9F98FA-5DBF-4623-B728-96C7D126D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3DFEF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>
                <a:solidFill>
                  <a:srgbClr val="D35712"/>
                </a:solidFill>
              </a:rPr>
              <a:pPr/>
              <a:t>8/19/2019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3571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8FA-5DBF-4623-B728-96C7D126D3A5}" type="slidenum">
              <a:rPr lang="en-US" smtClean="0">
                <a:solidFill>
                  <a:srgbClr val="D35712"/>
                </a:solidFill>
              </a:rPr>
              <a:pPr/>
              <a:t>‹#›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2FB18A-AD88-4313-899B-D1091DD68F60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09F98FA-5DBF-4623-B728-96C7D126D3A5}" type="slidenum">
              <a:rPr lang="en-US" smtClean="0">
                <a:solidFill>
                  <a:srgbClr val="D3DFEF"/>
                </a:solidFill>
              </a:rPr>
              <a:pPr/>
              <a:t>‹#›</a:t>
            </a:fld>
            <a:endParaRPr lang="en-US">
              <a:solidFill>
                <a:srgbClr val="D3DFEF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>
                <a:solidFill>
                  <a:srgbClr val="D35712"/>
                </a:solidFill>
              </a:rPr>
              <a:pPr/>
              <a:t>8/19/2019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3571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8FA-5DBF-4623-B728-96C7D126D3A5}" type="slidenum">
              <a:rPr lang="en-US" smtClean="0">
                <a:solidFill>
                  <a:srgbClr val="D35712"/>
                </a:solidFill>
              </a:rPr>
              <a:pPr/>
              <a:t>‹#›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>
                <a:solidFill>
                  <a:srgbClr val="D35712"/>
                </a:solidFill>
              </a:rPr>
              <a:pPr/>
              <a:t>8/19/2019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3571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8FA-5DBF-4623-B728-96C7D126D3A5}" type="slidenum">
              <a:rPr lang="en-US" smtClean="0">
                <a:solidFill>
                  <a:srgbClr val="D35712"/>
                </a:solidFill>
              </a:rPr>
              <a:pPr/>
              <a:t>‹#›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>
                <a:solidFill>
                  <a:srgbClr val="D35712"/>
                </a:solidFill>
              </a:rPr>
              <a:pPr/>
              <a:t>8/19/2019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3571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8FA-5DBF-4623-B728-96C7D126D3A5}" type="slidenum">
              <a:rPr lang="en-US" smtClean="0">
                <a:solidFill>
                  <a:srgbClr val="D35712"/>
                </a:solidFill>
              </a:rPr>
              <a:pPr/>
              <a:t>‹#›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>
                <a:solidFill>
                  <a:srgbClr val="D35712"/>
                </a:solidFill>
              </a:rPr>
              <a:pPr/>
              <a:t>8/19/2019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3571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8FA-5DBF-4623-B728-96C7D126D3A5}" type="slidenum">
              <a:rPr lang="en-US" smtClean="0">
                <a:solidFill>
                  <a:srgbClr val="D35712"/>
                </a:solidFill>
              </a:rPr>
              <a:pPr/>
              <a:t>‹#›</a:t>
            </a:fld>
            <a:endParaRPr lang="en-US">
              <a:solidFill>
                <a:srgbClr val="D3571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>
                <a:solidFill>
                  <a:srgbClr val="D35712"/>
                </a:solidFill>
              </a:rPr>
              <a:pPr/>
              <a:t>8/19/2019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3571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9F98FA-5DBF-4623-B728-96C7D126D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2CDB-172D-4FD2-B744-CA435ED30F64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>
                <a:solidFill>
                  <a:srgbClr val="D3DFEF"/>
                </a:solidFill>
              </a:rPr>
              <a:pPr/>
              <a:t>8/19/2019</a:t>
            </a:fld>
            <a:endParaRPr lang="en-US">
              <a:solidFill>
                <a:srgbClr val="D3DFE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3DFE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8FA-5DBF-4623-B728-96C7D126D3A5}" type="slidenum">
              <a:rPr lang="en-US" smtClean="0">
                <a:solidFill>
                  <a:srgbClr val="D3DFEF"/>
                </a:solidFill>
              </a:rPr>
              <a:pPr/>
              <a:t>‹#›</a:t>
            </a:fld>
            <a:endParaRPr lang="en-US">
              <a:solidFill>
                <a:srgbClr val="D3DFEF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>
                <a:solidFill>
                  <a:srgbClr val="D35712"/>
                </a:solidFill>
              </a:rPr>
              <a:pPr/>
              <a:t>8/19/2019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3571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8FA-5DBF-4623-B728-96C7D126D3A5}" type="slidenum">
              <a:rPr lang="en-US" smtClean="0">
                <a:solidFill>
                  <a:srgbClr val="D35712"/>
                </a:solidFill>
              </a:rPr>
              <a:pPr/>
              <a:t>‹#›</a:t>
            </a:fld>
            <a:endParaRPr lang="en-US">
              <a:solidFill>
                <a:srgbClr val="D3571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>
                <a:solidFill>
                  <a:srgbClr val="D35712"/>
                </a:solidFill>
              </a:rPr>
              <a:pPr/>
              <a:t>8/19/2019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3571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09F98FA-5DBF-4623-B728-96C7D126D3A5}" type="slidenum">
              <a:rPr lang="en-US" smtClean="0">
                <a:solidFill>
                  <a:srgbClr val="D3DFEF"/>
                </a:solidFill>
              </a:rPr>
              <a:pPr/>
              <a:t>‹#›</a:t>
            </a:fld>
            <a:endParaRPr lang="en-US">
              <a:solidFill>
                <a:srgbClr val="D3DFE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2CDB-172D-4FD2-B744-CA435ED30F64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2CDB-172D-4FD2-B744-CA435ED30F64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2CDB-172D-4FD2-B744-CA435ED30F64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2CDB-172D-4FD2-B744-CA435ED30F64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2CDB-172D-4FD2-B744-CA435ED30F64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2CDB-172D-4FD2-B744-CA435ED30F64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2CDB-172D-4FD2-B744-CA435ED30F64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8E32CDB-172D-4FD2-B744-CA435ED30F64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832FB18A-AD88-4313-899B-D1091DD68F60}" type="datetimeFigureOut">
              <a:rPr lang="en-US" smtClean="0">
                <a:solidFill>
                  <a:srgbClr val="D35712"/>
                </a:solidFill>
              </a:rPr>
              <a:pPr/>
              <a:t>8/19/2019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D3571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09F98FA-5DBF-4623-B728-96C7D126D3A5}" type="slidenum">
              <a:rPr lang="en-US" smtClean="0">
                <a:solidFill>
                  <a:srgbClr val="D35712"/>
                </a:solidFill>
              </a:rPr>
              <a:pPr/>
              <a:t>‹#›</a:t>
            </a:fld>
            <a:endParaRPr lang="en-US">
              <a:solidFill>
                <a:srgbClr val="D357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>
                <a:latin typeface="Big Caslon Medium" charset="0"/>
                <a:ea typeface="Big Caslon Medium" charset="0"/>
                <a:cs typeface="Big Caslon Medium" charset="0"/>
              </a:rPr>
              <a:t>Fall 2019</a:t>
            </a:r>
          </a:p>
          <a:p>
            <a:pPr algn="ctr"/>
            <a:r>
              <a:rPr lang="en-US" sz="1600" dirty="0" smtClean="0">
                <a:latin typeface="Big Caslon Medium" charset="0"/>
                <a:ea typeface="Big Caslon Medium" charset="0"/>
                <a:cs typeface="Big Caslon Medium" charset="0"/>
              </a:rPr>
              <a:t>September 4</a:t>
            </a:r>
            <a:endParaRPr lang="en-US" sz="1600" dirty="0"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115" y="5486400"/>
            <a:ext cx="1359568" cy="1143000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/>
          <a:p>
            <a:pPr algn="ctr"/>
            <a:r>
              <a:rPr lang="en-US" sz="3600" b="1" dirty="0">
                <a:latin typeface="Apple Chancery"/>
                <a:ea typeface="Big Caslon Medium" charset="0"/>
                <a:cs typeface="Big Caslon Medium" charset="0"/>
              </a:rPr>
              <a:t>Unit </a:t>
            </a:r>
            <a:r>
              <a:rPr lang="en-US" sz="3600" b="1" dirty="0" smtClean="0">
                <a:latin typeface="Apple Chancery"/>
                <a:ea typeface="Big Caslon Medium" charset="0"/>
                <a:cs typeface="Big Caslon Medium" charset="0"/>
              </a:rPr>
              <a:t>1 </a:t>
            </a:r>
            <a:br>
              <a:rPr lang="en-US" sz="3600" b="1" dirty="0" smtClean="0">
                <a:latin typeface="Apple Chancery"/>
                <a:ea typeface="Big Caslon Medium" charset="0"/>
                <a:cs typeface="Big Caslon Medium" charset="0"/>
              </a:rPr>
            </a:br>
            <a:r>
              <a:rPr lang="en-US" sz="3600" b="1" dirty="0" smtClean="0">
                <a:latin typeface="Apple Chancery"/>
                <a:ea typeface="Big Caslon Medium" charset="0"/>
                <a:cs typeface="Big Caslon Medium" charset="0"/>
              </a:rPr>
              <a:t>Regression modeling</a:t>
            </a:r>
            <a:br>
              <a:rPr lang="en-US" sz="3600" b="1" dirty="0" smtClean="0">
                <a:latin typeface="Apple Chancery"/>
                <a:ea typeface="Big Caslon Medium" charset="0"/>
                <a:cs typeface="Big Caslon Medium" charset="0"/>
              </a:rPr>
            </a:br>
            <a:r>
              <a:rPr lang="en-US" sz="3600" b="1" dirty="0" smtClean="0">
                <a:latin typeface="Apple Chancery"/>
                <a:ea typeface="Big Caslon Medium" charset="0"/>
                <a:cs typeface="Big Caslon Medium" charset="0"/>
              </a:rPr>
              <a:t/>
            </a:r>
            <a:br>
              <a:rPr lang="en-US" sz="3600" b="1" dirty="0" smtClean="0">
                <a:latin typeface="Apple Chancery"/>
                <a:ea typeface="Big Caslon Medium" charset="0"/>
                <a:cs typeface="Big Caslon Medium" charset="0"/>
              </a:rPr>
            </a:br>
            <a:r>
              <a:rPr lang="en-US" sz="32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pple Chancery"/>
                <a:ea typeface="Big Caslon Medium" charset="0"/>
                <a:cs typeface="Big Caslon Medium" charset="0"/>
              </a:rPr>
              <a:t>Simple </a:t>
            </a:r>
            <a:r>
              <a:rPr lang="en-US" sz="32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pple Chancery"/>
                <a:ea typeface="Big Caslon Medium" charset="0"/>
                <a:cs typeface="Big Caslon Medium" charset="0"/>
              </a:rPr>
              <a:t>regression in R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latin typeface="Apple Chancery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77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523999"/>
            <a:ext cx="8229600" cy="4085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/>
              <a:t>5. How accurately can we estimate the effect of each medium on sales?</a:t>
            </a:r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457200" indent="-457200" fontAlgn="base">
              <a:buAutoNum type="arabicPeriod"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>
              <a:buFont typeface="Wingdings" pitchFamily="2" charset="2"/>
              <a:buChar char="v"/>
            </a:pPr>
            <a:endParaRPr lang="en-US" altLang="en-US" sz="1200" i="1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Simple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Linear Regression using R 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0946772"/>
                  </p:ext>
                </p:extLst>
              </p:nvPr>
            </p:nvGraphicFramePr>
            <p:xfrm>
              <a:off x="1219200" y="2514600"/>
              <a:ext cx="64008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8800">
                      <a:extLst>
                        <a:ext uri="{9D8B030D-6E8A-4147-A177-3AD203B41FA5}">
                          <a16:colId xmlns:a16="http://schemas.microsoft.com/office/drawing/2014/main" val="3799013255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299764626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3280708499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7701159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Media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Radio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Neswpaper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913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Residual</a:t>
                          </a:r>
                          <a:r>
                            <a:rPr lang="en-US" baseline="0" dirty="0" smtClean="0"/>
                            <a:t> standard error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3.259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4.275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5.092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2853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R-squared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0.6119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0.332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0.05212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142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0946772"/>
                  </p:ext>
                </p:extLst>
              </p:nvPr>
            </p:nvGraphicFramePr>
            <p:xfrm>
              <a:off x="1219200" y="2514600"/>
              <a:ext cx="64008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8800">
                      <a:extLst>
                        <a:ext uri="{9D8B030D-6E8A-4147-A177-3AD203B41FA5}">
                          <a16:colId xmlns:a16="http://schemas.microsoft.com/office/drawing/2014/main" val="3799013255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299764626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3280708499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7701159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Media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Radio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Neswpaper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91315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Residual</a:t>
                          </a:r>
                          <a:r>
                            <a:rPr lang="en-US" baseline="0" dirty="0" smtClean="0"/>
                            <a:t> standard error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222" t="-62264" r="-235556" b="-7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80" t="-62264" r="-101521" b="-7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27" t="-62264" r="-1908" b="-707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2853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R-squared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222" t="-281967" r="-23555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80" t="-281967" r="-10152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27" t="-281967" r="-1908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71426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7454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523999"/>
            <a:ext cx="8229600" cy="4085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/>
              <a:t>5. How accurately can we estimate the effect of each medium on sales?</a:t>
            </a:r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457200" indent="-457200" fontAlgn="base">
              <a:buAutoNum type="arabicPeriod"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>
              <a:buFont typeface="Wingdings" pitchFamily="2" charset="2"/>
              <a:buChar char="v"/>
            </a:pPr>
            <a:endParaRPr lang="en-US" altLang="en-US" sz="1200" i="1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Simple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Linear Regression using R 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9105203"/>
                  </p:ext>
                </p:extLst>
              </p:nvPr>
            </p:nvGraphicFramePr>
            <p:xfrm>
              <a:off x="1524000" y="2415910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379901325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299764626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28070849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7701159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Media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Radio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Neswpaper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913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Coefficients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0.047537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0.20250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0.05469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2853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2.2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2.2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0.00115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14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Low limit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effectLst/>
                            </a:rPr>
                            <a:t>0.04226305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effectLst/>
                            </a:rPr>
                            <a:t>0.1624896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effectLst/>
                            </a:rPr>
                            <a:t>0.02220468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118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Upper limit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effectLst/>
                            </a:rPr>
                            <a:t>0.05281023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effectLst/>
                            </a:rPr>
                            <a:t>0.2425019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effectLst/>
                            </a:rPr>
                            <a:t>0.08718151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9051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9105203"/>
                  </p:ext>
                </p:extLst>
              </p:nvPr>
            </p:nvGraphicFramePr>
            <p:xfrm>
              <a:off x="1524000" y="2415910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379901325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299764626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28070849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7701159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Media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Radio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Neswpaper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913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Coefficients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0.047537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0.20250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0.05469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2853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00" t="-208197" r="-202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800" t="-208197" r="-102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0.00115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14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Low limit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effectLst/>
                            </a:rPr>
                            <a:t>0.04226305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effectLst/>
                            </a:rPr>
                            <a:t>0.1624896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effectLst/>
                            </a:rPr>
                            <a:t>0.02220468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118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Upper limit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effectLst/>
                            </a:rPr>
                            <a:t>0.05281023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effectLst/>
                            </a:rPr>
                            <a:t>0.2425019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effectLst/>
                            </a:rPr>
                            <a:t>0.08718151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90513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54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523999"/>
            <a:ext cx="8229600" cy="4085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/>
              <a:t>6. How accurately can we predict future sales?</a:t>
            </a:r>
          </a:p>
          <a:p>
            <a:pPr marL="0" indent="0" fontAlgn="base">
              <a:buNone/>
            </a:pPr>
            <a:endParaRPr lang="en-US" sz="1600" dirty="0" smtClean="0"/>
          </a:p>
          <a:p>
            <a:pPr marL="0" indent="0" fontAlgn="base">
              <a:buNone/>
            </a:pPr>
            <a:r>
              <a:rPr lang="en-US" sz="1600" dirty="0" smtClean="0"/>
              <a:t>For the average response, </a:t>
            </a:r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457200" indent="-457200" fontAlgn="base">
              <a:buAutoNum type="arabicPeriod"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>
              <a:buFont typeface="Wingdings" pitchFamily="2" charset="2"/>
              <a:buChar char="v"/>
            </a:pPr>
            <a:endParaRPr lang="en-US" altLang="en-US" sz="1200" i="1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Simple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Linear Regression using R 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56851"/>
              </p:ext>
            </p:extLst>
          </p:nvPr>
        </p:nvGraphicFramePr>
        <p:xfrm>
          <a:off x="1524000" y="343990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7990132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97646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807084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0115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Neswpaper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91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14.11555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13.76655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13.71873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85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13.66104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13.16827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12.98579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Upper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14.57007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14.36482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14.45168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905138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717800"/>
            <a:ext cx="44862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1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523999"/>
            <a:ext cx="8229600" cy="4085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/>
              <a:t>6. How accurately can we predict future sales?</a:t>
            </a:r>
          </a:p>
          <a:p>
            <a:pPr marL="0" indent="0" fontAlgn="base">
              <a:buNone/>
            </a:pPr>
            <a:endParaRPr lang="en-US" sz="1600" dirty="0" smtClean="0"/>
          </a:p>
          <a:p>
            <a:pPr marL="0" indent="0" fontAlgn="base">
              <a:buNone/>
            </a:pPr>
            <a:r>
              <a:rPr lang="en-US" sz="1600" dirty="0" smtClean="0"/>
              <a:t>For the individual response, </a:t>
            </a:r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457200" indent="-457200" fontAlgn="base">
              <a:buAutoNum type="arabicPeriod"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>
              <a:buFont typeface="Wingdings" pitchFamily="2" charset="2"/>
              <a:buChar char="v"/>
            </a:pPr>
            <a:endParaRPr lang="en-US" altLang="en-US" sz="1200" i="1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Simple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Linear Regression using R 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93569"/>
              </p:ext>
            </p:extLst>
          </p:nvPr>
        </p:nvGraphicFramePr>
        <p:xfrm>
          <a:off x="1524000" y="344614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7990132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97646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807084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0115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Neswpaper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91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14.11555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13.76655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13.71873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85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7.673372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5.315078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3.649563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Upper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20.55773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22.21801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23.78791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905138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712139"/>
            <a:ext cx="4572000" cy="3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523999"/>
            <a:ext cx="8229600" cy="4085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/>
              <a:t>7.Is</a:t>
            </a:r>
            <a:r>
              <a:rPr lang="en-US" i="1" dirty="0"/>
              <a:t> </a:t>
            </a:r>
            <a:r>
              <a:rPr lang="en-US" dirty="0"/>
              <a:t>there synergy among the advertising media?</a:t>
            </a:r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457200" indent="-457200" fontAlgn="base">
              <a:buAutoNum type="arabicPeriod"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>
              <a:buFont typeface="Wingdings" pitchFamily="2" charset="2"/>
              <a:buChar char="v"/>
            </a:pPr>
            <a:endParaRPr lang="en-US" altLang="en-US" sz="1200" i="1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Simple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Linear Regression using R 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209800"/>
            <a:ext cx="48672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1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523999"/>
            <a:ext cx="8229600" cy="4085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/>
              <a:t>7.Is</a:t>
            </a:r>
            <a:r>
              <a:rPr lang="en-US" i="1" dirty="0"/>
              <a:t> </a:t>
            </a:r>
            <a:r>
              <a:rPr lang="en-US" dirty="0"/>
              <a:t>there synergy among the advertising media?</a:t>
            </a:r>
          </a:p>
          <a:p>
            <a:pPr marL="0" indent="0" fontAlgn="base">
              <a:buNone/>
            </a:pPr>
            <a:endParaRPr lang="en-US" sz="1600" dirty="0" smtClean="0"/>
          </a:p>
          <a:p>
            <a:pPr marL="0" indent="0" fontAlgn="base">
              <a:buNone/>
            </a:pPr>
            <a:r>
              <a:rPr lang="en-US" sz="1600" dirty="0" smtClean="0"/>
              <a:t>Non-linear transformations of the predictors</a:t>
            </a:r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457200" indent="-457200" fontAlgn="base">
              <a:buAutoNum type="arabicPeriod"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>
              <a:buFont typeface="Wingdings" pitchFamily="2" charset="2"/>
              <a:buChar char="v"/>
            </a:pPr>
            <a:endParaRPr lang="en-US" altLang="en-US" sz="1200" i="1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Simple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Linear Regression using R 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66999"/>
            <a:ext cx="4267200" cy="513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323062"/>
            <a:ext cx="5291690" cy="27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42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523999"/>
            <a:ext cx="8229600" cy="4085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/>
              <a:t>7.Is</a:t>
            </a:r>
            <a:r>
              <a:rPr lang="en-US" i="1" dirty="0"/>
              <a:t> </a:t>
            </a:r>
            <a:r>
              <a:rPr lang="en-US" dirty="0"/>
              <a:t>there synergy among the advertising media?</a:t>
            </a:r>
          </a:p>
          <a:p>
            <a:pPr marL="0" indent="0" fontAlgn="base">
              <a:buNone/>
            </a:pPr>
            <a:endParaRPr lang="en-US" sz="1600" dirty="0" smtClean="0"/>
          </a:p>
          <a:p>
            <a:pPr marL="0" indent="0" fontAlgn="base">
              <a:buNone/>
            </a:pPr>
            <a:r>
              <a:rPr lang="en-US" sz="1600" dirty="0" smtClean="0"/>
              <a:t>Comparing two models</a:t>
            </a:r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457200" indent="-457200" fontAlgn="base">
              <a:buAutoNum type="arabicPeriod"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>
              <a:buFont typeface="Wingdings" pitchFamily="2" charset="2"/>
              <a:buChar char="v"/>
            </a:pPr>
            <a:endParaRPr lang="en-US" altLang="en-US" sz="1200" i="1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Simple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Linear Regression using R 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0"/>
            <a:ext cx="1400175" cy="29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00400"/>
            <a:ext cx="4533900" cy="157162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352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Simple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Linear Regression using R 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523999"/>
            <a:ext cx="8229600" cy="3810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b="1" u="sng" dirty="0"/>
              <a:t>Advertising Data</a:t>
            </a:r>
            <a:r>
              <a:rPr lang="en-US" dirty="0"/>
              <a:t>  </a:t>
            </a:r>
          </a:p>
          <a:p>
            <a:pPr marL="0" indent="0" fontAlgn="base">
              <a:buNone/>
            </a:pPr>
            <a:r>
              <a:rPr lang="en-US" dirty="0"/>
              <a:t>This data set includes “Sales (in thousands of units)” for a particular product as a function of “Advertising budgets (in thousands of dollars)” for TV, Radio, and Newspaper media.  </a:t>
            </a:r>
          </a:p>
          <a:p>
            <a:pPr marL="457200" indent="-457200" fontAlgn="base">
              <a:buAutoNum type="arabicPeriod"/>
            </a:pPr>
            <a:r>
              <a:rPr lang="en-US" dirty="0"/>
              <a:t>Examine the effectiveness of traditional media channel on sales.</a:t>
            </a:r>
          </a:p>
          <a:p>
            <a:pPr marL="457200" indent="-457200" fontAlgn="base">
              <a:buAutoNum type="arabicPeriod"/>
            </a:pPr>
            <a:r>
              <a:rPr lang="en-US" dirty="0"/>
              <a:t>Investigate the relationship between sales and 3 different ad channels.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>
              <a:buFont typeface="Wingdings" pitchFamily="2" charset="2"/>
              <a:buChar char="v"/>
            </a:pPr>
            <a:endParaRPr lang="en-US" altLang="en-US" sz="1800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653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Simple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Linear Regression using R 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676400"/>
            <a:ext cx="8229600" cy="3810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200" dirty="0"/>
              <a:t>Is there a relationship between advertising budget and sales</a:t>
            </a:r>
            <a:r>
              <a:rPr lang="en-US" sz="2200" dirty="0" smtClean="0"/>
              <a:t>?</a:t>
            </a:r>
            <a:r>
              <a:rPr lang="en-US" sz="2200" dirty="0"/>
              <a:t> </a:t>
            </a:r>
          </a:p>
          <a:p>
            <a:pPr lvl="0"/>
            <a:r>
              <a:rPr lang="en-US" sz="2200" dirty="0"/>
              <a:t>How strong is the relationship between advertising budget and sales?</a:t>
            </a:r>
          </a:p>
          <a:p>
            <a:r>
              <a:rPr lang="en-US" sz="2200" dirty="0"/>
              <a:t> </a:t>
            </a:r>
            <a:r>
              <a:rPr lang="en-US" sz="2200" dirty="0" smtClean="0"/>
              <a:t>Is </a:t>
            </a:r>
            <a:r>
              <a:rPr lang="en-US" sz="2200" dirty="0"/>
              <a:t>the relationship linear</a:t>
            </a:r>
            <a:r>
              <a:rPr lang="en-US" sz="2200" dirty="0" smtClean="0"/>
              <a:t>?</a:t>
            </a:r>
            <a:r>
              <a:rPr lang="en-US" sz="2200" dirty="0"/>
              <a:t> </a:t>
            </a:r>
          </a:p>
          <a:p>
            <a:pPr lvl="0"/>
            <a:r>
              <a:rPr lang="en-US" sz="2200" dirty="0"/>
              <a:t>Which media contribute to sales</a:t>
            </a:r>
            <a:r>
              <a:rPr lang="en-US" sz="2200" dirty="0" smtClean="0"/>
              <a:t>?</a:t>
            </a:r>
            <a:endParaRPr lang="en-US" sz="2200" dirty="0"/>
          </a:p>
          <a:p>
            <a:pPr lvl="0"/>
            <a:r>
              <a:rPr lang="en-US" sz="2200" dirty="0"/>
              <a:t>How accurately can we estimate the effect of each medium on sales</a:t>
            </a:r>
            <a:r>
              <a:rPr lang="en-US" sz="2200" dirty="0" smtClean="0"/>
              <a:t>?</a:t>
            </a:r>
            <a:endParaRPr lang="en-US" sz="2200" dirty="0"/>
          </a:p>
          <a:p>
            <a:pPr lvl="0"/>
            <a:r>
              <a:rPr lang="en-US" sz="2200" dirty="0"/>
              <a:t>How accuracy can we predict future sales</a:t>
            </a:r>
            <a:r>
              <a:rPr lang="en-US" sz="2200" dirty="0" smtClean="0"/>
              <a:t>?</a:t>
            </a:r>
            <a:r>
              <a:rPr lang="en-US" sz="2200" dirty="0"/>
              <a:t> </a:t>
            </a:r>
          </a:p>
          <a:p>
            <a:pPr lvl="0"/>
            <a:r>
              <a:rPr lang="en-US" sz="2200" dirty="0"/>
              <a:t>Is there synergy among the advertising media?</a:t>
            </a:r>
          </a:p>
          <a:p>
            <a:pPr marL="0" indent="0" fontAlgn="base">
              <a:buNone/>
            </a:pPr>
            <a:r>
              <a:rPr lang="en-US" sz="2200" dirty="0"/>
              <a:t> </a:t>
            </a:r>
          </a:p>
          <a:p>
            <a:pPr>
              <a:buFont typeface="Wingdings" pitchFamily="2" charset="2"/>
              <a:buChar char="v"/>
            </a:pPr>
            <a:endParaRPr lang="en-US" altLang="en-US" sz="2200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37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Simple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Linear Regression using R 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523999"/>
            <a:ext cx="8229600" cy="5029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/>
              <a:t>1. Is there a relationship between advertising budget and sales?  </a:t>
            </a:r>
          </a:p>
          <a:p>
            <a:pPr marL="0" indent="0" algn="ctr" fontAlgn="base">
              <a:buNone/>
            </a:pPr>
            <a:r>
              <a:rPr lang="en-US" dirty="0"/>
              <a:t>p</a:t>
            </a:r>
            <a:r>
              <a:rPr lang="en-US" dirty="0" smtClean="0"/>
              <a:t>airs</a:t>
            </a:r>
            <a:r>
              <a:rPr lang="en-US" dirty="0"/>
              <a:t>() or </a:t>
            </a:r>
            <a:r>
              <a:rPr lang="en-US" dirty="0" err="1"/>
              <a:t>gpairs</a:t>
            </a:r>
            <a:r>
              <a:rPr lang="en-US" dirty="0"/>
              <a:t>()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altLang="en-US" sz="18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0"/>
            <a:ext cx="5029200" cy="33686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200" y="51816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few important questions that we might seek to address.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6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523999"/>
            <a:ext cx="8229600" cy="4085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/>
              <a:t>2. How strong is the relationship between advertising budget and sales? </a:t>
            </a: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457200" indent="-457200" fontAlgn="base">
              <a:buAutoNum type="arabicPeriod"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>
              <a:buFont typeface="Wingdings" pitchFamily="2" charset="2"/>
              <a:buChar char="v"/>
            </a:pPr>
            <a:endParaRPr lang="en-US" altLang="en-US" sz="1200" i="1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Simple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Linear Regression using R 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9" y="2842630"/>
            <a:ext cx="7145161" cy="144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19" y="2448931"/>
            <a:ext cx="2553758" cy="2413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830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523999"/>
            <a:ext cx="8229600" cy="4085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/>
              <a:t>3. Is the relationship linear?</a:t>
            </a:r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457200" indent="-457200" fontAlgn="base">
              <a:buAutoNum type="arabicPeriod"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>
              <a:buFont typeface="Wingdings" pitchFamily="2" charset="2"/>
              <a:buChar char="v"/>
            </a:pPr>
            <a:endParaRPr lang="en-US" altLang="en-US" sz="1200" i="1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Simple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Linear Regression using R 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09050"/>
            <a:ext cx="2466975" cy="752475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522900"/>
              </p:ext>
            </p:extLst>
          </p:nvPr>
        </p:nvGraphicFramePr>
        <p:xfrm>
          <a:off x="3838574" y="1905000"/>
          <a:ext cx="48482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4" imgW="5829108" imgH="7543672" progId="Acrobat.Document.DC">
                  <p:embed/>
                </p:oleObj>
              </mc:Choice>
              <mc:Fallback>
                <p:oleObj name="Acrobat Document" r:id="rId4" imgW="5829108" imgH="75436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8574" y="1905000"/>
                        <a:ext cx="4848225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499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523999"/>
            <a:ext cx="8229600" cy="4085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/>
              <a:t>3. Is the relationship linear?</a:t>
            </a:r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457200" indent="-457200" fontAlgn="base">
              <a:buAutoNum type="arabicPeriod"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>
              <a:buFont typeface="Wingdings" pitchFamily="2" charset="2"/>
              <a:buChar char="v"/>
            </a:pPr>
            <a:endParaRPr lang="en-US" altLang="en-US" sz="1200" i="1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Simple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Linear Regression using R 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52080"/>
            <a:ext cx="6912194" cy="26289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25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523999"/>
            <a:ext cx="8229600" cy="4085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/>
              <a:t>3. Is the relationship linear?</a:t>
            </a:r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457200" indent="-457200" fontAlgn="base">
              <a:buAutoNum type="arabicPeriod"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>
              <a:buFont typeface="Wingdings" pitchFamily="2" charset="2"/>
              <a:buChar char="v"/>
            </a:pPr>
            <a:endParaRPr lang="en-US" altLang="en-US" sz="1200" i="1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Simple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Linear Regression using R 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" y="2426442"/>
            <a:ext cx="8358188" cy="31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2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523999"/>
            <a:ext cx="8229600" cy="4085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/>
              <a:t>4. Which media contribute to sales?</a:t>
            </a:r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marL="457200" indent="-457200" fontAlgn="base">
              <a:buAutoNum type="arabicPeriod"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>
              <a:buFont typeface="Wingdings" pitchFamily="2" charset="2"/>
              <a:buChar char="v"/>
            </a:pPr>
            <a:endParaRPr lang="en-US" altLang="en-US" sz="1200" i="1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Simple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Linear Regression using R 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0534973"/>
                  </p:ext>
                </p:extLst>
              </p:nvPr>
            </p:nvGraphicFramePr>
            <p:xfrm>
              <a:off x="1524000" y="2415910"/>
              <a:ext cx="6096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379901325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299764626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28070849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7701159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Media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Radio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Neswpaper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913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Coefficients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0.047537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0.20250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0.05469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2853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2.2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2.2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0.00115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142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0534973"/>
                  </p:ext>
                </p:extLst>
              </p:nvPr>
            </p:nvGraphicFramePr>
            <p:xfrm>
              <a:off x="1524000" y="2415910"/>
              <a:ext cx="6096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379901325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299764626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28070849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7701159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Media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Radio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Neswpaper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913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Coefficients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0.047537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0.20250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0.05469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2853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00" t="-208197" r="-202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800" t="-208197" r="-102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0.00115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1426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roup 7"/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5801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lar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rid">
  <a:themeElements>
    <a:clrScheme name="Custom 33">
      <a:dk1>
        <a:sysClr val="windowText" lastClr="000000"/>
      </a:dk1>
      <a:lt1>
        <a:sysClr val="window" lastClr="FFFFFF"/>
      </a:lt1>
      <a:dk2>
        <a:srgbClr val="D35712"/>
      </a:dk2>
      <a:lt2>
        <a:srgbClr val="D3DFEF"/>
      </a:lt2>
      <a:accent1>
        <a:srgbClr val="1C314E"/>
      </a:accent1>
      <a:accent2>
        <a:srgbClr val="EB641B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2586</TotalTime>
  <Words>346</Words>
  <Application>Microsoft Office PowerPoint</Application>
  <PresentationFormat>On-screen Show (4:3)</PresentationFormat>
  <Paragraphs>188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Apple Chancery</vt:lpstr>
      <vt:lpstr>Big Caslon Medium</vt:lpstr>
      <vt:lpstr>Arial</vt:lpstr>
      <vt:lpstr>Arial Black</vt:lpstr>
      <vt:lpstr>Calibri</vt:lpstr>
      <vt:lpstr>Cambria Math</vt:lpstr>
      <vt:lpstr>Gill Sans MT</vt:lpstr>
      <vt:lpstr>Wingdings</vt:lpstr>
      <vt:lpstr>Wingdings 2</vt:lpstr>
      <vt:lpstr>Clarity</vt:lpstr>
      <vt:lpstr>Grid</vt:lpstr>
      <vt:lpstr>Adobe Acrobat Document</vt:lpstr>
      <vt:lpstr>Unit 1  Regression modeling  Simple regression 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</dc:title>
  <dc:creator>Jennifer Jackson</dc:creator>
  <cp:lastModifiedBy>Sumin Han</cp:lastModifiedBy>
  <cp:revision>266</cp:revision>
  <cp:lastPrinted>2019-01-27T23:21:29Z</cp:lastPrinted>
  <dcterms:created xsi:type="dcterms:W3CDTF">2013-02-26T22:17:03Z</dcterms:created>
  <dcterms:modified xsi:type="dcterms:W3CDTF">2019-08-19T16:15:00Z</dcterms:modified>
</cp:coreProperties>
</file>