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" name="Google Shape;78;p2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2D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0086E0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ED3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2"/>
            <p:cNvGrpSpPr/>
            <p:nvPr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2268" y="3934"/>
                <a:ext cx="638" cy="37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14" y="3958"/>
                <a:ext cx="543" cy="332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341" y="3979"/>
                <a:ext cx="501" cy="2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2DA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368" y="3997"/>
                <a:ext cx="444" cy="258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385" y="4005"/>
                <a:ext cx="413" cy="240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437" y="4026"/>
                <a:ext cx="306" cy="192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476" y="4056"/>
                <a:ext cx="227" cy="135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542" y="4097"/>
                <a:ext cx="90" cy="60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rgbClr val="007ED3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D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4692E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358EE5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546" y="3608"/>
                <a:ext cx="518" cy="31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578" y="3630"/>
                <a:ext cx="446" cy="271"/>
              </a:xfrm>
              <a:prstGeom prst="ellipse">
                <a:avLst/>
              </a:pr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4610" y="3650"/>
                <a:ext cx="386" cy="233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654" y="3678"/>
                <a:ext cx="298" cy="177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690" y="3698"/>
                <a:ext cx="222" cy="13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738" y="3728"/>
                <a:ext cx="126" cy="81"/>
              </a:xfrm>
              <a:prstGeom prst="ellipse">
                <a:avLst/>
              </a:prstGeom>
              <a:gradFill>
                <a:gsLst>
                  <a:gs pos="0">
                    <a:srgbClr val="0086E0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"/>
            <p:cNvGrpSpPr/>
            <p:nvPr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" name="Google Shape;136;p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1" name="Google Shape;141;p2"/>
          <p:cNvSpPr txBox="1"/>
          <p:nvPr>
            <p:ph type="ctrTitle"/>
          </p:nvPr>
        </p:nvSpPr>
        <p:spPr>
          <a:xfrm>
            <a:off x="685800" y="16922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627812" y="6429375"/>
            <a:ext cx="285750" cy="209550"/>
          </a:xfrm>
          <a:custGeom>
            <a:rect b="b" l="l" r="r" t="t"/>
            <a:pathLst>
              <a:path extrusionOk="0" h="132" w="179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>
            <a:gsLst>
              <a:gs pos="0">
                <a:srgbClr val="0080D6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" name="Google Shape;8;p1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1"/>
            <p:cNvGrpSpPr/>
            <p:nvPr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2D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0086E0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ED3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1"/>
            <p:cNvGrpSpPr/>
            <p:nvPr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2268" y="3934"/>
                <a:ext cx="638" cy="377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2314" y="3958"/>
                <a:ext cx="543" cy="332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2341" y="3979"/>
                <a:ext cx="501" cy="2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2DA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368" y="3997"/>
                <a:ext cx="444" cy="258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385" y="4005"/>
                <a:ext cx="413" cy="240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2437" y="4026"/>
                <a:ext cx="306" cy="192"/>
              </a:xfrm>
              <a:prstGeom prst="ellipse">
                <a:avLst/>
              </a:prstGeom>
              <a:gradFill>
                <a:gsLst>
                  <a:gs pos="0">
                    <a:srgbClr val="0080D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476" y="4056"/>
                <a:ext cx="227" cy="135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542" y="4097"/>
                <a:ext cx="90" cy="60"/>
              </a:xfrm>
              <a:prstGeom prst="ellipse">
                <a:avLst/>
              </a:pr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rgbClr val="007ED3"/>
                  </a:gs>
                  <a:gs pos="100000">
                    <a:schemeClr val="accent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rgbClr val="0082DA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D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4692E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358EE5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4546" y="3608"/>
                <a:ext cx="518" cy="31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4578" y="3630"/>
                <a:ext cx="446" cy="271"/>
              </a:xfrm>
              <a:prstGeom prst="ellipse">
                <a:avLst/>
              </a:prstGeom>
              <a:gradFill>
                <a:gsLst>
                  <a:gs pos="0">
                    <a:srgbClr val="358E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610" y="3650"/>
                <a:ext cx="386" cy="233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4654" y="3678"/>
                <a:ext cx="298" cy="177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4690" y="3698"/>
                <a:ext cx="222" cy="13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4D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4738" y="3728"/>
                <a:ext cx="126" cy="81"/>
              </a:xfrm>
              <a:prstGeom prst="ellipse">
                <a:avLst/>
              </a:prstGeom>
              <a:gradFill>
                <a:gsLst>
                  <a:gs pos="0">
                    <a:srgbClr val="0086E0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"/>
            <p:cNvGrpSpPr/>
            <p:nvPr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" name="Google Shape;66;p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67" name="Google Shape;67;p1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1" name="Google Shape;71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⮚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2000a1_java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2000a1_jav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yclass_h.htm" TargetMode="External"/><Relationship Id="rId4" Type="http://schemas.openxmlformats.org/officeDocument/2006/relationships/hyperlink" Target="http://myclass_cpp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2057400" y="3505200"/>
            <a:ext cx="50657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Java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1851025" y="1793875"/>
            <a:ext cx="5441950" cy="1163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and Style for AP Java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Arrays </a:t>
            </a:r>
            <a:endParaRPr/>
          </a:p>
        </p:txBody>
      </p:sp>
      <p:sp>
        <p:nvSpPr>
          <p:cNvPr id="222" name="Google Shape;222;p13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in arrays – not covered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 need for this given use of templated vector class. The built-in array type is fraught with problems, e.g., range checking, pointer similarity. Recognition of limitations makes built-in arrays an interesting topic for study.”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p13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in arrays – part of subset, both for objects and primatives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“Arrays: one-dimensional arrays and two-dimensional rectangular arrays are part of the AP Java subset. Both arrays of primitive types (e.g., int[]) and arrays of objects (e.g., Student[])are in the subset. Initialization of named arrays (int[] a = { 1, 2, 3 };) is part of the AP Java subset.”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1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Arrays </a:t>
            </a:r>
            <a:endParaRPr/>
          </a:p>
        </p:txBody>
      </p:sp>
      <p:sp>
        <p:nvSpPr>
          <p:cNvPr id="229" name="Google Shape;229;p14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 Vector -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templated vector class used to prevent range indexing errors that occur with built in arrays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Didn’t need a separate variable to track size Gave students an object to be comfortable with before designing their own.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Disadvantages: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often saw this as something that would not be applicable outside the classroom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0" name="Google Shape;230;p14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ArrayList – (java.util.ArrayList) built in object used to store lists of objects that are indexed by the order in which they were added to the array.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Already part of the language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same benefits as AP Vector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Disadvantages: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use [ ] operators to index values Cannot contain primitive variables and objects must be cast on removing them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Variables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Control Structures </a:t>
            </a:r>
            <a:endParaRPr/>
          </a:p>
        </p:txBody>
      </p:sp>
      <p:sp>
        <p:nvSpPr>
          <p:cNvPr id="161" name="Google Shape;161;p5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Types used: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int, bool, double, char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 variable: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x;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double y;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letter;</a:t>
            </a:r>
            <a:endParaRPr/>
          </a:p>
        </p:txBody>
      </p:sp>
      <p:sp>
        <p:nvSpPr>
          <p:cNvPr id="162" name="Google Shape;162;p5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Types used: int, double, boolean  *no char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 variable: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x;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double y;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flag; </a:t>
            </a:r>
            <a:endParaRPr/>
          </a:p>
        </p:txBody>
      </p:sp>
      <p:cxnSp>
        <p:nvCxnSpPr>
          <p:cNvPr id="163" name="Google Shape;163;p5"/>
          <p:cNvCxnSpPr/>
          <p:nvPr/>
        </p:nvCxnSpPr>
        <p:spPr>
          <a:xfrm>
            <a:off x="4572000" y="1524000"/>
            <a:ext cx="0" cy="48006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Variables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Control Structures </a:t>
            </a:r>
            <a:endParaRPr/>
          </a:p>
        </p:txBody>
      </p:sp>
      <p:sp>
        <p:nvSpPr>
          <p:cNvPr id="169" name="Google Shape;169;p6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Structures in subset: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if/else, switch 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(?: operator not tested)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x &gt;= 10)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cout&lt;&lt;“Two Digits”&lt;&lt;endl;</a:t>
            </a:r>
            <a:endParaRPr/>
          </a:p>
        </p:txBody>
      </p:sp>
      <p:sp>
        <p:nvSpPr>
          <p:cNvPr id="170" name="Google Shape;170;p6"/>
          <p:cNvSpPr txBox="1"/>
          <p:nvPr>
            <p:ph idx="4294967295" type="body"/>
          </p:nvPr>
        </p:nvSpPr>
        <p:spPr>
          <a:xfrm>
            <a:off x="4648200" y="16002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Structures in subset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If, if/else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(switch and ?: operator not tested)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Example: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if(x &gt;= 10) 	System.out.println(“Two Digits”); 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990600" y="58674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rules that applied for if and if/else structures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C++ also apply in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Variables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Control Structures </a:t>
            </a:r>
            <a:endParaRPr/>
          </a:p>
        </p:txBody>
      </p:sp>
      <p:sp>
        <p:nvSpPr>
          <p:cNvPr id="177" name="Google Shape;177;p7"/>
          <p:cNvSpPr txBox="1"/>
          <p:nvPr>
            <p:ph idx="4294967295" type="body"/>
          </p:nvPr>
        </p:nvSpPr>
        <p:spPr>
          <a:xfrm>
            <a:off x="457200" y="1600200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Looping Structures in subset: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while, for, do/while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 ! found) {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//some code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 0; i &lt; 3; i ++) { 	//some code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178" name="Google Shape;178;p7"/>
          <p:cNvSpPr txBox="1"/>
          <p:nvPr>
            <p:ph idx="4294967295" type="body"/>
          </p:nvPr>
        </p:nvSpPr>
        <p:spPr>
          <a:xfrm>
            <a:off x="4648200" y="16002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Looping Structures in subset: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while, for, *do/while not tested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 ! found) {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//some code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 0; i &lt; 3; i ++) { 	//some code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371600" y="5867400"/>
            <a:ext cx="6248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rules that applied for while and for structures  in C++ also apply in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Operators and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Mathematical Expressions </a:t>
            </a:r>
            <a:endParaRPr/>
          </a:p>
        </p:txBody>
      </p:sp>
      <p:sp>
        <p:nvSpPr>
          <p:cNvPr id="185" name="Google Shape;185;p8"/>
          <p:cNvSpPr txBox="1"/>
          <p:nvPr>
            <p:ph idx="4294967295" type="body"/>
          </p:nvPr>
        </p:nvSpPr>
        <p:spPr>
          <a:xfrm>
            <a:off x="457200" y="1600200"/>
            <a:ext cx="4038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Operators in Subset: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+, -, *, /, %; ++, --; =, +=, -=, *=, %=, /=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 in Subset: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&amp;&amp;, ||, !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Operators in Subset: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 &lt;, &gt;, !=, &lt;=, &gt;=</a:t>
            </a:r>
            <a:endParaRPr/>
          </a:p>
        </p:txBody>
      </p:sp>
      <p:sp>
        <p:nvSpPr>
          <p:cNvPr id="186" name="Google Shape;186;p8"/>
          <p:cNvSpPr txBox="1"/>
          <p:nvPr>
            <p:ph idx="4294967295" type="body"/>
          </p:nvPr>
        </p:nvSpPr>
        <p:spPr>
          <a:xfrm>
            <a:off x="4648200" y="1600200"/>
            <a:ext cx="4038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Operators in Subset: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+, -, *, /, %; ++, --; =, +=, -=, *=, %=, /=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 in Subset: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&amp;&amp;, ||, !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Operators in Subset: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 &lt;, &gt;, !=, &lt;=, &gt;=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295400" y="5562600"/>
            <a:ext cx="670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rules that applied for the use of operators in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in C++ also apply in 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Operators and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Mathematical Expressions </a:t>
            </a:r>
            <a:endParaRPr/>
          </a:p>
        </p:txBody>
      </p:sp>
      <p:sp>
        <p:nvSpPr>
          <p:cNvPr id="193" name="Google Shape;193;p9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Casting: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“Use function syntax for typecasts, e.g.,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cout &lt;&lt; double(x)/3.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(from C++ language features subset)</a:t>
            </a:r>
            <a:endParaRPr/>
          </a:p>
        </p:txBody>
      </p:sp>
      <p:sp>
        <p:nvSpPr>
          <p:cNvPr id="194" name="Google Shape;194;p9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Casting: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(int) and (double) casts only, other numeric casting will not be tested.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**Please note that double values MUST be casted to int before being assigned to an integer variable otherwise a syntax error will occur ie: Where: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x = 4.56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would compile in C++, it will not in java. 	Correct is: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x = (int) 4.56;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endParaRPr/>
          </a:p>
        </p:txBody>
      </p:sp>
      <p:sp>
        <p:nvSpPr>
          <p:cNvPr id="200" name="Google Shape;200;p10"/>
          <p:cNvSpPr txBox="1"/>
          <p:nvPr>
            <p:ph idx="4294967295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A: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“Read, use, and modify classes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AB: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“Design and implement classes.”</a:t>
            </a:r>
            <a:endParaRPr/>
          </a:p>
        </p:txBody>
      </p:sp>
      <p:sp>
        <p:nvSpPr>
          <p:cNvPr id="201" name="Google Shape;201;p10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A: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“Modify existing classes”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AB: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“Design classes”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endParaRPr/>
          </a:p>
        </p:txBody>
      </p:sp>
      <p:sp>
        <p:nvSpPr>
          <p:cNvPr id="207" name="Google Shape;207;p11"/>
          <p:cNvSpPr txBox="1"/>
          <p:nvPr>
            <p:ph idx="4294967295" type="body"/>
          </p:nvPr>
        </p:nvSpPr>
        <p:spPr>
          <a:xfrm>
            <a:off x="457200" y="1600200"/>
            <a:ext cx="3810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Declarations: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Took place in a .h header file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was clearly divided into public and private sections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Implementations: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Took place in a separate implementation file (.cpp)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Included class identifications for functions Code Example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 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 .h, 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.cpp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8" name="Google Shape;208;p11"/>
          <p:cNvSpPr txBox="1"/>
          <p:nvPr>
            <p:ph idx="4294967295" type="body"/>
          </p:nvPr>
        </p:nvSpPr>
        <p:spPr>
          <a:xfrm>
            <a:off x="4572000" y="1600200"/>
            <a:ext cx="4114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Declarations and  Implementations: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place in the same file (.java)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method or variable is independently labeled with visibility (public or private) modifiers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Example ( .java 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Methods and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endParaRPr/>
          </a:p>
        </p:txBody>
      </p:sp>
      <p:sp>
        <p:nvSpPr>
          <p:cNvPr id="214" name="Google Shape;214;p12"/>
          <p:cNvSpPr txBox="1"/>
          <p:nvPr>
            <p:ph idx="4294967295" type="body"/>
          </p:nvPr>
        </p:nvSpPr>
        <p:spPr>
          <a:xfrm>
            <a:off x="457200" y="1600200"/>
            <a:ext cx="4038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were called directly for local functions or functions within the same object.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in other objects were called through the use of the dot operator ( . )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could be passed either through value or reference as specified by the programmer. </a:t>
            </a:r>
            <a:endParaRPr/>
          </a:p>
        </p:txBody>
      </p:sp>
      <p:sp>
        <p:nvSpPr>
          <p:cNvPr id="215" name="Google Shape;215;p12"/>
          <p:cNvSpPr txBox="1"/>
          <p:nvPr>
            <p:ph idx="4294967295" type="body"/>
          </p:nvPr>
        </p:nvSpPr>
        <p:spPr>
          <a:xfrm>
            <a:off x="4648200" y="1600200"/>
            <a:ext cx="4038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can be called directly from within the same object.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in other objects are called through the use of the dot operator ( . )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Parameters are automatically passed by reference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Primitive parameters are automatically passed by value.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1066800" y="5486400"/>
            <a:ext cx="74676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rules that applied for the use of functions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 also apply to the use of methods in 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pple">
  <a:themeElements>
    <a:clrScheme name="default">
      <a:dk1>
        <a:srgbClr val="FFFFFF"/>
      </a:dk1>
      <a:lt1>
        <a:srgbClr val="0068AE"/>
      </a:lt1>
      <a:dk2>
        <a:srgbClr val="CCECFF"/>
      </a:dk2>
      <a:lt2>
        <a:srgbClr val="008AE8"/>
      </a:lt2>
      <a:accent1>
        <a:srgbClr val="009999"/>
      </a:accent1>
      <a:accent2>
        <a:srgbClr val="0088E4"/>
      </a:accent2>
      <a:accent3>
        <a:srgbClr val="0068AE"/>
      </a:accent3>
      <a:accent4>
        <a:srgbClr val="009999"/>
      </a:accent4>
      <a:accent5>
        <a:srgbClr val="0088E4"/>
      </a:accent5>
      <a:accent6>
        <a:srgbClr val="0068AE"/>
      </a:accent6>
      <a:hlink>
        <a:srgbClr val="99FF99"/>
      </a:hlink>
      <a:folHlink>
        <a:srgbClr val="AFE1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