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9144000"/>
  <p:notesSz cx="9601200" cy="7315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4160521" cy="365760"/>
          </a:xfrm>
          <a:prstGeom prst="rect">
            <a:avLst/>
          </a:prstGeom>
          <a:noFill/>
          <a:ln>
            <a:noFill/>
          </a:ln>
        </p:spPr>
        <p:txBody>
          <a:bodyPr anchorCtr="0" anchor="t"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438458" y="0"/>
            <a:ext cx="4160521" cy="365760"/>
          </a:xfrm>
          <a:prstGeom prst="rect">
            <a:avLst/>
          </a:prstGeom>
          <a:noFill/>
          <a:ln>
            <a:noFill/>
          </a:ln>
        </p:spPr>
        <p:txBody>
          <a:bodyPr anchorCtr="0" anchor="t" bIns="48325" lIns="96650" spcFirstLastPara="1" rIns="96650" wrap="square" tIns="4832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60121" y="3474721"/>
            <a:ext cx="7680960" cy="3291840"/>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6948170"/>
            <a:ext cx="4160521" cy="365760"/>
          </a:xfrm>
          <a:prstGeom prst="rect">
            <a:avLst/>
          </a:prstGeom>
          <a:noFill/>
          <a:ln>
            <a:noFill/>
          </a:ln>
        </p:spPr>
        <p:txBody>
          <a:bodyPr anchorCtr="0" anchor="b" bIns="48325" lIns="96650" spcFirstLastPara="1" rIns="96650" wrap="square" tIns="4832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438458" y="6948170"/>
            <a:ext cx="4160521" cy="365760"/>
          </a:xfrm>
          <a:prstGeom prst="rect">
            <a:avLst/>
          </a:prstGeom>
          <a:noFill/>
          <a:ln>
            <a:noFill/>
          </a:ln>
        </p:spPr>
        <p:txBody>
          <a:bodyPr anchorCtr="0" anchor="b" bIns="48325" lIns="96650" spcFirstLastPara="1" rIns="96650" wrap="square" tIns="4832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eveloper.android.com/reference/android/content/Intent.html" TargetMode="External"/><Relationship Id="rId3" Type="http://schemas.openxmlformats.org/officeDocument/2006/relationships/hyperlink" Target="http://developer.android.com/reference/android/app/Instrumentation.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10:notes"/>
          <p:cNvSpPr txBox="1"/>
          <p:nvPr>
            <p:ph idx="1" type="body"/>
          </p:nvPr>
        </p:nvSpPr>
        <p:spPr>
          <a:xfrm>
            <a:off x="960121" y="3474721"/>
            <a:ext cx="7680960" cy="32918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1" name="Google Shape;151;p10:notes"/>
          <p:cNvSpPr txBox="1"/>
          <p:nvPr>
            <p:ph idx="12" type="sldNum"/>
          </p:nvPr>
        </p:nvSpPr>
        <p:spPr>
          <a:xfrm>
            <a:off x="5438458" y="6948170"/>
            <a:ext cx="4160521" cy="3657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2: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2:notes"/>
          <p:cNvSpPr txBox="1"/>
          <p:nvPr>
            <p:ph idx="1" type="body"/>
          </p:nvPr>
        </p:nvSpPr>
        <p:spPr>
          <a:xfrm>
            <a:off x="960121" y="3474721"/>
            <a:ext cx="7680960" cy="32918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4" name="Google Shape;164;p12:notes"/>
          <p:cNvSpPr txBox="1"/>
          <p:nvPr>
            <p:ph idx="12" type="sldNum"/>
          </p:nvPr>
        </p:nvSpPr>
        <p:spPr>
          <a:xfrm>
            <a:off x="5438458" y="6948170"/>
            <a:ext cx="4160521" cy="3657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3: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0" name="Google Shape;170;p13: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6" name="Google Shape;176;p14: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5: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3" name="Google Shape;183;p15: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7" name="Google Shape;207;p18: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9: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3" name="Google Shape;213;p19: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9" name="Google Shape;219;p20: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1: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1" name="Google Shape;231;p22: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3: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7" name="Google Shape;237;p23: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4: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3" name="Google Shape;243;p24: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5: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0" name="Google Shape;250;p25: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6: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8" name="Google Shape;258;p26: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4" name="Google Shape;264;p27: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8: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8" name="Google Shape;278;p28: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9: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29:notes"/>
          <p:cNvSpPr txBox="1"/>
          <p:nvPr>
            <p:ph idx="1" type="body"/>
          </p:nvPr>
        </p:nvSpPr>
        <p:spPr>
          <a:xfrm>
            <a:off x="960121" y="3474721"/>
            <a:ext cx="7680960" cy="3291840"/>
          </a:xfrm>
          <a:prstGeom prst="rect">
            <a:avLst/>
          </a:prstGeom>
          <a:noFill/>
          <a:ln>
            <a:noFill/>
          </a:ln>
        </p:spPr>
        <p:txBody>
          <a:bodyPr anchorCtr="0" anchor="t" bIns="48325" lIns="96650" spcFirstLastPara="1" rIns="96650" wrap="square" tIns="48325">
            <a:noAutofit/>
          </a:bodyPr>
          <a:lstStyle/>
          <a:p>
            <a:pPr indent="0" lvl="0" marL="0" rtl="0" algn="l">
              <a:lnSpc>
                <a:spcPct val="90000"/>
              </a:lnSpc>
              <a:spcBef>
                <a:spcPts val="0"/>
              </a:spcBef>
              <a:spcAft>
                <a:spcPts val="0"/>
              </a:spcAft>
              <a:buNone/>
            </a:pPr>
            <a:r>
              <a:rPr lang="en-US"/>
              <a:t>Every application must have an AndroidManifest.xml file (with precisely that name) in its root directory. The manifest presents essential information about the application to the Android system, information the system must have before it can run any of the application's code. Among other things, the manifest does the following:</a:t>
            </a:r>
            <a:endParaRPr/>
          </a:p>
          <a:p>
            <a:pPr indent="0" lvl="0" marL="0" rtl="0" algn="l">
              <a:lnSpc>
                <a:spcPct val="90000"/>
              </a:lnSpc>
              <a:spcBef>
                <a:spcPts val="0"/>
              </a:spcBef>
              <a:spcAft>
                <a:spcPts val="0"/>
              </a:spcAft>
              <a:buNone/>
            </a:pPr>
            <a:r>
              <a:rPr lang="en-US"/>
              <a:t>It names the Java package for the application. The package name serves as a unique identifier for the application.</a:t>
            </a:r>
            <a:endParaRPr/>
          </a:p>
          <a:p>
            <a:pPr indent="0" lvl="0" marL="0" rtl="0" algn="l">
              <a:lnSpc>
                <a:spcPct val="90000"/>
              </a:lnSpc>
              <a:spcBef>
                <a:spcPts val="0"/>
              </a:spcBef>
              <a:spcAft>
                <a:spcPts val="0"/>
              </a:spcAft>
              <a:buNone/>
            </a:pPr>
            <a:r>
              <a:rPr lang="en-US"/>
              <a:t>It describes the components of the application — the activities, services, broadcast receivers, and content providers that the application is composed of. It names the classes that implement each of the components and publishes their capabilities (for example, which </a:t>
            </a:r>
            <a:r>
              <a:rPr lang="en-US" u="sng">
                <a:solidFill>
                  <a:schemeClr val="hlink"/>
                </a:solidFill>
                <a:hlinkClick r:id="rId2"/>
              </a:rPr>
              <a:t>Intent</a:t>
            </a:r>
            <a:r>
              <a:rPr lang="en-US"/>
              <a:t> messages they can handle). These declarations let the Android system know what the components are and under what conditions they can be launched.</a:t>
            </a:r>
            <a:endParaRPr/>
          </a:p>
          <a:p>
            <a:pPr indent="0" lvl="0" marL="0" rtl="0" algn="l">
              <a:lnSpc>
                <a:spcPct val="90000"/>
              </a:lnSpc>
              <a:spcBef>
                <a:spcPts val="0"/>
              </a:spcBef>
              <a:spcAft>
                <a:spcPts val="0"/>
              </a:spcAft>
              <a:buNone/>
            </a:pPr>
            <a:r>
              <a:rPr lang="en-US"/>
              <a:t>It determines which processes will host application components.</a:t>
            </a:r>
            <a:endParaRPr/>
          </a:p>
          <a:p>
            <a:pPr indent="0" lvl="0" marL="0" rtl="0" algn="l">
              <a:lnSpc>
                <a:spcPct val="90000"/>
              </a:lnSpc>
              <a:spcBef>
                <a:spcPts val="0"/>
              </a:spcBef>
              <a:spcAft>
                <a:spcPts val="0"/>
              </a:spcAft>
              <a:buNone/>
            </a:pPr>
            <a:r>
              <a:rPr lang="en-US"/>
              <a:t>It declares which permissions the application must have in order to access protected parts of the API and interact with other applications.</a:t>
            </a:r>
            <a:endParaRPr/>
          </a:p>
          <a:p>
            <a:pPr indent="0" lvl="0" marL="0" rtl="0" algn="l">
              <a:lnSpc>
                <a:spcPct val="90000"/>
              </a:lnSpc>
              <a:spcBef>
                <a:spcPts val="0"/>
              </a:spcBef>
              <a:spcAft>
                <a:spcPts val="0"/>
              </a:spcAft>
              <a:buNone/>
            </a:pPr>
            <a:r>
              <a:rPr lang="en-US"/>
              <a:t>It also declares the permissions that others are required to have in order to interact with the application's components.</a:t>
            </a:r>
            <a:endParaRPr/>
          </a:p>
          <a:p>
            <a:pPr indent="0" lvl="0" marL="0" rtl="0" algn="l">
              <a:lnSpc>
                <a:spcPct val="90000"/>
              </a:lnSpc>
              <a:spcBef>
                <a:spcPts val="0"/>
              </a:spcBef>
              <a:spcAft>
                <a:spcPts val="0"/>
              </a:spcAft>
              <a:buNone/>
            </a:pPr>
            <a:r>
              <a:rPr lang="en-US"/>
              <a:t>It lists the </a:t>
            </a:r>
            <a:r>
              <a:rPr lang="en-US" u="sng">
                <a:solidFill>
                  <a:schemeClr val="hlink"/>
                </a:solidFill>
                <a:hlinkClick r:id="rId3"/>
              </a:rPr>
              <a:t>Instrumentation</a:t>
            </a:r>
            <a:r>
              <a:rPr lang="en-US"/>
              <a:t> classes that provide profiling and other information as the application is running. These declarations are present in the manifest only while the application is being developed and tested; they're removed before the application is published.</a:t>
            </a:r>
            <a:endParaRPr/>
          </a:p>
          <a:p>
            <a:pPr indent="0" lvl="0" marL="0" rtl="0" algn="l">
              <a:lnSpc>
                <a:spcPct val="90000"/>
              </a:lnSpc>
              <a:spcBef>
                <a:spcPts val="0"/>
              </a:spcBef>
              <a:spcAft>
                <a:spcPts val="0"/>
              </a:spcAft>
              <a:buNone/>
            </a:pPr>
            <a:r>
              <a:rPr lang="en-US"/>
              <a:t>It declares the minimum level of the Android API that the application requires.</a:t>
            </a:r>
            <a:endParaRPr/>
          </a:p>
          <a:p>
            <a:pPr indent="0" lvl="0" marL="0" rtl="0" algn="l">
              <a:lnSpc>
                <a:spcPct val="90000"/>
              </a:lnSpc>
              <a:spcBef>
                <a:spcPts val="0"/>
              </a:spcBef>
              <a:spcAft>
                <a:spcPts val="0"/>
              </a:spcAft>
              <a:buNone/>
            </a:pPr>
            <a:r>
              <a:rPr lang="en-US"/>
              <a:t>It lists the libraries that the application must be linked against.</a:t>
            </a:r>
            <a:endParaRPr/>
          </a:p>
          <a:p>
            <a:pPr indent="0" lvl="0" marL="0" rtl="0" algn="l">
              <a:lnSpc>
                <a:spcPct val="90000"/>
              </a:lnSpc>
              <a:spcBef>
                <a:spcPts val="0"/>
              </a:spcBef>
              <a:spcAft>
                <a:spcPts val="0"/>
              </a:spcAft>
              <a:buNone/>
            </a:pPr>
            <a:r>
              <a:t/>
            </a:r>
            <a:endParaRPr/>
          </a:p>
        </p:txBody>
      </p:sp>
      <p:sp>
        <p:nvSpPr>
          <p:cNvPr id="285" name="Google Shape;285;p29:notes"/>
          <p:cNvSpPr txBox="1"/>
          <p:nvPr>
            <p:ph idx="12" type="sldNum"/>
          </p:nvPr>
        </p:nvSpPr>
        <p:spPr>
          <a:xfrm>
            <a:off x="5438458" y="6948170"/>
            <a:ext cx="4160521" cy="3657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0: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8" name="Google Shape;318;p30: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1: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4" name="Google Shape;324;p31: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2: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30" name="Google Shape;330;p32: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6:notes"/>
          <p:cNvSpPr txBox="1"/>
          <p:nvPr>
            <p:ph idx="1" type="body"/>
          </p:nvPr>
        </p:nvSpPr>
        <p:spPr>
          <a:xfrm>
            <a:off x="960121" y="3474721"/>
            <a:ext cx="7680960" cy="32918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18" name="Google Shape;118;p6:notes"/>
          <p:cNvSpPr txBox="1"/>
          <p:nvPr>
            <p:ph idx="12" type="sldNum"/>
          </p:nvPr>
        </p:nvSpPr>
        <p:spPr>
          <a:xfrm>
            <a:off x="5438458" y="6948170"/>
            <a:ext cx="4160521" cy="3657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960121" y="3474721"/>
            <a:ext cx="7680960" cy="3291840"/>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26" name="Google Shape;126;p7:notes"/>
          <p:cNvSpPr txBox="1"/>
          <p:nvPr>
            <p:ph idx="12" type="sldNum"/>
          </p:nvPr>
        </p:nvSpPr>
        <p:spPr>
          <a:xfrm>
            <a:off x="5438458" y="6948170"/>
            <a:ext cx="4160521" cy="365760"/>
          </a:xfrm>
          <a:prstGeom prst="rect">
            <a:avLst/>
          </a:prstGeom>
          <a:noFill/>
          <a:ln>
            <a:noFill/>
          </a:ln>
        </p:spPr>
        <p:txBody>
          <a:bodyPr anchorCtr="0" anchor="b" bIns="48325" lIns="96650" spcFirstLastPara="1" rIns="96650" wrap="square" tIns="48325">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4" name="Google Shape;134;p8: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960121" y="3474721"/>
            <a:ext cx="7680960" cy="3291840"/>
          </a:xfrm>
          <a:prstGeom prst="rect">
            <a:avLst/>
          </a:prstGeom>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2973388" y="549275"/>
            <a:ext cx="3654425" cy="27416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4400"/>
              <a:buFont typeface="Calibri"/>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720"/>
              </a:spcBef>
              <a:spcAft>
                <a:spcPts val="0"/>
              </a:spcAft>
              <a:buClr>
                <a:srgbClr val="FF0000"/>
              </a:buClr>
              <a:buSzPts val="3600"/>
              <a:buNone/>
              <a:defRPr>
                <a:solidFill>
                  <a:srgbClr val="FF0000"/>
                </a:solidFill>
              </a:defRPr>
            </a:lvl1pPr>
            <a:lvl2pPr lvl="1" algn="ctr">
              <a:spcBef>
                <a:spcPts val="640"/>
              </a:spcBef>
              <a:spcAft>
                <a:spcPts val="0"/>
              </a:spcAft>
              <a:buClr>
                <a:srgbClr val="888888"/>
              </a:buClr>
              <a:buSzPts val="3200"/>
              <a:buNone/>
              <a:defRPr>
                <a:solidFill>
                  <a:srgbClr val="888888"/>
                </a:solidFill>
              </a:defRPr>
            </a:lvl2pPr>
            <a:lvl3pPr lvl="2" algn="ctr">
              <a:spcBef>
                <a:spcPts val="560"/>
              </a:spcBef>
              <a:spcAft>
                <a:spcPts val="0"/>
              </a:spcAft>
              <a:buClr>
                <a:srgbClr val="888888"/>
              </a:buClr>
              <a:buSzPts val="2800"/>
              <a:buNone/>
              <a:defRPr>
                <a:solidFill>
                  <a:srgbClr val="888888"/>
                </a:solidFill>
              </a:defRPr>
            </a:lvl3pPr>
            <a:lvl4pPr lvl="3" algn="ctr">
              <a:spcBef>
                <a:spcPts val="480"/>
              </a:spcBef>
              <a:spcAft>
                <a:spcPts val="0"/>
              </a:spcAft>
              <a:buClr>
                <a:srgbClr val="888888"/>
              </a:buClr>
              <a:buSzPts val="2400"/>
              <a:buNone/>
              <a:defRPr>
                <a:solidFill>
                  <a:srgbClr val="888888"/>
                </a:solidFill>
              </a:defRPr>
            </a:lvl4pPr>
            <a:lvl5pPr lvl="4" algn="ctr">
              <a:spcBef>
                <a:spcPts val="480"/>
              </a:spcBef>
              <a:spcAft>
                <a:spcPts val="0"/>
              </a:spcAft>
              <a:buClr>
                <a:srgbClr val="888888"/>
              </a:buClr>
              <a:buSzPts val="2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0000"/>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FF0000"/>
                </a:solidFill>
                <a:latin typeface="Calibri"/>
                <a:ea typeface="Calibri"/>
                <a:cs typeface="Calibri"/>
                <a:sym typeface="Calibri"/>
              </a:defRPr>
            </a:lvl1pPr>
            <a:lvl2pPr indent="0" lvl="1" marL="0" algn="r">
              <a:spcBef>
                <a:spcPts val="0"/>
              </a:spcBef>
              <a:buNone/>
              <a:defRPr b="0" i="0" sz="1200" u="none" cap="none" strike="noStrike">
                <a:solidFill>
                  <a:srgbClr val="FF0000"/>
                </a:solidFill>
                <a:latin typeface="Calibri"/>
                <a:ea typeface="Calibri"/>
                <a:cs typeface="Calibri"/>
                <a:sym typeface="Calibri"/>
              </a:defRPr>
            </a:lvl2pPr>
            <a:lvl3pPr indent="0" lvl="2" marL="0" algn="r">
              <a:spcBef>
                <a:spcPts val="0"/>
              </a:spcBef>
              <a:buNone/>
              <a:defRPr b="0" i="0" sz="1200" u="none" cap="none" strike="noStrike">
                <a:solidFill>
                  <a:srgbClr val="FF0000"/>
                </a:solidFill>
                <a:latin typeface="Calibri"/>
                <a:ea typeface="Calibri"/>
                <a:cs typeface="Calibri"/>
                <a:sym typeface="Calibri"/>
              </a:defRPr>
            </a:lvl3pPr>
            <a:lvl4pPr indent="0" lvl="3" marL="0" algn="r">
              <a:spcBef>
                <a:spcPts val="0"/>
              </a:spcBef>
              <a:buNone/>
              <a:defRPr b="0" i="0" sz="1200" u="none" cap="none" strike="noStrike">
                <a:solidFill>
                  <a:srgbClr val="FF0000"/>
                </a:solidFill>
                <a:latin typeface="Calibri"/>
                <a:ea typeface="Calibri"/>
                <a:cs typeface="Calibri"/>
                <a:sym typeface="Calibri"/>
              </a:defRPr>
            </a:lvl4pPr>
            <a:lvl5pPr indent="0" lvl="4" marL="0" algn="r">
              <a:spcBef>
                <a:spcPts val="0"/>
              </a:spcBef>
              <a:buNone/>
              <a:defRPr b="0" i="0" sz="1200" u="none" cap="none" strike="noStrike">
                <a:solidFill>
                  <a:srgbClr val="FF0000"/>
                </a:solidFill>
                <a:latin typeface="Calibri"/>
                <a:ea typeface="Calibri"/>
                <a:cs typeface="Calibri"/>
                <a:sym typeface="Calibri"/>
              </a:defRPr>
            </a:lvl5pPr>
            <a:lvl6pPr indent="0" lvl="5" marL="0" algn="r">
              <a:spcBef>
                <a:spcPts val="0"/>
              </a:spcBef>
              <a:buNone/>
              <a:defRPr b="0" i="0" sz="1200" u="none" cap="none" strike="noStrike">
                <a:solidFill>
                  <a:srgbClr val="FF0000"/>
                </a:solidFill>
                <a:latin typeface="Calibri"/>
                <a:ea typeface="Calibri"/>
                <a:cs typeface="Calibri"/>
                <a:sym typeface="Calibri"/>
              </a:defRPr>
            </a:lvl6pPr>
            <a:lvl7pPr indent="0" lvl="6" marL="0" algn="r">
              <a:spcBef>
                <a:spcPts val="0"/>
              </a:spcBef>
              <a:buNone/>
              <a:defRPr b="0" i="0" sz="1200" u="none" cap="none" strike="noStrike">
                <a:solidFill>
                  <a:srgbClr val="FF0000"/>
                </a:solidFill>
                <a:latin typeface="Calibri"/>
                <a:ea typeface="Calibri"/>
                <a:cs typeface="Calibri"/>
                <a:sym typeface="Calibri"/>
              </a:defRPr>
            </a:lvl7pPr>
            <a:lvl8pPr indent="0" lvl="7" marL="0" algn="r">
              <a:spcBef>
                <a:spcPts val="0"/>
              </a:spcBef>
              <a:buNone/>
              <a:defRPr b="0" i="0" sz="1200" u="none" cap="none" strike="noStrike">
                <a:solidFill>
                  <a:srgbClr val="FF0000"/>
                </a:solidFill>
                <a:latin typeface="Calibri"/>
                <a:ea typeface="Calibri"/>
                <a:cs typeface="Calibri"/>
                <a:sym typeface="Calibri"/>
              </a:defRPr>
            </a:lvl8pPr>
            <a:lvl9pPr indent="0" lvl="8" marL="0" algn="r">
              <a:spcBef>
                <a:spcPts val="0"/>
              </a:spcBef>
              <a:buNone/>
              <a:defRPr b="0" i="0" sz="1200" u="none" cap="none" strike="noStrike">
                <a:solidFill>
                  <a:srgbClr val="FF0000"/>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1966118" y="-396082"/>
            <a:ext cx="52117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FF0000"/>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9" name="Google Shape;39;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5" name="Google Shape;45;p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FF0000"/>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4" name="Google Shape;54;p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0000"/>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FF0000"/>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rgbClr val="FF0000"/>
              </a:buClr>
              <a:buSzPts val="4400"/>
              <a:buFont typeface="Calibri"/>
              <a:buNone/>
              <a:defRPr b="0" i="0" sz="4400" u="none" cap="none" strike="noStrike">
                <a:solidFill>
                  <a:srgbClr val="FF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lvl1pPr indent="-457200" lvl="0" marL="457200" marR="0" rtl="0" algn="l">
              <a:spcBef>
                <a:spcPts val="72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1pPr>
            <a:lvl2pPr indent="-431800" lvl="1" marL="9144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2pPr>
            <a:lvl3pPr indent="-406400" lvl="2" marL="13716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3pPr>
            <a:lvl4pPr indent="-381000" lvl="3" marL="18288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4pPr>
            <a:lvl5pPr indent="-381000" lvl="4" marL="22860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0" marR="0" rtl="0" algn="r">
              <a:spcBef>
                <a:spcPts val="0"/>
              </a:spcBef>
              <a:buNone/>
              <a:defRPr b="0" i="0" sz="1200" u="none" cap="none" strike="noStrike">
                <a:solidFill>
                  <a:schemeClr val="dk1"/>
                </a:solidFill>
                <a:latin typeface="Calibri"/>
                <a:ea typeface="Calibri"/>
                <a:cs typeface="Calibri"/>
                <a:sym typeface="Calibri"/>
              </a:defRPr>
            </a:lvl2pPr>
            <a:lvl3pPr indent="0" lvl="2" marL="0" marR="0" rtl="0" algn="r">
              <a:spcBef>
                <a:spcPts val="0"/>
              </a:spcBef>
              <a:buNone/>
              <a:defRPr b="0" i="0" sz="1200" u="none" cap="none" strike="noStrike">
                <a:solidFill>
                  <a:schemeClr val="dk1"/>
                </a:solidFill>
                <a:latin typeface="Calibri"/>
                <a:ea typeface="Calibri"/>
                <a:cs typeface="Calibri"/>
                <a:sym typeface="Calibri"/>
              </a:defRPr>
            </a:lvl3pPr>
            <a:lvl4pPr indent="0" lvl="3" marL="0" marR="0" rtl="0" algn="r">
              <a:spcBef>
                <a:spcPts val="0"/>
              </a:spcBef>
              <a:buNone/>
              <a:defRPr b="0" i="0" sz="1200" u="none" cap="none" strike="noStrike">
                <a:solidFill>
                  <a:schemeClr val="dk1"/>
                </a:solidFill>
                <a:latin typeface="Calibri"/>
                <a:ea typeface="Calibri"/>
                <a:cs typeface="Calibri"/>
                <a:sym typeface="Calibri"/>
              </a:defRPr>
            </a:lvl4pPr>
            <a:lvl5pPr indent="0" lvl="4" marL="0" marR="0" rtl="0" algn="r">
              <a:spcBef>
                <a:spcPts val="0"/>
              </a:spcBef>
              <a:buNone/>
              <a:defRPr b="0" i="0" sz="1200" u="none" cap="none" strike="noStrike">
                <a:solidFill>
                  <a:schemeClr val="dk1"/>
                </a:solidFill>
                <a:latin typeface="Calibri"/>
                <a:ea typeface="Calibri"/>
                <a:cs typeface="Calibri"/>
                <a:sym typeface="Calibri"/>
              </a:defRPr>
            </a:lvl5pPr>
            <a:lvl6pPr indent="0" lvl="5" marL="0" marR="0" rtl="0" algn="r">
              <a:spcBef>
                <a:spcPts val="0"/>
              </a:spcBef>
              <a:buNone/>
              <a:defRPr b="0" i="0" sz="1200" u="none" cap="none" strike="noStrike">
                <a:solidFill>
                  <a:schemeClr val="dk1"/>
                </a:solidFill>
                <a:latin typeface="Calibri"/>
                <a:ea typeface="Calibri"/>
                <a:cs typeface="Calibri"/>
                <a:sym typeface="Calibri"/>
              </a:defRPr>
            </a:lvl6pPr>
            <a:lvl7pPr indent="0" lvl="6" marL="0" marR="0" rtl="0" algn="r">
              <a:spcBef>
                <a:spcPts val="0"/>
              </a:spcBef>
              <a:buNone/>
              <a:defRPr b="0" i="0" sz="1200" u="none" cap="none" strike="noStrike">
                <a:solidFill>
                  <a:schemeClr val="dk1"/>
                </a:solidFill>
                <a:latin typeface="Calibri"/>
                <a:ea typeface="Calibri"/>
                <a:cs typeface="Calibri"/>
                <a:sym typeface="Calibri"/>
              </a:defRPr>
            </a:lvl7pPr>
            <a:lvl8pPr indent="0" lvl="7" marL="0" marR="0" rtl="0" algn="r">
              <a:spcBef>
                <a:spcPts val="0"/>
              </a:spcBef>
              <a:buNone/>
              <a:defRPr b="0" i="0" sz="1200" u="none" cap="none" strike="noStrike">
                <a:solidFill>
                  <a:schemeClr val="dk1"/>
                </a:solidFill>
                <a:latin typeface="Calibri"/>
                <a:ea typeface="Calibri"/>
                <a:cs typeface="Calibri"/>
                <a:sym typeface="Calibri"/>
              </a:defRPr>
            </a:lvl8pPr>
            <a:lvl9pPr indent="0" lvl="8" marL="0" marR="0" rt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developer.android.com/sdk/installing.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developer.android.com/guide/developing/devices/emulator.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hyperlink" Target="http://developer.android.com/guide/developing/devices/managing-avds-cmdline.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developer.android.com/reference/packages.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developer.android.com/guide/developing/devices/managing-avds-cmdline.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 Id="rId4" Type="http://schemas.openxmlformats.org/officeDocument/2006/relationships/hyperlink" Target="http://developer.android.com/guide/basics/what-is-android.html"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developer.android.com/guide/developing/tools/adb.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webkit.or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CS378 - Mobile Computing</a:t>
            </a:r>
            <a:endParaRPr/>
          </a:p>
        </p:txBody>
      </p:sp>
      <p:sp>
        <p:nvSpPr>
          <p:cNvPr id="89" name="Google Shape;89;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600"/>
              <a:buNone/>
            </a:pPr>
            <a:r>
              <a:rPr lang="en-US">
                <a:solidFill>
                  <a:schemeClr val="dk1"/>
                </a:solidFill>
              </a:rPr>
              <a:t>Android Overview and Android Development Environment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Device Distribution July 2012</a:t>
            </a:r>
            <a:endParaRPr/>
          </a:p>
        </p:txBody>
      </p:sp>
      <p:pic>
        <p:nvPicPr>
          <p:cNvPr id="154" name="Google Shape;154;p22"/>
          <p:cNvPicPr preferRelativeResize="0"/>
          <p:nvPr/>
        </p:nvPicPr>
        <p:blipFill rotWithShape="1">
          <a:blip r:embed="rId3">
            <a:alphaModFix/>
          </a:blip>
          <a:srcRect b="0" l="0" r="0" t="0"/>
          <a:stretch/>
        </p:blipFill>
        <p:spPr>
          <a:xfrm>
            <a:off x="178904" y="1112767"/>
            <a:ext cx="8736496" cy="5463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August 1, 2012</a:t>
            </a:r>
            <a:endParaRPr/>
          </a:p>
        </p:txBody>
      </p:sp>
      <p:pic>
        <p:nvPicPr>
          <p:cNvPr id="160" name="Google Shape;160;p23"/>
          <p:cNvPicPr preferRelativeResize="0"/>
          <p:nvPr/>
        </p:nvPicPr>
        <p:blipFill rotWithShape="1">
          <a:blip r:embed="rId3">
            <a:alphaModFix/>
          </a:blip>
          <a:srcRect b="0" l="0" r="0" t="0"/>
          <a:stretch/>
        </p:blipFill>
        <p:spPr>
          <a:xfrm>
            <a:off x="165652" y="914400"/>
            <a:ext cx="8915400" cy="57823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Devices and Apps</a:t>
            </a:r>
            <a:endParaRPr/>
          </a:p>
        </p:txBody>
      </p:sp>
      <p:sp>
        <p:nvSpPr>
          <p:cNvPr id="167" name="Google Shape;167;p24"/>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600"/>
              <a:buChar char="•"/>
            </a:pPr>
            <a:r>
              <a:rPr lang="en-US"/>
              <a:t>Estimated 400M activated devices (100M a year ago)</a:t>
            </a:r>
            <a:endParaRPr/>
          </a:p>
          <a:p>
            <a:pPr indent="-342900" lvl="0" marL="342900" rtl="0" algn="l">
              <a:spcBef>
                <a:spcPts val="720"/>
              </a:spcBef>
              <a:spcAft>
                <a:spcPts val="0"/>
              </a:spcAft>
              <a:buClr>
                <a:schemeClr val="dk1"/>
              </a:buClr>
              <a:buSzPts val="3600"/>
              <a:buChar char="•"/>
            </a:pPr>
            <a:r>
              <a:rPr lang="en-US"/>
              <a:t>1M new activations per day</a:t>
            </a:r>
            <a:endParaRPr/>
          </a:p>
          <a:p>
            <a:pPr indent="-342900" lvl="0" marL="342900" rtl="0" algn="l">
              <a:spcBef>
                <a:spcPts val="720"/>
              </a:spcBef>
              <a:spcAft>
                <a:spcPts val="0"/>
              </a:spcAft>
              <a:buClr>
                <a:schemeClr val="dk1"/>
              </a:buClr>
              <a:buSzPts val="3600"/>
              <a:buChar char="•"/>
            </a:pPr>
            <a:r>
              <a:rPr lang="en-US"/>
              <a:t>Google Play (formerly Android Market)</a:t>
            </a:r>
            <a:endParaRPr/>
          </a:p>
          <a:p>
            <a:pPr indent="-285750" lvl="1" marL="742950" rtl="0" algn="l">
              <a:spcBef>
                <a:spcPts val="640"/>
              </a:spcBef>
              <a:spcAft>
                <a:spcPts val="0"/>
              </a:spcAft>
              <a:buClr>
                <a:schemeClr val="dk1"/>
              </a:buClr>
              <a:buSzPts val="3200"/>
              <a:buChar char="–"/>
            </a:pPr>
            <a:r>
              <a:rPr lang="en-US"/>
              <a:t>~600,000 apps, June 2012</a:t>
            </a:r>
            <a:endParaRPr/>
          </a:p>
          <a:p>
            <a:pPr indent="-285750" lvl="1" marL="742950" rtl="0" algn="l">
              <a:spcBef>
                <a:spcPts val="640"/>
              </a:spcBef>
              <a:spcAft>
                <a:spcPts val="0"/>
              </a:spcAft>
              <a:buClr>
                <a:schemeClr val="dk1"/>
              </a:buClr>
              <a:buSzPts val="3200"/>
              <a:buChar char="–"/>
            </a:pPr>
            <a:r>
              <a:rPr lang="en-US"/>
              <a:t>2/3 free, 1/3 paid</a:t>
            </a:r>
            <a:endParaRPr/>
          </a:p>
          <a:p>
            <a:pPr indent="-285750" lvl="1" marL="742950" rtl="0" algn="l">
              <a:spcBef>
                <a:spcPts val="640"/>
              </a:spcBef>
              <a:spcAft>
                <a:spcPts val="0"/>
              </a:spcAft>
              <a:buClr>
                <a:schemeClr val="dk1"/>
              </a:buClr>
              <a:buSzPts val="3200"/>
              <a:buChar char="–"/>
            </a:pPr>
            <a:r>
              <a:rPr lang="en-US"/>
              <a:t>Apple App Store, ~650,000 apps June 2012</a:t>
            </a:r>
            <a:endParaRPr/>
          </a:p>
          <a:p>
            <a:pPr indent="-342900" lvl="0" marL="342900" rtl="0" algn="l">
              <a:spcBef>
                <a:spcPts val="720"/>
              </a:spcBef>
              <a:spcAft>
                <a:spcPts val="0"/>
              </a:spcAft>
              <a:buClr>
                <a:schemeClr val="dk1"/>
              </a:buClr>
              <a:buSzPts val="3600"/>
              <a:buChar char="•"/>
            </a:pPr>
            <a:r>
              <a:rPr lang="en-US"/>
              <a:t>What's old is new - Mac vs. PC </a:t>
            </a:r>
            <a:br>
              <a:rPr lang="en-US"/>
            </a:br>
            <a:r>
              <a:rPr lang="en-US"/>
              <a:t>	iPhone vs. Android???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iPhone vs. Android</a:t>
            </a:r>
            <a:endParaRPr/>
          </a:p>
        </p:txBody>
      </p:sp>
      <p:pic>
        <p:nvPicPr>
          <p:cNvPr id="173" name="Google Shape;173;p25"/>
          <p:cNvPicPr preferRelativeResize="0"/>
          <p:nvPr/>
        </p:nvPicPr>
        <p:blipFill rotWithShape="1">
          <a:blip r:embed="rId3">
            <a:alphaModFix/>
          </a:blip>
          <a:srcRect b="0" l="0" r="0" t="0"/>
          <a:stretch/>
        </p:blipFill>
        <p:spPr>
          <a:xfrm>
            <a:off x="569843" y="1219200"/>
            <a:ext cx="8229600" cy="51173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Developer Revenues</a:t>
            </a:r>
            <a:endParaRPr/>
          </a:p>
        </p:txBody>
      </p:sp>
      <p:pic>
        <p:nvPicPr>
          <p:cNvPr id="179" name="Google Shape;179;p26"/>
          <p:cNvPicPr preferRelativeResize="0"/>
          <p:nvPr/>
        </p:nvPicPr>
        <p:blipFill rotWithShape="1">
          <a:blip r:embed="rId3">
            <a:alphaModFix/>
          </a:blip>
          <a:srcRect b="0" l="0" r="0" t="0"/>
          <a:stretch/>
        </p:blipFill>
        <p:spPr>
          <a:xfrm>
            <a:off x="457200" y="1219199"/>
            <a:ext cx="4333875" cy="5191125"/>
          </a:xfrm>
          <a:prstGeom prst="rect">
            <a:avLst/>
          </a:prstGeom>
          <a:noFill/>
          <a:ln>
            <a:noFill/>
          </a:ln>
        </p:spPr>
      </p:pic>
      <p:sp>
        <p:nvSpPr>
          <p:cNvPr id="180" name="Google Shape;180;p26"/>
          <p:cNvSpPr txBox="1"/>
          <p:nvPr/>
        </p:nvSpPr>
        <p:spPr>
          <a:xfrm>
            <a:off x="4876801" y="1524000"/>
            <a:ext cx="4267200" cy="2677656"/>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Business Strategy:</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attract developers with comparison of revenue generated by applications, average revenue per user, etc.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Search Trends</a:t>
            </a:r>
            <a:endParaRPr/>
          </a:p>
        </p:txBody>
      </p:sp>
      <p:pic>
        <p:nvPicPr>
          <p:cNvPr id="186" name="Google Shape;186;p27"/>
          <p:cNvPicPr preferRelativeResize="0"/>
          <p:nvPr/>
        </p:nvPicPr>
        <p:blipFill rotWithShape="1">
          <a:blip r:embed="rId3">
            <a:alphaModFix/>
          </a:blip>
          <a:srcRect b="0" l="0" r="0" t="0"/>
          <a:stretch/>
        </p:blipFill>
        <p:spPr>
          <a:xfrm>
            <a:off x="197508" y="1219200"/>
            <a:ext cx="8946492" cy="449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Setup Development Environment</a:t>
            </a:r>
            <a:endParaRPr/>
          </a:p>
        </p:txBody>
      </p:sp>
      <p:sp>
        <p:nvSpPr>
          <p:cNvPr id="192" name="Google Shape;192;p28"/>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600"/>
              <a:buChar char="•"/>
            </a:pPr>
            <a:r>
              <a:rPr lang="en-US"/>
              <a:t>Install JDK 5, 6, or 7</a:t>
            </a:r>
            <a:endParaRPr/>
          </a:p>
          <a:p>
            <a:pPr indent="-342900" lvl="0" marL="342900" rtl="0" algn="l">
              <a:spcBef>
                <a:spcPts val="720"/>
              </a:spcBef>
              <a:spcAft>
                <a:spcPts val="0"/>
              </a:spcAft>
              <a:buClr>
                <a:schemeClr val="dk1"/>
              </a:buClr>
              <a:buSzPts val="3600"/>
              <a:buChar char="•"/>
            </a:pPr>
            <a:r>
              <a:rPr lang="en-US"/>
              <a:t>Install Eclipse IDE (version 3.7 - Indigo)</a:t>
            </a:r>
            <a:endParaRPr/>
          </a:p>
          <a:p>
            <a:pPr indent="-285750" lvl="1" marL="742950" rtl="0" algn="l">
              <a:spcBef>
                <a:spcPts val="640"/>
              </a:spcBef>
              <a:spcAft>
                <a:spcPts val="0"/>
              </a:spcAft>
              <a:buClr>
                <a:schemeClr val="dk1"/>
              </a:buClr>
              <a:buSzPts val="3200"/>
              <a:buChar char="–"/>
            </a:pPr>
            <a:r>
              <a:rPr lang="en-US"/>
              <a:t>recommended "Eclipse Classic"</a:t>
            </a:r>
            <a:endParaRPr/>
          </a:p>
          <a:p>
            <a:pPr indent="-342900" lvl="0" marL="342900" rtl="0" algn="l">
              <a:spcBef>
                <a:spcPts val="720"/>
              </a:spcBef>
              <a:spcAft>
                <a:spcPts val="0"/>
              </a:spcAft>
              <a:buClr>
                <a:schemeClr val="dk1"/>
              </a:buClr>
              <a:buSzPts val="3600"/>
              <a:buChar char="•"/>
            </a:pPr>
            <a:r>
              <a:rPr lang="en-US"/>
              <a:t>Download and unpack the Android SDK </a:t>
            </a:r>
            <a:endParaRPr/>
          </a:p>
          <a:p>
            <a:pPr indent="-342900" lvl="0" marL="342900" rtl="0" algn="l">
              <a:spcBef>
                <a:spcPts val="720"/>
              </a:spcBef>
              <a:spcAft>
                <a:spcPts val="0"/>
              </a:spcAft>
              <a:buClr>
                <a:schemeClr val="dk1"/>
              </a:buClr>
              <a:buSzPts val="3600"/>
              <a:buChar char="•"/>
            </a:pPr>
            <a:r>
              <a:rPr lang="en-US"/>
              <a:t>Install Android Development Tools (ADT) plugin for Eclipse</a:t>
            </a:r>
            <a:endParaRPr/>
          </a:p>
          <a:p>
            <a:pPr indent="-342900" lvl="0" marL="342900" rtl="0" algn="l">
              <a:spcBef>
                <a:spcPts val="720"/>
              </a:spcBef>
              <a:spcAft>
                <a:spcPts val="0"/>
              </a:spcAft>
              <a:buClr>
                <a:schemeClr val="dk1"/>
              </a:buClr>
              <a:buSzPts val="3600"/>
              <a:buChar char="•"/>
            </a:pPr>
            <a:r>
              <a:rPr lang="en-US"/>
              <a:t>Detailed install instructions available on Android site</a:t>
            </a:r>
            <a:br>
              <a:rPr lang="en-US"/>
            </a:br>
            <a:r>
              <a:rPr lang="en-US" sz="3000" u="sng">
                <a:solidFill>
                  <a:schemeClr val="hlink"/>
                </a:solidFill>
                <a:hlinkClick r:id="rId3"/>
              </a:rPr>
              <a:t>http://developer.android.com/sdk/installing.html</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9"/>
          <p:cNvPicPr preferRelativeResize="0"/>
          <p:nvPr/>
        </p:nvPicPr>
        <p:blipFill rotWithShape="1">
          <a:blip r:embed="rId3">
            <a:alphaModFix/>
          </a:blip>
          <a:srcRect b="0" l="0" r="0" t="0"/>
          <a:stretch/>
        </p:blipFill>
        <p:spPr>
          <a:xfrm>
            <a:off x="-10886" y="1511754"/>
            <a:ext cx="6086475" cy="5324475"/>
          </a:xfrm>
          <a:prstGeom prst="rect">
            <a:avLst/>
          </a:prstGeom>
          <a:noFill/>
          <a:ln>
            <a:noFill/>
          </a:ln>
        </p:spPr>
      </p:pic>
      <p:sp>
        <p:nvSpPr>
          <p:cNvPr id="198" name="Google Shape;198;p29"/>
          <p:cNvSpPr/>
          <p:nvPr/>
        </p:nvSpPr>
        <p:spPr>
          <a:xfrm>
            <a:off x="1524000" y="1828800"/>
            <a:ext cx="609600" cy="533400"/>
          </a:xfrm>
          <a:prstGeom prst="ellipse">
            <a:avLst/>
          </a:prstGeom>
          <a:noFill/>
          <a:ln cap="flat" cmpd="sng" w="508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9" name="Google Shape;199;p29"/>
          <p:cNvCxnSpPr/>
          <p:nvPr/>
        </p:nvCxnSpPr>
        <p:spPr>
          <a:xfrm>
            <a:off x="1676400" y="990600"/>
            <a:ext cx="152400" cy="838200"/>
          </a:xfrm>
          <a:prstGeom prst="straightConnector1">
            <a:avLst/>
          </a:prstGeom>
          <a:noFill/>
          <a:ln cap="flat" cmpd="sng" w="25400">
            <a:solidFill>
              <a:srgbClr val="FF0000"/>
            </a:solidFill>
            <a:prstDash val="solid"/>
            <a:round/>
            <a:headEnd len="sm" w="sm" type="none"/>
            <a:tailEnd len="med" w="med" type="stealth"/>
          </a:ln>
        </p:spPr>
      </p:cxnSp>
      <p:sp>
        <p:nvSpPr>
          <p:cNvPr id="200" name="Google Shape;200;p29"/>
          <p:cNvSpPr txBox="1"/>
          <p:nvPr/>
        </p:nvSpPr>
        <p:spPr>
          <a:xfrm>
            <a:off x="590571" y="507164"/>
            <a:ext cx="18668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SDK Manager</a:t>
            </a:r>
            <a:endParaRPr sz="2400">
              <a:solidFill>
                <a:schemeClr val="dk1"/>
              </a:solidFill>
              <a:latin typeface="Calibri"/>
              <a:ea typeface="Calibri"/>
              <a:cs typeface="Calibri"/>
              <a:sym typeface="Calibri"/>
            </a:endParaRPr>
          </a:p>
        </p:txBody>
      </p:sp>
      <p:pic>
        <p:nvPicPr>
          <p:cNvPr id="201" name="Google Shape;201;p29"/>
          <p:cNvPicPr preferRelativeResize="0"/>
          <p:nvPr/>
        </p:nvPicPr>
        <p:blipFill rotWithShape="1">
          <a:blip r:embed="rId4">
            <a:alphaModFix/>
          </a:blip>
          <a:srcRect b="0" l="0" r="0" t="0"/>
          <a:stretch/>
        </p:blipFill>
        <p:spPr>
          <a:xfrm>
            <a:off x="4953000" y="1143000"/>
            <a:ext cx="3943350" cy="2886075"/>
          </a:xfrm>
          <a:prstGeom prst="rect">
            <a:avLst/>
          </a:prstGeom>
          <a:noFill/>
          <a:ln>
            <a:noFill/>
          </a:ln>
        </p:spPr>
      </p:pic>
      <p:sp>
        <p:nvSpPr>
          <p:cNvPr id="202" name="Google Shape;202;p29"/>
          <p:cNvSpPr/>
          <p:nvPr/>
        </p:nvSpPr>
        <p:spPr>
          <a:xfrm>
            <a:off x="5562600" y="1409700"/>
            <a:ext cx="609600" cy="533400"/>
          </a:xfrm>
          <a:prstGeom prst="ellipse">
            <a:avLst/>
          </a:prstGeom>
          <a:noFill/>
          <a:ln cap="flat" cmpd="sng" w="508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9"/>
          <p:cNvSpPr txBox="1"/>
          <p:nvPr/>
        </p:nvSpPr>
        <p:spPr>
          <a:xfrm>
            <a:off x="4985657" y="276331"/>
            <a:ext cx="19047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AVD Manager</a:t>
            </a:r>
            <a:endParaRPr sz="2400">
              <a:solidFill>
                <a:schemeClr val="dk1"/>
              </a:solidFill>
              <a:latin typeface="Calibri"/>
              <a:ea typeface="Calibri"/>
              <a:cs typeface="Calibri"/>
              <a:sym typeface="Calibri"/>
            </a:endParaRPr>
          </a:p>
        </p:txBody>
      </p:sp>
      <p:cxnSp>
        <p:nvCxnSpPr>
          <p:cNvPr id="204" name="Google Shape;204;p29"/>
          <p:cNvCxnSpPr>
            <a:stCxn id="203" idx="2"/>
          </p:cNvCxnSpPr>
          <p:nvPr/>
        </p:nvCxnSpPr>
        <p:spPr>
          <a:xfrm flipH="1">
            <a:off x="5867533" y="737996"/>
            <a:ext cx="70500" cy="649800"/>
          </a:xfrm>
          <a:prstGeom prst="straightConnector1">
            <a:avLst/>
          </a:prstGeom>
          <a:noFill/>
          <a:ln cap="flat" cmpd="sng" w="25400">
            <a:solidFill>
              <a:srgbClr val="FF0000"/>
            </a:solidFill>
            <a:prstDash val="solid"/>
            <a:round/>
            <a:headEnd len="sm" w="sm" type="none"/>
            <a:tailEnd len="med" w="med" type="stealth"/>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Android Emulator or AVD</a:t>
            </a:r>
            <a:endParaRPr/>
          </a:p>
        </p:txBody>
      </p:sp>
      <p:sp>
        <p:nvSpPr>
          <p:cNvPr id="210" name="Google Shape;210;p30"/>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600"/>
              <a:buChar char="•"/>
            </a:pPr>
            <a:r>
              <a:rPr lang="en-US"/>
              <a:t>Emulator is essential to testing app but is not a substitute for a real device</a:t>
            </a:r>
            <a:endParaRPr/>
          </a:p>
          <a:p>
            <a:pPr indent="-342900" lvl="0" marL="342900" rtl="0" algn="l">
              <a:spcBef>
                <a:spcPts val="720"/>
              </a:spcBef>
              <a:spcAft>
                <a:spcPts val="0"/>
              </a:spcAft>
              <a:buClr>
                <a:schemeClr val="dk1"/>
              </a:buClr>
              <a:buSzPts val="3600"/>
              <a:buChar char="•"/>
            </a:pPr>
            <a:r>
              <a:rPr lang="en-US"/>
              <a:t>Emulators are called </a:t>
            </a:r>
            <a:r>
              <a:rPr b="1" lang="en-US"/>
              <a:t>Android Virtual Devices </a:t>
            </a:r>
            <a:r>
              <a:rPr lang="en-US"/>
              <a:t>(AVDs)</a:t>
            </a:r>
            <a:endParaRPr/>
          </a:p>
          <a:p>
            <a:pPr indent="-342900" lvl="0" marL="342900" rtl="0" algn="l">
              <a:spcBef>
                <a:spcPts val="720"/>
              </a:spcBef>
              <a:spcAft>
                <a:spcPts val="0"/>
              </a:spcAft>
              <a:buClr>
                <a:schemeClr val="dk1"/>
              </a:buClr>
              <a:buSzPts val="3600"/>
              <a:buChar char="•"/>
            </a:pPr>
            <a:r>
              <a:rPr lang="en-US"/>
              <a:t>Android SDK and AVD Manager allows you to create AVDs that target any Android API level</a:t>
            </a:r>
            <a:endParaRPr/>
          </a:p>
          <a:p>
            <a:pPr indent="-342900" lvl="0" marL="342900" rtl="0" algn="l">
              <a:spcBef>
                <a:spcPts val="720"/>
              </a:spcBef>
              <a:spcAft>
                <a:spcPts val="0"/>
              </a:spcAft>
              <a:buClr>
                <a:schemeClr val="dk1"/>
              </a:buClr>
              <a:buSzPts val="3600"/>
              <a:buChar char="•"/>
            </a:pPr>
            <a:r>
              <a:rPr lang="en-US"/>
              <a:t>AVD have configurable resolutions, RAM, SD cards, skins, and other hardware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Android Emulator: 1.6</a:t>
            </a:r>
            <a:endParaRPr/>
          </a:p>
        </p:txBody>
      </p:sp>
      <p:pic>
        <p:nvPicPr>
          <p:cNvPr id="216" name="Google Shape;216;p31"/>
          <p:cNvPicPr preferRelativeResize="0"/>
          <p:nvPr/>
        </p:nvPicPr>
        <p:blipFill rotWithShape="1">
          <a:blip r:embed="rId3">
            <a:alphaModFix/>
          </a:blip>
          <a:srcRect b="0" l="0" r="0" t="0"/>
          <a:stretch/>
        </p:blipFill>
        <p:spPr>
          <a:xfrm>
            <a:off x="1295400" y="1143000"/>
            <a:ext cx="6543676" cy="5486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1524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What is Android?</a:t>
            </a:r>
            <a:endParaRPr/>
          </a:p>
        </p:txBody>
      </p:sp>
      <p:sp>
        <p:nvSpPr>
          <p:cNvPr id="95" name="Google Shape;95;p14"/>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 software stack for mobile devices that includes</a:t>
            </a:r>
            <a:endParaRPr/>
          </a:p>
          <a:p>
            <a:pPr indent="-285750" lvl="1" marL="742950" rtl="0" algn="l">
              <a:spcBef>
                <a:spcPts val="592"/>
              </a:spcBef>
              <a:spcAft>
                <a:spcPts val="0"/>
              </a:spcAft>
              <a:buClr>
                <a:schemeClr val="dk1"/>
              </a:buClr>
              <a:buSzPct val="100000"/>
              <a:buChar char="–"/>
            </a:pPr>
            <a:r>
              <a:rPr lang="en-US"/>
              <a:t>An operating system</a:t>
            </a:r>
            <a:endParaRPr/>
          </a:p>
          <a:p>
            <a:pPr indent="-285750" lvl="1" marL="742950" rtl="0" algn="l">
              <a:spcBef>
                <a:spcPts val="592"/>
              </a:spcBef>
              <a:spcAft>
                <a:spcPts val="0"/>
              </a:spcAft>
              <a:buClr>
                <a:schemeClr val="dk1"/>
              </a:buClr>
              <a:buSzPct val="100000"/>
              <a:buChar char="–"/>
            </a:pPr>
            <a:r>
              <a:rPr lang="en-US"/>
              <a:t>Middleware</a:t>
            </a:r>
            <a:endParaRPr/>
          </a:p>
          <a:p>
            <a:pPr indent="-285750" lvl="1" marL="742950" rtl="0" algn="l">
              <a:spcBef>
                <a:spcPts val="592"/>
              </a:spcBef>
              <a:spcAft>
                <a:spcPts val="0"/>
              </a:spcAft>
              <a:buClr>
                <a:schemeClr val="dk1"/>
              </a:buClr>
              <a:buSzPct val="100000"/>
              <a:buChar char="–"/>
            </a:pPr>
            <a:r>
              <a:rPr lang="en-US"/>
              <a:t>Key Applications</a:t>
            </a:r>
            <a:endParaRPr/>
          </a:p>
          <a:p>
            <a:pPr indent="-342900" lvl="0" marL="342900" rtl="0" algn="l">
              <a:spcBef>
                <a:spcPts val="666"/>
              </a:spcBef>
              <a:spcAft>
                <a:spcPts val="0"/>
              </a:spcAft>
              <a:buClr>
                <a:schemeClr val="dk1"/>
              </a:buClr>
              <a:buSzPct val="100000"/>
              <a:buChar char="•"/>
            </a:pPr>
            <a:r>
              <a:rPr lang="en-US"/>
              <a:t>Uses Linux to provide core system services</a:t>
            </a:r>
            <a:endParaRPr/>
          </a:p>
          <a:p>
            <a:pPr indent="-285750" lvl="1" marL="742950" rtl="0" algn="l">
              <a:spcBef>
                <a:spcPts val="592"/>
              </a:spcBef>
              <a:spcAft>
                <a:spcPts val="0"/>
              </a:spcAft>
              <a:buClr>
                <a:schemeClr val="dk1"/>
              </a:buClr>
              <a:buSzPct val="100000"/>
              <a:buChar char="–"/>
            </a:pPr>
            <a:r>
              <a:rPr lang="en-US"/>
              <a:t>Security</a:t>
            </a:r>
            <a:endParaRPr/>
          </a:p>
          <a:p>
            <a:pPr indent="-285750" lvl="1" marL="742950" rtl="0" algn="l">
              <a:spcBef>
                <a:spcPts val="592"/>
              </a:spcBef>
              <a:spcAft>
                <a:spcPts val="0"/>
              </a:spcAft>
              <a:buClr>
                <a:schemeClr val="dk1"/>
              </a:buClr>
              <a:buSzPct val="100000"/>
              <a:buChar char="–"/>
            </a:pPr>
            <a:r>
              <a:rPr lang="en-US"/>
              <a:t>Memory management</a:t>
            </a:r>
            <a:endParaRPr/>
          </a:p>
          <a:p>
            <a:pPr indent="-285750" lvl="1" marL="742950" rtl="0" algn="l">
              <a:spcBef>
                <a:spcPts val="592"/>
              </a:spcBef>
              <a:spcAft>
                <a:spcPts val="0"/>
              </a:spcAft>
              <a:buClr>
                <a:schemeClr val="dk1"/>
              </a:buClr>
              <a:buSzPct val="100000"/>
              <a:buChar char="–"/>
            </a:pPr>
            <a:r>
              <a:rPr lang="en-US"/>
              <a:t>Process management</a:t>
            </a:r>
            <a:endParaRPr/>
          </a:p>
          <a:p>
            <a:pPr indent="-285750" lvl="1" marL="742950" rtl="0" algn="l">
              <a:spcBef>
                <a:spcPts val="592"/>
              </a:spcBef>
              <a:spcAft>
                <a:spcPts val="0"/>
              </a:spcAft>
              <a:buClr>
                <a:schemeClr val="dk1"/>
              </a:buClr>
              <a:buSzPct val="100000"/>
              <a:buChar char="–"/>
            </a:pPr>
            <a:r>
              <a:rPr lang="en-US"/>
              <a:t>Power management</a:t>
            </a:r>
            <a:endParaRPr/>
          </a:p>
          <a:p>
            <a:pPr indent="-285750" lvl="1" marL="742950" rtl="0" algn="l">
              <a:spcBef>
                <a:spcPts val="592"/>
              </a:spcBef>
              <a:spcAft>
                <a:spcPts val="0"/>
              </a:spcAft>
              <a:buClr>
                <a:schemeClr val="dk1"/>
              </a:buClr>
              <a:buSzPct val="100000"/>
              <a:buChar char="–"/>
            </a:pPr>
            <a:r>
              <a:rPr lang="en-US"/>
              <a:t>Hardware drivers</a:t>
            </a:r>
            <a:endParaRPr/>
          </a:p>
          <a:p>
            <a:pPr indent="-97790" lvl="1" marL="742950" rtl="0" algn="l">
              <a:spcBef>
                <a:spcPts val="592"/>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Android Emulator: 2.2</a:t>
            </a:r>
            <a:endParaRPr/>
          </a:p>
        </p:txBody>
      </p:sp>
      <p:pic>
        <p:nvPicPr>
          <p:cNvPr id="222" name="Google Shape;222;p32"/>
          <p:cNvPicPr preferRelativeResize="0"/>
          <p:nvPr/>
        </p:nvPicPr>
        <p:blipFill rotWithShape="1">
          <a:blip r:embed="rId3">
            <a:alphaModFix/>
          </a:blip>
          <a:srcRect b="0" l="0" r="0" t="0"/>
          <a:stretch/>
        </p:blipFill>
        <p:spPr>
          <a:xfrm>
            <a:off x="762000" y="1143000"/>
            <a:ext cx="7686675" cy="544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Android Emulator: 3.0</a:t>
            </a:r>
            <a:endParaRPr/>
          </a:p>
        </p:txBody>
      </p:sp>
      <p:pic>
        <p:nvPicPr>
          <p:cNvPr id="228" name="Google Shape;228;p33"/>
          <p:cNvPicPr preferRelativeResize="0"/>
          <p:nvPr/>
        </p:nvPicPr>
        <p:blipFill rotWithShape="1">
          <a:blip r:embed="rId3">
            <a:alphaModFix/>
          </a:blip>
          <a:srcRect b="0" l="0" r="0" t="0"/>
          <a:stretch/>
        </p:blipFill>
        <p:spPr>
          <a:xfrm>
            <a:off x="609600" y="1219200"/>
            <a:ext cx="7848600" cy="52626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Android Emulator: 4.0</a:t>
            </a:r>
            <a:endParaRPr/>
          </a:p>
        </p:txBody>
      </p:sp>
      <p:pic>
        <p:nvPicPr>
          <p:cNvPr id="234" name="Google Shape;234;p34"/>
          <p:cNvPicPr preferRelativeResize="0"/>
          <p:nvPr/>
        </p:nvPicPr>
        <p:blipFill rotWithShape="1">
          <a:blip r:embed="rId3">
            <a:alphaModFix/>
          </a:blip>
          <a:srcRect b="0" l="0" r="0" t="0"/>
          <a:stretch/>
        </p:blipFill>
        <p:spPr>
          <a:xfrm>
            <a:off x="1447800" y="1127760"/>
            <a:ext cx="5803095" cy="5438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Emulator Basics</a:t>
            </a:r>
            <a:endParaRPr/>
          </a:p>
        </p:txBody>
      </p:sp>
      <p:sp>
        <p:nvSpPr>
          <p:cNvPr id="240" name="Google Shape;240;p35"/>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600"/>
              <a:buChar char="•"/>
            </a:pPr>
            <a:r>
              <a:rPr lang="en-US"/>
              <a:t>Host computer’s keyboard works</a:t>
            </a:r>
            <a:endParaRPr/>
          </a:p>
          <a:p>
            <a:pPr indent="-342900" lvl="0" marL="342900" rtl="0" algn="l">
              <a:spcBef>
                <a:spcPts val="720"/>
              </a:spcBef>
              <a:spcAft>
                <a:spcPts val="0"/>
              </a:spcAft>
              <a:buClr>
                <a:schemeClr val="dk1"/>
              </a:buClr>
              <a:buSzPts val="3600"/>
              <a:buChar char="•"/>
            </a:pPr>
            <a:r>
              <a:rPr lang="en-US"/>
              <a:t>Host’s mouse works like finger</a:t>
            </a:r>
            <a:endParaRPr/>
          </a:p>
          <a:p>
            <a:pPr indent="-342900" lvl="0" marL="342900" rtl="0" algn="l">
              <a:spcBef>
                <a:spcPts val="720"/>
              </a:spcBef>
              <a:spcAft>
                <a:spcPts val="0"/>
              </a:spcAft>
              <a:buClr>
                <a:schemeClr val="dk1"/>
              </a:buClr>
              <a:buSzPts val="3600"/>
              <a:buChar char="•"/>
            </a:pPr>
            <a:r>
              <a:rPr lang="en-US"/>
              <a:t>Uses host’s Internet connection</a:t>
            </a:r>
            <a:endParaRPr/>
          </a:p>
          <a:p>
            <a:pPr indent="-342900" lvl="0" marL="342900" rtl="0" algn="l">
              <a:spcBef>
                <a:spcPts val="720"/>
              </a:spcBef>
              <a:spcAft>
                <a:spcPts val="0"/>
              </a:spcAft>
              <a:buClr>
                <a:schemeClr val="dk1"/>
              </a:buClr>
              <a:buSzPts val="3600"/>
              <a:buChar char="•"/>
            </a:pPr>
            <a:r>
              <a:rPr lang="en-US"/>
              <a:t>Other buttons work: Home, Menu, Back, Search, volume up and down, etc. </a:t>
            </a:r>
            <a:endParaRPr/>
          </a:p>
          <a:p>
            <a:pPr indent="-342900" lvl="0" marL="342900" rtl="0" algn="l">
              <a:spcBef>
                <a:spcPts val="720"/>
              </a:spcBef>
              <a:spcAft>
                <a:spcPts val="0"/>
              </a:spcAft>
              <a:buClr>
                <a:schemeClr val="dk1"/>
              </a:buClr>
              <a:buSzPts val="3600"/>
              <a:buChar char="•"/>
            </a:pPr>
            <a:r>
              <a:rPr lang="en-US"/>
              <a:t>Ctrl-F11 toggle landscape 🡪 portrait</a:t>
            </a:r>
            <a:endParaRPr/>
          </a:p>
          <a:p>
            <a:pPr indent="-342900" lvl="0" marL="342900" rtl="0" algn="l">
              <a:spcBef>
                <a:spcPts val="720"/>
              </a:spcBef>
              <a:spcAft>
                <a:spcPts val="0"/>
              </a:spcAft>
              <a:buClr>
                <a:schemeClr val="dk1"/>
              </a:buClr>
              <a:buSzPts val="3600"/>
              <a:buChar char="•"/>
            </a:pPr>
            <a:r>
              <a:rPr lang="en-US"/>
              <a:t>Alt-Enter toggle full-screen mode</a:t>
            </a:r>
            <a:endParaRPr/>
          </a:p>
          <a:p>
            <a:pPr indent="-342900" lvl="0" marL="342900" rtl="0" algn="l">
              <a:spcBef>
                <a:spcPts val="720"/>
              </a:spcBef>
              <a:spcAft>
                <a:spcPts val="0"/>
              </a:spcAft>
              <a:buClr>
                <a:schemeClr val="dk1"/>
              </a:buClr>
              <a:buSzPts val="3600"/>
              <a:buChar char="•"/>
            </a:pPr>
            <a:r>
              <a:rPr lang="en-US"/>
              <a:t>More info at </a:t>
            </a:r>
            <a:r>
              <a:rPr lang="en-US" sz="2000" u="sng">
                <a:solidFill>
                  <a:schemeClr val="hlink"/>
                </a:solidFill>
                <a:hlinkClick r:id="rId3"/>
              </a:rPr>
              <a:t>http://developer.android.com/guide/developing/devices/emulator.html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Emulator Limitations</a:t>
            </a:r>
            <a:endParaRPr/>
          </a:p>
        </p:txBody>
      </p:sp>
      <p:sp>
        <p:nvSpPr>
          <p:cNvPr id="246" name="Google Shape;246;p36"/>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77500" lnSpcReduction="20000"/>
          </a:bodyPr>
          <a:lstStyle/>
          <a:p>
            <a:pPr indent="-342931" lvl="0" marL="342900" rtl="0" algn="l">
              <a:spcBef>
                <a:spcPts val="0"/>
              </a:spcBef>
              <a:spcAft>
                <a:spcPts val="0"/>
              </a:spcAft>
              <a:buClr>
                <a:schemeClr val="dk1"/>
              </a:buClr>
              <a:buSzPct val="100000"/>
              <a:buChar char="•"/>
            </a:pPr>
            <a:r>
              <a:rPr lang="en-US" sz="3300"/>
              <a:t>No support for placing or receiving actual phone calls</a:t>
            </a:r>
            <a:endParaRPr/>
          </a:p>
          <a:p>
            <a:pPr indent="-285750" lvl="1" marL="742950" rtl="0" algn="l">
              <a:spcBef>
                <a:spcPts val="465"/>
              </a:spcBef>
              <a:spcAft>
                <a:spcPts val="0"/>
              </a:spcAft>
              <a:buClr>
                <a:schemeClr val="dk1"/>
              </a:buClr>
              <a:buSzPct val="100000"/>
              <a:buChar char="–"/>
            </a:pPr>
            <a:r>
              <a:rPr lang="en-US" sz="3000"/>
              <a:t>Simulate phone calls (placed and received) through the emulator console</a:t>
            </a:r>
            <a:endParaRPr sz="3000"/>
          </a:p>
          <a:p>
            <a:pPr indent="-342931" lvl="0" marL="342900" rtl="0" algn="l">
              <a:spcBef>
                <a:spcPts val="511"/>
              </a:spcBef>
              <a:spcAft>
                <a:spcPts val="0"/>
              </a:spcAft>
              <a:buClr>
                <a:schemeClr val="dk1"/>
              </a:buClr>
              <a:buSzPct val="100000"/>
              <a:buChar char="•"/>
            </a:pPr>
            <a:r>
              <a:rPr lang="en-US" sz="3300"/>
              <a:t>No support for USB connections</a:t>
            </a:r>
            <a:endParaRPr/>
          </a:p>
          <a:p>
            <a:pPr indent="-342931" lvl="0" marL="342900" rtl="0" algn="l">
              <a:spcBef>
                <a:spcPts val="511"/>
              </a:spcBef>
              <a:spcAft>
                <a:spcPts val="0"/>
              </a:spcAft>
              <a:buClr>
                <a:schemeClr val="dk1"/>
              </a:buClr>
              <a:buSzPct val="100000"/>
              <a:buChar char="•"/>
            </a:pPr>
            <a:r>
              <a:rPr lang="en-US" sz="3300"/>
              <a:t>No support for camera/video capture (input)</a:t>
            </a:r>
            <a:endParaRPr sz="3300"/>
          </a:p>
          <a:p>
            <a:pPr indent="-342931" lvl="0" marL="342900" rtl="0" algn="l">
              <a:spcBef>
                <a:spcPts val="511"/>
              </a:spcBef>
              <a:spcAft>
                <a:spcPts val="0"/>
              </a:spcAft>
              <a:buClr>
                <a:schemeClr val="dk1"/>
              </a:buClr>
              <a:buSzPct val="100000"/>
              <a:buChar char="•"/>
            </a:pPr>
            <a:r>
              <a:rPr lang="en-US" sz="3300"/>
              <a:t>No support for device-attached headphones</a:t>
            </a:r>
            <a:endParaRPr/>
          </a:p>
          <a:p>
            <a:pPr indent="-342931" lvl="0" marL="342900" rtl="0" algn="l">
              <a:spcBef>
                <a:spcPts val="511"/>
              </a:spcBef>
              <a:spcAft>
                <a:spcPts val="0"/>
              </a:spcAft>
              <a:buClr>
                <a:schemeClr val="dk1"/>
              </a:buClr>
              <a:buSzPct val="100000"/>
              <a:buChar char="•"/>
            </a:pPr>
            <a:r>
              <a:rPr lang="en-US" sz="3300"/>
              <a:t>No support for determining connected state</a:t>
            </a:r>
            <a:endParaRPr/>
          </a:p>
          <a:p>
            <a:pPr indent="-342931" lvl="0" marL="342900" rtl="0" algn="l">
              <a:spcBef>
                <a:spcPts val="511"/>
              </a:spcBef>
              <a:spcAft>
                <a:spcPts val="0"/>
              </a:spcAft>
              <a:buClr>
                <a:schemeClr val="dk1"/>
              </a:buClr>
              <a:buSzPct val="100000"/>
              <a:buChar char="•"/>
            </a:pPr>
            <a:r>
              <a:rPr lang="en-US" sz="3300"/>
              <a:t>No support for determining battery charge level and AC charging state</a:t>
            </a:r>
            <a:endParaRPr/>
          </a:p>
          <a:p>
            <a:pPr indent="-342931" lvl="0" marL="342900" rtl="0" algn="l">
              <a:spcBef>
                <a:spcPts val="511"/>
              </a:spcBef>
              <a:spcAft>
                <a:spcPts val="0"/>
              </a:spcAft>
              <a:buClr>
                <a:schemeClr val="dk1"/>
              </a:buClr>
              <a:buSzPct val="100000"/>
              <a:buChar char="•"/>
            </a:pPr>
            <a:r>
              <a:rPr lang="en-US" sz="3300"/>
              <a:t>No support for determining SD card insert/eject</a:t>
            </a:r>
            <a:endParaRPr/>
          </a:p>
          <a:p>
            <a:pPr indent="-342931" lvl="0" marL="342900" rtl="0" algn="l">
              <a:spcBef>
                <a:spcPts val="511"/>
              </a:spcBef>
              <a:spcAft>
                <a:spcPts val="0"/>
              </a:spcAft>
              <a:buClr>
                <a:schemeClr val="dk1"/>
              </a:buClr>
              <a:buSzPct val="100000"/>
              <a:buChar char="•"/>
            </a:pPr>
            <a:r>
              <a:rPr lang="en-US" sz="3300"/>
              <a:t>No support for Bluetooth</a:t>
            </a:r>
            <a:endParaRPr/>
          </a:p>
          <a:p>
            <a:pPr indent="-342931" lvl="0" marL="342900" rtl="0" algn="l">
              <a:spcBef>
                <a:spcPts val="511"/>
              </a:spcBef>
              <a:spcAft>
                <a:spcPts val="0"/>
              </a:spcAft>
              <a:buClr>
                <a:schemeClr val="dk1"/>
              </a:buClr>
              <a:buSzPct val="100000"/>
              <a:buChar char="•"/>
            </a:pPr>
            <a:r>
              <a:rPr lang="en-US" sz="3300"/>
              <a:t>No support for simulating the accelerometer</a:t>
            </a:r>
            <a:endParaRPr/>
          </a:p>
          <a:p>
            <a:pPr indent="-285750" lvl="1" marL="742950" rtl="0" algn="l">
              <a:spcBef>
                <a:spcPts val="465"/>
              </a:spcBef>
              <a:spcAft>
                <a:spcPts val="0"/>
              </a:spcAft>
              <a:buClr>
                <a:schemeClr val="dk1"/>
              </a:buClr>
              <a:buSzPct val="100000"/>
              <a:buChar char="–"/>
            </a:pPr>
            <a:r>
              <a:rPr lang="en-US" sz="3000"/>
              <a:t>Use OpenIntents’s Sensor Simulator</a:t>
            </a:r>
            <a:endParaRPr sz="3000"/>
          </a:p>
        </p:txBody>
      </p:sp>
      <p:sp>
        <p:nvSpPr>
          <p:cNvPr id="247" name="Google Shape;247;p36"/>
          <p:cNvSpPr txBox="1"/>
          <p:nvPr/>
        </p:nvSpPr>
        <p:spPr>
          <a:xfrm>
            <a:off x="609600" y="6248400"/>
            <a:ext cx="552061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That's why we need the dev phone!</a:t>
            </a:r>
            <a:endParaRPr sz="2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FF0000"/>
              </a:buClr>
              <a:buSzPct val="100000"/>
              <a:buFont typeface="Calibri"/>
              <a:buNone/>
            </a:pPr>
            <a:r>
              <a:rPr lang="en-US"/>
              <a:t>Create an AVD using </a:t>
            </a:r>
            <a:br>
              <a:rPr lang="en-US"/>
            </a:br>
            <a:r>
              <a:rPr lang="en-US"/>
              <a:t>AVD Manager</a:t>
            </a:r>
            <a:endParaRPr/>
          </a:p>
        </p:txBody>
      </p:sp>
      <p:pic>
        <p:nvPicPr>
          <p:cNvPr id="253" name="Google Shape;253;p37"/>
          <p:cNvPicPr preferRelativeResize="0"/>
          <p:nvPr/>
        </p:nvPicPr>
        <p:blipFill rotWithShape="1">
          <a:blip r:embed="rId3">
            <a:alphaModFix/>
          </a:blip>
          <a:srcRect b="0" l="0" r="0" t="0"/>
          <a:stretch/>
        </p:blipFill>
        <p:spPr>
          <a:xfrm>
            <a:off x="228600" y="1143000"/>
            <a:ext cx="3516189" cy="4876800"/>
          </a:xfrm>
          <a:prstGeom prst="rect">
            <a:avLst/>
          </a:prstGeom>
          <a:noFill/>
          <a:ln>
            <a:noFill/>
          </a:ln>
        </p:spPr>
      </p:pic>
      <p:pic>
        <p:nvPicPr>
          <p:cNvPr id="254" name="Google Shape;254;p37"/>
          <p:cNvPicPr preferRelativeResize="0"/>
          <p:nvPr/>
        </p:nvPicPr>
        <p:blipFill rotWithShape="1">
          <a:blip r:embed="rId4">
            <a:alphaModFix/>
          </a:blip>
          <a:srcRect b="0" l="0" r="0" t="0"/>
          <a:stretch/>
        </p:blipFill>
        <p:spPr>
          <a:xfrm>
            <a:off x="3742711" y="1371600"/>
            <a:ext cx="5433946" cy="3911504"/>
          </a:xfrm>
          <a:prstGeom prst="rect">
            <a:avLst/>
          </a:prstGeom>
          <a:noFill/>
          <a:ln>
            <a:noFill/>
          </a:ln>
        </p:spPr>
      </p:pic>
      <p:sp>
        <p:nvSpPr>
          <p:cNvPr id="255" name="Google Shape;255;p37"/>
          <p:cNvSpPr txBox="1"/>
          <p:nvPr/>
        </p:nvSpPr>
        <p:spPr>
          <a:xfrm>
            <a:off x="664029" y="6046504"/>
            <a:ext cx="7772400" cy="61555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or use the command line</a:t>
            </a:r>
            <a:br>
              <a:rPr lang="en-US" sz="1800">
                <a:solidFill>
                  <a:schemeClr val="dk1"/>
                </a:solidFill>
                <a:latin typeface="Calibri"/>
                <a:ea typeface="Calibri"/>
                <a:cs typeface="Calibri"/>
                <a:sym typeface="Calibri"/>
              </a:rPr>
            </a:br>
            <a:r>
              <a:rPr lang="en-US" sz="1600" u="sng">
                <a:solidFill>
                  <a:schemeClr val="hlink"/>
                </a:solidFill>
                <a:latin typeface="Calibri"/>
                <a:ea typeface="Calibri"/>
                <a:cs typeface="Calibri"/>
                <a:sym typeface="Calibri"/>
                <a:hlinkClick r:id="rId5"/>
              </a:rPr>
              <a:t>http://developer.android.com/guide/developing/devices/managing-avds-cmdline.html</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Android Runtime: Dalvik VM</a:t>
            </a:r>
            <a:endParaRPr/>
          </a:p>
        </p:txBody>
      </p:sp>
      <p:sp>
        <p:nvSpPr>
          <p:cNvPr id="261" name="Google Shape;261;p38"/>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Subset of Java developed by Google</a:t>
            </a:r>
            <a:endParaRPr/>
          </a:p>
          <a:p>
            <a:pPr indent="-342900" lvl="0" marL="342900" rtl="0" algn="l">
              <a:spcBef>
                <a:spcPts val="666"/>
              </a:spcBef>
              <a:spcAft>
                <a:spcPts val="0"/>
              </a:spcAft>
              <a:buClr>
                <a:schemeClr val="dk1"/>
              </a:buClr>
              <a:buSzPct val="100000"/>
              <a:buChar char="•"/>
            </a:pPr>
            <a:r>
              <a:rPr lang="en-US"/>
              <a:t>Optimized for mobile devices (better memory management, battery utilization, etc.)</a:t>
            </a:r>
            <a:endParaRPr/>
          </a:p>
          <a:p>
            <a:pPr indent="-342900" lvl="0" marL="342900" rtl="0" algn="l">
              <a:spcBef>
                <a:spcPts val="666"/>
              </a:spcBef>
              <a:spcAft>
                <a:spcPts val="0"/>
              </a:spcAft>
              <a:buClr>
                <a:schemeClr val="dk1"/>
              </a:buClr>
              <a:buSzPct val="100000"/>
              <a:buChar char="•"/>
            </a:pPr>
            <a:r>
              <a:rPr lang="en-US"/>
              <a:t>Dalvik runs .dex files that are compiled from .class files</a:t>
            </a:r>
            <a:endParaRPr/>
          </a:p>
          <a:p>
            <a:pPr indent="-342900" lvl="0" marL="342900" rtl="0" algn="l">
              <a:spcBef>
                <a:spcPts val="666"/>
              </a:spcBef>
              <a:spcAft>
                <a:spcPts val="0"/>
              </a:spcAft>
              <a:buClr>
                <a:schemeClr val="dk1"/>
              </a:buClr>
              <a:buSzPct val="100000"/>
              <a:buChar char="•"/>
            </a:pPr>
            <a:r>
              <a:rPr lang="en-US"/>
              <a:t>Introduces new libraries</a:t>
            </a:r>
            <a:endParaRPr/>
          </a:p>
          <a:p>
            <a:pPr indent="-342900" lvl="0" marL="342900" rtl="0" algn="l">
              <a:spcBef>
                <a:spcPts val="666"/>
              </a:spcBef>
              <a:spcAft>
                <a:spcPts val="0"/>
              </a:spcAft>
              <a:buClr>
                <a:schemeClr val="dk1"/>
              </a:buClr>
              <a:buSzPct val="100000"/>
              <a:buChar char="•"/>
            </a:pPr>
            <a:r>
              <a:rPr lang="en-US"/>
              <a:t>Does not support some Java libraries like AWT, Swing</a:t>
            </a:r>
            <a:endParaRPr/>
          </a:p>
          <a:p>
            <a:pPr indent="-342900" lvl="0" marL="342900" rtl="0" algn="l">
              <a:spcBef>
                <a:spcPts val="481"/>
              </a:spcBef>
              <a:spcAft>
                <a:spcPts val="0"/>
              </a:spcAft>
              <a:buClr>
                <a:schemeClr val="dk1"/>
              </a:buClr>
              <a:buSzPct val="100000"/>
              <a:buChar char="•"/>
            </a:pPr>
            <a:r>
              <a:rPr lang="en-US" sz="2600" u="sng">
                <a:solidFill>
                  <a:schemeClr val="hlink"/>
                </a:solidFill>
                <a:hlinkClick r:id="rId3"/>
              </a:rPr>
              <a:t>http://developer.android.com/reference/packages.html</a:t>
            </a:r>
            <a:endParaRPr sz="2600"/>
          </a:p>
          <a:p>
            <a:pPr indent="-97790" lvl="1" marL="742950" rtl="0" algn="l">
              <a:spcBef>
                <a:spcPts val="592"/>
              </a:spcBef>
              <a:spcAft>
                <a:spcPts val="0"/>
              </a:spcAft>
              <a:buClr>
                <a:schemeClr val="dk1"/>
              </a:buClr>
              <a:buSzPct val="100000"/>
              <a:buNone/>
            </a:pPr>
            <a:r>
              <a:t/>
            </a:r>
            <a:endParaRPr/>
          </a:p>
          <a:p>
            <a:pPr indent="-131445" lvl="0" marL="342900" rtl="0" algn="l">
              <a:spcBef>
                <a:spcPts val="666"/>
              </a:spcBef>
              <a:spcAft>
                <a:spcPts val="0"/>
              </a:spcAft>
              <a:buClr>
                <a:schemeClr val="dk1"/>
              </a:buClr>
              <a:buSzPct val="100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Or From the Command Line</a:t>
            </a:r>
            <a:endParaRPr/>
          </a:p>
        </p:txBody>
      </p:sp>
      <p:sp>
        <p:nvSpPr>
          <p:cNvPr id="267" name="Google Shape;267;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8" name="Google Shape;268;p39"/>
          <p:cNvSpPr txBox="1"/>
          <p:nvPr/>
        </p:nvSpPr>
        <p:spPr>
          <a:xfrm>
            <a:off x="381000" y="2057400"/>
            <a:ext cx="84582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C:\android-sdk-windows\tools&gt;</a:t>
            </a:r>
            <a:r>
              <a:rPr b="1" lang="en-US" sz="2000">
                <a:solidFill>
                  <a:schemeClr val="dk1"/>
                </a:solidFill>
                <a:latin typeface="Calibri"/>
                <a:ea typeface="Calibri"/>
                <a:cs typeface="Calibri"/>
                <a:sym typeface="Calibri"/>
              </a:rPr>
              <a:t>android</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create avd -n MyDevice -t android-8</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Android 2.2 is a basic Android platform.</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Do you wish to create a custom hardware profile [no]</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Created AVD 'MyDevice2' based on Android 2.2,</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with the following hardware config:</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hw.lcd.density=240</a:t>
            </a:r>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vm.heapSize=24</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C:\android-sdk-windows\tools&gt;</a:t>
            </a:r>
            <a:r>
              <a:rPr b="1" lang="en-US" sz="2000">
                <a:solidFill>
                  <a:schemeClr val="dk1"/>
                </a:solidFill>
                <a:latin typeface="Calibri"/>
                <a:ea typeface="Calibri"/>
                <a:cs typeface="Calibri"/>
                <a:sym typeface="Calibri"/>
              </a:rPr>
              <a:t>emulator -avd MyDevice</a:t>
            </a:r>
            <a:endParaRPr b="1" sz="2000">
              <a:solidFill>
                <a:schemeClr val="dk1"/>
              </a:solidFill>
              <a:latin typeface="Calibri"/>
              <a:ea typeface="Calibri"/>
              <a:cs typeface="Calibri"/>
              <a:sym typeface="Calibri"/>
            </a:endParaRPr>
          </a:p>
        </p:txBody>
      </p:sp>
      <p:cxnSp>
        <p:nvCxnSpPr>
          <p:cNvPr id="269" name="Google Shape;269;p39"/>
          <p:cNvCxnSpPr/>
          <p:nvPr/>
        </p:nvCxnSpPr>
        <p:spPr>
          <a:xfrm flipH="1" rot="5400000">
            <a:off x="6438900" y="2628900"/>
            <a:ext cx="381000" cy="152400"/>
          </a:xfrm>
          <a:prstGeom prst="straightConnector1">
            <a:avLst/>
          </a:prstGeom>
          <a:noFill/>
          <a:ln cap="flat" cmpd="sng" w="25400">
            <a:solidFill>
              <a:srgbClr val="FF0000"/>
            </a:solidFill>
            <a:prstDash val="solid"/>
            <a:round/>
            <a:headEnd len="sm" w="sm" type="none"/>
            <a:tailEnd len="lg" w="lg" type="triangle"/>
          </a:ln>
        </p:spPr>
      </p:cxnSp>
      <p:sp>
        <p:nvSpPr>
          <p:cNvPr id="270" name="Google Shape;270;p39"/>
          <p:cNvSpPr txBox="1"/>
          <p:nvPr/>
        </p:nvSpPr>
        <p:spPr>
          <a:xfrm>
            <a:off x="6019800" y="2971800"/>
            <a:ext cx="16764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Device name</a:t>
            </a:r>
            <a:endParaRPr sz="1800">
              <a:solidFill>
                <a:srgbClr val="FF0000"/>
              </a:solidFill>
              <a:latin typeface="Calibri"/>
              <a:ea typeface="Calibri"/>
              <a:cs typeface="Calibri"/>
              <a:sym typeface="Calibri"/>
            </a:endParaRPr>
          </a:p>
        </p:txBody>
      </p:sp>
      <p:cxnSp>
        <p:nvCxnSpPr>
          <p:cNvPr id="271" name="Google Shape;271;p39"/>
          <p:cNvCxnSpPr/>
          <p:nvPr/>
        </p:nvCxnSpPr>
        <p:spPr>
          <a:xfrm rot="-5400000">
            <a:off x="7353300" y="2857500"/>
            <a:ext cx="914400" cy="76200"/>
          </a:xfrm>
          <a:prstGeom prst="straightConnector1">
            <a:avLst/>
          </a:prstGeom>
          <a:noFill/>
          <a:ln cap="flat" cmpd="sng" w="25400">
            <a:solidFill>
              <a:srgbClr val="FF0000"/>
            </a:solidFill>
            <a:prstDash val="solid"/>
            <a:round/>
            <a:headEnd len="sm" w="sm" type="none"/>
            <a:tailEnd len="lg" w="lg" type="triangle"/>
          </a:ln>
        </p:spPr>
      </p:cxnSp>
      <p:sp>
        <p:nvSpPr>
          <p:cNvPr id="272" name="Google Shape;272;p39"/>
          <p:cNvSpPr txBox="1"/>
          <p:nvPr/>
        </p:nvSpPr>
        <p:spPr>
          <a:xfrm>
            <a:off x="6934200" y="3429000"/>
            <a:ext cx="16764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Target platform</a:t>
            </a:r>
            <a:endParaRPr sz="1800">
              <a:solidFill>
                <a:srgbClr val="FF0000"/>
              </a:solidFill>
              <a:latin typeface="Calibri"/>
              <a:ea typeface="Calibri"/>
              <a:cs typeface="Calibri"/>
              <a:sym typeface="Calibri"/>
            </a:endParaRPr>
          </a:p>
        </p:txBody>
      </p:sp>
      <p:sp>
        <p:nvSpPr>
          <p:cNvPr id="273" name="Google Shape;273;p39"/>
          <p:cNvSpPr txBox="1"/>
          <p:nvPr/>
        </p:nvSpPr>
        <p:spPr>
          <a:xfrm>
            <a:off x="685800" y="5632847"/>
            <a:ext cx="7772400" cy="61555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More info: </a:t>
            </a:r>
            <a:br>
              <a:rPr lang="en-US" sz="1800">
                <a:solidFill>
                  <a:schemeClr val="dk1"/>
                </a:solidFill>
                <a:latin typeface="Calibri"/>
                <a:ea typeface="Calibri"/>
                <a:cs typeface="Calibri"/>
                <a:sym typeface="Calibri"/>
              </a:rPr>
            </a:br>
            <a:r>
              <a:rPr lang="en-US" sz="1600" u="sng">
                <a:solidFill>
                  <a:schemeClr val="hlink"/>
                </a:solidFill>
                <a:latin typeface="Calibri"/>
                <a:ea typeface="Calibri"/>
                <a:cs typeface="Calibri"/>
                <a:sym typeface="Calibri"/>
                <a:hlinkClick r:id="rId3"/>
              </a:rPr>
              <a:t>http://developer.android.com/guide/developing/devices/managing-avds-cmdline.html</a:t>
            </a:r>
            <a:endParaRPr sz="1800">
              <a:solidFill>
                <a:schemeClr val="dk1"/>
              </a:solidFill>
              <a:latin typeface="Calibri"/>
              <a:ea typeface="Calibri"/>
              <a:cs typeface="Calibri"/>
              <a:sym typeface="Calibri"/>
            </a:endParaRPr>
          </a:p>
        </p:txBody>
      </p:sp>
      <p:cxnSp>
        <p:nvCxnSpPr>
          <p:cNvPr id="274" name="Google Shape;274;p39"/>
          <p:cNvCxnSpPr/>
          <p:nvPr/>
        </p:nvCxnSpPr>
        <p:spPr>
          <a:xfrm rot="10800000">
            <a:off x="5867400" y="4953000"/>
            <a:ext cx="533400" cy="304800"/>
          </a:xfrm>
          <a:prstGeom prst="straightConnector1">
            <a:avLst/>
          </a:prstGeom>
          <a:noFill/>
          <a:ln cap="flat" cmpd="sng" w="25400">
            <a:solidFill>
              <a:srgbClr val="FF0000"/>
            </a:solidFill>
            <a:prstDash val="solid"/>
            <a:round/>
            <a:headEnd len="sm" w="sm" type="none"/>
            <a:tailEnd len="lg" w="lg" type="triangle"/>
          </a:ln>
        </p:spPr>
      </p:cxnSp>
      <p:sp>
        <p:nvSpPr>
          <p:cNvPr id="275" name="Google Shape;275;p39"/>
          <p:cNvSpPr txBox="1"/>
          <p:nvPr/>
        </p:nvSpPr>
        <p:spPr>
          <a:xfrm>
            <a:off x="6248400" y="5105400"/>
            <a:ext cx="20574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rgbClr val="FF0000"/>
                </a:solidFill>
                <a:latin typeface="Calibri"/>
                <a:ea typeface="Calibri"/>
                <a:cs typeface="Calibri"/>
                <a:sym typeface="Calibri"/>
              </a:rPr>
              <a:t>Launch device</a:t>
            </a:r>
            <a:endParaRPr sz="1800">
              <a:solidFill>
                <a:srgbClr val="FF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Applications Are Boxed</a:t>
            </a:r>
            <a:endParaRPr/>
          </a:p>
        </p:txBody>
      </p:sp>
      <p:sp>
        <p:nvSpPr>
          <p:cNvPr id="281" name="Google Shape;281;p40"/>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By default, each app is run in its own Linux process</a:t>
            </a:r>
            <a:endParaRPr/>
          </a:p>
          <a:p>
            <a:pPr indent="-285750" lvl="1" marL="742950" rtl="0" algn="l">
              <a:spcBef>
                <a:spcPts val="592"/>
              </a:spcBef>
              <a:spcAft>
                <a:spcPts val="0"/>
              </a:spcAft>
              <a:buClr>
                <a:schemeClr val="dk1"/>
              </a:buClr>
              <a:buSzPct val="100000"/>
              <a:buChar char="–"/>
            </a:pPr>
            <a:r>
              <a:rPr lang="en-US"/>
              <a:t>Process started when app’s code needs to be executed</a:t>
            </a:r>
            <a:endParaRPr/>
          </a:p>
          <a:p>
            <a:pPr indent="-285750" lvl="1" marL="742950" rtl="0" algn="l">
              <a:spcBef>
                <a:spcPts val="592"/>
              </a:spcBef>
              <a:spcAft>
                <a:spcPts val="0"/>
              </a:spcAft>
              <a:buClr>
                <a:schemeClr val="dk1"/>
              </a:buClr>
              <a:buSzPct val="100000"/>
              <a:buChar char="–"/>
            </a:pPr>
            <a:r>
              <a:rPr lang="en-US"/>
              <a:t>Threads can be started to handle time-consuming operations</a:t>
            </a:r>
            <a:endParaRPr/>
          </a:p>
          <a:p>
            <a:pPr indent="-342900" lvl="0" marL="342900" rtl="0" algn="l">
              <a:spcBef>
                <a:spcPts val="666"/>
              </a:spcBef>
              <a:spcAft>
                <a:spcPts val="0"/>
              </a:spcAft>
              <a:buClr>
                <a:schemeClr val="dk1"/>
              </a:buClr>
              <a:buSzPct val="100000"/>
              <a:buChar char="•"/>
            </a:pPr>
            <a:r>
              <a:rPr lang="en-US"/>
              <a:t>Each process has its own Dalvik VM</a:t>
            </a:r>
            <a:endParaRPr/>
          </a:p>
          <a:p>
            <a:pPr indent="-342900" lvl="0" marL="342900" rtl="0" algn="l">
              <a:spcBef>
                <a:spcPts val="666"/>
              </a:spcBef>
              <a:spcAft>
                <a:spcPts val="0"/>
              </a:spcAft>
              <a:buClr>
                <a:schemeClr val="dk1"/>
              </a:buClr>
              <a:buSzPct val="100000"/>
              <a:buChar char="•"/>
            </a:pPr>
            <a:r>
              <a:rPr lang="en-US"/>
              <a:t>By default, each app is assigned unique Linux ID</a:t>
            </a:r>
            <a:endParaRPr/>
          </a:p>
          <a:p>
            <a:pPr indent="-285750" lvl="1" marL="742950" rtl="0" algn="l">
              <a:spcBef>
                <a:spcPts val="592"/>
              </a:spcBef>
              <a:spcAft>
                <a:spcPts val="0"/>
              </a:spcAft>
              <a:buClr>
                <a:schemeClr val="dk1"/>
              </a:buClr>
              <a:buSzPct val="100000"/>
              <a:buChar char="–"/>
            </a:pPr>
            <a:r>
              <a:rPr lang="en-US"/>
              <a:t>Permissions are set so app’s files are only visible to that app</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Producing an Android App</a:t>
            </a:r>
            <a:endParaRPr/>
          </a:p>
        </p:txBody>
      </p:sp>
      <p:sp>
        <p:nvSpPr>
          <p:cNvPr id="288" name="Google Shape;288;p41"/>
          <p:cNvSpPr/>
          <p:nvPr/>
        </p:nvSpPr>
        <p:spPr>
          <a:xfrm>
            <a:off x="762000" y="1524000"/>
            <a:ext cx="1143000" cy="9906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2"/>
                </a:solidFill>
                <a:latin typeface="Calibri"/>
                <a:ea typeface="Calibri"/>
                <a:cs typeface="Calibri"/>
                <a:sym typeface="Calibri"/>
              </a:rPr>
              <a:t>Java code</a:t>
            </a:r>
            <a:endParaRPr sz="1800">
              <a:solidFill>
                <a:schemeClr val="dk2"/>
              </a:solidFill>
              <a:latin typeface="Calibri"/>
              <a:ea typeface="Calibri"/>
              <a:cs typeface="Calibri"/>
              <a:sym typeface="Calibri"/>
            </a:endParaRPr>
          </a:p>
        </p:txBody>
      </p:sp>
      <p:sp>
        <p:nvSpPr>
          <p:cNvPr id="289" name="Google Shape;289;p41"/>
          <p:cNvSpPr/>
          <p:nvPr/>
        </p:nvSpPr>
        <p:spPr>
          <a:xfrm>
            <a:off x="2895600" y="1524000"/>
            <a:ext cx="1143000" cy="9906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2"/>
                </a:solidFill>
                <a:latin typeface="Calibri"/>
                <a:ea typeface="Calibri"/>
                <a:cs typeface="Calibri"/>
                <a:sym typeface="Calibri"/>
              </a:rPr>
              <a:t>Byte code</a:t>
            </a:r>
            <a:endParaRPr sz="1800">
              <a:solidFill>
                <a:schemeClr val="dk2"/>
              </a:solidFill>
              <a:latin typeface="Calibri"/>
              <a:ea typeface="Calibri"/>
              <a:cs typeface="Calibri"/>
              <a:sym typeface="Calibri"/>
            </a:endParaRPr>
          </a:p>
        </p:txBody>
      </p:sp>
      <p:sp>
        <p:nvSpPr>
          <p:cNvPr id="290" name="Google Shape;290;p41"/>
          <p:cNvSpPr/>
          <p:nvPr/>
        </p:nvSpPr>
        <p:spPr>
          <a:xfrm>
            <a:off x="5334000" y="2209800"/>
            <a:ext cx="1143000" cy="9906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2"/>
                </a:solidFill>
                <a:latin typeface="Calibri"/>
                <a:ea typeface="Calibri"/>
                <a:cs typeface="Calibri"/>
                <a:sym typeface="Calibri"/>
              </a:rPr>
              <a:t>Dalvik exe</a:t>
            </a:r>
            <a:endParaRPr sz="1800">
              <a:solidFill>
                <a:schemeClr val="dk2"/>
              </a:solidFill>
              <a:latin typeface="Calibri"/>
              <a:ea typeface="Calibri"/>
              <a:cs typeface="Calibri"/>
              <a:sym typeface="Calibri"/>
            </a:endParaRPr>
          </a:p>
        </p:txBody>
      </p:sp>
      <p:sp>
        <p:nvSpPr>
          <p:cNvPr id="291" name="Google Shape;291;p41"/>
          <p:cNvSpPr/>
          <p:nvPr/>
        </p:nvSpPr>
        <p:spPr>
          <a:xfrm>
            <a:off x="2667000" y="3212068"/>
            <a:ext cx="1143000" cy="9906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2"/>
              </a:solidFill>
              <a:latin typeface="Calibri"/>
              <a:ea typeface="Calibri"/>
              <a:cs typeface="Calibri"/>
              <a:sym typeface="Calibri"/>
            </a:endParaRPr>
          </a:p>
        </p:txBody>
      </p:sp>
      <p:sp>
        <p:nvSpPr>
          <p:cNvPr id="292" name="Google Shape;292;p41"/>
          <p:cNvSpPr/>
          <p:nvPr/>
        </p:nvSpPr>
        <p:spPr>
          <a:xfrm>
            <a:off x="2819400" y="3364468"/>
            <a:ext cx="1143000" cy="9906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2"/>
              </a:solidFill>
              <a:latin typeface="Calibri"/>
              <a:ea typeface="Calibri"/>
              <a:cs typeface="Calibri"/>
              <a:sym typeface="Calibri"/>
            </a:endParaRPr>
          </a:p>
        </p:txBody>
      </p:sp>
      <p:sp>
        <p:nvSpPr>
          <p:cNvPr id="293" name="Google Shape;293;p41"/>
          <p:cNvSpPr/>
          <p:nvPr/>
        </p:nvSpPr>
        <p:spPr>
          <a:xfrm>
            <a:off x="2971800" y="3516868"/>
            <a:ext cx="1143000" cy="9906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2"/>
              </a:solidFill>
              <a:latin typeface="Calibri"/>
              <a:ea typeface="Calibri"/>
              <a:cs typeface="Calibri"/>
              <a:sym typeface="Calibri"/>
            </a:endParaRPr>
          </a:p>
        </p:txBody>
      </p:sp>
      <p:sp>
        <p:nvSpPr>
          <p:cNvPr id="294" name="Google Shape;294;p41"/>
          <p:cNvSpPr/>
          <p:nvPr/>
        </p:nvSpPr>
        <p:spPr>
          <a:xfrm>
            <a:off x="3124200" y="3669268"/>
            <a:ext cx="1143000" cy="990600"/>
          </a:xfrm>
          <a:prstGeom prst="rect">
            <a:avLst/>
          </a:prstGeom>
          <a:solidFill>
            <a:schemeClr val="l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2"/>
                </a:solidFill>
                <a:latin typeface="Calibri"/>
                <a:ea typeface="Calibri"/>
                <a:cs typeface="Calibri"/>
                <a:sym typeface="Calibri"/>
              </a:rPr>
              <a:t>Byte code</a:t>
            </a:r>
            <a:endParaRPr sz="1800">
              <a:solidFill>
                <a:schemeClr val="dk2"/>
              </a:solidFill>
              <a:latin typeface="Calibri"/>
              <a:ea typeface="Calibri"/>
              <a:cs typeface="Calibri"/>
              <a:sym typeface="Calibri"/>
            </a:endParaRPr>
          </a:p>
        </p:txBody>
      </p:sp>
      <p:sp>
        <p:nvSpPr>
          <p:cNvPr id="295" name="Google Shape;295;p41"/>
          <p:cNvSpPr/>
          <p:nvPr/>
        </p:nvSpPr>
        <p:spPr>
          <a:xfrm>
            <a:off x="5334000" y="3733800"/>
            <a:ext cx="1143000" cy="9906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2"/>
                </a:solidFill>
                <a:latin typeface="Calibri"/>
                <a:ea typeface="Calibri"/>
                <a:cs typeface="Calibri"/>
                <a:sym typeface="Calibri"/>
              </a:rPr>
              <a:t>&lt;xml&gt;</a:t>
            </a:r>
            <a:endParaRPr sz="1800">
              <a:solidFill>
                <a:schemeClr val="dk2"/>
              </a:solidFill>
              <a:latin typeface="Calibri"/>
              <a:ea typeface="Calibri"/>
              <a:cs typeface="Calibri"/>
              <a:sym typeface="Calibri"/>
            </a:endParaRPr>
          </a:p>
        </p:txBody>
      </p:sp>
      <p:grpSp>
        <p:nvGrpSpPr>
          <p:cNvPr id="296" name="Google Shape;296;p41"/>
          <p:cNvGrpSpPr/>
          <p:nvPr/>
        </p:nvGrpSpPr>
        <p:grpSpPr>
          <a:xfrm>
            <a:off x="7620000" y="3733800"/>
            <a:ext cx="1143000" cy="990600"/>
            <a:chOff x="7467600" y="3200400"/>
            <a:chExt cx="1143000" cy="990600"/>
          </a:xfrm>
        </p:grpSpPr>
        <p:sp>
          <p:nvSpPr>
            <p:cNvPr id="297" name="Google Shape;297;p41"/>
            <p:cNvSpPr/>
            <p:nvPr/>
          </p:nvSpPr>
          <p:spPr>
            <a:xfrm>
              <a:off x="7467600" y="3200400"/>
              <a:ext cx="1143000" cy="990600"/>
            </a:xfrm>
            <a:prstGeom prst="rect">
              <a:avLst/>
            </a:prstGeom>
            <a:solidFill>
              <a:srgbClr val="30587C"/>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2"/>
                </a:solidFill>
                <a:latin typeface="Calibri"/>
                <a:ea typeface="Calibri"/>
                <a:cs typeface="Calibri"/>
                <a:sym typeface="Calibri"/>
              </a:endParaRPr>
            </a:p>
          </p:txBody>
        </p:sp>
        <p:pic>
          <p:nvPicPr>
            <p:cNvPr id="298" name="Google Shape;298;p41"/>
            <p:cNvPicPr preferRelativeResize="0"/>
            <p:nvPr/>
          </p:nvPicPr>
          <p:blipFill rotWithShape="1">
            <a:blip r:embed="rId3">
              <a:alphaModFix/>
            </a:blip>
            <a:srcRect b="0" l="0" r="0" t="0"/>
            <a:stretch/>
          </p:blipFill>
          <p:spPr>
            <a:xfrm>
              <a:off x="7589520" y="3200400"/>
              <a:ext cx="914400" cy="953588"/>
            </a:xfrm>
            <a:prstGeom prst="rect">
              <a:avLst/>
            </a:prstGeom>
            <a:noFill/>
            <a:ln>
              <a:noFill/>
            </a:ln>
          </p:spPr>
        </p:pic>
      </p:grpSp>
      <p:sp>
        <p:nvSpPr>
          <p:cNvPr id="299" name="Google Shape;299;p41"/>
          <p:cNvSpPr/>
          <p:nvPr/>
        </p:nvSpPr>
        <p:spPr>
          <a:xfrm>
            <a:off x="5410200" y="5334000"/>
            <a:ext cx="371475" cy="371475"/>
          </a:xfrm>
          <a:custGeom>
            <a:rect b="b" l="l" r="r" t="t"/>
            <a:pathLst>
              <a:path extrusionOk="0" h="21600" w="21600">
                <a:moveTo>
                  <a:pt x="7352" y="46"/>
                </a:moveTo>
                <a:lnTo>
                  <a:pt x="7373" y="9900"/>
                </a:lnTo>
                <a:lnTo>
                  <a:pt x="7352" y="16107"/>
                </a:lnTo>
                <a:lnTo>
                  <a:pt x="7103" y="15969"/>
                </a:lnTo>
                <a:lnTo>
                  <a:pt x="6729" y="15692"/>
                </a:lnTo>
                <a:lnTo>
                  <a:pt x="6355" y="15553"/>
                </a:lnTo>
                <a:lnTo>
                  <a:pt x="5981" y="15415"/>
                </a:lnTo>
                <a:lnTo>
                  <a:pt x="5607" y="15276"/>
                </a:lnTo>
                <a:lnTo>
                  <a:pt x="5109" y="15138"/>
                </a:lnTo>
                <a:lnTo>
                  <a:pt x="4735" y="15138"/>
                </a:lnTo>
                <a:lnTo>
                  <a:pt x="4236" y="15138"/>
                </a:lnTo>
                <a:lnTo>
                  <a:pt x="3364" y="15138"/>
                </a:lnTo>
                <a:lnTo>
                  <a:pt x="2616" y="15276"/>
                </a:lnTo>
                <a:lnTo>
                  <a:pt x="1869" y="15692"/>
                </a:lnTo>
                <a:lnTo>
                  <a:pt x="1246" y="15969"/>
                </a:lnTo>
                <a:lnTo>
                  <a:pt x="747" y="16523"/>
                </a:lnTo>
                <a:lnTo>
                  <a:pt x="373" y="17076"/>
                </a:lnTo>
                <a:lnTo>
                  <a:pt x="124" y="17630"/>
                </a:lnTo>
                <a:lnTo>
                  <a:pt x="0" y="18323"/>
                </a:lnTo>
                <a:lnTo>
                  <a:pt x="124" y="19015"/>
                </a:lnTo>
                <a:lnTo>
                  <a:pt x="373" y="19569"/>
                </a:lnTo>
                <a:lnTo>
                  <a:pt x="747" y="20123"/>
                </a:lnTo>
                <a:lnTo>
                  <a:pt x="1246" y="20676"/>
                </a:lnTo>
                <a:lnTo>
                  <a:pt x="1869" y="21092"/>
                </a:lnTo>
                <a:lnTo>
                  <a:pt x="2616" y="21369"/>
                </a:lnTo>
                <a:lnTo>
                  <a:pt x="3364" y="21507"/>
                </a:lnTo>
                <a:lnTo>
                  <a:pt x="4236" y="21646"/>
                </a:lnTo>
                <a:lnTo>
                  <a:pt x="5109" y="21507"/>
                </a:lnTo>
                <a:lnTo>
                  <a:pt x="5856" y="21369"/>
                </a:lnTo>
                <a:lnTo>
                  <a:pt x="6604" y="21092"/>
                </a:lnTo>
                <a:lnTo>
                  <a:pt x="7227" y="20676"/>
                </a:lnTo>
                <a:lnTo>
                  <a:pt x="7726" y="20123"/>
                </a:lnTo>
                <a:lnTo>
                  <a:pt x="8100" y="19569"/>
                </a:lnTo>
                <a:lnTo>
                  <a:pt x="8349" y="19015"/>
                </a:lnTo>
                <a:lnTo>
                  <a:pt x="8473" y="18323"/>
                </a:lnTo>
                <a:lnTo>
                  <a:pt x="8473" y="6276"/>
                </a:lnTo>
                <a:lnTo>
                  <a:pt x="20561" y="6276"/>
                </a:lnTo>
                <a:lnTo>
                  <a:pt x="20561" y="16107"/>
                </a:lnTo>
                <a:lnTo>
                  <a:pt x="20187" y="15830"/>
                </a:lnTo>
                <a:lnTo>
                  <a:pt x="19938" y="15692"/>
                </a:lnTo>
                <a:lnTo>
                  <a:pt x="19564" y="15553"/>
                </a:lnTo>
                <a:lnTo>
                  <a:pt x="19190" y="15415"/>
                </a:lnTo>
                <a:lnTo>
                  <a:pt x="18692" y="15276"/>
                </a:lnTo>
                <a:lnTo>
                  <a:pt x="18318" y="15138"/>
                </a:lnTo>
                <a:lnTo>
                  <a:pt x="17944" y="15138"/>
                </a:lnTo>
                <a:lnTo>
                  <a:pt x="17446" y="15138"/>
                </a:lnTo>
                <a:lnTo>
                  <a:pt x="16573" y="15138"/>
                </a:lnTo>
                <a:lnTo>
                  <a:pt x="15826" y="15276"/>
                </a:lnTo>
                <a:lnTo>
                  <a:pt x="15078" y="15692"/>
                </a:lnTo>
                <a:lnTo>
                  <a:pt x="14455" y="15969"/>
                </a:lnTo>
                <a:lnTo>
                  <a:pt x="13956" y="16523"/>
                </a:lnTo>
                <a:lnTo>
                  <a:pt x="13583" y="17076"/>
                </a:lnTo>
                <a:lnTo>
                  <a:pt x="13333" y="17630"/>
                </a:lnTo>
                <a:lnTo>
                  <a:pt x="13209" y="18323"/>
                </a:lnTo>
                <a:lnTo>
                  <a:pt x="13333" y="19015"/>
                </a:lnTo>
                <a:lnTo>
                  <a:pt x="13583" y="19569"/>
                </a:lnTo>
                <a:lnTo>
                  <a:pt x="13956" y="20123"/>
                </a:lnTo>
                <a:lnTo>
                  <a:pt x="14455" y="20676"/>
                </a:lnTo>
                <a:lnTo>
                  <a:pt x="15078" y="21092"/>
                </a:lnTo>
                <a:lnTo>
                  <a:pt x="15826" y="21369"/>
                </a:lnTo>
                <a:lnTo>
                  <a:pt x="16573" y="21507"/>
                </a:lnTo>
                <a:lnTo>
                  <a:pt x="17446" y="21646"/>
                </a:lnTo>
                <a:lnTo>
                  <a:pt x="18318" y="21507"/>
                </a:lnTo>
                <a:lnTo>
                  <a:pt x="19066" y="21369"/>
                </a:lnTo>
                <a:lnTo>
                  <a:pt x="19813" y="21092"/>
                </a:lnTo>
                <a:lnTo>
                  <a:pt x="20436" y="20676"/>
                </a:lnTo>
                <a:lnTo>
                  <a:pt x="20935" y="20123"/>
                </a:lnTo>
                <a:lnTo>
                  <a:pt x="21309" y="19569"/>
                </a:lnTo>
                <a:lnTo>
                  <a:pt x="21558" y="19015"/>
                </a:lnTo>
                <a:lnTo>
                  <a:pt x="21683" y="18323"/>
                </a:lnTo>
                <a:lnTo>
                  <a:pt x="21683" y="10061"/>
                </a:lnTo>
                <a:lnTo>
                  <a:pt x="21683" y="46"/>
                </a:lnTo>
                <a:lnTo>
                  <a:pt x="7352" y="46"/>
                </a:lnTo>
                <a:close/>
              </a:path>
            </a:pathLst>
          </a:custGeom>
          <a:solidFill>
            <a:srgbClr val="FFBE7D"/>
          </a:solidFill>
          <a:ln cap="flat" cmpd="sng" w="9525">
            <a:solidFill>
              <a:srgbClr val="000000"/>
            </a:solidFill>
            <a:prstDash val="solid"/>
            <a:miter lim="800000"/>
            <a:headEnd len="sm" w="sm" type="none"/>
            <a:tailEnd len="sm" w="sm" type="none"/>
          </a:ln>
          <a:effectLst>
            <a:outerShdw sx="1000" rotWithShape="0" algn="ctr" dir="2700000" dist="107763" sy="1000">
              <a:srgbClr val="808080"/>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0" name="Google Shape;300;p41"/>
          <p:cNvSpPr/>
          <p:nvPr/>
        </p:nvSpPr>
        <p:spPr>
          <a:xfrm>
            <a:off x="5334000" y="5257800"/>
            <a:ext cx="1143000" cy="9906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2"/>
              </a:solidFill>
              <a:latin typeface="Calibri"/>
              <a:ea typeface="Calibri"/>
              <a:cs typeface="Calibri"/>
              <a:sym typeface="Calibri"/>
            </a:endParaRPr>
          </a:p>
        </p:txBody>
      </p:sp>
      <p:pic>
        <p:nvPicPr>
          <p:cNvPr descr="C:\Users\fmccown\AppData\Local\Microsoft\Windows\Temporary Internet Files\Content.IE5\BSJPH8Q7\MCj03125660000[1].wmf" id="301" name="Google Shape;301;p41"/>
          <p:cNvPicPr preferRelativeResize="0"/>
          <p:nvPr/>
        </p:nvPicPr>
        <p:blipFill rotWithShape="1">
          <a:blip r:embed="rId4">
            <a:alphaModFix/>
          </a:blip>
          <a:srcRect b="0" l="0" r="0" t="0"/>
          <a:stretch/>
        </p:blipFill>
        <p:spPr>
          <a:xfrm>
            <a:off x="5715000" y="5791200"/>
            <a:ext cx="762000" cy="416857"/>
          </a:xfrm>
          <a:prstGeom prst="rect">
            <a:avLst/>
          </a:prstGeom>
          <a:noFill/>
          <a:ln>
            <a:noFill/>
          </a:ln>
        </p:spPr>
      </p:pic>
      <p:sp>
        <p:nvSpPr>
          <p:cNvPr id="302" name="Google Shape;302;p41"/>
          <p:cNvSpPr txBox="1"/>
          <p:nvPr/>
        </p:nvSpPr>
        <p:spPr>
          <a:xfrm>
            <a:off x="5867400" y="5334000"/>
            <a:ext cx="6096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&lt;str&gt;</a:t>
            </a:r>
            <a:endParaRPr sz="1600">
              <a:solidFill>
                <a:schemeClr val="dk1"/>
              </a:solidFill>
              <a:latin typeface="Calibri"/>
              <a:ea typeface="Calibri"/>
              <a:cs typeface="Calibri"/>
              <a:sym typeface="Calibri"/>
            </a:endParaRPr>
          </a:p>
        </p:txBody>
      </p:sp>
      <p:sp>
        <p:nvSpPr>
          <p:cNvPr id="303" name="Google Shape;303;p41"/>
          <p:cNvSpPr txBox="1"/>
          <p:nvPr/>
        </p:nvSpPr>
        <p:spPr>
          <a:xfrm>
            <a:off x="381000" y="2514600"/>
            <a:ext cx="1905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.java</a:t>
            </a:r>
            <a:endParaRPr sz="1800">
              <a:solidFill>
                <a:schemeClr val="dk1"/>
              </a:solidFill>
              <a:latin typeface="Calibri"/>
              <a:ea typeface="Calibri"/>
              <a:cs typeface="Calibri"/>
              <a:sym typeface="Calibri"/>
            </a:endParaRPr>
          </a:p>
        </p:txBody>
      </p:sp>
      <p:sp>
        <p:nvSpPr>
          <p:cNvPr id="304" name="Google Shape;304;p41"/>
          <p:cNvSpPr txBox="1"/>
          <p:nvPr/>
        </p:nvSpPr>
        <p:spPr>
          <a:xfrm>
            <a:off x="2514600" y="2514600"/>
            <a:ext cx="1905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.class</a:t>
            </a:r>
            <a:endParaRPr sz="1800">
              <a:solidFill>
                <a:schemeClr val="dk1"/>
              </a:solidFill>
              <a:latin typeface="Calibri"/>
              <a:ea typeface="Calibri"/>
              <a:cs typeface="Calibri"/>
              <a:sym typeface="Calibri"/>
            </a:endParaRPr>
          </a:p>
        </p:txBody>
      </p:sp>
      <p:sp>
        <p:nvSpPr>
          <p:cNvPr id="305" name="Google Shape;305;p41"/>
          <p:cNvSpPr txBox="1"/>
          <p:nvPr/>
        </p:nvSpPr>
        <p:spPr>
          <a:xfrm>
            <a:off x="2590800" y="4648200"/>
            <a:ext cx="1905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Other .class files</a:t>
            </a:r>
            <a:endParaRPr sz="1800">
              <a:solidFill>
                <a:schemeClr val="dk1"/>
              </a:solidFill>
              <a:latin typeface="Calibri"/>
              <a:ea typeface="Calibri"/>
              <a:cs typeface="Calibri"/>
              <a:sym typeface="Calibri"/>
            </a:endParaRPr>
          </a:p>
        </p:txBody>
      </p:sp>
      <p:cxnSp>
        <p:nvCxnSpPr>
          <p:cNvPr id="306" name="Google Shape;306;p41"/>
          <p:cNvCxnSpPr>
            <a:stCxn id="288" idx="3"/>
            <a:endCxn id="289" idx="1"/>
          </p:cNvCxnSpPr>
          <p:nvPr/>
        </p:nvCxnSpPr>
        <p:spPr>
          <a:xfrm>
            <a:off x="1905000" y="2019300"/>
            <a:ext cx="990600" cy="0"/>
          </a:xfrm>
          <a:prstGeom prst="straightConnector1">
            <a:avLst/>
          </a:prstGeom>
          <a:noFill/>
          <a:ln cap="flat" cmpd="sng" w="9525">
            <a:solidFill>
              <a:srgbClr val="4A7DBA"/>
            </a:solidFill>
            <a:prstDash val="solid"/>
            <a:round/>
            <a:headEnd len="sm" w="sm" type="none"/>
            <a:tailEnd len="med" w="med" type="triangle"/>
          </a:ln>
        </p:spPr>
      </p:cxnSp>
      <p:sp>
        <p:nvSpPr>
          <p:cNvPr id="307" name="Google Shape;307;p41"/>
          <p:cNvSpPr txBox="1"/>
          <p:nvPr/>
        </p:nvSpPr>
        <p:spPr>
          <a:xfrm>
            <a:off x="1447800" y="1611868"/>
            <a:ext cx="1905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javac</a:t>
            </a:r>
            <a:endParaRPr b="1" sz="1800">
              <a:solidFill>
                <a:schemeClr val="dk1"/>
              </a:solidFill>
              <a:latin typeface="Calibri"/>
              <a:ea typeface="Calibri"/>
              <a:cs typeface="Calibri"/>
              <a:sym typeface="Calibri"/>
            </a:endParaRPr>
          </a:p>
        </p:txBody>
      </p:sp>
      <p:sp>
        <p:nvSpPr>
          <p:cNvPr id="308" name="Google Shape;308;p41"/>
          <p:cNvSpPr/>
          <p:nvPr/>
        </p:nvSpPr>
        <p:spPr>
          <a:xfrm>
            <a:off x="4419600" y="2133600"/>
            <a:ext cx="457200" cy="2286000"/>
          </a:xfrm>
          <a:prstGeom prst="rightBrace">
            <a:avLst>
              <a:gd fmla="val 8333" name="adj1"/>
              <a:gd fmla="val 28788"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41"/>
          <p:cNvSpPr txBox="1"/>
          <p:nvPr/>
        </p:nvSpPr>
        <p:spPr>
          <a:xfrm>
            <a:off x="4419600" y="2362200"/>
            <a:ext cx="9144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dx</a:t>
            </a:r>
            <a:endParaRPr b="1" sz="1800">
              <a:solidFill>
                <a:schemeClr val="dk1"/>
              </a:solidFill>
              <a:latin typeface="Calibri"/>
              <a:ea typeface="Calibri"/>
              <a:cs typeface="Calibri"/>
              <a:sym typeface="Calibri"/>
            </a:endParaRPr>
          </a:p>
        </p:txBody>
      </p:sp>
      <p:sp>
        <p:nvSpPr>
          <p:cNvPr id="310" name="Google Shape;310;p41"/>
          <p:cNvSpPr txBox="1"/>
          <p:nvPr/>
        </p:nvSpPr>
        <p:spPr>
          <a:xfrm>
            <a:off x="4953000" y="3200400"/>
            <a:ext cx="1905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classes.dex</a:t>
            </a:r>
            <a:endParaRPr sz="1800">
              <a:solidFill>
                <a:schemeClr val="dk1"/>
              </a:solidFill>
              <a:latin typeface="Calibri"/>
              <a:ea typeface="Calibri"/>
              <a:cs typeface="Calibri"/>
              <a:sym typeface="Calibri"/>
            </a:endParaRPr>
          </a:p>
        </p:txBody>
      </p:sp>
      <p:sp>
        <p:nvSpPr>
          <p:cNvPr id="311" name="Google Shape;311;p41"/>
          <p:cNvSpPr txBox="1"/>
          <p:nvPr/>
        </p:nvSpPr>
        <p:spPr>
          <a:xfrm>
            <a:off x="4800600" y="4724400"/>
            <a:ext cx="2209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AndroidManifest.xml</a:t>
            </a:r>
            <a:endParaRPr sz="1800">
              <a:solidFill>
                <a:schemeClr val="dk1"/>
              </a:solidFill>
              <a:latin typeface="Calibri"/>
              <a:ea typeface="Calibri"/>
              <a:cs typeface="Calibri"/>
              <a:sym typeface="Calibri"/>
            </a:endParaRPr>
          </a:p>
        </p:txBody>
      </p:sp>
      <p:sp>
        <p:nvSpPr>
          <p:cNvPr id="312" name="Google Shape;312;p41"/>
          <p:cNvSpPr txBox="1"/>
          <p:nvPr/>
        </p:nvSpPr>
        <p:spPr>
          <a:xfrm>
            <a:off x="4800600" y="6248400"/>
            <a:ext cx="22098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Resources</a:t>
            </a:r>
            <a:endParaRPr sz="1800">
              <a:solidFill>
                <a:schemeClr val="dk1"/>
              </a:solidFill>
              <a:latin typeface="Calibri"/>
              <a:ea typeface="Calibri"/>
              <a:cs typeface="Calibri"/>
              <a:sym typeface="Calibri"/>
            </a:endParaRPr>
          </a:p>
        </p:txBody>
      </p:sp>
      <p:sp>
        <p:nvSpPr>
          <p:cNvPr id="313" name="Google Shape;313;p41"/>
          <p:cNvSpPr/>
          <p:nvPr/>
        </p:nvSpPr>
        <p:spPr>
          <a:xfrm>
            <a:off x="6781800" y="2895600"/>
            <a:ext cx="457200" cy="2971800"/>
          </a:xfrm>
          <a:prstGeom prst="rightBrace">
            <a:avLst>
              <a:gd fmla="val 8333" name="adj1"/>
              <a:gd fmla="val 44639" name="adj2"/>
            </a:avLst>
          </a:prstGeom>
          <a:noFill/>
          <a:ln cap="flat" cmpd="sng" w="9525">
            <a:solidFill>
              <a:srgbClr val="4A7DB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41"/>
          <p:cNvSpPr txBox="1"/>
          <p:nvPr/>
        </p:nvSpPr>
        <p:spPr>
          <a:xfrm>
            <a:off x="7239000" y="4724400"/>
            <a:ext cx="19050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.apk</a:t>
            </a:r>
            <a:endParaRPr sz="1800">
              <a:solidFill>
                <a:schemeClr val="dk1"/>
              </a:solidFill>
              <a:latin typeface="Calibri"/>
              <a:ea typeface="Calibri"/>
              <a:cs typeface="Calibri"/>
              <a:sym typeface="Calibri"/>
            </a:endParaRPr>
          </a:p>
        </p:txBody>
      </p:sp>
      <p:sp>
        <p:nvSpPr>
          <p:cNvPr id="315" name="Google Shape;315;p41"/>
          <p:cNvSpPr txBox="1"/>
          <p:nvPr/>
        </p:nvSpPr>
        <p:spPr>
          <a:xfrm>
            <a:off x="6934200" y="3124200"/>
            <a:ext cx="9144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dk1"/>
                </a:solidFill>
                <a:latin typeface="Calibri"/>
                <a:ea typeface="Calibri"/>
                <a:cs typeface="Calibri"/>
                <a:sym typeface="Calibri"/>
              </a:rPr>
              <a:t>aapt</a:t>
            </a:r>
            <a:endParaRPr b="1"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Android System Architecture" id="100" name="Google Shape;100;p15"/>
          <p:cNvPicPr preferRelativeResize="0"/>
          <p:nvPr/>
        </p:nvPicPr>
        <p:blipFill rotWithShape="1">
          <a:blip r:embed="rId3">
            <a:alphaModFix/>
          </a:blip>
          <a:srcRect b="0" l="0" r="0" t="0"/>
          <a:stretch/>
        </p:blipFill>
        <p:spPr>
          <a:xfrm>
            <a:off x="762000" y="381000"/>
            <a:ext cx="7848600" cy="5636022"/>
          </a:xfrm>
          <a:prstGeom prst="rect">
            <a:avLst/>
          </a:prstGeom>
          <a:noFill/>
          <a:ln>
            <a:noFill/>
          </a:ln>
        </p:spPr>
      </p:pic>
      <p:sp>
        <p:nvSpPr>
          <p:cNvPr id="101" name="Google Shape;101;p15"/>
          <p:cNvSpPr txBox="1"/>
          <p:nvPr/>
        </p:nvSpPr>
        <p:spPr>
          <a:xfrm>
            <a:off x="1219200" y="6324600"/>
            <a:ext cx="7086600"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sng" cap="none" strike="noStrike">
                <a:solidFill>
                  <a:schemeClr val="hlink"/>
                </a:solidFill>
                <a:latin typeface="Calibri"/>
                <a:ea typeface="Calibri"/>
                <a:cs typeface="Calibri"/>
                <a:sym typeface="Calibri"/>
                <a:hlinkClick r:id="rId4"/>
              </a:rPr>
              <a:t>http://developer.android.com/guide/basics/what-is-android.html</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Other Dev Tools</a:t>
            </a:r>
            <a:endParaRPr/>
          </a:p>
        </p:txBody>
      </p:sp>
      <p:sp>
        <p:nvSpPr>
          <p:cNvPr id="321" name="Google Shape;321;p42"/>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Android Debug Bridge</a:t>
            </a:r>
            <a:endParaRPr/>
          </a:p>
          <a:p>
            <a:pPr indent="-342900" lvl="0" marL="342900" rtl="0" algn="l">
              <a:spcBef>
                <a:spcPts val="666"/>
              </a:spcBef>
              <a:spcAft>
                <a:spcPts val="0"/>
              </a:spcAft>
              <a:buClr>
                <a:schemeClr val="dk1"/>
              </a:buClr>
              <a:buSzPct val="100000"/>
              <a:buChar char="•"/>
            </a:pPr>
            <a:r>
              <a:rPr lang="en-US"/>
              <a:t>Part of SDK</a:t>
            </a:r>
            <a:endParaRPr/>
          </a:p>
          <a:p>
            <a:pPr indent="-342900" lvl="0" marL="342900" rtl="0" algn="l">
              <a:spcBef>
                <a:spcPts val="666"/>
              </a:spcBef>
              <a:spcAft>
                <a:spcPts val="0"/>
              </a:spcAft>
              <a:buClr>
                <a:schemeClr val="dk1"/>
              </a:buClr>
              <a:buSzPct val="100000"/>
              <a:buChar char="•"/>
            </a:pPr>
            <a:r>
              <a:rPr lang="en-US"/>
              <a:t>command line tool to communicate with an emulator or connected Android device</a:t>
            </a:r>
            <a:endParaRPr/>
          </a:p>
          <a:p>
            <a:pPr indent="-285750" lvl="1" marL="742950" rtl="0" algn="l">
              <a:spcBef>
                <a:spcPts val="592"/>
              </a:spcBef>
              <a:spcAft>
                <a:spcPts val="0"/>
              </a:spcAft>
              <a:buClr>
                <a:schemeClr val="dk1"/>
              </a:buClr>
              <a:buSzPct val="100000"/>
              <a:buChar char="–"/>
            </a:pPr>
            <a:r>
              <a:rPr lang="en-US"/>
              <a:t>check devices attached / running</a:t>
            </a:r>
            <a:endParaRPr/>
          </a:p>
          <a:p>
            <a:pPr indent="-285750" lvl="1" marL="742950" rtl="0" algn="l">
              <a:spcBef>
                <a:spcPts val="592"/>
              </a:spcBef>
              <a:spcAft>
                <a:spcPts val="0"/>
              </a:spcAft>
              <a:buClr>
                <a:schemeClr val="dk1"/>
              </a:buClr>
              <a:buSzPct val="100000"/>
              <a:buChar char="–"/>
            </a:pPr>
            <a:r>
              <a:rPr lang="en-US"/>
              <a:t>install apk's, </a:t>
            </a:r>
            <a:r>
              <a:rPr b="1" lang="en-US"/>
              <a:t>A</a:t>
            </a:r>
            <a:r>
              <a:rPr lang="en-US"/>
              <a:t>ndroid </a:t>
            </a:r>
            <a:r>
              <a:rPr b="1" lang="en-US"/>
              <a:t>P</a:t>
            </a:r>
            <a:r>
              <a:rPr lang="en-US"/>
              <a:t>ac</a:t>
            </a:r>
            <a:r>
              <a:rPr b="1" lang="en-US"/>
              <a:t>K</a:t>
            </a:r>
            <a:r>
              <a:rPr lang="en-US"/>
              <a:t>age files, "executables", can find samples on places besides Android Market (security?)</a:t>
            </a:r>
            <a:endParaRPr/>
          </a:p>
          <a:p>
            <a:pPr indent="-285750" lvl="1" marL="742950" rtl="0" algn="l">
              <a:spcBef>
                <a:spcPts val="592"/>
              </a:spcBef>
              <a:spcAft>
                <a:spcPts val="0"/>
              </a:spcAft>
              <a:buClr>
                <a:schemeClr val="dk1"/>
              </a:buClr>
              <a:buSzPct val="100000"/>
              <a:buChar char="–"/>
            </a:pPr>
            <a:r>
              <a:rPr lang="en-US"/>
              <a:t>and more!</a:t>
            </a:r>
            <a:endParaRPr/>
          </a:p>
          <a:p>
            <a:pPr indent="0" lvl="1" marL="457200" rtl="0" algn="l">
              <a:spcBef>
                <a:spcPts val="407"/>
              </a:spcBef>
              <a:spcAft>
                <a:spcPts val="0"/>
              </a:spcAft>
              <a:buClr>
                <a:schemeClr val="dk1"/>
              </a:buClr>
              <a:buSzPct val="100000"/>
              <a:buNone/>
            </a:pPr>
            <a:r>
              <a:rPr lang="en-US" sz="2200" u="sng">
                <a:solidFill>
                  <a:schemeClr val="hlink"/>
                </a:solidFill>
                <a:hlinkClick r:id="rId3"/>
              </a:rPr>
              <a:t>http://developer.android.com/guide/developing/tools/adb.html</a:t>
            </a:r>
            <a:endParaRPr sz="22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Dalvik Debug Monitor Server</a:t>
            </a:r>
            <a:endParaRPr/>
          </a:p>
        </p:txBody>
      </p:sp>
      <p:sp>
        <p:nvSpPr>
          <p:cNvPr id="327" name="Google Shape;327;p43"/>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DDMS</a:t>
            </a:r>
            <a:endParaRPr/>
          </a:p>
          <a:p>
            <a:pPr indent="-342900" lvl="0" marL="342900" rtl="0" algn="l">
              <a:spcBef>
                <a:spcPts val="666"/>
              </a:spcBef>
              <a:spcAft>
                <a:spcPts val="0"/>
              </a:spcAft>
              <a:buClr>
                <a:schemeClr val="dk1"/>
              </a:buClr>
              <a:buSzPct val="100000"/>
              <a:buChar char="•"/>
            </a:pPr>
            <a:r>
              <a:rPr lang="en-US"/>
              <a:t>debugging tool</a:t>
            </a:r>
            <a:endParaRPr/>
          </a:p>
          <a:p>
            <a:pPr indent="-342900" lvl="0" marL="342900" rtl="0" algn="l">
              <a:spcBef>
                <a:spcPts val="666"/>
              </a:spcBef>
              <a:spcAft>
                <a:spcPts val="0"/>
              </a:spcAft>
              <a:buClr>
                <a:schemeClr val="dk1"/>
              </a:buClr>
              <a:buSzPct val="100000"/>
              <a:buChar char="•"/>
            </a:pPr>
            <a:r>
              <a:rPr lang="en-US"/>
              <a:t>"provides, screen capture on the device, thread and heap information on the device, logcat, process, and radio state information, incoming call and SMS spoofing, location data spoofing, and more."</a:t>
            </a:r>
            <a:endParaRPr/>
          </a:p>
          <a:p>
            <a:pPr indent="-342900" lvl="0" marL="342900" rtl="0" algn="l">
              <a:spcBef>
                <a:spcPts val="666"/>
              </a:spcBef>
              <a:spcAft>
                <a:spcPts val="0"/>
              </a:spcAft>
              <a:buClr>
                <a:schemeClr val="dk1"/>
              </a:buClr>
              <a:buSzPct val="100000"/>
              <a:buChar char="•"/>
            </a:pPr>
            <a:r>
              <a:rPr lang="en-US"/>
              <a:t>can interact with DDMS via Eclipse plugin, another view in Eclipse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4"/>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DDMS</a:t>
            </a:r>
            <a:endParaRPr/>
          </a:p>
        </p:txBody>
      </p:sp>
      <p:pic>
        <p:nvPicPr>
          <p:cNvPr id="333" name="Google Shape;333;p44"/>
          <p:cNvPicPr preferRelativeResize="0"/>
          <p:nvPr/>
        </p:nvPicPr>
        <p:blipFill rotWithShape="1">
          <a:blip r:embed="rId3">
            <a:alphaModFix/>
          </a:blip>
          <a:srcRect b="0" l="0" r="0" t="0"/>
          <a:stretch/>
        </p:blipFill>
        <p:spPr>
          <a:xfrm>
            <a:off x="0" y="1371600"/>
            <a:ext cx="8981268" cy="5257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Android Features</a:t>
            </a:r>
            <a:endParaRPr/>
          </a:p>
        </p:txBody>
      </p:sp>
      <p:sp>
        <p:nvSpPr>
          <p:cNvPr id="107" name="Google Shape;107;p16"/>
          <p:cNvSpPr txBox="1"/>
          <p:nvPr>
            <p:ph idx="1" type="body"/>
          </p:nvPr>
        </p:nvSpPr>
        <p:spPr>
          <a:xfrm>
            <a:off x="457200" y="1112837"/>
            <a:ext cx="8610600" cy="5668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100"/>
              <a:buChar char="•"/>
            </a:pPr>
            <a:r>
              <a:rPr b="1" lang="en-US" sz="2100"/>
              <a:t>Application framework</a:t>
            </a:r>
            <a:r>
              <a:rPr lang="en-US" sz="2100"/>
              <a:t> enabling reuse and replacement of components</a:t>
            </a:r>
            <a:endParaRPr/>
          </a:p>
          <a:p>
            <a:pPr indent="-342900" lvl="0" marL="342900" rtl="0" algn="l">
              <a:spcBef>
                <a:spcPts val="420"/>
              </a:spcBef>
              <a:spcAft>
                <a:spcPts val="0"/>
              </a:spcAft>
              <a:buClr>
                <a:schemeClr val="dk1"/>
              </a:buClr>
              <a:buSzPts val="2100"/>
              <a:buChar char="•"/>
            </a:pPr>
            <a:r>
              <a:rPr b="1" lang="en-US" sz="2100"/>
              <a:t>Dalvik virtual machine</a:t>
            </a:r>
            <a:r>
              <a:rPr lang="en-US" sz="2100"/>
              <a:t> optimized for mobile devices</a:t>
            </a:r>
            <a:endParaRPr/>
          </a:p>
          <a:p>
            <a:pPr indent="-342900" lvl="0" marL="342900" rtl="0" algn="l">
              <a:spcBef>
                <a:spcPts val="420"/>
              </a:spcBef>
              <a:spcAft>
                <a:spcPts val="0"/>
              </a:spcAft>
              <a:buClr>
                <a:schemeClr val="dk1"/>
              </a:buClr>
              <a:buSzPts val="2100"/>
              <a:buChar char="•"/>
            </a:pPr>
            <a:r>
              <a:rPr b="1" lang="en-US" sz="2100"/>
              <a:t>Integrated browser</a:t>
            </a:r>
            <a:r>
              <a:rPr lang="en-US" sz="2100"/>
              <a:t> based on the open source </a:t>
            </a:r>
            <a:r>
              <a:rPr lang="en-US" sz="2100" u="sng">
                <a:solidFill>
                  <a:schemeClr val="hlink"/>
                </a:solidFill>
                <a:hlinkClick r:id="rId3"/>
              </a:rPr>
              <a:t>WebKit</a:t>
            </a:r>
            <a:r>
              <a:rPr lang="en-US" sz="2100"/>
              <a:t> engine </a:t>
            </a:r>
            <a:endParaRPr/>
          </a:p>
          <a:p>
            <a:pPr indent="-342900" lvl="0" marL="342900" rtl="0" algn="l">
              <a:spcBef>
                <a:spcPts val="420"/>
              </a:spcBef>
              <a:spcAft>
                <a:spcPts val="0"/>
              </a:spcAft>
              <a:buClr>
                <a:schemeClr val="dk1"/>
              </a:buClr>
              <a:buSzPts val="2100"/>
              <a:buChar char="•"/>
            </a:pPr>
            <a:r>
              <a:rPr b="1" lang="en-US" sz="2100"/>
              <a:t>Optimized graphics</a:t>
            </a:r>
            <a:r>
              <a:rPr lang="en-US" sz="2100"/>
              <a:t> powered by a custom 2D graphics library; 3D graphics based on the OpenGL ES 1.0 specification (hardware acceleration optional)</a:t>
            </a:r>
            <a:endParaRPr/>
          </a:p>
          <a:p>
            <a:pPr indent="-342900" lvl="0" marL="342900" rtl="0" algn="l">
              <a:spcBef>
                <a:spcPts val="420"/>
              </a:spcBef>
              <a:spcAft>
                <a:spcPts val="0"/>
              </a:spcAft>
              <a:buClr>
                <a:schemeClr val="dk1"/>
              </a:buClr>
              <a:buSzPts val="2100"/>
              <a:buChar char="•"/>
            </a:pPr>
            <a:r>
              <a:rPr b="1" lang="en-US" sz="2100"/>
              <a:t>SQLite</a:t>
            </a:r>
            <a:r>
              <a:rPr lang="en-US" sz="2100"/>
              <a:t> for structured data storage</a:t>
            </a:r>
            <a:endParaRPr/>
          </a:p>
          <a:p>
            <a:pPr indent="-342900" lvl="0" marL="342900" rtl="0" algn="l">
              <a:spcBef>
                <a:spcPts val="420"/>
              </a:spcBef>
              <a:spcAft>
                <a:spcPts val="0"/>
              </a:spcAft>
              <a:buClr>
                <a:schemeClr val="dk1"/>
              </a:buClr>
              <a:buSzPts val="2100"/>
              <a:buChar char="•"/>
            </a:pPr>
            <a:r>
              <a:rPr b="1" lang="en-US" sz="2100"/>
              <a:t>Media support</a:t>
            </a:r>
            <a:r>
              <a:rPr lang="en-US" sz="2100"/>
              <a:t> for common audio, video, and still image formats (MPEG4, H.264, MP3, AAC, AMR, JPG, PNG, GIF)</a:t>
            </a:r>
            <a:endParaRPr/>
          </a:p>
          <a:p>
            <a:pPr indent="-342900" lvl="0" marL="342900" rtl="0" algn="l">
              <a:spcBef>
                <a:spcPts val="420"/>
              </a:spcBef>
              <a:spcAft>
                <a:spcPts val="0"/>
              </a:spcAft>
              <a:buClr>
                <a:schemeClr val="dk1"/>
              </a:buClr>
              <a:buSzPts val="2100"/>
              <a:buChar char="•"/>
            </a:pPr>
            <a:r>
              <a:rPr b="1" lang="en-US" sz="2100"/>
              <a:t>GSM Telephony</a:t>
            </a:r>
            <a:r>
              <a:rPr lang="en-US" sz="2100"/>
              <a:t> (hardware dependent)</a:t>
            </a:r>
            <a:endParaRPr/>
          </a:p>
          <a:p>
            <a:pPr indent="-342900" lvl="0" marL="342900" rtl="0" algn="l">
              <a:spcBef>
                <a:spcPts val="420"/>
              </a:spcBef>
              <a:spcAft>
                <a:spcPts val="0"/>
              </a:spcAft>
              <a:buClr>
                <a:schemeClr val="dk1"/>
              </a:buClr>
              <a:buSzPts val="2100"/>
              <a:buChar char="•"/>
            </a:pPr>
            <a:r>
              <a:rPr b="1" lang="en-US" sz="2100"/>
              <a:t>Bluetooth, EDGE, 3G, and WiFi</a:t>
            </a:r>
            <a:r>
              <a:rPr lang="en-US" sz="2100"/>
              <a:t> (hardware dependent)</a:t>
            </a:r>
            <a:endParaRPr/>
          </a:p>
          <a:p>
            <a:pPr indent="-342900" lvl="0" marL="342900" rtl="0" algn="l">
              <a:spcBef>
                <a:spcPts val="420"/>
              </a:spcBef>
              <a:spcAft>
                <a:spcPts val="0"/>
              </a:spcAft>
              <a:buClr>
                <a:schemeClr val="dk1"/>
              </a:buClr>
              <a:buSzPts val="2100"/>
              <a:buChar char="•"/>
            </a:pPr>
            <a:r>
              <a:rPr b="1" lang="en-US" sz="2100"/>
              <a:t>Camera, GPS, compass, and accelerometer</a:t>
            </a:r>
            <a:r>
              <a:rPr lang="en-US" sz="2100"/>
              <a:t> (hardware dependent)</a:t>
            </a:r>
            <a:endParaRPr/>
          </a:p>
          <a:p>
            <a:pPr indent="-342900" lvl="0" marL="342900" rtl="0" algn="l">
              <a:spcBef>
                <a:spcPts val="420"/>
              </a:spcBef>
              <a:spcAft>
                <a:spcPts val="0"/>
              </a:spcAft>
              <a:buClr>
                <a:schemeClr val="dk1"/>
              </a:buClr>
              <a:buSzPts val="2100"/>
              <a:buChar char="•"/>
            </a:pPr>
            <a:r>
              <a:rPr b="1" lang="en-US" sz="2100"/>
              <a:t>Rich development environment</a:t>
            </a:r>
            <a:r>
              <a:rPr lang="en-US" sz="2100"/>
              <a:t> including a device emulator, tools for debugging, memory and performance profiling, and a plugin for the Eclipse IDE</a:t>
            </a:r>
            <a:endParaRPr/>
          </a:p>
          <a:p>
            <a:pPr indent="0" lvl="0" marL="0" rtl="0" algn="l">
              <a:spcBef>
                <a:spcPts val="480"/>
              </a:spcBef>
              <a:spcAft>
                <a:spcPts val="0"/>
              </a:spcAft>
              <a:buClr>
                <a:schemeClr val="dk1"/>
              </a:buClr>
              <a:buSzPts val="2400"/>
              <a:buNone/>
            </a:pPr>
            <a:r>
              <a:rPr lang="en-US" sz="2400"/>
              <a:t>http://developer.android.com/guide/basics/what-is-android.html</a:t>
            </a:r>
            <a:endParaRPr/>
          </a:p>
          <a:p>
            <a:pPr indent="0" lvl="0" marL="0" rtl="0" algn="l">
              <a:spcBef>
                <a:spcPts val="420"/>
              </a:spcBef>
              <a:spcAft>
                <a:spcPts val="0"/>
              </a:spcAft>
              <a:buClr>
                <a:schemeClr val="dk1"/>
              </a:buClr>
              <a:buSzPts val="2100"/>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A Short History Of Android</a:t>
            </a:r>
            <a:endParaRPr/>
          </a:p>
        </p:txBody>
      </p:sp>
      <p:sp>
        <p:nvSpPr>
          <p:cNvPr id="113" name="Google Shape;113;p17"/>
          <p:cNvSpPr txBox="1"/>
          <p:nvPr>
            <p:ph idx="1" type="body"/>
          </p:nvPr>
        </p:nvSpPr>
        <p:spPr>
          <a:xfrm>
            <a:off x="457200" y="1112837"/>
            <a:ext cx="8229600" cy="57451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lang="en-US"/>
              <a:t>2001 Palm Kyocera 6035, combing PDA and phone</a:t>
            </a:r>
            <a:endParaRPr/>
          </a:p>
          <a:p>
            <a:pPr indent="-342900" lvl="0" marL="342900" rtl="0" algn="l">
              <a:spcBef>
                <a:spcPts val="504"/>
              </a:spcBef>
              <a:spcAft>
                <a:spcPts val="0"/>
              </a:spcAft>
              <a:buClr>
                <a:schemeClr val="dk1"/>
              </a:buClr>
              <a:buSzPct val="100000"/>
              <a:buChar char="•"/>
            </a:pPr>
            <a:r>
              <a:rPr lang="en-US"/>
              <a:t>2003 - Blackberry smartphone released</a:t>
            </a:r>
            <a:endParaRPr/>
          </a:p>
          <a:p>
            <a:pPr indent="-342900" lvl="0" marL="342900" rtl="0" algn="l">
              <a:spcBef>
                <a:spcPts val="504"/>
              </a:spcBef>
              <a:spcAft>
                <a:spcPts val="0"/>
              </a:spcAft>
              <a:buClr>
                <a:schemeClr val="dk1"/>
              </a:buClr>
              <a:buSzPct val="100000"/>
              <a:buChar char="•"/>
            </a:pPr>
            <a:r>
              <a:rPr lang="en-US"/>
              <a:t>2005</a:t>
            </a:r>
            <a:endParaRPr/>
          </a:p>
          <a:p>
            <a:pPr indent="-285750" lvl="1" marL="742950" rtl="0" algn="l">
              <a:spcBef>
                <a:spcPts val="448"/>
              </a:spcBef>
              <a:spcAft>
                <a:spcPts val="0"/>
              </a:spcAft>
              <a:buClr>
                <a:schemeClr val="dk1"/>
              </a:buClr>
              <a:buSzPct val="100000"/>
              <a:buChar char="–"/>
            </a:pPr>
            <a:r>
              <a:rPr lang="en-US"/>
              <a:t>Google acquires startup Android Inc. to start Android platform.</a:t>
            </a:r>
            <a:endParaRPr/>
          </a:p>
          <a:p>
            <a:pPr indent="-285750" lvl="1" marL="742950" rtl="0" algn="l">
              <a:spcBef>
                <a:spcPts val="448"/>
              </a:spcBef>
              <a:spcAft>
                <a:spcPts val="0"/>
              </a:spcAft>
              <a:buClr>
                <a:schemeClr val="dk1"/>
              </a:buClr>
              <a:buSzPct val="100000"/>
              <a:buChar char="–"/>
            </a:pPr>
            <a:r>
              <a:rPr lang="en-US"/>
              <a:t> Work on Dalvik VM begins</a:t>
            </a:r>
            <a:endParaRPr/>
          </a:p>
          <a:p>
            <a:pPr indent="-342900" lvl="0" marL="342900" rtl="0" algn="l">
              <a:spcBef>
                <a:spcPts val="504"/>
              </a:spcBef>
              <a:spcAft>
                <a:spcPts val="0"/>
              </a:spcAft>
              <a:buClr>
                <a:schemeClr val="dk1"/>
              </a:buClr>
              <a:buSzPct val="100000"/>
              <a:buChar char="•"/>
            </a:pPr>
            <a:r>
              <a:rPr lang="en-US"/>
              <a:t>2007</a:t>
            </a:r>
            <a:endParaRPr/>
          </a:p>
          <a:p>
            <a:pPr indent="-285750" lvl="1" marL="742950" rtl="0" algn="l">
              <a:spcBef>
                <a:spcPts val="448"/>
              </a:spcBef>
              <a:spcAft>
                <a:spcPts val="0"/>
              </a:spcAft>
              <a:buClr>
                <a:schemeClr val="dk1"/>
              </a:buClr>
              <a:buSzPct val="100000"/>
              <a:buChar char="–"/>
            </a:pPr>
            <a:r>
              <a:rPr lang="en-US"/>
              <a:t>Open Handset Alliance announced</a:t>
            </a:r>
            <a:endParaRPr/>
          </a:p>
          <a:p>
            <a:pPr indent="-285750" lvl="1" marL="742950" rtl="0" algn="l">
              <a:spcBef>
                <a:spcPts val="448"/>
              </a:spcBef>
              <a:spcAft>
                <a:spcPts val="0"/>
              </a:spcAft>
              <a:buClr>
                <a:schemeClr val="dk1"/>
              </a:buClr>
              <a:buSzPct val="100000"/>
              <a:buChar char="–"/>
            </a:pPr>
            <a:r>
              <a:rPr lang="en-US"/>
              <a:t>Early look at SDK</a:t>
            </a:r>
            <a:endParaRPr/>
          </a:p>
          <a:p>
            <a:pPr indent="-285750" lvl="1" marL="742950" rtl="0" algn="l">
              <a:spcBef>
                <a:spcPts val="448"/>
              </a:spcBef>
              <a:spcAft>
                <a:spcPts val="0"/>
              </a:spcAft>
              <a:buClr>
                <a:schemeClr val="dk1"/>
              </a:buClr>
              <a:buSzPct val="100000"/>
              <a:buChar char="–"/>
            </a:pPr>
            <a:r>
              <a:rPr lang="en-US"/>
              <a:t>June, iPhone released</a:t>
            </a:r>
            <a:endParaRPr/>
          </a:p>
          <a:p>
            <a:pPr indent="-342900" lvl="0" marL="342900" rtl="0" algn="l">
              <a:spcBef>
                <a:spcPts val="504"/>
              </a:spcBef>
              <a:spcAft>
                <a:spcPts val="0"/>
              </a:spcAft>
              <a:buClr>
                <a:schemeClr val="dk1"/>
              </a:buClr>
              <a:buSzPct val="100000"/>
              <a:buChar char="•"/>
            </a:pPr>
            <a:r>
              <a:rPr lang="en-US"/>
              <a:t>2008</a:t>
            </a:r>
            <a:endParaRPr/>
          </a:p>
          <a:p>
            <a:pPr indent="-285750" lvl="1" marL="742950" rtl="0" algn="l">
              <a:spcBef>
                <a:spcPts val="448"/>
              </a:spcBef>
              <a:spcAft>
                <a:spcPts val="0"/>
              </a:spcAft>
              <a:buClr>
                <a:schemeClr val="dk1"/>
              </a:buClr>
              <a:buSzPct val="100000"/>
              <a:buChar char="–"/>
            </a:pPr>
            <a:r>
              <a:rPr lang="en-US"/>
              <a:t>Google sponsors 1</a:t>
            </a:r>
            <a:r>
              <a:rPr baseline="30000" lang="en-US"/>
              <a:t>st</a:t>
            </a:r>
            <a:r>
              <a:rPr lang="en-US"/>
              <a:t>  Android Developer Challenge</a:t>
            </a:r>
            <a:endParaRPr/>
          </a:p>
          <a:p>
            <a:pPr indent="-285750" lvl="1" marL="742950" rtl="0" algn="l">
              <a:spcBef>
                <a:spcPts val="448"/>
              </a:spcBef>
              <a:spcAft>
                <a:spcPts val="0"/>
              </a:spcAft>
              <a:buClr>
                <a:schemeClr val="dk1"/>
              </a:buClr>
              <a:buSzPct val="100000"/>
              <a:buChar char="–"/>
            </a:pPr>
            <a:r>
              <a:rPr lang="en-US"/>
              <a:t>T-Mobile G1 announced, released fall</a:t>
            </a:r>
            <a:endParaRPr/>
          </a:p>
          <a:p>
            <a:pPr indent="-285750" lvl="1" marL="742950" rtl="0" algn="l">
              <a:spcBef>
                <a:spcPts val="448"/>
              </a:spcBef>
              <a:spcAft>
                <a:spcPts val="0"/>
              </a:spcAft>
              <a:buClr>
                <a:schemeClr val="dk1"/>
              </a:buClr>
              <a:buSzPct val="100000"/>
              <a:buChar char="–"/>
            </a:pPr>
            <a:r>
              <a:rPr lang="en-US"/>
              <a:t>SDK 1.0 released</a:t>
            </a:r>
            <a:endParaRPr/>
          </a:p>
          <a:p>
            <a:pPr indent="-285750" lvl="1" marL="742950" rtl="0" algn="l">
              <a:spcBef>
                <a:spcPts val="448"/>
              </a:spcBef>
              <a:spcAft>
                <a:spcPts val="0"/>
              </a:spcAft>
              <a:buClr>
                <a:schemeClr val="dk1"/>
              </a:buClr>
              <a:buSzPct val="100000"/>
              <a:buChar char="–"/>
            </a:pPr>
            <a:r>
              <a:rPr lang="en-US"/>
              <a:t>Android released open source (Apache License)</a:t>
            </a:r>
            <a:endParaRPr/>
          </a:p>
          <a:p>
            <a:pPr indent="-285750" lvl="1" marL="742950" rtl="0" algn="l">
              <a:spcBef>
                <a:spcPts val="448"/>
              </a:spcBef>
              <a:spcAft>
                <a:spcPts val="0"/>
              </a:spcAft>
              <a:buClr>
                <a:schemeClr val="dk1"/>
              </a:buClr>
              <a:buSzPct val="100000"/>
              <a:buChar char="–"/>
            </a:pPr>
            <a:r>
              <a:rPr lang="en-US"/>
              <a:t>Android Dev Phone 1 released</a:t>
            </a:r>
            <a:endParaRPr/>
          </a:p>
          <a:p>
            <a:pPr indent="-143509" lvl="1" marL="742950" rtl="0" algn="l">
              <a:spcBef>
                <a:spcPts val="448"/>
              </a:spcBef>
              <a:spcAft>
                <a:spcPts val="0"/>
              </a:spcAft>
              <a:buClr>
                <a:schemeClr val="dk1"/>
              </a:buClr>
              <a:buSzPct val="100000"/>
              <a:buNone/>
            </a:pPr>
            <a:r>
              <a:t/>
            </a:r>
            <a:endParaRPr/>
          </a:p>
        </p:txBody>
      </p:sp>
      <p:sp>
        <p:nvSpPr>
          <p:cNvPr id="114" name="Google Shape;114;p17"/>
          <p:cNvSpPr/>
          <p:nvPr/>
        </p:nvSpPr>
        <p:spPr>
          <a:xfrm>
            <a:off x="4724626" y="6473428"/>
            <a:ext cx="4388894" cy="369332"/>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Pro Android by Hashimi &amp; Komatineni (2009)</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Short History cont.</a:t>
            </a:r>
            <a:endParaRPr/>
          </a:p>
        </p:txBody>
      </p:sp>
      <p:sp>
        <p:nvSpPr>
          <p:cNvPr id="121" name="Google Shape;121;p18"/>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2009</a:t>
            </a:r>
            <a:endParaRPr/>
          </a:p>
          <a:p>
            <a:pPr indent="-285750" lvl="1" marL="742950" rtl="0" algn="l">
              <a:spcBef>
                <a:spcPts val="496"/>
              </a:spcBef>
              <a:spcAft>
                <a:spcPts val="0"/>
              </a:spcAft>
              <a:buClr>
                <a:schemeClr val="dk1"/>
              </a:buClr>
              <a:buSzPct val="100000"/>
              <a:buChar char="–"/>
            </a:pPr>
            <a:r>
              <a:rPr lang="en-US"/>
              <a:t>SDK 1.5 (Cupcake)</a:t>
            </a:r>
            <a:endParaRPr/>
          </a:p>
          <a:p>
            <a:pPr indent="-228600" lvl="2" marL="1143000" rtl="0" algn="l">
              <a:spcBef>
                <a:spcPts val="434"/>
              </a:spcBef>
              <a:spcAft>
                <a:spcPts val="0"/>
              </a:spcAft>
              <a:buClr>
                <a:schemeClr val="dk1"/>
              </a:buClr>
              <a:buSzPct val="100000"/>
              <a:buChar char="•"/>
            </a:pPr>
            <a:r>
              <a:rPr lang="en-US"/>
              <a:t>New soft keyboard with “autocomplete” feature</a:t>
            </a:r>
            <a:endParaRPr/>
          </a:p>
          <a:p>
            <a:pPr indent="-285750" lvl="1" marL="742950" rtl="0" algn="l">
              <a:spcBef>
                <a:spcPts val="496"/>
              </a:spcBef>
              <a:spcAft>
                <a:spcPts val="0"/>
              </a:spcAft>
              <a:buClr>
                <a:schemeClr val="dk1"/>
              </a:buClr>
              <a:buSzPct val="100000"/>
              <a:buChar char="–"/>
            </a:pPr>
            <a:r>
              <a:rPr lang="en-US"/>
              <a:t>SDK 1.6 (Donut)</a:t>
            </a:r>
            <a:endParaRPr/>
          </a:p>
          <a:p>
            <a:pPr indent="-228600" lvl="2" marL="1143000" rtl="0" algn="l">
              <a:spcBef>
                <a:spcPts val="434"/>
              </a:spcBef>
              <a:spcAft>
                <a:spcPts val="0"/>
              </a:spcAft>
              <a:buClr>
                <a:schemeClr val="dk1"/>
              </a:buClr>
              <a:buSzPct val="100000"/>
              <a:buChar char="•"/>
            </a:pPr>
            <a:r>
              <a:rPr lang="en-US"/>
              <a:t>Support Wide VGA </a:t>
            </a:r>
            <a:endParaRPr/>
          </a:p>
          <a:p>
            <a:pPr indent="-285750" lvl="1" marL="742950" rtl="0" algn="l">
              <a:spcBef>
                <a:spcPts val="496"/>
              </a:spcBef>
              <a:spcAft>
                <a:spcPts val="0"/>
              </a:spcAft>
              <a:buClr>
                <a:schemeClr val="dk1"/>
              </a:buClr>
              <a:buSzPct val="100000"/>
              <a:buChar char="–"/>
            </a:pPr>
            <a:r>
              <a:rPr lang="en-US"/>
              <a:t>SDK 2.0/2.0.1/2.1 (Eclair)</a:t>
            </a:r>
            <a:endParaRPr/>
          </a:p>
          <a:p>
            <a:pPr indent="-228600" lvl="2" marL="1143000" rtl="0" algn="l">
              <a:spcBef>
                <a:spcPts val="434"/>
              </a:spcBef>
              <a:spcAft>
                <a:spcPts val="0"/>
              </a:spcAft>
              <a:buClr>
                <a:schemeClr val="dk1"/>
              </a:buClr>
              <a:buSzPct val="100000"/>
              <a:buChar char="•"/>
            </a:pPr>
            <a:r>
              <a:rPr lang="en-US"/>
              <a:t>Revamped UI, browser</a:t>
            </a:r>
            <a:endParaRPr/>
          </a:p>
          <a:p>
            <a:pPr indent="-342900" lvl="0" marL="342900" rtl="0" algn="l">
              <a:spcBef>
                <a:spcPts val="558"/>
              </a:spcBef>
              <a:spcAft>
                <a:spcPts val="0"/>
              </a:spcAft>
              <a:buClr>
                <a:schemeClr val="dk1"/>
              </a:buClr>
              <a:buSzPct val="100000"/>
              <a:buChar char="•"/>
            </a:pPr>
            <a:r>
              <a:rPr lang="en-US"/>
              <a:t>2010</a:t>
            </a:r>
            <a:endParaRPr/>
          </a:p>
          <a:p>
            <a:pPr indent="-285750" lvl="1" marL="742950" rtl="0" algn="l">
              <a:spcBef>
                <a:spcPts val="496"/>
              </a:spcBef>
              <a:spcAft>
                <a:spcPts val="0"/>
              </a:spcAft>
              <a:buClr>
                <a:schemeClr val="dk1"/>
              </a:buClr>
              <a:buSzPct val="100000"/>
              <a:buChar char="–"/>
            </a:pPr>
            <a:r>
              <a:rPr lang="en-US"/>
              <a:t>Nexus One released to the public</a:t>
            </a:r>
            <a:endParaRPr/>
          </a:p>
          <a:p>
            <a:pPr indent="-285750" lvl="1" marL="742950" rtl="0" algn="l">
              <a:spcBef>
                <a:spcPts val="496"/>
              </a:spcBef>
              <a:spcAft>
                <a:spcPts val="0"/>
              </a:spcAft>
              <a:buClr>
                <a:schemeClr val="dk1"/>
              </a:buClr>
              <a:buSzPct val="100000"/>
              <a:buChar char="–"/>
            </a:pPr>
            <a:r>
              <a:rPr lang="en-US"/>
              <a:t>SDK 2.2 (Froyo)</a:t>
            </a:r>
            <a:endParaRPr/>
          </a:p>
          <a:p>
            <a:pPr indent="-228600" lvl="2" marL="1143000" rtl="0" algn="l">
              <a:spcBef>
                <a:spcPts val="434"/>
              </a:spcBef>
              <a:spcAft>
                <a:spcPts val="0"/>
              </a:spcAft>
              <a:buClr>
                <a:schemeClr val="dk1"/>
              </a:buClr>
              <a:buSzPct val="100000"/>
              <a:buChar char="•"/>
            </a:pPr>
            <a:r>
              <a:rPr lang="en-US"/>
              <a:t>Flash support, tethering</a:t>
            </a:r>
            <a:endParaRPr/>
          </a:p>
          <a:p>
            <a:pPr indent="-285750" lvl="1" marL="742950" rtl="0" algn="l">
              <a:spcBef>
                <a:spcPts val="496"/>
              </a:spcBef>
              <a:spcAft>
                <a:spcPts val="0"/>
              </a:spcAft>
              <a:buClr>
                <a:schemeClr val="dk1"/>
              </a:buClr>
              <a:buSzPct val="100000"/>
              <a:buChar char="–"/>
            </a:pPr>
            <a:r>
              <a:rPr lang="en-US"/>
              <a:t>SDK 2.3 (Gingerbread)</a:t>
            </a:r>
            <a:endParaRPr/>
          </a:p>
          <a:p>
            <a:pPr indent="-228600" lvl="2" marL="1143000" rtl="0" algn="l">
              <a:spcBef>
                <a:spcPts val="434"/>
              </a:spcBef>
              <a:spcAft>
                <a:spcPts val="0"/>
              </a:spcAft>
              <a:buClr>
                <a:schemeClr val="dk1"/>
              </a:buClr>
              <a:buSzPct val="100000"/>
              <a:buChar char="•"/>
            </a:pPr>
            <a:r>
              <a:rPr lang="en-US"/>
              <a:t>UI update, system-wide copy-paste</a:t>
            </a:r>
            <a:endParaRPr/>
          </a:p>
          <a:p>
            <a:pPr indent="-128269" lvl="1" marL="742950" rtl="0" algn="l">
              <a:spcBef>
                <a:spcPts val="496"/>
              </a:spcBef>
              <a:spcAft>
                <a:spcPts val="0"/>
              </a:spcAft>
              <a:buClr>
                <a:schemeClr val="dk1"/>
              </a:buClr>
              <a:buSzPct val="100000"/>
              <a:buNone/>
            </a:pPr>
            <a:r>
              <a:t/>
            </a:r>
            <a:endParaRPr/>
          </a:p>
          <a:p>
            <a:pPr indent="-165735" lvl="0" marL="342900" rtl="0" algn="l">
              <a:spcBef>
                <a:spcPts val="558"/>
              </a:spcBef>
              <a:spcAft>
                <a:spcPts val="0"/>
              </a:spcAft>
              <a:buClr>
                <a:schemeClr val="dk1"/>
              </a:buClr>
              <a:buSzPct val="100000"/>
              <a:buNone/>
            </a:pPr>
            <a:r>
              <a:t/>
            </a:r>
            <a:endParaRPr/>
          </a:p>
        </p:txBody>
      </p:sp>
      <p:pic>
        <p:nvPicPr>
          <p:cNvPr id="122" name="Google Shape;122;p18"/>
          <p:cNvPicPr preferRelativeResize="0"/>
          <p:nvPr/>
        </p:nvPicPr>
        <p:blipFill rotWithShape="1">
          <a:blip r:embed="rId3">
            <a:alphaModFix/>
          </a:blip>
          <a:srcRect b="0" l="0" r="0" t="0"/>
          <a:stretch/>
        </p:blipFill>
        <p:spPr>
          <a:xfrm>
            <a:off x="5791200" y="3886200"/>
            <a:ext cx="3162300" cy="2371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Short History cont.</a:t>
            </a:r>
            <a:endParaRPr/>
          </a:p>
        </p:txBody>
      </p:sp>
      <p:sp>
        <p:nvSpPr>
          <p:cNvPr id="129" name="Google Shape;129;p19"/>
          <p:cNvSpPr txBox="1"/>
          <p:nvPr>
            <p:ph idx="1" type="body"/>
          </p:nvPr>
        </p:nvSpPr>
        <p:spPr>
          <a:xfrm>
            <a:off x="457200" y="1112837"/>
            <a:ext cx="82296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2011</a:t>
            </a:r>
            <a:endParaRPr/>
          </a:p>
          <a:p>
            <a:pPr indent="-285750" lvl="1" marL="742950" rtl="0" algn="l">
              <a:spcBef>
                <a:spcPts val="640"/>
              </a:spcBef>
              <a:spcAft>
                <a:spcPts val="0"/>
              </a:spcAft>
              <a:buClr>
                <a:schemeClr val="dk1"/>
              </a:buClr>
              <a:buSzPts val="3200"/>
              <a:buChar char="–"/>
            </a:pPr>
            <a:r>
              <a:rPr lang="en-US"/>
              <a:t>SDK 3.0 (Honeycomb) for tablets only</a:t>
            </a:r>
            <a:endParaRPr/>
          </a:p>
          <a:p>
            <a:pPr indent="-228600" lvl="2" marL="1143000" rtl="0" algn="l">
              <a:spcBef>
                <a:spcPts val="560"/>
              </a:spcBef>
              <a:spcAft>
                <a:spcPts val="0"/>
              </a:spcAft>
              <a:buClr>
                <a:schemeClr val="dk1"/>
              </a:buClr>
              <a:buSzPts val="2800"/>
              <a:buChar char="•"/>
            </a:pPr>
            <a:r>
              <a:rPr lang="en-US"/>
              <a:t>New UI for tablets, support multi-core processors, fragments</a:t>
            </a:r>
            <a:endParaRPr/>
          </a:p>
          <a:p>
            <a:pPr indent="-285750" lvl="1" marL="742950" rtl="0" algn="l">
              <a:spcBef>
                <a:spcPts val="640"/>
              </a:spcBef>
              <a:spcAft>
                <a:spcPts val="0"/>
              </a:spcAft>
              <a:buClr>
                <a:schemeClr val="dk1"/>
              </a:buClr>
              <a:buSzPts val="3200"/>
              <a:buChar char="–"/>
            </a:pPr>
            <a:r>
              <a:rPr lang="en-US"/>
              <a:t>SDK 3.1 and 3.2 </a:t>
            </a:r>
            <a:endParaRPr/>
          </a:p>
          <a:p>
            <a:pPr indent="-228600" lvl="2" marL="1143000" rtl="0" algn="l">
              <a:spcBef>
                <a:spcPts val="560"/>
              </a:spcBef>
              <a:spcAft>
                <a:spcPts val="0"/>
              </a:spcAft>
              <a:buClr>
                <a:schemeClr val="dk1"/>
              </a:buClr>
              <a:buSzPts val="2800"/>
              <a:buChar char="•"/>
            </a:pPr>
            <a:r>
              <a:rPr lang="en-US"/>
              <a:t>Hardware support and UI improvements</a:t>
            </a:r>
            <a:endParaRPr/>
          </a:p>
          <a:p>
            <a:pPr indent="-285750" lvl="1" marL="742950" rtl="0" algn="l">
              <a:spcBef>
                <a:spcPts val="640"/>
              </a:spcBef>
              <a:spcAft>
                <a:spcPts val="0"/>
              </a:spcAft>
              <a:buClr>
                <a:schemeClr val="dk1"/>
              </a:buClr>
              <a:buSzPts val="3200"/>
              <a:buChar char="–"/>
            </a:pPr>
            <a:r>
              <a:rPr lang="en-US"/>
              <a:t>SDK 4.0 (Ice Cream Sandwich) </a:t>
            </a:r>
            <a:endParaRPr/>
          </a:p>
          <a:p>
            <a:pPr indent="-228600" lvl="2" marL="1143000" rtl="0" algn="l">
              <a:spcBef>
                <a:spcPts val="560"/>
              </a:spcBef>
              <a:spcAft>
                <a:spcPts val="0"/>
              </a:spcAft>
              <a:buClr>
                <a:schemeClr val="dk1"/>
              </a:buClr>
              <a:buSzPts val="2800"/>
              <a:buChar char="•"/>
            </a:pPr>
            <a:r>
              <a:rPr lang="en-US"/>
              <a:t>For Q4, combination of Gingerbread and Honeycomb</a:t>
            </a:r>
            <a:endParaRPr/>
          </a:p>
          <a:p>
            <a:pPr indent="-114300" lvl="0" marL="342900" rtl="0" algn="l">
              <a:spcBef>
                <a:spcPts val="720"/>
              </a:spcBef>
              <a:spcAft>
                <a:spcPts val="0"/>
              </a:spcAft>
              <a:buClr>
                <a:schemeClr val="dk1"/>
              </a:buClr>
              <a:buSzPts val="3600"/>
              <a:buNone/>
            </a:pPr>
            <a:r>
              <a:t/>
            </a:r>
            <a:endParaRPr/>
          </a:p>
        </p:txBody>
      </p:sp>
      <p:sp>
        <p:nvSpPr>
          <p:cNvPr id="130" name="Google Shape;13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http://upload.wikimedia.org/wikipedia/en/thumb/a/ae/Ice_Cream_Sandwich_Logo.jpg/220px-Ice_Cream_Sandwich_Logo.jpg" id="131" name="Google Shape;131;p19"/>
          <p:cNvPicPr preferRelativeResize="0"/>
          <p:nvPr/>
        </p:nvPicPr>
        <p:blipFill rotWithShape="1">
          <a:blip r:embed="rId3">
            <a:alphaModFix/>
          </a:blip>
          <a:srcRect b="0" l="0" r="0" t="0"/>
          <a:stretch/>
        </p:blipFill>
        <p:spPr>
          <a:xfrm>
            <a:off x="6934200" y="5105400"/>
            <a:ext cx="2095500" cy="1571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Short History cont.</a:t>
            </a:r>
            <a:endParaRPr/>
          </a:p>
        </p:txBody>
      </p:sp>
      <p:sp>
        <p:nvSpPr>
          <p:cNvPr id="137" name="Google Shape;137;p20"/>
          <p:cNvSpPr txBox="1"/>
          <p:nvPr>
            <p:ph idx="1" type="body"/>
          </p:nvPr>
        </p:nvSpPr>
        <p:spPr>
          <a:xfrm>
            <a:off x="76200" y="1112837"/>
            <a:ext cx="4114800" cy="52117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a:t>2012</a:t>
            </a:r>
            <a:endParaRPr/>
          </a:p>
          <a:p>
            <a:pPr indent="-285750" lvl="1" marL="742950" rtl="0" algn="l">
              <a:spcBef>
                <a:spcPts val="640"/>
              </a:spcBef>
              <a:spcAft>
                <a:spcPts val="0"/>
              </a:spcAft>
              <a:buClr>
                <a:schemeClr val="dk1"/>
              </a:buClr>
              <a:buSzPts val="3200"/>
              <a:buChar char="–"/>
            </a:pPr>
            <a:r>
              <a:rPr lang="en-US"/>
              <a:t>Android 4.1, "Jelly Bean" announced late June 2012</a:t>
            </a:r>
            <a:endParaRPr/>
          </a:p>
        </p:txBody>
      </p:sp>
      <p:pic>
        <p:nvPicPr>
          <p:cNvPr id="138" name="Google Shape;138;p20"/>
          <p:cNvPicPr preferRelativeResize="0"/>
          <p:nvPr/>
        </p:nvPicPr>
        <p:blipFill rotWithShape="1">
          <a:blip r:embed="rId3">
            <a:alphaModFix/>
          </a:blip>
          <a:srcRect b="0" l="0" r="0" t="0"/>
          <a:stretch/>
        </p:blipFill>
        <p:spPr>
          <a:xfrm>
            <a:off x="4108173" y="954156"/>
            <a:ext cx="5210175" cy="57986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0000"/>
              </a:buClr>
              <a:buSzPts val="4400"/>
              <a:buFont typeface="Calibri"/>
              <a:buNone/>
            </a:pPr>
            <a:r>
              <a:rPr lang="en-US"/>
              <a:t>Device Distribution Jan 2012</a:t>
            </a:r>
            <a:endParaRPr/>
          </a:p>
        </p:txBody>
      </p:sp>
      <p:sp>
        <p:nvSpPr>
          <p:cNvPr id="144" name="Google Shape;144;p21"/>
          <p:cNvSpPr txBox="1"/>
          <p:nvPr>
            <p:ph idx="1" type="body"/>
          </p:nvPr>
        </p:nvSpPr>
        <p:spPr>
          <a:xfrm>
            <a:off x="457200" y="1112837"/>
            <a:ext cx="8229600" cy="5537161"/>
          </a:xfrm>
          <a:prstGeom prst="rect">
            <a:avLst/>
          </a:prstGeom>
          <a:noFill/>
          <a:ln>
            <a:noFill/>
          </a:ln>
        </p:spPr>
        <p:txBody>
          <a:bodyPr anchorCtr="0" anchor="t" bIns="45700" lIns="91425" spcFirstLastPara="1" rIns="91425" wrap="square" tIns="45700">
            <a:normAutofit fontScale="92500" lnSpcReduction="20000"/>
          </a:bodyPr>
          <a:lstStyle/>
          <a:p>
            <a:pPr indent="-131445" lvl="0" marL="342900" rtl="0" algn="l">
              <a:spcBef>
                <a:spcPts val="0"/>
              </a:spcBef>
              <a:spcAft>
                <a:spcPts val="0"/>
              </a:spcAft>
              <a:buClr>
                <a:schemeClr val="dk1"/>
              </a:buClr>
              <a:buSzPct val="100000"/>
              <a:buNone/>
            </a:pPr>
            <a:r>
              <a:t/>
            </a:r>
            <a:endParaRPr/>
          </a:p>
          <a:p>
            <a:pPr indent="-131445" lvl="0" marL="342900" rtl="0" algn="l">
              <a:spcBef>
                <a:spcPts val="666"/>
              </a:spcBef>
              <a:spcAft>
                <a:spcPts val="0"/>
              </a:spcAft>
              <a:buClr>
                <a:schemeClr val="dk1"/>
              </a:buClr>
              <a:buSzPct val="100000"/>
              <a:buNone/>
            </a:pPr>
            <a:r>
              <a:t/>
            </a:r>
            <a:endParaRPr/>
          </a:p>
          <a:p>
            <a:pPr indent="-131445" lvl="0" marL="342900" rtl="0" algn="l">
              <a:spcBef>
                <a:spcPts val="666"/>
              </a:spcBef>
              <a:spcAft>
                <a:spcPts val="0"/>
              </a:spcAft>
              <a:buClr>
                <a:schemeClr val="dk1"/>
              </a:buClr>
              <a:buSzPct val="100000"/>
              <a:buNone/>
            </a:pPr>
            <a:r>
              <a:t/>
            </a:r>
            <a:endParaRPr/>
          </a:p>
          <a:p>
            <a:pPr indent="-131445" lvl="0" marL="342900" rtl="0" algn="l">
              <a:spcBef>
                <a:spcPts val="666"/>
              </a:spcBef>
              <a:spcAft>
                <a:spcPts val="0"/>
              </a:spcAft>
              <a:buClr>
                <a:schemeClr val="dk1"/>
              </a:buClr>
              <a:buSzPct val="100000"/>
              <a:buNone/>
            </a:pPr>
            <a:r>
              <a:t/>
            </a:r>
            <a:endParaRPr/>
          </a:p>
          <a:p>
            <a:pPr indent="-131445" lvl="0" marL="342900" rtl="0" algn="l">
              <a:spcBef>
                <a:spcPts val="666"/>
              </a:spcBef>
              <a:spcAft>
                <a:spcPts val="0"/>
              </a:spcAft>
              <a:buClr>
                <a:schemeClr val="dk1"/>
              </a:buClr>
              <a:buSzPct val="100000"/>
              <a:buNone/>
            </a:pPr>
            <a:r>
              <a:t/>
            </a:r>
            <a:endParaRPr/>
          </a:p>
          <a:p>
            <a:pPr indent="-131445" lvl="0" marL="342900" rtl="0" algn="l">
              <a:spcBef>
                <a:spcPts val="666"/>
              </a:spcBef>
              <a:spcAft>
                <a:spcPts val="0"/>
              </a:spcAft>
              <a:buClr>
                <a:schemeClr val="dk1"/>
              </a:buClr>
              <a:buSzPct val="100000"/>
              <a:buNone/>
            </a:pPr>
            <a:r>
              <a:t/>
            </a:r>
            <a:endParaRPr/>
          </a:p>
          <a:p>
            <a:pPr indent="0" lvl="0" marL="0" rtl="0" algn="l">
              <a:spcBef>
                <a:spcPts val="610"/>
              </a:spcBef>
              <a:spcAft>
                <a:spcPts val="0"/>
              </a:spcAft>
              <a:buClr>
                <a:schemeClr val="dk1"/>
              </a:buClr>
              <a:buSzPct val="100000"/>
              <a:buNone/>
            </a:pPr>
            <a:r>
              <a:t/>
            </a:r>
            <a:endParaRPr sz="3300"/>
          </a:p>
          <a:p>
            <a:pPr indent="-342931" lvl="0" marL="342900" rtl="0" algn="l">
              <a:spcBef>
                <a:spcPts val="610"/>
              </a:spcBef>
              <a:spcAft>
                <a:spcPts val="0"/>
              </a:spcAft>
              <a:buClr>
                <a:schemeClr val="dk1"/>
              </a:buClr>
              <a:buSzPct val="100000"/>
              <a:buChar char="•"/>
            </a:pPr>
            <a:r>
              <a:rPr lang="en-US" sz="3300"/>
              <a:t>Based on active devices</a:t>
            </a:r>
            <a:endParaRPr sz="3300"/>
          </a:p>
          <a:p>
            <a:pPr indent="-342931" lvl="0" marL="342900" rtl="0" algn="l">
              <a:spcBef>
                <a:spcPts val="610"/>
              </a:spcBef>
              <a:spcAft>
                <a:spcPts val="0"/>
              </a:spcAft>
              <a:buClr>
                <a:schemeClr val="dk1"/>
              </a:buClr>
              <a:buSzPct val="100000"/>
              <a:buChar char="•"/>
            </a:pPr>
            <a:r>
              <a:rPr lang="en-US" sz="3300"/>
              <a:t>Forward compatible</a:t>
            </a:r>
            <a:endParaRPr/>
          </a:p>
          <a:p>
            <a:pPr indent="-342931" lvl="0" marL="342900" rtl="0" algn="l">
              <a:spcBef>
                <a:spcPts val="610"/>
              </a:spcBef>
              <a:spcAft>
                <a:spcPts val="0"/>
              </a:spcAft>
              <a:buClr>
                <a:schemeClr val="dk1"/>
              </a:buClr>
              <a:buSzPct val="100000"/>
              <a:buChar char="•"/>
            </a:pPr>
            <a:r>
              <a:rPr lang="en-US" sz="3300"/>
              <a:t>Not necessarily </a:t>
            </a:r>
            <a:br>
              <a:rPr lang="en-US" sz="3300"/>
            </a:br>
            <a:r>
              <a:rPr lang="en-US" sz="3300"/>
              <a:t>backward compatible</a:t>
            </a:r>
            <a:endParaRPr/>
          </a:p>
        </p:txBody>
      </p:sp>
      <p:pic>
        <p:nvPicPr>
          <p:cNvPr id="145" name="Google Shape;145;p21"/>
          <p:cNvPicPr preferRelativeResize="0"/>
          <p:nvPr/>
        </p:nvPicPr>
        <p:blipFill rotWithShape="1">
          <a:blip r:embed="rId3">
            <a:alphaModFix/>
          </a:blip>
          <a:srcRect b="0" l="0" r="0" t="0"/>
          <a:stretch/>
        </p:blipFill>
        <p:spPr>
          <a:xfrm>
            <a:off x="457200" y="914399"/>
            <a:ext cx="6324600" cy="3437283"/>
          </a:xfrm>
          <a:prstGeom prst="rect">
            <a:avLst/>
          </a:prstGeom>
          <a:noFill/>
          <a:ln>
            <a:noFill/>
          </a:ln>
        </p:spPr>
      </p:pic>
      <p:sp>
        <p:nvSpPr>
          <p:cNvPr id="146" name="Google Shape;146;p21"/>
          <p:cNvSpPr/>
          <p:nvPr/>
        </p:nvSpPr>
        <p:spPr>
          <a:xfrm>
            <a:off x="228600" y="6465332"/>
            <a:ext cx="8534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http://developer.android.com/resources/dashboard/platform-versions.html</a:t>
            </a:r>
            <a:endParaRPr/>
          </a:p>
        </p:txBody>
      </p:sp>
      <p:sp>
        <p:nvSpPr>
          <p:cNvPr id="147" name="Google Shape;147;p21"/>
          <p:cNvSpPr txBox="1"/>
          <p:nvPr/>
        </p:nvSpPr>
        <p:spPr>
          <a:xfrm>
            <a:off x="5638800" y="3596640"/>
            <a:ext cx="3296865"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1.5 Cupcake: 0.6%</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1.6 Donut: 1.1%</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2.1 Ecliar 8.5%</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2.2 Froyo 30.4%</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2.3 Gingerbread: 56%</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3.X Honeycomb 3.3%</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4.x Ice Cream Sand. 0.6%</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