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9229725" cy="70008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3999548" cy="350044"/>
          </a:xfrm>
          <a:prstGeom prst="rect">
            <a:avLst/>
          </a:prstGeom>
          <a:noFill/>
          <a:ln>
            <a:noFill/>
          </a:ln>
        </p:spPr>
        <p:txBody>
          <a:bodyPr anchorCtr="0" anchor="t" bIns="46350" lIns="92725" spcFirstLastPara="1" rIns="92725" wrap="square" tIns="463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228042" y="0"/>
            <a:ext cx="3999548" cy="350044"/>
          </a:xfrm>
          <a:prstGeom prst="rect">
            <a:avLst/>
          </a:prstGeom>
          <a:noFill/>
          <a:ln>
            <a:noFill/>
          </a:ln>
        </p:spPr>
        <p:txBody>
          <a:bodyPr anchorCtr="0" anchor="t" bIns="46350" lIns="92725" spcFirstLastPara="1" rIns="92725" wrap="square" tIns="463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22973" y="3325416"/>
            <a:ext cx="7383780" cy="3150394"/>
          </a:xfrm>
          <a:prstGeom prst="rect">
            <a:avLst/>
          </a:prstGeom>
          <a:noFill/>
          <a:ln>
            <a:noFill/>
          </a:ln>
        </p:spPr>
        <p:txBody>
          <a:bodyPr anchorCtr="0" anchor="t" bIns="46350" lIns="92725" spcFirstLastPara="1" rIns="92725" wrap="square" tIns="4635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6649616"/>
            <a:ext cx="3999548" cy="350044"/>
          </a:xfrm>
          <a:prstGeom prst="rect">
            <a:avLst/>
          </a:prstGeom>
          <a:noFill/>
          <a:ln>
            <a:noFill/>
          </a:ln>
        </p:spPr>
        <p:txBody>
          <a:bodyPr anchorCtr="0" anchor="b" bIns="46350" lIns="92725" spcFirstLastPara="1" rIns="92725" wrap="square" tIns="463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228042" y="6649616"/>
            <a:ext cx="3999548" cy="350044"/>
          </a:xfrm>
          <a:prstGeom prst="rect">
            <a:avLst/>
          </a:prstGeom>
          <a:noFill/>
          <a:ln>
            <a:noFill/>
          </a:ln>
        </p:spPr>
        <p:txBody>
          <a:bodyPr anchorCtr="0" anchor="b" bIns="46350" lIns="92725" spcFirstLastPara="1" rIns="92725" wrap="square" tIns="463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eveloper.android.com/reference/android/view/ViewGroup.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2:notes"/>
          <p:cNvSpPr txBox="1"/>
          <p:nvPr>
            <p:ph idx="1" type="body"/>
          </p:nvPr>
        </p:nvSpPr>
        <p:spPr>
          <a:xfrm>
            <a:off x="922973" y="3325416"/>
            <a:ext cx="7383780" cy="3150394"/>
          </a:xfrm>
          <a:prstGeom prst="rect">
            <a:avLst/>
          </a:prstGeom>
          <a:noFill/>
          <a:ln>
            <a:noFill/>
          </a:ln>
        </p:spPr>
        <p:txBody>
          <a:bodyPr anchorCtr="0" anchor="t" bIns="46350" lIns="92725" spcFirstLastPara="1" rIns="92725" wrap="square" tIns="46350">
            <a:noAutofit/>
          </a:bodyPr>
          <a:lstStyle/>
          <a:p>
            <a:pPr indent="0" lvl="0" marL="0" rtl="0" algn="l">
              <a:spcBef>
                <a:spcPts val="0"/>
              </a:spcBef>
              <a:spcAft>
                <a:spcPts val="0"/>
              </a:spcAft>
              <a:buNone/>
            </a:pPr>
            <a:r>
              <a:rPr lang="en-US"/>
              <a:t>A ViewGroup is a special view that can contain other views (called children.) The view group is the base class for layouts and views containers. The </a:t>
            </a:r>
            <a:r>
              <a:rPr lang="en-US" u="sng">
                <a:solidFill>
                  <a:schemeClr val="hlink"/>
                </a:solidFill>
                <a:hlinkClick r:id="rId2"/>
              </a:rPr>
              <a:t>ViewGroup</a:t>
            </a:r>
            <a:r>
              <a:rPr lang="en-US"/>
              <a:t> subclass is the base class for </a:t>
            </a:r>
            <a:r>
              <a:rPr i="1" lang="en-US"/>
              <a:t>layouts</a:t>
            </a:r>
            <a:r>
              <a:rPr lang="en-US"/>
              <a:t>, which are invisible containers that hold other Views (or other ViewGroups) and define their layout properties. LinearLayout is a subclass of ViewGroup.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View class represents the basic building block for user interface components. A View occupies a rectangular area on the screen and is responsible for drawing and event handling. View is the base class for </a:t>
            </a:r>
            <a:r>
              <a:rPr i="1" lang="en-US"/>
              <a:t>widgets</a:t>
            </a:r>
            <a:r>
              <a:rPr lang="en-US"/>
              <a:t>, which are used to create interactive UI components (buttons, text fields, etc.). </a:t>
            </a:r>
            <a:endParaRPr/>
          </a:p>
          <a:p>
            <a:pPr indent="0" lvl="0" marL="0" rtl="0" algn="l">
              <a:spcBef>
                <a:spcPts val="0"/>
              </a:spcBef>
              <a:spcAft>
                <a:spcPts val="0"/>
              </a:spcAft>
              <a:buNone/>
            </a:pPr>
            <a:r>
              <a:t/>
            </a:r>
            <a:endParaRPr/>
          </a:p>
        </p:txBody>
      </p:sp>
      <p:sp>
        <p:nvSpPr>
          <p:cNvPr id="170" name="Google Shape;170;p12:notes"/>
          <p:cNvSpPr txBox="1"/>
          <p:nvPr>
            <p:ph idx="12" type="sldNum"/>
          </p:nvPr>
        </p:nvSpPr>
        <p:spPr>
          <a:xfrm>
            <a:off x="5228042" y="6649616"/>
            <a:ext cx="3999548" cy="350044"/>
          </a:xfrm>
          <a:prstGeom prst="rect">
            <a:avLst/>
          </a:prstGeom>
          <a:noFill/>
          <a:ln>
            <a:noFill/>
          </a:ln>
        </p:spPr>
        <p:txBody>
          <a:bodyPr anchorCtr="0" anchor="b" bIns="46350" lIns="92725" spcFirstLastPara="1" rIns="92725" wrap="square" tIns="463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240" name="Google Shape;240;p18: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247" name="Google Shape;247;p19: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253" name="Google Shape;253;p20: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261" name="Google Shape;261;p21: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2: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268" name="Google Shape;268;p22: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3:notes"/>
          <p:cNvSpPr txBox="1"/>
          <p:nvPr>
            <p:ph idx="1" type="body"/>
          </p:nvPr>
        </p:nvSpPr>
        <p:spPr>
          <a:xfrm>
            <a:off x="922973" y="3325416"/>
            <a:ext cx="7383780" cy="3150394"/>
          </a:xfrm>
          <a:prstGeom prst="rect">
            <a:avLst/>
          </a:prstGeom>
          <a:noFill/>
          <a:ln>
            <a:noFill/>
          </a:ln>
        </p:spPr>
        <p:txBody>
          <a:bodyPr anchorCtr="0" anchor="t" bIns="46350" lIns="92725" spcFirstLastPara="1" rIns="92725" wrap="square" tIns="46350">
            <a:noAutofit/>
          </a:bodyPr>
          <a:lstStyle/>
          <a:p>
            <a:pPr indent="0" lvl="0" marL="0" rtl="0" algn="l">
              <a:spcBef>
                <a:spcPts val="0"/>
              </a:spcBef>
              <a:spcAft>
                <a:spcPts val="0"/>
              </a:spcAft>
              <a:buNone/>
            </a:pPr>
            <a:r>
              <a:rPr lang="en-US"/>
              <a:t>This is the most common IntentFilter seen in Android applications. The action android.intent.action.MAIN indicates that this is the first activity that should be executed when starting this app. The category android.intent.category.LAUNCHER places this Activity in</a:t>
            </a:r>
            <a:endParaRPr/>
          </a:p>
          <a:p>
            <a:pPr indent="0" lvl="0" marL="0" rtl="0" algn="l">
              <a:spcBef>
                <a:spcPts val="0"/>
              </a:spcBef>
              <a:spcAft>
                <a:spcPts val="0"/>
              </a:spcAft>
              <a:buNone/>
            </a:pPr>
            <a:r>
              <a:rPr lang="en-US"/>
              <a:t>the launcher window (the window that lists all the available apps).</a:t>
            </a:r>
            <a:endParaRPr/>
          </a:p>
        </p:txBody>
      </p:sp>
      <p:sp>
        <p:nvSpPr>
          <p:cNvPr id="275" name="Google Shape;275;p23:notes"/>
          <p:cNvSpPr txBox="1"/>
          <p:nvPr>
            <p:ph idx="12" type="sldNum"/>
          </p:nvPr>
        </p:nvSpPr>
        <p:spPr>
          <a:xfrm>
            <a:off x="5228042" y="6649616"/>
            <a:ext cx="3999548" cy="350044"/>
          </a:xfrm>
          <a:prstGeom prst="rect">
            <a:avLst/>
          </a:prstGeom>
          <a:noFill/>
          <a:ln>
            <a:noFill/>
          </a:ln>
        </p:spPr>
        <p:txBody>
          <a:bodyPr anchorCtr="0" anchor="b" bIns="46350" lIns="92725" spcFirstLastPara="1" rIns="92725" wrap="square" tIns="463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286" name="Google Shape;286;p24: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5: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292" name="Google Shape;292;p25: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6: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298" name="Google Shape;298;p26: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7: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305" name="Google Shape;305;p27: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8: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312" name="Google Shape;312;p28: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9: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319" name="Google Shape;319;p29: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0: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325" name="Google Shape;325;p30: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1: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331" name="Google Shape;331;p31: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2: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337" name="Google Shape;337;p32: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3: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343" name="Google Shape;343;p33: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4: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34:notes"/>
          <p:cNvSpPr txBox="1"/>
          <p:nvPr>
            <p:ph idx="1" type="body"/>
          </p:nvPr>
        </p:nvSpPr>
        <p:spPr>
          <a:xfrm>
            <a:off x="922973" y="3325416"/>
            <a:ext cx="7383780" cy="3150394"/>
          </a:xfrm>
          <a:prstGeom prst="rect">
            <a:avLst/>
          </a:prstGeom>
          <a:noFill/>
          <a:ln>
            <a:noFill/>
          </a:ln>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350" name="Google Shape;350;p34:notes"/>
          <p:cNvSpPr txBox="1"/>
          <p:nvPr>
            <p:ph idx="12" type="sldNum"/>
          </p:nvPr>
        </p:nvSpPr>
        <p:spPr>
          <a:xfrm>
            <a:off x="5228042" y="6649616"/>
            <a:ext cx="3999548" cy="350044"/>
          </a:xfrm>
          <a:prstGeom prst="rect">
            <a:avLst/>
          </a:prstGeom>
          <a:noFill/>
          <a:ln>
            <a:noFill/>
          </a:ln>
        </p:spPr>
        <p:txBody>
          <a:bodyPr anchorCtr="0" anchor="b" bIns="46350" lIns="92725" spcFirstLastPara="1" rIns="92725" wrap="square" tIns="463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5: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356" name="Google Shape;356;p35: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6: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362" name="Google Shape;362;p36: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7: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368" name="Google Shape;368;p37: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8: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38:notes"/>
          <p:cNvSpPr txBox="1"/>
          <p:nvPr>
            <p:ph idx="1" type="body"/>
          </p:nvPr>
        </p:nvSpPr>
        <p:spPr>
          <a:xfrm>
            <a:off x="922973" y="3325416"/>
            <a:ext cx="7383780" cy="3150394"/>
          </a:xfrm>
          <a:prstGeom prst="rect">
            <a:avLst/>
          </a:prstGeom>
          <a:noFill/>
          <a:ln>
            <a:noFill/>
          </a:ln>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376" name="Google Shape;376;p38:notes"/>
          <p:cNvSpPr txBox="1"/>
          <p:nvPr>
            <p:ph idx="12" type="sldNum"/>
          </p:nvPr>
        </p:nvSpPr>
        <p:spPr>
          <a:xfrm>
            <a:off x="5228042" y="6649616"/>
            <a:ext cx="3999548" cy="350044"/>
          </a:xfrm>
          <a:prstGeom prst="rect">
            <a:avLst/>
          </a:prstGeom>
          <a:noFill/>
          <a:ln>
            <a:noFill/>
          </a:ln>
        </p:spPr>
        <p:txBody>
          <a:bodyPr anchorCtr="0" anchor="b" bIns="46350" lIns="92725" spcFirstLastPara="1" rIns="92725" wrap="square" tIns="463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9: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390" name="Google Shape;390;p39: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0: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397" name="Google Shape;397;p40: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922973" y="3325416"/>
            <a:ext cx="7383780" cy="3150394"/>
          </a:xfrm>
          <a:prstGeom prst="rect">
            <a:avLst/>
          </a:prstGeom>
        </p:spPr>
        <p:txBody>
          <a:bodyPr anchorCtr="0" anchor="t" bIns="46350" lIns="92725" spcFirstLastPara="1" rIns="92725" wrap="square" tIns="4635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2865438" y="525463"/>
            <a:ext cx="3498850" cy="2624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9:notes"/>
          <p:cNvSpPr txBox="1"/>
          <p:nvPr>
            <p:ph idx="1" type="body"/>
          </p:nvPr>
        </p:nvSpPr>
        <p:spPr>
          <a:xfrm>
            <a:off x="922973" y="3325416"/>
            <a:ext cx="7383780" cy="3150394"/>
          </a:xfrm>
          <a:prstGeom prst="rect">
            <a:avLst/>
          </a:prstGeom>
          <a:noFill/>
          <a:ln>
            <a:noFill/>
          </a:ln>
        </p:spPr>
        <p:txBody>
          <a:bodyPr anchorCtr="0" anchor="t" bIns="46350" lIns="92725" spcFirstLastPara="1" rIns="92725" wrap="square" tIns="46350">
            <a:noAutofit/>
          </a:bodyPr>
          <a:lstStyle/>
          <a:p>
            <a:pPr indent="0" lvl="0" marL="0" rtl="0" algn="l">
              <a:spcBef>
                <a:spcPts val="0"/>
              </a:spcBef>
              <a:spcAft>
                <a:spcPts val="0"/>
              </a:spcAft>
              <a:buNone/>
            </a:pPr>
            <a:r>
              <a:rPr lang="en-US"/>
              <a:t>This is the most common IntentFilter seen in Android applications. The action android.intent.action.MAIN indicates that this is the first activity that should be executed when starting this app. The category android.intent.category.LAUNCHER places this Activity in</a:t>
            </a:r>
            <a:endParaRPr/>
          </a:p>
          <a:p>
            <a:pPr indent="0" lvl="0" marL="0" rtl="0" algn="l">
              <a:spcBef>
                <a:spcPts val="0"/>
              </a:spcBef>
              <a:spcAft>
                <a:spcPts val="0"/>
              </a:spcAft>
              <a:buNone/>
            </a:pPr>
            <a:r>
              <a:rPr lang="en-US"/>
              <a:t>the launcher window (the window that lists all the available apps).</a:t>
            </a:r>
            <a:endParaRPr/>
          </a:p>
        </p:txBody>
      </p:sp>
      <p:sp>
        <p:nvSpPr>
          <p:cNvPr id="145" name="Google Shape;145;p9:notes"/>
          <p:cNvSpPr txBox="1"/>
          <p:nvPr>
            <p:ph idx="12" type="sldNum"/>
          </p:nvPr>
        </p:nvSpPr>
        <p:spPr>
          <a:xfrm>
            <a:off x="5228042" y="6649616"/>
            <a:ext cx="3999548" cy="350044"/>
          </a:xfrm>
          <a:prstGeom prst="rect">
            <a:avLst/>
          </a:prstGeom>
          <a:noFill/>
          <a:ln>
            <a:noFill/>
          </a:ln>
        </p:spPr>
        <p:txBody>
          <a:bodyPr anchorCtr="0" anchor="b" bIns="46350" lIns="92725" spcFirstLastPara="1" rIns="92725" wrap="square" tIns="463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4400"/>
              <a:buFont typeface="Calibri"/>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720"/>
              </a:spcBef>
              <a:spcAft>
                <a:spcPts val="0"/>
              </a:spcAft>
              <a:buClr>
                <a:srgbClr val="FF0000"/>
              </a:buClr>
              <a:buSzPts val="3600"/>
              <a:buNone/>
              <a:defRPr>
                <a:solidFill>
                  <a:srgbClr val="FF0000"/>
                </a:solidFill>
              </a:defRPr>
            </a:lvl1pPr>
            <a:lvl2pPr lvl="1" algn="ctr">
              <a:spcBef>
                <a:spcPts val="640"/>
              </a:spcBef>
              <a:spcAft>
                <a:spcPts val="0"/>
              </a:spcAft>
              <a:buClr>
                <a:srgbClr val="888888"/>
              </a:buClr>
              <a:buSzPts val="3200"/>
              <a:buNone/>
              <a:defRPr>
                <a:solidFill>
                  <a:srgbClr val="888888"/>
                </a:solidFill>
              </a:defRPr>
            </a:lvl2pPr>
            <a:lvl3pPr lvl="2" algn="ctr">
              <a:spcBef>
                <a:spcPts val="560"/>
              </a:spcBef>
              <a:spcAft>
                <a:spcPts val="0"/>
              </a:spcAft>
              <a:buClr>
                <a:srgbClr val="888888"/>
              </a:buClr>
              <a:buSzPts val="2800"/>
              <a:buNone/>
              <a:defRPr>
                <a:solidFill>
                  <a:srgbClr val="888888"/>
                </a:solidFill>
              </a:defRPr>
            </a:lvl3pPr>
            <a:lvl4pPr lvl="3" algn="ctr">
              <a:spcBef>
                <a:spcPts val="480"/>
              </a:spcBef>
              <a:spcAft>
                <a:spcPts val="0"/>
              </a:spcAft>
              <a:buClr>
                <a:srgbClr val="888888"/>
              </a:buClr>
              <a:buSzPts val="2400"/>
              <a:buNone/>
              <a:defRPr>
                <a:solidFill>
                  <a:srgbClr val="888888"/>
                </a:solidFill>
              </a:defRPr>
            </a:lvl4pPr>
            <a:lvl5pPr lvl="4" algn="ctr">
              <a:spcBef>
                <a:spcPts val="480"/>
              </a:spcBef>
              <a:spcAft>
                <a:spcPts val="0"/>
              </a:spcAft>
              <a:buClr>
                <a:srgbClr val="888888"/>
              </a:buClr>
              <a:buSzPts val="2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FF0000"/>
                </a:solidFill>
                <a:latin typeface="Calibri"/>
                <a:ea typeface="Calibri"/>
                <a:cs typeface="Calibri"/>
                <a:sym typeface="Calibri"/>
              </a:defRPr>
            </a:lvl1pPr>
            <a:lvl2pPr indent="0" lvl="1" marL="0" algn="r">
              <a:spcBef>
                <a:spcPts val="0"/>
              </a:spcBef>
              <a:buNone/>
              <a:defRPr b="0" i="0" sz="1200" u="none" cap="none" strike="noStrike">
                <a:solidFill>
                  <a:srgbClr val="FF0000"/>
                </a:solidFill>
                <a:latin typeface="Calibri"/>
                <a:ea typeface="Calibri"/>
                <a:cs typeface="Calibri"/>
                <a:sym typeface="Calibri"/>
              </a:defRPr>
            </a:lvl2pPr>
            <a:lvl3pPr indent="0" lvl="2" marL="0" algn="r">
              <a:spcBef>
                <a:spcPts val="0"/>
              </a:spcBef>
              <a:buNone/>
              <a:defRPr b="0" i="0" sz="1200" u="none" cap="none" strike="noStrike">
                <a:solidFill>
                  <a:srgbClr val="FF0000"/>
                </a:solidFill>
                <a:latin typeface="Calibri"/>
                <a:ea typeface="Calibri"/>
                <a:cs typeface="Calibri"/>
                <a:sym typeface="Calibri"/>
              </a:defRPr>
            </a:lvl3pPr>
            <a:lvl4pPr indent="0" lvl="3" marL="0" algn="r">
              <a:spcBef>
                <a:spcPts val="0"/>
              </a:spcBef>
              <a:buNone/>
              <a:defRPr b="0" i="0" sz="1200" u="none" cap="none" strike="noStrike">
                <a:solidFill>
                  <a:srgbClr val="FF0000"/>
                </a:solidFill>
                <a:latin typeface="Calibri"/>
                <a:ea typeface="Calibri"/>
                <a:cs typeface="Calibri"/>
                <a:sym typeface="Calibri"/>
              </a:defRPr>
            </a:lvl4pPr>
            <a:lvl5pPr indent="0" lvl="4" marL="0" algn="r">
              <a:spcBef>
                <a:spcPts val="0"/>
              </a:spcBef>
              <a:buNone/>
              <a:defRPr b="0" i="0" sz="1200" u="none" cap="none" strike="noStrike">
                <a:solidFill>
                  <a:srgbClr val="FF0000"/>
                </a:solidFill>
                <a:latin typeface="Calibri"/>
                <a:ea typeface="Calibri"/>
                <a:cs typeface="Calibri"/>
                <a:sym typeface="Calibri"/>
              </a:defRPr>
            </a:lvl5pPr>
            <a:lvl6pPr indent="0" lvl="5" marL="0" algn="r">
              <a:spcBef>
                <a:spcPts val="0"/>
              </a:spcBef>
              <a:buNone/>
              <a:defRPr b="0" i="0" sz="1200" u="none" cap="none" strike="noStrike">
                <a:solidFill>
                  <a:srgbClr val="FF0000"/>
                </a:solidFill>
                <a:latin typeface="Calibri"/>
                <a:ea typeface="Calibri"/>
                <a:cs typeface="Calibri"/>
                <a:sym typeface="Calibri"/>
              </a:defRPr>
            </a:lvl6pPr>
            <a:lvl7pPr indent="0" lvl="6" marL="0" algn="r">
              <a:spcBef>
                <a:spcPts val="0"/>
              </a:spcBef>
              <a:buNone/>
              <a:defRPr b="0" i="0" sz="1200" u="none" cap="none" strike="noStrike">
                <a:solidFill>
                  <a:srgbClr val="FF0000"/>
                </a:solidFill>
                <a:latin typeface="Calibri"/>
                <a:ea typeface="Calibri"/>
                <a:cs typeface="Calibri"/>
                <a:sym typeface="Calibri"/>
              </a:defRPr>
            </a:lvl7pPr>
            <a:lvl8pPr indent="0" lvl="7" marL="0" algn="r">
              <a:spcBef>
                <a:spcPts val="0"/>
              </a:spcBef>
              <a:buNone/>
              <a:defRPr b="0" i="0" sz="1200" u="none" cap="none" strike="noStrike">
                <a:solidFill>
                  <a:srgbClr val="FF0000"/>
                </a:solidFill>
                <a:latin typeface="Calibri"/>
                <a:ea typeface="Calibri"/>
                <a:cs typeface="Calibri"/>
                <a:sym typeface="Calibri"/>
              </a:defRPr>
            </a:lvl8pPr>
            <a:lvl9pPr indent="0" lvl="8" marL="0" algn="r">
              <a:spcBef>
                <a:spcPts val="0"/>
              </a:spcBef>
              <a:buNone/>
              <a:defRPr b="0" i="0" sz="12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1966118" y="-396082"/>
            <a:ext cx="52117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FF0000"/>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5" name="Google Shape;3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0000"/>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0000"/>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FF0000"/>
              </a:buClr>
              <a:buSzPts val="4400"/>
              <a:buFont typeface="Calibri"/>
              <a:buNone/>
              <a:defRPr b="0" i="0" sz="4400" u="none" cap="none" strike="noStrike">
                <a:solidFill>
                  <a:srgbClr val="FF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lvl1pPr indent="-457200" lvl="0" marL="457200" marR="0" rtl="0" algn="l">
              <a:spcBef>
                <a:spcPts val="72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hyperlink" Target="http://developer.android.com/guide/topics/ui/index.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hyperlink" Target="http://developer.android.com/resources/tutorials/views/index.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hyperlink" Target="http://developer.android.com/resources/tutorials/views/inde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hyperlink" Target="http://developer.android.com/reference/android/app/Activity.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developer.android.com/guide/topics/fundamentals/activities.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www.lecturemaker.com/2009/10/android-software-platform/" TargetMode="External"/><Relationship Id="rId4" Type="http://schemas.openxmlformats.org/officeDocument/2006/relationships/hyperlink" Target="http://developer.android.com/guide/topics/fundamentals.html" TargetMode="External"/><Relationship Id="rId5" Type="http://schemas.openxmlformats.org/officeDocument/2006/relationships/hyperlink" Target="http://developer.android.com/guide/topics/fundamentals/activiti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hyperlink" Target="http://developer.android.com/resources/tutorials/hello-world.html" TargetMode="External"/><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CS378 - Mobile Computing</a:t>
            </a:r>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US">
                <a:solidFill>
                  <a:schemeClr val="dk1"/>
                </a:solidFill>
              </a:rPr>
              <a:t>Anatomy of and Android App and the App Lifecycle</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res/layout/main.xml</a:t>
            </a:r>
            <a:endParaRPr/>
          </a:p>
        </p:txBody>
      </p:sp>
      <p:sp>
        <p:nvSpPr>
          <p:cNvPr id="158" name="Google Shape;158;p22"/>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a:t>layout of main activity</a:t>
            </a:r>
            <a:endParaRPr/>
          </a:p>
          <a:p>
            <a:pPr indent="-342900" lvl="0" marL="342900" rtl="0" algn="l">
              <a:spcBef>
                <a:spcPts val="720"/>
              </a:spcBef>
              <a:spcAft>
                <a:spcPts val="0"/>
              </a:spcAft>
              <a:buClr>
                <a:schemeClr val="dk1"/>
              </a:buClr>
              <a:buSzPts val="3600"/>
              <a:buChar char="•"/>
            </a:pPr>
            <a:r>
              <a:rPr lang="en-US"/>
              <a:t>xml view</a:t>
            </a:r>
            <a:endParaRPr/>
          </a:p>
        </p:txBody>
      </p:sp>
      <p:pic>
        <p:nvPicPr>
          <p:cNvPr id="159" name="Google Shape;159;p22"/>
          <p:cNvPicPr preferRelativeResize="0"/>
          <p:nvPr/>
        </p:nvPicPr>
        <p:blipFill rotWithShape="1">
          <a:blip r:embed="rId3">
            <a:alphaModFix/>
          </a:blip>
          <a:srcRect b="0" l="0" r="0" t="0"/>
          <a:stretch/>
        </p:blipFill>
        <p:spPr>
          <a:xfrm>
            <a:off x="228600" y="2895600"/>
            <a:ext cx="8718115" cy="365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res/layout/main.xml</a:t>
            </a:r>
            <a:endParaRPr/>
          </a:p>
        </p:txBody>
      </p:sp>
      <p:sp>
        <p:nvSpPr>
          <p:cNvPr id="165" name="Google Shape;165;p23"/>
          <p:cNvSpPr txBox="1"/>
          <p:nvPr>
            <p:ph idx="1" type="body"/>
          </p:nvPr>
        </p:nvSpPr>
        <p:spPr>
          <a:xfrm>
            <a:off x="76200" y="1112837"/>
            <a:ext cx="3276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a:t>Drag and Drop UI Editor (your mileage may vary.)</a:t>
            </a:r>
            <a:endParaRPr/>
          </a:p>
        </p:txBody>
      </p:sp>
      <p:pic>
        <p:nvPicPr>
          <p:cNvPr id="166" name="Google Shape;166;p23"/>
          <p:cNvPicPr preferRelativeResize="0"/>
          <p:nvPr/>
        </p:nvPicPr>
        <p:blipFill rotWithShape="1">
          <a:blip r:embed="rId3">
            <a:alphaModFix/>
          </a:blip>
          <a:srcRect b="0" l="0" r="0" t="0"/>
          <a:stretch/>
        </p:blipFill>
        <p:spPr>
          <a:xfrm>
            <a:off x="3467100" y="1058517"/>
            <a:ext cx="5676900" cy="582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res/layout/</a:t>
            </a:r>
            <a:r>
              <a:rPr b="1" lang="en-US"/>
              <a:t>main.xml</a:t>
            </a:r>
            <a:endParaRPr/>
          </a:p>
        </p:txBody>
      </p:sp>
      <p:sp>
        <p:nvSpPr>
          <p:cNvPr id="173" name="Google Shape;173;p24"/>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Declares layouts &amp; widgets for the activity</a:t>
            </a:r>
            <a:endParaRPr/>
          </a:p>
        </p:txBody>
      </p:sp>
      <p:sp>
        <p:nvSpPr>
          <p:cNvPr id="174" name="Google Shape;17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5" name="Google Shape;175;p24"/>
          <p:cNvPicPr preferRelativeResize="0"/>
          <p:nvPr/>
        </p:nvPicPr>
        <p:blipFill rotWithShape="1">
          <a:blip r:embed="rId3">
            <a:alphaModFix/>
          </a:blip>
          <a:srcRect b="0" l="0" r="0" t="0"/>
          <a:stretch/>
        </p:blipFill>
        <p:spPr>
          <a:xfrm>
            <a:off x="457200" y="2438400"/>
            <a:ext cx="6342222" cy="3505200"/>
          </a:xfrm>
          <a:prstGeom prst="rect">
            <a:avLst/>
          </a:prstGeom>
          <a:noFill/>
          <a:ln>
            <a:noFill/>
          </a:ln>
        </p:spPr>
      </p:pic>
      <p:pic>
        <p:nvPicPr>
          <p:cNvPr descr="http://developer.android.com/images/viewgroup.png" id="176" name="Google Shape;176;p24"/>
          <p:cNvPicPr preferRelativeResize="0"/>
          <p:nvPr/>
        </p:nvPicPr>
        <p:blipFill rotWithShape="1">
          <a:blip r:embed="rId4">
            <a:alphaModFix/>
          </a:blip>
          <a:srcRect b="0" l="0" r="0" t="0"/>
          <a:stretch/>
        </p:blipFill>
        <p:spPr>
          <a:xfrm>
            <a:off x="5562600" y="3429000"/>
            <a:ext cx="2971800" cy="2009776"/>
          </a:xfrm>
          <a:prstGeom prst="rect">
            <a:avLst/>
          </a:prstGeom>
          <a:noFill/>
          <a:ln>
            <a:noFill/>
          </a:ln>
        </p:spPr>
      </p:pic>
      <p:cxnSp>
        <p:nvCxnSpPr>
          <p:cNvPr id="177" name="Google Shape;177;p24"/>
          <p:cNvCxnSpPr/>
          <p:nvPr/>
        </p:nvCxnSpPr>
        <p:spPr>
          <a:xfrm rot="10800000">
            <a:off x="4495800" y="4953000"/>
            <a:ext cx="1066800" cy="76200"/>
          </a:xfrm>
          <a:prstGeom prst="straightConnector1">
            <a:avLst/>
          </a:prstGeom>
          <a:noFill/>
          <a:ln cap="flat" cmpd="sng" w="25400">
            <a:solidFill>
              <a:srgbClr val="C00000"/>
            </a:solidFill>
            <a:prstDash val="solid"/>
            <a:round/>
            <a:headEnd len="sm" w="sm" type="none"/>
            <a:tailEnd len="lg" w="lg" type="triangle"/>
          </a:ln>
        </p:spPr>
      </p:cxnSp>
      <p:cxnSp>
        <p:nvCxnSpPr>
          <p:cNvPr id="178" name="Google Shape;178;p24"/>
          <p:cNvCxnSpPr/>
          <p:nvPr/>
        </p:nvCxnSpPr>
        <p:spPr>
          <a:xfrm rot="10800000">
            <a:off x="4572000" y="4267200"/>
            <a:ext cx="1752600" cy="685800"/>
          </a:xfrm>
          <a:prstGeom prst="straightConnector1">
            <a:avLst/>
          </a:prstGeom>
          <a:noFill/>
          <a:ln cap="flat" cmpd="sng" w="25400">
            <a:solidFill>
              <a:srgbClr val="C00000"/>
            </a:solidFill>
            <a:prstDash val="solid"/>
            <a:round/>
            <a:headEnd len="sm" w="sm" type="none"/>
            <a:tailEnd len="lg" w="lg" type="triangle"/>
          </a:ln>
        </p:spPr>
      </p:cxnSp>
      <p:cxnSp>
        <p:nvCxnSpPr>
          <p:cNvPr id="179" name="Google Shape;179;p24"/>
          <p:cNvCxnSpPr/>
          <p:nvPr/>
        </p:nvCxnSpPr>
        <p:spPr>
          <a:xfrm rot="10800000">
            <a:off x="4648200" y="3048000"/>
            <a:ext cx="2057400" cy="457200"/>
          </a:xfrm>
          <a:prstGeom prst="straightConnector1">
            <a:avLst/>
          </a:prstGeom>
          <a:noFill/>
          <a:ln cap="flat" cmpd="sng" w="25400">
            <a:solidFill>
              <a:srgbClr val="C00000"/>
            </a:solidFill>
            <a:prstDash val="solid"/>
            <a:round/>
            <a:headEnd len="sm" w="sm" type="none"/>
            <a:tailEnd len="lg" w="lg" type="triangle"/>
          </a:ln>
        </p:spPr>
      </p:cxnSp>
      <p:sp>
        <p:nvSpPr>
          <p:cNvPr id="180" name="Google Shape;180;p24"/>
          <p:cNvSpPr txBox="1"/>
          <p:nvPr/>
        </p:nvSpPr>
        <p:spPr>
          <a:xfrm>
            <a:off x="1219200" y="6400800"/>
            <a:ext cx="67056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Tree from: </a:t>
            </a:r>
            <a:r>
              <a:rPr lang="en-US" sz="1600" u="sng">
                <a:solidFill>
                  <a:schemeClr val="hlink"/>
                </a:solidFill>
                <a:latin typeface="Calibri"/>
                <a:ea typeface="Calibri"/>
                <a:cs typeface="Calibri"/>
                <a:sym typeface="Calibri"/>
                <a:hlinkClick r:id="rId5"/>
              </a:rPr>
              <a:t>http://developer.android.com/guide/topics/ui/index.html</a:t>
            </a:r>
            <a:endParaRPr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Available Layouts</a:t>
            </a:r>
            <a:endParaRPr/>
          </a:p>
        </p:txBody>
      </p:sp>
      <p:pic>
        <p:nvPicPr>
          <p:cNvPr id="186" name="Google Shape;186;p25"/>
          <p:cNvPicPr preferRelativeResize="0"/>
          <p:nvPr/>
        </p:nvPicPr>
        <p:blipFill rotWithShape="1">
          <a:blip r:embed="rId3">
            <a:alphaModFix/>
          </a:blip>
          <a:srcRect b="0" l="0" r="0" t="0"/>
          <a:stretch/>
        </p:blipFill>
        <p:spPr>
          <a:xfrm>
            <a:off x="457200" y="2133600"/>
            <a:ext cx="8153400" cy="3598059"/>
          </a:xfrm>
          <a:prstGeom prst="rect">
            <a:avLst/>
          </a:prstGeom>
          <a:noFill/>
          <a:ln>
            <a:noFill/>
          </a:ln>
        </p:spPr>
      </p:pic>
      <p:sp>
        <p:nvSpPr>
          <p:cNvPr id="187" name="Google Shape;187;p25"/>
          <p:cNvSpPr txBox="1"/>
          <p:nvPr/>
        </p:nvSpPr>
        <p:spPr>
          <a:xfrm>
            <a:off x="990600" y="6248400"/>
            <a:ext cx="7239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u="sng">
                <a:solidFill>
                  <a:schemeClr val="hlink"/>
                </a:solidFill>
                <a:latin typeface="Calibri"/>
                <a:ea typeface="Calibri"/>
                <a:cs typeface="Calibri"/>
                <a:sym typeface="Calibri"/>
                <a:hlinkClick r:id="rId4"/>
              </a:rPr>
              <a:t>http://developer.android.com/resources/tutorials/views/index.html</a:t>
            </a:r>
            <a:endParaRPr sz="1800">
              <a:solidFill>
                <a:schemeClr val="dk1"/>
              </a:solidFill>
              <a:latin typeface="Calibri"/>
              <a:ea typeface="Calibri"/>
              <a:cs typeface="Calibri"/>
              <a:sym typeface="Calibri"/>
            </a:endParaRPr>
          </a:p>
        </p:txBody>
      </p:sp>
      <p:sp>
        <p:nvSpPr>
          <p:cNvPr id="188" name="Google Shape;18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Available Widgets</a:t>
            </a:r>
            <a:endParaRPr/>
          </a:p>
        </p:txBody>
      </p:sp>
      <p:pic>
        <p:nvPicPr>
          <p:cNvPr id="194" name="Google Shape;194;p26"/>
          <p:cNvPicPr preferRelativeResize="0"/>
          <p:nvPr/>
        </p:nvPicPr>
        <p:blipFill rotWithShape="1">
          <a:blip r:embed="rId3">
            <a:alphaModFix/>
          </a:blip>
          <a:srcRect b="0" l="0" r="0" t="0"/>
          <a:stretch/>
        </p:blipFill>
        <p:spPr>
          <a:xfrm>
            <a:off x="1676400" y="3886200"/>
            <a:ext cx="5493845" cy="2419376"/>
          </a:xfrm>
          <a:prstGeom prst="rect">
            <a:avLst/>
          </a:prstGeom>
          <a:noFill/>
          <a:ln>
            <a:noFill/>
          </a:ln>
        </p:spPr>
      </p:pic>
      <p:pic>
        <p:nvPicPr>
          <p:cNvPr id="195" name="Google Shape;195;p26"/>
          <p:cNvPicPr preferRelativeResize="0"/>
          <p:nvPr/>
        </p:nvPicPr>
        <p:blipFill rotWithShape="1">
          <a:blip r:embed="rId4">
            <a:alphaModFix/>
          </a:blip>
          <a:srcRect b="0" l="0" r="0" t="0"/>
          <a:stretch/>
        </p:blipFill>
        <p:spPr>
          <a:xfrm>
            <a:off x="1752600" y="1371600"/>
            <a:ext cx="5486400" cy="2434264"/>
          </a:xfrm>
          <a:prstGeom prst="rect">
            <a:avLst/>
          </a:prstGeom>
          <a:noFill/>
          <a:ln>
            <a:noFill/>
          </a:ln>
        </p:spPr>
      </p:pic>
      <p:sp>
        <p:nvSpPr>
          <p:cNvPr id="196" name="Google Shape;196;p26"/>
          <p:cNvSpPr txBox="1"/>
          <p:nvPr/>
        </p:nvSpPr>
        <p:spPr>
          <a:xfrm>
            <a:off x="990600" y="6488668"/>
            <a:ext cx="7239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u="sng">
                <a:solidFill>
                  <a:schemeClr val="hlink"/>
                </a:solidFill>
                <a:latin typeface="Calibri"/>
                <a:ea typeface="Calibri"/>
                <a:cs typeface="Calibri"/>
                <a:sym typeface="Calibri"/>
                <a:hlinkClick r:id="rId5"/>
              </a:rPr>
              <a:t>http://developer.android.com/resources/tutorials/views/index.html</a:t>
            </a:r>
            <a:endParaRPr sz="1800">
              <a:solidFill>
                <a:schemeClr val="dk1"/>
              </a:solidFill>
              <a:latin typeface="Calibri"/>
              <a:ea typeface="Calibri"/>
              <a:cs typeface="Calibri"/>
              <a:sym typeface="Calibri"/>
            </a:endParaRPr>
          </a:p>
        </p:txBody>
      </p:sp>
      <p:sp>
        <p:nvSpPr>
          <p:cNvPr id="197" name="Google Shape;19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res/values/</a:t>
            </a:r>
            <a:r>
              <a:rPr b="1" lang="en-US"/>
              <a:t>strings.xml</a:t>
            </a:r>
            <a:endParaRPr/>
          </a:p>
        </p:txBody>
      </p:sp>
      <p:sp>
        <p:nvSpPr>
          <p:cNvPr id="203" name="Google Shape;203;p27"/>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String constants used by app</a:t>
            </a:r>
            <a:endParaRPr/>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Used for supporting Localization </a:t>
            </a:r>
            <a:endParaRPr/>
          </a:p>
          <a:p>
            <a:pPr indent="-285750" lvl="1" marL="742950" rtl="0" algn="l">
              <a:spcBef>
                <a:spcPts val="400"/>
              </a:spcBef>
              <a:spcAft>
                <a:spcPts val="0"/>
              </a:spcAft>
              <a:buClr>
                <a:schemeClr val="dk1"/>
              </a:buClr>
              <a:buSzPts val="2000"/>
              <a:buChar char="–"/>
            </a:pPr>
            <a:r>
              <a:rPr lang="en-US" sz="2000"/>
              <a:t>res/values-</a:t>
            </a:r>
            <a:r>
              <a:rPr b="1" lang="en-US" sz="2000"/>
              <a:t>es</a:t>
            </a:r>
            <a:r>
              <a:rPr lang="en-US" sz="2000"/>
              <a:t>/values/strings.xml to support Spanish</a:t>
            </a:r>
            <a:endParaRPr/>
          </a:p>
          <a:p>
            <a:pPr indent="-285750" lvl="1" marL="742950" rtl="0" algn="l">
              <a:spcBef>
                <a:spcPts val="400"/>
              </a:spcBef>
              <a:spcAft>
                <a:spcPts val="0"/>
              </a:spcAft>
              <a:buClr>
                <a:schemeClr val="dk1"/>
              </a:buClr>
              <a:buSzPts val="2000"/>
              <a:buChar char="–"/>
            </a:pPr>
            <a:r>
              <a:rPr lang="en-US" sz="2000"/>
              <a:t>res/values-</a:t>
            </a:r>
            <a:r>
              <a:rPr b="1" lang="en-US" sz="2000"/>
              <a:t>fr</a:t>
            </a:r>
            <a:r>
              <a:rPr lang="en-US" sz="2000"/>
              <a:t>/values/strings.xml to support French</a:t>
            </a:r>
            <a:endParaRPr/>
          </a:p>
          <a:p>
            <a:pPr indent="-285750" lvl="1" marL="742950" rtl="0" algn="l">
              <a:spcBef>
                <a:spcPts val="400"/>
              </a:spcBef>
              <a:spcAft>
                <a:spcPts val="0"/>
              </a:spcAft>
              <a:buClr>
                <a:schemeClr val="dk1"/>
              </a:buClr>
              <a:buSzPts val="2000"/>
              <a:buChar char="–"/>
            </a:pPr>
            <a:r>
              <a:rPr lang="en-US" sz="2000"/>
              <a:t>Etc.</a:t>
            </a:r>
            <a:endParaRPr/>
          </a:p>
          <a:p>
            <a:pPr indent="-158750" lvl="1" marL="742950" rtl="0" algn="l">
              <a:spcBef>
                <a:spcPts val="400"/>
              </a:spcBef>
              <a:spcAft>
                <a:spcPts val="0"/>
              </a:spcAft>
              <a:buClr>
                <a:schemeClr val="dk1"/>
              </a:buClr>
              <a:buSzPts val="2000"/>
              <a:buNone/>
            </a:pPr>
            <a:r>
              <a:t/>
            </a:r>
            <a:endParaRPr sz="2000"/>
          </a:p>
        </p:txBody>
      </p:sp>
      <p:sp>
        <p:nvSpPr>
          <p:cNvPr id="204" name="Google Shape;20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5" name="Google Shape;205;p27"/>
          <p:cNvPicPr preferRelativeResize="0"/>
          <p:nvPr/>
        </p:nvPicPr>
        <p:blipFill rotWithShape="1">
          <a:blip r:embed="rId3">
            <a:alphaModFix/>
          </a:blip>
          <a:srcRect b="0" l="0" r="0" t="0"/>
          <a:stretch/>
        </p:blipFill>
        <p:spPr>
          <a:xfrm>
            <a:off x="990600" y="2438400"/>
            <a:ext cx="6705600" cy="13344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Activity Stack</a:t>
            </a:r>
            <a:endParaRPr/>
          </a:p>
        </p:txBody>
      </p:sp>
      <p:sp>
        <p:nvSpPr>
          <p:cNvPr id="211" name="Google Shape;211;p28"/>
          <p:cNvSpPr/>
          <p:nvPr/>
        </p:nvSpPr>
        <p:spPr>
          <a:xfrm>
            <a:off x="3619500" y="4526280"/>
            <a:ext cx="45719" cy="45719"/>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28"/>
          <p:cNvSpPr/>
          <p:nvPr/>
        </p:nvSpPr>
        <p:spPr>
          <a:xfrm>
            <a:off x="3619500" y="4663440"/>
            <a:ext cx="45719" cy="45719"/>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28"/>
          <p:cNvSpPr/>
          <p:nvPr/>
        </p:nvSpPr>
        <p:spPr>
          <a:xfrm>
            <a:off x="3619500" y="4800600"/>
            <a:ext cx="45719" cy="45719"/>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8"/>
          <p:cNvSpPr txBox="1"/>
          <p:nvPr/>
        </p:nvSpPr>
        <p:spPr>
          <a:xfrm>
            <a:off x="4800600" y="1981200"/>
            <a:ext cx="3505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User currently interacting with me</a:t>
            </a:r>
            <a:endParaRPr sz="1800">
              <a:solidFill>
                <a:schemeClr val="dk1"/>
              </a:solidFill>
              <a:latin typeface="Calibri"/>
              <a:ea typeface="Calibri"/>
              <a:cs typeface="Calibri"/>
              <a:sym typeface="Calibri"/>
            </a:endParaRPr>
          </a:p>
        </p:txBody>
      </p:sp>
      <p:sp>
        <p:nvSpPr>
          <p:cNvPr id="215" name="Google Shape;215;p28"/>
          <p:cNvSpPr txBox="1"/>
          <p:nvPr/>
        </p:nvSpPr>
        <p:spPr>
          <a:xfrm>
            <a:off x="4800600" y="2801034"/>
            <a:ext cx="3352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Pressing Back or destroying A1 will bring me to the top</a:t>
            </a:r>
            <a:endParaRPr sz="1800">
              <a:solidFill>
                <a:schemeClr val="dk1"/>
              </a:solidFill>
              <a:latin typeface="Calibri"/>
              <a:ea typeface="Calibri"/>
              <a:cs typeface="Calibri"/>
              <a:sym typeface="Calibri"/>
            </a:endParaRPr>
          </a:p>
        </p:txBody>
      </p:sp>
      <p:sp>
        <p:nvSpPr>
          <p:cNvPr id="216" name="Google Shape;216;p28"/>
          <p:cNvSpPr txBox="1"/>
          <p:nvPr/>
        </p:nvSpPr>
        <p:spPr>
          <a:xfrm>
            <a:off x="4800600" y="4945486"/>
            <a:ext cx="3352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Activities above me use too many resources, I’ll be destroyed!</a:t>
            </a:r>
            <a:endParaRPr sz="1800">
              <a:solidFill>
                <a:schemeClr val="dk1"/>
              </a:solidFill>
              <a:latin typeface="Calibri"/>
              <a:ea typeface="Calibri"/>
              <a:cs typeface="Calibri"/>
              <a:sym typeface="Calibri"/>
            </a:endParaRPr>
          </a:p>
        </p:txBody>
      </p:sp>
      <p:sp>
        <p:nvSpPr>
          <p:cNvPr id="217" name="Google Shape;217;p28"/>
          <p:cNvSpPr txBox="1"/>
          <p:nvPr/>
        </p:nvSpPr>
        <p:spPr>
          <a:xfrm>
            <a:off x="609600" y="1886634"/>
            <a:ext cx="1821181"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Calibri"/>
                <a:ea typeface="Calibri"/>
                <a:cs typeface="Calibri"/>
                <a:sym typeface="Calibri"/>
              </a:rPr>
              <a:t>Most recently created is at Top</a:t>
            </a:r>
            <a:endParaRPr sz="1800">
              <a:solidFill>
                <a:schemeClr val="dk1"/>
              </a:solidFill>
              <a:latin typeface="Calibri"/>
              <a:ea typeface="Calibri"/>
              <a:cs typeface="Calibri"/>
              <a:sym typeface="Calibri"/>
            </a:endParaRPr>
          </a:p>
        </p:txBody>
      </p:sp>
      <p:sp>
        <p:nvSpPr>
          <p:cNvPr id="218" name="Google Shape;218;p28"/>
          <p:cNvSpPr/>
          <p:nvPr/>
        </p:nvSpPr>
        <p:spPr>
          <a:xfrm>
            <a:off x="2743200" y="1828800"/>
            <a:ext cx="1735394" cy="750332"/>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Activity 1</a:t>
            </a:r>
            <a:endParaRPr sz="2400">
              <a:solidFill>
                <a:schemeClr val="dk1"/>
              </a:solidFill>
              <a:latin typeface="Calibri"/>
              <a:ea typeface="Calibri"/>
              <a:cs typeface="Calibri"/>
              <a:sym typeface="Calibri"/>
            </a:endParaRPr>
          </a:p>
        </p:txBody>
      </p:sp>
      <p:sp>
        <p:nvSpPr>
          <p:cNvPr id="219" name="Google Shape;219;p28"/>
          <p:cNvSpPr/>
          <p:nvPr/>
        </p:nvSpPr>
        <p:spPr>
          <a:xfrm>
            <a:off x="2743200" y="2749361"/>
            <a:ext cx="1735394" cy="750332"/>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Activity 2</a:t>
            </a:r>
            <a:endParaRPr sz="2400">
              <a:solidFill>
                <a:schemeClr val="dk1"/>
              </a:solidFill>
              <a:latin typeface="Calibri"/>
              <a:ea typeface="Calibri"/>
              <a:cs typeface="Calibri"/>
              <a:sym typeface="Calibri"/>
            </a:endParaRPr>
          </a:p>
        </p:txBody>
      </p:sp>
      <p:sp>
        <p:nvSpPr>
          <p:cNvPr id="220" name="Google Shape;220;p28"/>
          <p:cNvSpPr/>
          <p:nvPr/>
        </p:nvSpPr>
        <p:spPr>
          <a:xfrm>
            <a:off x="2743200" y="3657600"/>
            <a:ext cx="1735394" cy="750332"/>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Activity 3</a:t>
            </a:r>
            <a:endParaRPr sz="2400">
              <a:solidFill>
                <a:schemeClr val="dk1"/>
              </a:solidFill>
              <a:latin typeface="Calibri"/>
              <a:ea typeface="Calibri"/>
              <a:cs typeface="Calibri"/>
              <a:sym typeface="Calibri"/>
            </a:endParaRPr>
          </a:p>
        </p:txBody>
      </p:sp>
      <p:sp>
        <p:nvSpPr>
          <p:cNvPr id="221" name="Google Shape;221;p28"/>
          <p:cNvSpPr/>
          <p:nvPr/>
        </p:nvSpPr>
        <p:spPr>
          <a:xfrm>
            <a:off x="2774662" y="4948566"/>
            <a:ext cx="1735394" cy="750332"/>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Activity </a:t>
            </a:r>
            <a:r>
              <a:rPr i="1" lang="en-US" sz="2400">
                <a:solidFill>
                  <a:schemeClr val="dk1"/>
                </a:solidFill>
                <a:latin typeface="Calibri"/>
                <a:ea typeface="Calibri"/>
                <a:cs typeface="Calibri"/>
                <a:sym typeface="Calibri"/>
              </a:rPr>
              <a:t>N</a:t>
            </a:r>
            <a:endParaRPr i="1"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Typical Game</a:t>
            </a:r>
            <a:endParaRPr/>
          </a:p>
        </p:txBody>
      </p:sp>
      <p:sp>
        <p:nvSpPr>
          <p:cNvPr id="227" name="Google Shape;22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29"/>
          <p:cNvSpPr/>
          <p:nvPr/>
        </p:nvSpPr>
        <p:spPr>
          <a:xfrm>
            <a:off x="685800" y="3124200"/>
            <a:ext cx="2209800" cy="1219200"/>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Splash Screen</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Activity</a:t>
            </a:r>
            <a:endParaRPr sz="2400">
              <a:solidFill>
                <a:schemeClr val="dk1"/>
              </a:solidFill>
              <a:latin typeface="Calibri"/>
              <a:ea typeface="Calibri"/>
              <a:cs typeface="Calibri"/>
              <a:sym typeface="Calibri"/>
            </a:endParaRPr>
          </a:p>
        </p:txBody>
      </p:sp>
      <p:sp>
        <p:nvSpPr>
          <p:cNvPr id="229" name="Google Shape;229;p29"/>
          <p:cNvSpPr/>
          <p:nvPr/>
        </p:nvSpPr>
        <p:spPr>
          <a:xfrm>
            <a:off x="3429000" y="3124200"/>
            <a:ext cx="2209800" cy="1219200"/>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Main Menu</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Activity</a:t>
            </a:r>
            <a:endParaRPr sz="2400">
              <a:solidFill>
                <a:schemeClr val="dk1"/>
              </a:solidFill>
              <a:latin typeface="Calibri"/>
              <a:ea typeface="Calibri"/>
              <a:cs typeface="Calibri"/>
              <a:sym typeface="Calibri"/>
            </a:endParaRPr>
          </a:p>
        </p:txBody>
      </p:sp>
      <p:sp>
        <p:nvSpPr>
          <p:cNvPr id="230" name="Google Shape;230;p29"/>
          <p:cNvSpPr/>
          <p:nvPr/>
        </p:nvSpPr>
        <p:spPr>
          <a:xfrm>
            <a:off x="6172200" y="3162300"/>
            <a:ext cx="2209800" cy="1219200"/>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Game Play</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Activity</a:t>
            </a:r>
            <a:endParaRPr sz="2400">
              <a:solidFill>
                <a:schemeClr val="dk1"/>
              </a:solidFill>
              <a:latin typeface="Calibri"/>
              <a:ea typeface="Calibri"/>
              <a:cs typeface="Calibri"/>
              <a:sym typeface="Calibri"/>
            </a:endParaRPr>
          </a:p>
        </p:txBody>
      </p:sp>
      <p:sp>
        <p:nvSpPr>
          <p:cNvPr id="231" name="Google Shape;231;p29"/>
          <p:cNvSpPr/>
          <p:nvPr/>
        </p:nvSpPr>
        <p:spPr>
          <a:xfrm>
            <a:off x="6172200" y="1524000"/>
            <a:ext cx="2209800" cy="1219200"/>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High Scores</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Activity</a:t>
            </a:r>
            <a:endParaRPr sz="2400">
              <a:solidFill>
                <a:schemeClr val="dk1"/>
              </a:solidFill>
              <a:latin typeface="Calibri"/>
              <a:ea typeface="Calibri"/>
              <a:cs typeface="Calibri"/>
              <a:sym typeface="Calibri"/>
            </a:endParaRPr>
          </a:p>
        </p:txBody>
      </p:sp>
      <p:sp>
        <p:nvSpPr>
          <p:cNvPr id="232" name="Google Shape;232;p29"/>
          <p:cNvSpPr/>
          <p:nvPr/>
        </p:nvSpPr>
        <p:spPr>
          <a:xfrm>
            <a:off x="6172200" y="4800600"/>
            <a:ext cx="2209800" cy="1219200"/>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Settings</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Activity</a:t>
            </a:r>
            <a:endParaRPr sz="2400">
              <a:solidFill>
                <a:schemeClr val="dk1"/>
              </a:solidFill>
              <a:latin typeface="Calibri"/>
              <a:ea typeface="Calibri"/>
              <a:cs typeface="Calibri"/>
              <a:sym typeface="Calibri"/>
            </a:endParaRPr>
          </a:p>
        </p:txBody>
      </p:sp>
      <p:cxnSp>
        <p:nvCxnSpPr>
          <p:cNvPr id="233" name="Google Shape;233;p29"/>
          <p:cNvCxnSpPr>
            <a:endCxn id="229" idx="1"/>
          </p:cNvCxnSpPr>
          <p:nvPr/>
        </p:nvCxnSpPr>
        <p:spPr>
          <a:xfrm>
            <a:off x="2895600" y="3732300"/>
            <a:ext cx="533400" cy="1500"/>
          </a:xfrm>
          <a:prstGeom prst="straightConnector1">
            <a:avLst/>
          </a:prstGeom>
          <a:noFill/>
          <a:ln cap="flat" cmpd="sng" w="25400">
            <a:solidFill>
              <a:schemeClr val="dk2"/>
            </a:solidFill>
            <a:prstDash val="solid"/>
            <a:round/>
            <a:headEnd len="sm" w="sm" type="none"/>
            <a:tailEnd len="lg" w="lg" type="stealth"/>
          </a:ln>
        </p:spPr>
      </p:cxnSp>
      <p:cxnSp>
        <p:nvCxnSpPr>
          <p:cNvPr id="234" name="Google Shape;234;p29"/>
          <p:cNvCxnSpPr/>
          <p:nvPr/>
        </p:nvCxnSpPr>
        <p:spPr>
          <a:xfrm>
            <a:off x="5638800" y="3733800"/>
            <a:ext cx="533400" cy="1588"/>
          </a:xfrm>
          <a:prstGeom prst="straightConnector1">
            <a:avLst/>
          </a:prstGeom>
          <a:noFill/>
          <a:ln cap="flat" cmpd="sng" w="25400">
            <a:solidFill>
              <a:schemeClr val="dk2"/>
            </a:solidFill>
            <a:prstDash val="solid"/>
            <a:round/>
            <a:headEnd len="sm" w="sm" type="none"/>
            <a:tailEnd len="lg" w="lg" type="stealth"/>
          </a:ln>
        </p:spPr>
      </p:cxnSp>
      <p:sp>
        <p:nvSpPr>
          <p:cNvPr id="235" name="Google Shape;235;p29"/>
          <p:cNvSpPr/>
          <p:nvPr/>
        </p:nvSpPr>
        <p:spPr>
          <a:xfrm>
            <a:off x="4953000" y="2133600"/>
            <a:ext cx="1219200" cy="965200"/>
          </a:xfrm>
          <a:custGeom>
            <a:rect b="b" l="l" r="r" t="t"/>
            <a:pathLst>
              <a:path extrusionOk="0" h="1257300" w="1803400">
                <a:moveTo>
                  <a:pt x="0" y="1257300"/>
                </a:moveTo>
                <a:cubicBezTo>
                  <a:pt x="40216" y="923925"/>
                  <a:pt x="80433" y="590550"/>
                  <a:pt x="381000" y="381000"/>
                </a:cubicBezTo>
                <a:cubicBezTo>
                  <a:pt x="681567" y="171450"/>
                  <a:pt x="1242483" y="85725"/>
                  <a:pt x="1803400" y="0"/>
                </a:cubicBezTo>
              </a:path>
            </a:pathLst>
          </a:cu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29"/>
          <p:cNvSpPr/>
          <p:nvPr/>
        </p:nvSpPr>
        <p:spPr>
          <a:xfrm flipH="1" rot="10800000">
            <a:off x="4953000" y="4343400"/>
            <a:ext cx="1219200" cy="965200"/>
          </a:xfrm>
          <a:custGeom>
            <a:rect b="b" l="l" r="r" t="t"/>
            <a:pathLst>
              <a:path extrusionOk="0" h="1257300" w="1803400">
                <a:moveTo>
                  <a:pt x="0" y="1257300"/>
                </a:moveTo>
                <a:cubicBezTo>
                  <a:pt x="40216" y="923925"/>
                  <a:pt x="80433" y="590550"/>
                  <a:pt x="381000" y="381000"/>
                </a:cubicBezTo>
                <a:cubicBezTo>
                  <a:pt x="681567" y="171450"/>
                  <a:pt x="1242483" y="85725"/>
                  <a:pt x="1803400" y="0"/>
                </a:cubicBezTo>
              </a:path>
            </a:pathLst>
          </a:cu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29"/>
          <p:cNvSpPr txBox="1"/>
          <p:nvPr/>
        </p:nvSpPr>
        <p:spPr>
          <a:xfrm>
            <a:off x="381000" y="6248400"/>
            <a:ext cx="47244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Conder &amp; Darcey (2010), Fig 4.1, p. 74</a:t>
            </a:r>
            <a:endParaRPr sz="1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descr="State diagram for an Android Activity Lifecycle." id="242" name="Google Shape;242;p30"/>
          <p:cNvPicPr preferRelativeResize="0"/>
          <p:nvPr/>
        </p:nvPicPr>
        <p:blipFill rotWithShape="1">
          <a:blip r:embed="rId3">
            <a:alphaModFix/>
          </a:blip>
          <a:srcRect b="0" l="0" r="0" t="0"/>
          <a:stretch/>
        </p:blipFill>
        <p:spPr>
          <a:xfrm>
            <a:off x="304800" y="85724"/>
            <a:ext cx="5191125" cy="6772276"/>
          </a:xfrm>
          <a:prstGeom prst="rect">
            <a:avLst/>
          </a:prstGeom>
          <a:noFill/>
          <a:ln>
            <a:noFill/>
          </a:ln>
        </p:spPr>
      </p:pic>
      <p:sp>
        <p:nvSpPr>
          <p:cNvPr id="243" name="Google Shape;243;p30"/>
          <p:cNvSpPr txBox="1"/>
          <p:nvPr>
            <p:ph type="title"/>
          </p:nvPr>
        </p:nvSpPr>
        <p:spPr>
          <a:xfrm>
            <a:off x="5562600" y="304800"/>
            <a:ext cx="3352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a:t>Activity Lifecycle</a:t>
            </a:r>
            <a:endParaRPr/>
          </a:p>
        </p:txBody>
      </p:sp>
      <p:sp>
        <p:nvSpPr>
          <p:cNvPr id="244" name="Google Shape;244;p30"/>
          <p:cNvSpPr txBox="1"/>
          <p:nvPr/>
        </p:nvSpPr>
        <p:spPr>
          <a:xfrm>
            <a:off x="3733800" y="6248400"/>
            <a:ext cx="51816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u="sng">
                <a:solidFill>
                  <a:schemeClr val="hlink"/>
                </a:solidFill>
                <a:latin typeface="Calibri"/>
                <a:ea typeface="Calibri"/>
                <a:cs typeface="Calibri"/>
                <a:sym typeface="Calibri"/>
                <a:hlinkClick r:id="rId4"/>
              </a:rPr>
              <a:t>http://developer.android.com/reference/android/app/Activity.html</a:t>
            </a:r>
            <a:endParaRPr sz="1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Starting Activities</a:t>
            </a:r>
            <a:endParaRPr/>
          </a:p>
        </p:txBody>
      </p:sp>
      <p:sp>
        <p:nvSpPr>
          <p:cNvPr id="250" name="Google Shape;250;p31"/>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a:t>Android applications don't start with a call to main(String[])</a:t>
            </a:r>
            <a:endParaRPr/>
          </a:p>
          <a:p>
            <a:pPr indent="-342900" lvl="0" marL="342900" rtl="0" algn="l">
              <a:spcBef>
                <a:spcPts val="720"/>
              </a:spcBef>
              <a:spcAft>
                <a:spcPts val="0"/>
              </a:spcAft>
              <a:buClr>
                <a:schemeClr val="dk1"/>
              </a:buClr>
              <a:buSzPts val="3600"/>
              <a:buChar char="•"/>
            </a:pPr>
            <a:r>
              <a:rPr lang="en-US"/>
              <a:t>instead a series of callback methods are invoked </a:t>
            </a:r>
            <a:endParaRPr/>
          </a:p>
          <a:p>
            <a:pPr indent="-342900" lvl="0" marL="342900" rtl="0" algn="l">
              <a:spcBef>
                <a:spcPts val="720"/>
              </a:spcBef>
              <a:spcAft>
                <a:spcPts val="0"/>
              </a:spcAft>
              <a:buClr>
                <a:schemeClr val="dk1"/>
              </a:buClr>
              <a:buSzPts val="3600"/>
              <a:buChar char="•"/>
            </a:pPr>
            <a:r>
              <a:rPr lang="en-US"/>
              <a:t>each corresponds to specific stage of the Activity / application lifecycle</a:t>
            </a:r>
            <a:endParaRPr/>
          </a:p>
          <a:p>
            <a:pPr indent="-342900" lvl="0" marL="342900" rtl="0" algn="l">
              <a:spcBef>
                <a:spcPts val="720"/>
              </a:spcBef>
              <a:spcAft>
                <a:spcPts val="0"/>
              </a:spcAft>
              <a:buClr>
                <a:schemeClr val="dk1"/>
              </a:buClr>
              <a:buSzPts val="3600"/>
              <a:buChar char="•"/>
            </a:pPr>
            <a:r>
              <a:rPr lang="en-US"/>
              <a:t>callback methods also used to tear down Activity / application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Application Components</a:t>
            </a:r>
            <a:endParaRPr/>
          </a:p>
        </p:txBody>
      </p:sp>
      <p:sp>
        <p:nvSpPr>
          <p:cNvPr id="95" name="Google Shape;95;p14"/>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four primary components</a:t>
            </a:r>
            <a:endParaRPr/>
          </a:p>
          <a:p>
            <a:pPr indent="-342900" lvl="0" marL="342900" rtl="0" algn="l">
              <a:spcBef>
                <a:spcPts val="666"/>
              </a:spcBef>
              <a:spcAft>
                <a:spcPts val="0"/>
              </a:spcAft>
              <a:buClr>
                <a:schemeClr val="dk1"/>
              </a:buClr>
              <a:buSzPct val="100000"/>
              <a:buChar char="•"/>
            </a:pPr>
            <a:r>
              <a:rPr lang="en-US"/>
              <a:t>different purposes and different lifecycles</a:t>
            </a:r>
            <a:endParaRPr/>
          </a:p>
          <a:p>
            <a:pPr indent="-342900" lvl="0" marL="342900" rtl="0" algn="l">
              <a:spcBef>
                <a:spcPts val="666"/>
              </a:spcBef>
              <a:spcAft>
                <a:spcPts val="0"/>
              </a:spcAft>
              <a:buClr>
                <a:schemeClr val="dk1"/>
              </a:buClr>
              <a:buSzPct val="100000"/>
              <a:buChar char="•"/>
            </a:pPr>
            <a:r>
              <a:rPr lang="en-US"/>
              <a:t>Activity</a:t>
            </a:r>
            <a:endParaRPr/>
          </a:p>
          <a:p>
            <a:pPr indent="-285750" lvl="1" marL="742950" rtl="0" algn="l">
              <a:spcBef>
                <a:spcPts val="592"/>
              </a:spcBef>
              <a:spcAft>
                <a:spcPts val="0"/>
              </a:spcAft>
              <a:buClr>
                <a:schemeClr val="dk1"/>
              </a:buClr>
              <a:buSzPct val="100000"/>
              <a:buChar char="–"/>
            </a:pPr>
            <a:r>
              <a:rPr lang="en-US"/>
              <a:t>single screen with a user interface, app may have several activities, subclass of Activity</a:t>
            </a:r>
            <a:endParaRPr/>
          </a:p>
          <a:p>
            <a:pPr indent="-285750" lvl="1" marL="742950" rtl="0" algn="l">
              <a:spcBef>
                <a:spcPts val="592"/>
              </a:spcBef>
              <a:spcAft>
                <a:spcPts val="0"/>
              </a:spcAft>
              <a:buClr>
                <a:schemeClr val="dk1"/>
              </a:buClr>
              <a:buSzPct val="100000"/>
              <a:buChar char="–"/>
            </a:pPr>
            <a:r>
              <a:rPr lang="en-US"/>
              <a:t>Most of early examples will be activities</a:t>
            </a:r>
            <a:endParaRPr/>
          </a:p>
          <a:p>
            <a:pPr indent="-342900" lvl="0" marL="342900" rtl="0" algn="l">
              <a:spcBef>
                <a:spcPts val="666"/>
              </a:spcBef>
              <a:spcAft>
                <a:spcPts val="0"/>
              </a:spcAft>
              <a:buClr>
                <a:schemeClr val="dk1"/>
              </a:buClr>
              <a:buSzPct val="100000"/>
              <a:buChar char="•"/>
            </a:pPr>
            <a:r>
              <a:rPr lang="en-US"/>
              <a:t>Service</a:t>
            </a:r>
            <a:endParaRPr/>
          </a:p>
          <a:p>
            <a:pPr indent="-285750" lvl="1" marL="742950" rtl="0" algn="l">
              <a:spcBef>
                <a:spcPts val="592"/>
              </a:spcBef>
              <a:spcAft>
                <a:spcPts val="0"/>
              </a:spcAft>
              <a:buClr>
                <a:schemeClr val="dk1"/>
              </a:buClr>
              <a:buSzPct val="100000"/>
              <a:buChar char="–"/>
            </a:pPr>
            <a:r>
              <a:rPr lang="en-US"/>
              <a:t>Application component that performs long-running operations in background with no UI</a:t>
            </a:r>
            <a:endParaRPr/>
          </a:p>
          <a:p>
            <a:pPr indent="-285750" lvl="1" marL="742950" rtl="0" algn="l">
              <a:spcBef>
                <a:spcPts val="592"/>
              </a:spcBef>
              <a:spcAft>
                <a:spcPts val="0"/>
              </a:spcAft>
              <a:buClr>
                <a:schemeClr val="dk1"/>
              </a:buClr>
              <a:buSzPct val="100000"/>
              <a:buChar char="–"/>
            </a:pPr>
            <a:r>
              <a:rPr lang="en-US"/>
              <a:t>example, an application that automatically responds to texts when driving</a:t>
            </a:r>
            <a:endParaRPr/>
          </a:p>
          <a:p>
            <a:pPr indent="-97790" lvl="1" marL="742950" rtl="0" algn="l">
              <a:spcBef>
                <a:spcPts val="592"/>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Simplified Lifecycle Diagram</a:t>
            </a:r>
            <a:endParaRPr/>
          </a:p>
        </p:txBody>
      </p:sp>
      <p:pic>
        <p:nvPicPr>
          <p:cNvPr id="256" name="Google Shape;256;p32"/>
          <p:cNvPicPr preferRelativeResize="0"/>
          <p:nvPr/>
        </p:nvPicPr>
        <p:blipFill rotWithShape="1">
          <a:blip r:embed="rId3">
            <a:alphaModFix/>
          </a:blip>
          <a:srcRect b="0" l="0" r="0" t="0"/>
          <a:stretch/>
        </p:blipFill>
        <p:spPr>
          <a:xfrm>
            <a:off x="156565" y="2438400"/>
            <a:ext cx="8974183" cy="4114800"/>
          </a:xfrm>
          <a:prstGeom prst="rect">
            <a:avLst/>
          </a:prstGeom>
          <a:noFill/>
          <a:ln>
            <a:noFill/>
          </a:ln>
        </p:spPr>
      </p:pic>
      <p:cxnSp>
        <p:nvCxnSpPr>
          <p:cNvPr id="257" name="Google Shape;257;p32"/>
          <p:cNvCxnSpPr/>
          <p:nvPr/>
        </p:nvCxnSpPr>
        <p:spPr>
          <a:xfrm flipH="1">
            <a:off x="4876800" y="1905000"/>
            <a:ext cx="1295400" cy="762000"/>
          </a:xfrm>
          <a:prstGeom prst="straightConnector1">
            <a:avLst/>
          </a:prstGeom>
          <a:noFill/>
          <a:ln cap="flat" cmpd="sng" w="9525">
            <a:solidFill>
              <a:srgbClr val="4A7DBA"/>
            </a:solidFill>
            <a:prstDash val="solid"/>
            <a:round/>
            <a:headEnd len="sm" w="sm" type="none"/>
            <a:tailEnd len="med" w="med" type="stealth"/>
          </a:ln>
        </p:spPr>
      </p:cxnSp>
      <p:sp>
        <p:nvSpPr>
          <p:cNvPr id="258" name="Google Shape;258;p32"/>
          <p:cNvSpPr txBox="1"/>
          <p:nvPr/>
        </p:nvSpPr>
        <p:spPr>
          <a:xfrm>
            <a:off x="6324600" y="1295400"/>
            <a:ext cx="3040832"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ready to interact </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with user</a:t>
            </a:r>
            <a:endParaRPr sz="3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Understanding the Lifecycle</a:t>
            </a:r>
            <a:endParaRPr/>
          </a:p>
        </p:txBody>
      </p:sp>
      <p:sp>
        <p:nvSpPr>
          <p:cNvPr id="264" name="Google Shape;264;p33"/>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Necessary to overload callback methods so you app behaves well:</a:t>
            </a:r>
            <a:endParaRPr/>
          </a:p>
          <a:p>
            <a:pPr indent="-342900" lvl="0" marL="342900" rtl="0" algn="l">
              <a:spcBef>
                <a:spcPts val="612"/>
              </a:spcBef>
              <a:spcAft>
                <a:spcPts val="0"/>
              </a:spcAft>
              <a:buClr>
                <a:schemeClr val="dk1"/>
              </a:buClr>
              <a:buSzPct val="100000"/>
              <a:buChar char="•"/>
            </a:pPr>
            <a:r>
              <a:rPr lang="en-US"/>
              <a:t>App should not crash if the user receives a phone call or switches to another app while using your app.</a:t>
            </a:r>
            <a:endParaRPr/>
          </a:p>
          <a:p>
            <a:pPr indent="-342900" lvl="0" marL="342900" rtl="0" algn="l">
              <a:spcBef>
                <a:spcPts val="612"/>
              </a:spcBef>
              <a:spcAft>
                <a:spcPts val="0"/>
              </a:spcAft>
              <a:buClr>
                <a:schemeClr val="dk1"/>
              </a:buClr>
              <a:buSzPct val="100000"/>
              <a:buChar char="•"/>
            </a:pPr>
            <a:r>
              <a:rPr lang="en-US"/>
              <a:t>App should not consume valuable system resources when the user is not actively using it.</a:t>
            </a:r>
            <a:endParaRPr/>
          </a:p>
          <a:p>
            <a:pPr indent="-342900" lvl="0" marL="342900" rtl="0" algn="l">
              <a:spcBef>
                <a:spcPts val="612"/>
              </a:spcBef>
              <a:spcAft>
                <a:spcPts val="0"/>
              </a:spcAft>
              <a:buClr>
                <a:schemeClr val="dk1"/>
              </a:buClr>
              <a:buSzPct val="100000"/>
              <a:buChar char="•"/>
            </a:pPr>
            <a:r>
              <a:rPr lang="en-US"/>
              <a:t>App should not lose the user's progress if they leave your app and return to it at a later time.</a:t>
            </a:r>
            <a:endParaRPr/>
          </a:p>
          <a:p>
            <a:pPr indent="-342900" lvl="0" marL="342900" rtl="0" algn="l">
              <a:spcBef>
                <a:spcPts val="612"/>
              </a:spcBef>
              <a:spcAft>
                <a:spcPts val="0"/>
              </a:spcAft>
              <a:buClr>
                <a:schemeClr val="dk1"/>
              </a:buClr>
              <a:buSzPct val="100000"/>
              <a:buChar char="•"/>
            </a:pPr>
            <a:r>
              <a:rPr lang="en-US"/>
              <a:t>App should not crash or lose the user's progress when the screen rotates between landscape and portrait orientation.</a:t>
            </a:r>
            <a:endParaRPr/>
          </a:p>
          <a:p>
            <a:pPr indent="-148590" lvl="0" marL="342900" rtl="0" algn="l">
              <a:spcBef>
                <a:spcPts val="612"/>
              </a:spcBef>
              <a:spcAft>
                <a:spcPts val="0"/>
              </a:spcAft>
              <a:buClr>
                <a:schemeClr val="dk1"/>
              </a:buClr>
              <a:buSzPct val="100000"/>
              <a:buNone/>
            </a:pPr>
            <a:r>
              <a:t/>
            </a:r>
            <a:endParaRPr/>
          </a:p>
        </p:txBody>
      </p:sp>
      <p:sp>
        <p:nvSpPr>
          <p:cNvPr id="265" name="Google Shape;265;p33"/>
          <p:cNvSpPr txBox="1"/>
          <p:nvPr/>
        </p:nvSpPr>
        <p:spPr>
          <a:xfrm>
            <a:off x="533400" y="6183868"/>
            <a:ext cx="73311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http://developer.android.com/training/basics/activity-lifecycle/starting.html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Primary States</a:t>
            </a:r>
            <a:endParaRPr/>
          </a:p>
        </p:txBody>
      </p:sp>
      <p:sp>
        <p:nvSpPr>
          <p:cNvPr id="271" name="Google Shape;271;p34"/>
          <p:cNvSpPr txBox="1"/>
          <p:nvPr>
            <p:ph idx="1" type="body"/>
          </p:nvPr>
        </p:nvSpPr>
        <p:spPr>
          <a:xfrm>
            <a:off x="457200" y="1112837"/>
            <a:ext cx="8229600" cy="57451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Resume of running</a:t>
            </a:r>
            <a:endParaRPr/>
          </a:p>
          <a:p>
            <a:pPr indent="-285750" lvl="1" marL="742950" rtl="0" algn="l">
              <a:spcBef>
                <a:spcPts val="544"/>
              </a:spcBef>
              <a:spcAft>
                <a:spcPts val="0"/>
              </a:spcAft>
              <a:buClr>
                <a:schemeClr val="dk1"/>
              </a:buClr>
              <a:buSzPct val="100000"/>
              <a:buChar char="–"/>
            </a:pPr>
            <a:r>
              <a:rPr lang="en-US"/>
              <a:t>activity is in the foreground and user can interact with it</a:t>
            </a:r>
            <a:endParaRPr/>
          </a:p>
          <a:p>
            <a:pPr indent="-342900" lvl="0" marL="342900" rtl="0" algn="l">
              <a:spcBef>
                <a:spcPts val="612"/>
              </a:spcBef>
              <a:spcAft>
                <a:spcPts val="0"/>
              </a:spcAft>
              <a:buClr>
                <a:schemeClr val="dk1"/>
              </a:buClr>
              <a:buSzPct val="100000"/>
              <a:buChar char="•"/>
            </a:pPr>
            <a:r>
              <a:rPr lang="en-US"/>
              <a:t>Paused</a:t>
            </a:r>
            <a:endParaRPr/>
          </a:p>
          <a:p>
            <a:pPr indent="-285750" lvl="1" marL="742950" rtl="0" algn="l">
              <a:spcBef>
                <a:spcPts val="544"/>
              </a:spcBef>
              <a:spcAft>
                <a:spcPts val="0"/>
              </a:spcAft>
              <a:buClr>
                <a:schemeClr val="dk1"/>
              </a:buClr>
              <a:buSzPct val="100000"/>
              <a:buChar char="–"/>
            </a:pPr>
            <a:r>
              <a:rPr lang="en-US"/>
              <a:t>activity partially obscured by another activity and user cannot interact with it (for example when working with a menu or dialog)</a:t>
            </a:r>
            <a:endParaRPr/>
          </a:p>
          <a:p>
            <a:pPr indent="-342900" lvl="0" marL="342900" rtl="0" algn="l">
              <a:spcBef>
                <a:spcPts val="612"/>
              </a:spcBef>
              <a:spcAft>
                <a:spcPts val="0"/>
              </a:spcAft>
              <a:buClr>
                <a:schemeClr val="dk1"/>
              </a:buClr>
              <a:buSzPct val="100000"/>
              <a:buChar char="•"/>
            </a:pPr>
            <a:r>
              <a:rPr lang="en-US"/>
              <a:t>Stopped</a:t>
            </a:r>
            <a:endParaRPr/>
          </a:p>
          <a:p>
            <a:pPr indent="-285750" lvl="1" marL="742950" rtl="0" algn="l">
              <a:spcBef>
                <a:spcPts val="544"/>
              </a:spcBef>
              <a:spcAft>
                <a:spcPts val="0"/>
              </a:spcAft>
              <a:buClr>
                <a:schemeClr val="dk1"/>
              </a:buClr>
              <a:buSzPct val="100000"/>
              <a:buChar char="–"/>
            </a:pPr>
            <a:r>
              <a:rPr lang="en-US"/>
              <a:t>activity completely hidden and not visible to user. It is in the background. </a:t>
            </a:r>
            <a:endParaRPr/>
          </a:p>
          <a:p>
            <a:pPr indent="-285750" lvl="1" marL="742950" rtl="0" algn="l">
              <a:spcBef>
                <a:spcPts val="544"/>
              </a:spcBef>
              <a:spcAft>
                <a:spcPts val="0"/>
              </a:spcAft>
              <a:buClr>
                <a:schemeClr val="dk1"/>
              </a:buClr>
              <a:buSzPct val="100000"/>
              <a:buChar char="–"/>
            </a:pPr>
            <a:r>
              <a:rPr lang="en-US"/>
              <a:t>Activity instance and variables are retained but no code is being executed by the activity</a:t>
            </a:r>
            <a:endParaRPr/>
          </a:p>
          <a:p>
            <a:pPr indent="-342900" lvl="0" marL="342900" rtl="0" algn="l">
              <a:spcBef>
                <a:spcPts val="612"/>
              </a:spcBef>
              <a:spcAft>
                <a:spcPts val="0"/>
              </a:spcAft>
              <a:buClr>
                <a:schemeClr val="dk1"/>
              </a:buClr>
              <a:buSzPct val="100000"/>
              <a:buChar char="•"/>
            </a:pPr>
            <a:r>
              <a:rPr lang="en-US"/>
              <a:t>Two other states, Created and Started, but they are transitory onCreate -&gt; onStart -&gt; onResume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5"/>
          <p:cNvPicPr preferRelativeResize="0"/>
          <p:nvPr/>
        </p:nvPicPr>
        <p:blipFill rotWithShape="1">
          <a:blip r:embed="rId3">
            <a:alphaModFix/>
          </a:blip>
          <a:srcRect b="0" l="0" r="0" t="0"/>
          <a:stretch/>
        </p:blipFill>
        <p:spPr>
          <a:xfrm>
            <a:off x="152400" y="1905000"/>
            <a:ext cx="8009840" cy="4953000"/>
          </a:xfrm>
          <a:prstGeom prst="rect">
            <a:avLst/>
          </a:prstGeom>
          <a:noFill/>
          <a:ln>
            <a:noFill/>
          </a:ln>
        </p:spPr>
      </p:pic>
      <p:sp>
        <p:nvSpPr>
          <p:cNvPr id="278" name="Google Shape;278;p3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b="1" lang="en-US"/>
              <a:t>AndroidManifest.xml</a:t>
            </a:r>
            <a:endParaRPr/>
          </a:p>
        </p:txBody>
      </p:sp>
      <p:sp>
        <p:nvSpPr>
          <p:cNvPr id="279" name="Google Shape;2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280" name="Google Shape;280;p35"/>
          <p:cNvCxnSpPr/>
          <p:nvPr/>
        </p:nvCxnSpPr>
        <p:spPr>
          <a:xfrm flipH="1">
            <a:off x="5435876" y="4114800"/>
            <a:ext cx="1219200" cy="457200"/>
          </a:xfrm>
          <a:prstGeom prst="straightConnector1">
            <a:avLst/>
          </a:prstGeom>
          <a:noFill/>
          <a:ln cap="flat" cmpd="sng" w="38100">
            <a:solidFill>
              <a:srgbClr val="FF0000"/>
            </a:solidFill>
            <a:prstDash val="solid"/>
            <a:round/>
            <a:headEnd len="sm" w="sm" type="none"/>
            <a:tailEnd len="med" w="med" type="stealth"/>
          </a:ln>
        </p:spPr>
      </p:cxnSp>
      <p:cxnSp>
        <p:nvCxnSpPr>
          <p:cNvPr id="281" name="Google Shape;281;p35"/>
          <p:cNvCxnSpPr/>
          <p:nvPr/>
        </p:nvCxnSpPr>
        <p:spPr>
          <a:xfrm flipH="1">
            <a:off x="5867400" y="4114800"/>
            <a:ext cx="914400" cy="990600"/>
          </a:xfrm>
          <a:prstGeom prst="straightConnector1">
            <a:avLst/>
          </a:prstGeom>
          <a:noFill/>
          <a:ln cap="flat" cmpd="sng" w="38100">
            <a:solidFill>
              <a:srgbClr val="FF0000"/>
            </a:solidFill>
            <a:prstDash val="solid"/>
            <a:round/>
            <a:headEnd len="sm" w="sm" type="none"/>
            <a:tailEnd len="med" w="med" type="stealth"/>
          </a:ln>
        </p:spPr>
      </p:cxnSp>
      <p:sp>
        <p:nvSpPr>
          <p:cNvPr id="282" name="Google Shape;282;p35"/>
          <p:cNvSpPr txBox="1"/>
          <p:nvPr/>
        </p:nvSpPr>
        <p:spPr>
          <a:xfrm>
            <a:off x="5340821" y="3717235"/>
            <a:ext cx="37866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Specify Activity to start with</a:t>
            </a:r>
            <a:endParaRPr b="1" sz="2400">
              <a:solidFill>
                <a:schemeClr val="dk1"/>
              </a:solidFill>
              <a:latin typeface="Calibri"/>
              <a:ea typeface="Calibri"/>
              <a:cs typeface="Calibri"/>
              <a:sym typeface="Calibri"/>
            </a:endParaRPr>
          </a:p>
        </p:txBody>
      </p:sp>
      <p:sp>
        <p:nvSpPr>
          <p:cNvPr id="283" name="Google Shape;283;p35"/>
          <p:cNvSpPr txBox="1"/>
          <p:nvPr/>
        </p:nvSpPr>
        <p:spPr>
          <a:xfrm>
            <a:off x="0" y="1138535"/>
            <a:ext cx="924900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All Activities that are part of application must be registered in Manifest</a:t>
            </a:r>
            <a:endParaRPr b="1" sz="2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What is used for what?</a:t>
            </a:r>
            <a:endParaRPr/>
          </a:p>
        </p:txBody>
      </p:sp>
      <p:sp>
        <p:nvSpPr>
          <p:cNvPr id="289" name="Google Shape;289;p36"/>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b="1" lang="en-US"/>
              <a:t>Entire lifetime</a:t>
            </a:r>
            <a:r>
              <a:rPr lang="en-US"/>
              <a:t>: onCreate / onDestroy</a:t>
            </a:r>
            <a:endParaRPr/>
          </a:p>
          <a:p>
            <a:pPr indent="-285750" lvl="1" marL="742950" rtl="0" algn="l">
              <a:spcBef>
                <a:spcPts val="592"/>
              </a:spcBef>
              <a:spcAft>
                <a:spcPts val="0"/>
              </a:spcAft>
              <a:buClr>
                <a:schemeClr val="dk1"/>
              </a:buClr>
              <a:buSzPct val="100000"/>
              <a:buChar char="–"/>
            </a:pPr>
            <a:r>
              <a:rPr lang="en-US"/>
              <a:t>Load UI</a:t>
            </a:r>
            <a:endParaRPr/>
          </a:p>
          <a:p>
            <a:pPr indent="-285750" lvl="1" marL="742950" rtl="0" algn="l">
              <a:spcBef>
                <a:spcPts val="592"/>
              </a:spcBef>
              <a:spcAft>
                <a:spcPts val="0"/>
              </a:spcAft>
              <a:buClr>
                <a:schemeClr val="dk1"/>
              </a:buClr>
              <a:buSzPct val="100000"/>
              <a:buChar char="–"/>
            </a:pPr>
            <a:r>
              <a:rPr lang="en-US"/>
              <a:t>Could start and stop threads that should always be running</a:t>
            </a:r>
            <a:endParaRPr/>
          </a:p>
          <a:p>
            <a:pPr indent="-342900" lvl="0" marL="342900" rtl="0" algn="l">
              <a:spcBef>
                <a:spcPts val="666"/>
              </a:spcBef>
              <a:spcAft>
                <a:spcPts val="0"/>
              </a:spcAft>
              <a:buClr>
                <a:schemeClr val="dk1"/>
              </a:buClr>
              <a:buSzPct val="100000"/>
              <a:buChar char="•"/>
            </a:pPr>
            <a:r>
              <a:rPr b="1" lang="en-US"/>
              <a:t>Visible lifetime</a:t>
            </a:r>
            <a:r>
              <a:rPr lang="en-US"/>
              <a:t>: onStart / onStop</a:t>
            </a:r>
            <a:endParaRPr/>
          </a:p>
          <a:p>
            <a:pPr indent="-285750" lvl="1" marL="742950" rtl="0" algn="l">
              <a:spcBef>
                <a:spcPts val="592"/>
              </a:spcBef>
              <a:spcAft>
                <a:spcPts val="0"/>
              </a:spcAft>
              <a:buClr>
                <a:schemeClr val="dk1"/>
              </a:buClr>
              <a:buSzPct val="100000"/>
              <a:buChar char="–"/>
            </a:pPr>
            <a:r>
              <a:rPr lang="en-US"/>
              <a:t>Access or release resources that influence UI</a:t>
            </a:r>
            <a:endParaRPr/>
          </a:p>
          <a:p>
            <a:pPr indent="-342900" lvl="0" marL="342900" rtl="0" algn="l">
              <a:spcBef>
                <a:spcPts val="666"/>
              </a:spcBef>
              <a:spcAft>
                <a:spcPts val="0"/>
              </a:spcAft>
              <a:buClr>
                <a:schemeClr val="dk1"/>
              </a:buClr>
              <a:buSzPct val="100000"/>
              <a:buChar char="•"/>
            </a:pPr>
            <a:r>
              <a:rPr b="1" lang="en-US"/>
              <a:t>Foreground lifetime</a:t>
            </a:r>
            <a:r>
              <a:rPr lang="en-US"/>
              <a:t>: onResume / onPause</a:t>
            </a:r>
            <a:endParaRPr/>
          </a:p>
          <a:p>
            <a:pPr indent="-285750" lvl="1" marL="742950" rtl="0" algn="l">
              <a:spcBef>
                <a:spcPts val="592"/>
              </a:spcBef>
              <a:spcAft>
                <a:spcPts val="0"/>
              </a:spcAft>
              <a:buClr>
                <a:schemeClr val="dk1"/>
              </a:buClr>
              <a:buSzPct val="100000"/>
              <a:buChar char="–"/>
            </a:pPr>
            <a:r>
              <a:rPr lang="en-US"/>
              <a:t>Restore state and save state</a:t>
            </a:r>
            <a:endParaRPr/>
          </a:p>
          <a:p>
            <a:pPr indent="-285750" lvl="1" marL="742950" rtl="0" algn="l">
              <a:spcBef>
                <a:spcPts val="592"/>
              </a:spcBef>
              <a:spcAft>
                <a:spcPts val="0"/>
              </a:spcAft>
              <a:buClr>
                <a:schemeClr val="dk1"/>
              </a:buClr>
              <a:buSzPct val="100000"/>
              <a:buChar char="–"/>
            </a:pPr>
            <a:r>
              <a:rPr lang="en-US"/>
              <a:t>Start and stop audio, video, animations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LifeCycleTest</a:t>
            </a:r>
            <a:endParaRPr/>
          </a:p>
        </p:txBody>
      </p:sp>
      <p:sp>
        <p:nvSpPr>
          <p:cNvPr id="295" name="Google Shape;295;p37"/>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a:t>overload these methods from Activity:</a:t>
            </a:r>
            <a:endParaRPr/>
          </a:p>
          <a:p>
            <a:pPr indent="-285750" lvl="1" marL="742950" rtl="0" algn="l">
              <a:spcBef>
                <a:spcPts val="640"/>
              </a:spcBef>
              <a:spcAft>
                <a:spcPts val="0"/>
              </a:spcAft>
              <a:buClr>
                <a:schemeClr val="dk1"/>
              </a:buClr>
              <a:buSzPts val="3200"/>
              <a:buChar char="–"/>
            </a:pPr>
            <a:r>
              <a:rPr lang="en-US"/>
              <a:t>onCreate(), onStart(), onResume(), onPause(), onStop(), onRestart, onDestroy()</a:t>
            </a:r>
            <a:endParaRPr/>
          </a:p>
          <a:p>
            <a:pPr indent="-285750" lvl="1" marL="742950" rtl="0" algn="l">
              <a:spcBef>
                <a:spcPts val="640"/>
              </a:spcBef>
              <a:spcAft>
                <a:spcPts val="0"/>
              </a:spcAft>
              <a:buClr>
                <a:schemeClr val="dk1"/>
              </a:buClr>
              <a:buSzPts val="3200"/>
              <a:buChar char="–"/>
            </a:pPr>
            <a:r>
              <a:rPr lang="en-US"/>
              <a:t>Use the Log class to log activity</a:t>
            </a:r>
            <a:endParaRPr/>
          </a:p>
          <a:p>
            <a:pPr indent="-285750" lvl="1" marL="742950" rtl="0" algn="l">
              <a:spcBef>
                <a:spcPts val="640"/>
              </a:spcBef>
              <a:spcAft>
                <a:spcPts val="0"/>
              </a:spcAft>
              <a:buClr>
                <a:schemeClr val="dk1"/>
              </a:buClr>
              <a:buSzPts val="3200"/>
              <a:buChar char="–"/>
            </a:pPr>
            <a:r>
              <a:rPr lang="en-US"/>
              <a:t>methods: v, d, i, w, e</a:t>
            </a:r>
            <a:endParaRPr/>
          </a:p>
          <a:p>
            <a:pPr indent="-285750" lvl="1" marL="742950" rtl="0" algn="l">
              <a:spcBef>
                <a:spcPts val="640"/>
              </a:spcBef>
              <a:spcAft>
                <a:spcPts val="0"/>
              </a:spcAft>
              <a:buClr>
                <a:schemeClr val="dk1"/>
              </a:buClr>
              <a:buSzPts val="3200"/>
              <a:buChar char="–"/>
            </a:pPr>
            <a:r>
              <a:rPr lang="en-US"/>
              <a:t>VERBOSE, DEBUG, INFO, WARN, ERROR</a:t>
            </a:r>
            <a:endParaRPr/>
          </a:p>
          <a:p>
            <a:pPr indent="-285750" lvl="1" marL="742950" rtl="0" algn="l">
              <a:spcBef>
                <a:spcPts val="640"/>
              </a:spcBef>
              <a:spcAft>
                <a:spcPts val="0"/>
              </a:spcAft>
              <a:buClr>
                <a:schemeClr val="dk1"/>
              </a:buClr>
              <a:buSzPts val="3200"/>
              <a:buChar char="–"/>
            </a:pPr>
            <a:r>
              <a:rPr lang="en-US"/>
              <a:t>Create a TAG so we can filter</a:t>
            </a:r>
            <a:endParaRPr/>
          </a:p>
          <a:p>
            <a:pPr indent="-82550" lvl="1" marL="742950" rtl="0" algn="l">
              <a:spcBef>
                <a:spcPts val="640"/>
              </a:spcBef>
              <a:spcAft>
                <a:spcPts val="0"/>
              </a:spcAft>
              <a:buClr>
                <a:schemeClr val="dk1"/>
              </a:buClr>
              <a:buSzPts val="3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LifeCycleTest</a:t>
            </a:r>
            <a:endParaRPr/>
          </a:p>
        </p:txBody>
      </p:sp>
      <p:sp>
        <p:nvSpPr>
          <p:cNvPr id="301" name="Google Shape;301;p38"/>
          <p:cNvSpPr txBox="1"/>
          <p:nvPr>
            <p:ph idx="1" type="body"/>
          </p:nvPr>
        </p:nvSpPr>
        <p:spPr>
          <a:xfrm>
            <a:off x="457200" y="1112837"/>
            <a:ext cx="3505200" cy="52117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600"/>
              <a:buChar char="•"/>
            </a:pPr>
            <a:r>
              <a:rPr lang="en-US"/>
              <a:t>Run the app and open the Logcat view. </a:t>
            </a:r>
            <a:endParaRPr/>
          </a:p>
          <a:p>
            <a:pPr indent="-285750" lvl="1" marL="742950" rtl="0" algn="l">
              <a:spcBef>
                <a:spcPts val="640"/>
              </a:spcBef>
              <a:spcAft>
                <a:spcPts val="0"/>
              </a:spcAft>
              <a:buClr>
                <a:schemeClr val="dk1"/>
              </a:buClr>
              <a:buSzPts val="3200"/>
              <a:buChar char="–"/>
            </a:pPr>
            <a:r>
              <a:rPr lang="en-US"/>
              <a:t>Eclipse Window-&gt; Show View -&gt; Other -&gt; Android -&gt; Logcat </a:t>
            </a:r>
            <a:br>
              <a:rPr lang="en-US"/>
            </a:br>
            <a:r>
              <a:rPr lang="en-US"/>
              <a:t>or via DDMS</a:t>
            </a:r>
            <a:endParaRPr/>
          </a:p>
        </p:txBody>
      </p:sp>
      <p:pic>
        <p:nvPicPr>
          <p:cNvPr id="302" name="Google Shape;302;p38"/>
          <p:cNvPicPr preferRelativeResize="0"/>
          <p:nvPr/>
        </p:nvPicPr>
        <p:blipFill rotWithShape="1">
          <a:blip r:embed="rId3">
            <a:alphaModFix/>
          </a:blip>
          <a:srcRect b="0" l="0" r="0" t="0"/>
          <a:stretch/>
        </p:blipFill>
        <p:spPr>
          <a:xfrm>
            <a:off x="4800600" y="1143000"/>
            <a:ext cx="3981450" cy="540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Logcat</a:t>
            </a:r>
            <a:endParaRPr/>
          </a:p>
        </p:txBody>
      </p:sp>
      <p:sp>
        <p:nvSpPr>
          <p:cNvPr id="308" name="Google Shape;308;p39"/>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a:t>After app started</a:t>
            </a:r>
            <a:endParaRPr/>
          </a:p>
          <a:p>
            <a:pPr indent="-114300" lvl="0" marL="342900" rtl="0" algn="l">
              <a:spcBef>
                <a:spcPts val="720"/>
              </a:spcBef>
              <a:spcAft>
                <a:spcPts val="0"/>
              </a:spcAft>
              <a:buClr>
                <a:schemeClr val="dk1"/>
              </a:buClr>
              <a:buSzPts val="3600"/>
              <a:buNone/>
            </a:pPr>
            <a:r>
              <a:t/>
            </a:r>
            <a:endParaRPr/>
          </a:p>
        </p:txBody>
      </p:sp>
      <p:pic>
        <p:nvPicPr>
          <p:cNvPr id="309" name="Google Shape;309;p39"/>
          <p:cNvPicPr preferRelativeResize="0"/>
          <p:nvPr/>
        </p:nvPicPr>
        <p:blipFill rotWithShape="1">
          <a:blip r:embed="rId3">
            <a:alphaModFix/>
          </a:blip>
          <a:srcRect b="0" l="0" r="0" t="0"/>
          <a:stretch/>
        </p:blipFill>
        <p:spPr>
          <a:xfrm>
            <a:off x="152400" y="1828800"/>
            <a:ext cx="8467725" cy="2514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Logcat</a:t>
            </a:r>
            <a:endParaRPr/>
          </a:p>
        </p:txBody>
      </p:sp>
      <p:sp>
        <p:nvSpPr>
          <p:cNvPr id="315" name="Google Shape;315;p40"/>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a:t>Rotate emulator with CTRL+F-11</a:t>
            </a:r>
            <a:endParaRPr/>
          </a:p>
        </p:txBody>
      </p:sp>
      <p:pic>
        <p:nvPicPr>
          <p:cNvPr id="316" name="Google Shape;316;p40"/>
          <p:cNvPicPr preferRelativeResize="0"/>
          <p:nvPr/>
        </p:nvPicPr>
        <p:blipFill rotWithShape="1">
          <a:blip r:embed="rId3">
            <a:alphaModFix/>
          </a:blip>
          <a:srcRect b="0" l="0" r="0" t="0"/>
          <a:stretch/>
        </p:blipFill>
        <p:spPr>
          <a:xfrm>
            <a:off x="9939" y="1828800"/>
            <a:ext cx="8600661" cy="5029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Pausing - onPause method</a:t>
            </a:r>
            <a:endParaRPr/>
          </a:p>
        </p:txBody>
      </p:sp>
      <p:sp>
        <p:nvSpPr>
          <p:cNvPr id="322" name="Google Shape;322;p41"/>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a:t>when activity paused you should</a:t>
            </a:r>
            <a:endParaRPr/>
          </a:p>
          <a:p>
            <a:pPr indent="-285750" lvl="1" marL="742950" rtl="0" algn="l">
              <a:spcBef>
                <a:spcPts val="640"/>
              </a:spcBef>
              <a:spcAft>
                <a:spcPts val="0"/>
              </a:spcAft>
              <a:buClr>
                <a:schemeClr val="dk1"/>
              </a:buClr>
              <a:buSzPts val="3200"/>
              <a:buChar char="–"/>
            </a:pPr>
            <a:r>
              <a:rPr lang="en-US"/>
              <a:t>stop animations of other CPU intensive tasks</a:t>
            </a:r>
            <a:endParaRPr/>
          </a:p>
          <a:p>
            <a:pPr indent="-285750" lvl="1" marL="742950" rtl="0" algn="l">
              <a:spcBef>
                <a:spcPts val="640"/>
              </a:spcBef>
              <a:spcAft>
                <a:spcPts val="0"/>
              </a:spcAft>
              <a:buClr>
                <a:schemeClr val="dk1"/>
              </a:buClr>
              <a:buSzPts val="3200"/>
              <a:buChar char="–"/>
            </a:pPr>
            <a:r>
              <a:rPr lang="en-US"/>
              <a:t>release resources such as broadcast receivers (app stops listening for broadcast info) and handles to sensors such as GPS device or handles to the camera</a:t>
            </a:r>
            <a:endParaRPr/>
          </a:p>
          <a:p>
            <a:pPr indent="-285750" lvl="1" marL="742950" rtl="0" algn="l">
              <a:spcBef>
                <a:spcPts val="640"/>
              </a:spcBef>
              <a:spcAft>
                <a:spcPts val="0"/>
              </a:spcAft>
              <a:buClr>
                <a:schemeClr val="dk1"/>
              </a:buClr>
              <a:buSzPts val="3200"/>
              <a:buChar char="–"/>
            </a:pPr>
            <a:r>
              <a:rPr lang="en-US"/>
              <a:t>stop audio and video if appropriate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Application Components</a:t>
            </a:r>
            <a:endParaRPr/>
          </a:p>
        </p:txBody>
      </p:sp>
      <p:sp>
        <p:nvSpPr>
          <p:cNvPr id="101" name="Google Shape;101;p15"/>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Content Providers</a:t>
            </a:r>
            <a:endParaRPr/>
          </a:p>
          <a:p>
            <a:pPr indent="-285750" lvl="1" marL="742950" rtl="0" algn="l">
              <a:spcBef>
                <a:spcPts val="592"/>
              </a:spcBef>
              <a:spcAft>
                <a:spcPts val="0"/>
              </a:spcAft>
              <a:buClr>
                <a:schemeClr val="dk1"/>
              </a:buClr>
              <a:buSzPct val="100000"/>
              <a:buChar char="–"/>
            </a:pPr>
            <a:r>
              <a:rPr lang="en-US"/>
              <a:t>a bridge between applications to share data</a:t>
            </a:r>
            <a:endParaRPr/>
          </a:p>
          <a:p>
            <a:pPr indent="-285750" lvl="1" marL="742950" rtl="0" algn="l">
              <a:spcBef>
                <a:spcPts val="592"/>
              </a:spcBef>
              <a:spcAft>
                <a:spcPts val="0"/>
              </a:spcAft>
              <a:buClr>
                <a:schemeClr val="dk1"/>
              </a:buClr>
              <a:buSzPct val="100000"/>
              <a:buChar char="–"/>
            </a:pPr>
            <a:r>
              <a:rPr lang="en-US"/>
              <a:t>for example the devices contacts information</a:t>
            </a:r>
            <a:endParaRPr/>
          </a:p>
          <a:p>
            <a:pPr indent="-285750" lvl="1" marL="742950" rtl="0" algn="l">
              <a:spcBef>
                <a:spcPts val="592"/>
              </a:spcBef>
              <a:spcAft>
                <a:spcPts val="0"/>
              </a:spcAft>
              <a:buClr>
                <a:schemeClr val="dk1"/>
              </a:buClr>
              <a:buSzPct val="100000"/>
              <a:buChar char="–"/>
            </a:pPr>
            <a:r>
              <a:rPr lang="en-US"/>
              <a:t>we tend to use these, but not create new ones</a:t>
            </a:r>
            <a:endParaRPr/>
          </a:p>
          <a:p>
            <a:pPr indent="-342900" lvl="0" marL="342900" rtl="0" algn="l">
              <a:spcBef>
                <a:spcPts val="666"/>
              </a:spcBef>
              <a:spcAft>
                <a:spcPts val="0"/>
              </a:spcAft>
              <a:buClr>
                <a:schemeClr val="dk1"/>
              </a:buClr>
              <a:buSzPct val="100000"/>
              <a:buChar char="•"/>
            </a:pPr>
            <a:r>
              <a:rPr lang="en-US"/>
              <a:t>Broadcast Receivers</a:t>
            </a:r>
            <a:endParaRPr/>
          </a:p>
          <a:p>
            <a:pPr indent="-285750" lvl="1" marL="742950" rtl="0" algn="l">
              <a:spcBef>
                <a:spcPts val="592"/>
              </a:spcBef>
              <a:spcAft>
                <a:spcPts val="0"/>
              </a:spcAft>
              <a:buClr>
                <a:schemeClr val="dk1"/>
              </a:buClr>
              <a:buSzPct val="100000"/>
              <a:buChar char="–"/>
            </a:pPr>
            <a:r>
              <a:rPr lang="en-US"/>
              <a:t>component that responds to system wide announcements</a:t>
            </a:r>
            <a:endParaRPr/>
          </a:p>
          <a:p>
            <a:pPr indent="-285750" lvl="1" marL="742950" rtl="0" algn="l">
              <a:spcBef>
                <a:spcPts val="592"/>
              </a:spcBef>
              <a:spcAft>
                <a:spcPts val="0"/>
              </a:spcAft>
              <a:buClr>
                <a:schemeClr val="dk1"/>
              </a:buClr>
              <a:buSzPct val="100000"/>
              <a:buChar char="–"/>
            </a:pPr>
            <a:r>
              <a:rPr lang="en-US"/>
              <a:t>battery low, screen off, date changed</a:t>
            </a:r>
            <a:endParaRPr/>
          </a:p>
          <a:p>
            <a:pPr indent="-285750" lvl="1" marL="742950" rtl="0" algn="l">
              <a:spcBef>
                <a:spcPts val="592"/>
              </a:spcBef>
              <a:spcAft>
                <a:spcPts val="0"/>
              </a:spcAft>
              <a:buClr>
                <a:schemeClr val="dk1"/>
              </a:buClr>
              <a:buSzPct val="100000"/>
              <a:buChar char="–"/>
            </a:pPr>
            <a:r>
              <a:rPr lang="en-US"/>
              <a:t>also possible to initiate broadcasts from within an application</a:t>
            </a:r>
            <a:endParaRPr/>
          </a:p>
          <a:p>
            <a:pPr indent="-131445" lvl="0" marL="342900" rtl="0" algn="l">
              <a:spcBef>
                <a:spcPts val="666"/>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Stopping onStop()</a:t>
            </a:r>
            <a:endParaRPr/>
          </a:p>
        </p:txBody>
      </p:sp>
      <p:sp>
        <p:nvSpPr>
          <p:cNvPr id="328" name="Google Shape;328;p42"/>
          <p:cNvSpPr txBox="1"/>
          <p:nvPr>
            <p:ph idx="1" type="body"/>
          </p:nvPr>
        </p:nvSpPr>
        <p:spPr>
          <a:xfrm>
            <a:off x="457200" y="1112837"/>
            <a:ext cx="8229600" cy="57451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Many scenarios cause activity to be stopped</a:t>
            </a:r>
            <a:endParaRPr/>
          </a:p>
          <a:p>
            <a:pPr indent="-342900" lvl="0" marL="342900" rtl="0" algn="l">
              <a:spcBef>
                <a:spcPts val="666"/>
              </a:spcBef>
              <a:spcAft>
                <a:spcPts val="0"/>
              </a:spcAft>
              <a:buClr>
                <a:schemeClr val="dk1"/>
              </a:buClr>
              <a:buSzPct val="100000"/>
              <a:buChar char="•"/>
            </a:pPr>
            <a:r>
              <a:rPr lang="en-US"/>
              <a:t>Well behaved apps save progress and restart seamlessly</a:t>
            </a:r>
            <a:endParaRPr/>
          </a:p>
          <a:p>
            <a:pPr indent="-342900" lvl="0" marL="342900" rtl="0" algn="l">
              <a:spcBef>
                <a:spcPts val="666"/>
              </a:spcBef>
              <a:spcAft>
                <a:spcPts val="0"/>
              </a:spcAft>
              <a:buClr>
                <a:schemeClr val="dk1"/>
              </a:buClr>
              <a:buSzPct val="100000"/>
              <a:buChar char="•"/>
            </a:pPr>
            <a:r>
              <a:rPr lang="en-US"/>
              <a:t>Activity stopped when:</a:t>
            </a:r>
            <a:endParaRPr/>
          </a:p>
          <a:p>
            <a:pPr indent="-285750" lvl="1" marL="742950" rtl="0" algn="l">
              <a:spcBef>
                <a:spcPts val="592"/>
              </a:spcBef>
              <a:spcAft>
                <a:spcPts val="0"/>
              </a:spcAft>
              <a:buClr>
                <a:schemeClr val="dk1"/>
              </a:buClr>
              <a:buSzPct val="100000"/>
              <a:buChar char="–"/>
            </a:pPr>
            <a:r>
              <a:rPr lang="en-US"/>
              <a:t>user performs action in activity that starts another activity in the application</a:t>
            </a:r>
            <a:endParaRPr/>
          </a:p>
          <a:p>
            <a:pPr indent="-285750" lvl="1" marL="742950" rtl="0" algn="l">
              <a:spcBef>
                <a:spcPts val="592"/>
              </a:spcBef>
              <a:spcAft>
                <a:spcPts val="0"/>
              </a:spcAft>
              <a:buClr>
                <a:schemeClr val="dk1"/>
              </a:buClr>
              <a:buSzPct val="100000"/>
              <a:buChar char="–"/>
            </a:pPr>
            <a:r>
              <a:rPr lang="en-US"/>
              <a:t>user opens Recent Apps window and starts a new application</a:t>
            </a:r>
            <a:endParaRPr/>
          </a:p>
          <a:p>
            <a:pPr indent="-285750" lvl="1" marL="742950" rtl="0" algn="l">
              <a:spcBef>
                <a:spcPts val="592"/>
              </a:spcBef>
              <a:spcAft>
                <a:spcPts val="0"/>
              </a:spcAft>
              <a:buClr>
                <a:schemeClr val="dk1"/>
              </a:buClr>
              <a:buSzPct val="100000"/>
              <a:buChar char="–"/>
            </a:pPr>
            <a:r>
              <a:rPr lang="en-US"/>
              <a:t>user receives phone call</a:t>
            </a:r>
            <a:endParaRPr/>
          </a:p>
          <a:p>
            <a:pPr indent="-342900" lvl="0" marL="342900" rtl="0" algn="l">
              <a:spcBef>
                <a:spcPts val="666"/>
              </a:spcBef>
              <a:spcAft>
                <a:spcPts val="0"/>
              </a:spcAft>
              <a:buClr>
                <a:schemeClr val="dk1"/>
              </a:buClr>
              <a:buSzPct val="100000"/>
              <a:buChar char="•"/>
            </a:pPr>
            <a:r>
              <a:rPr lang="en-US"/>
              <a:t>use onStop to release all resources and save information (persistence)</a:t>
            </a:r>
            <a:endParaRPr/>
          </a:p>
          <a:p>
            <a:pPr indent="-97790" lvl="1" marL="742950" rtl="0" algn="l">
              <a:spcBef>
                <a:spcPts val="592"/>
              </a:spcBef>
              <a:spcAft>
                <a:spcPts val="0"/>
              </a:spcAft>
              <a:buClr>
                <a:schemeClr val="dk1"/>
              </a:buClr>
              <a:buSzPct val="10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How to stop an Activity yourself?</a:t>
            </a:r>
            <a:endParaRPr/>
          </a:p>
        </p:txBody>
      </p:sp>
      <p:sp>
        <p:nvSpPr>
          <p:cNvPr id="334" name="Google Shape;334;p43"/>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Generally, don't worry about it!</a:t>
            </a:r>
            <a:endParaRPr/>
          </a:p>
          <a:p>
            <a:pPr indent="-342900" lvl="0" marL="342900" rtl="0" algn="l">
              <a:spcBef>
                <a:spcPts val="612"/>
              </a:spcBef>
              <a:spcAft>
                <a:spcPts val="0"/>
              </a:spcAft>
              <a:buClr>
                <a:schemeClr val="dk1"/>
              </a:buClr>
              <a:buSzPct val="100000"/>
              <a:buChar char="•"/>
            </a:pPr>
            <a:r>
              <a:rPr lang="en-US"/>
              <a:t>"</a:t>
            </a:r>
            <a:r>
              <a:rPr b="1" lang="en-US"/>
              <a:t>Note:</a:t>
            </a:r>
            <a:r>
              <a:rPr lang="en-US"/>
              <a:t> In most cases, you should not explicitly finish an activity using these methods. As discussed in the following section about the activity lifecycle, the Android system manages the life of an activity for you, so you do not need to finish your own activities. Calling these methods could adversely affect the expected user experience and should only be used when you absolutely do not want the user to return to this instance of the activity."</a:t>
            </a:r>
            <a:endParaRPr/>
          </a:p>
          <a:p>
            <a:pPr indent="-342900" lvl="0" marL="342900" rtl="0" algn="l">
              <a:spcBef>
                <a:spcPts val="612"/>
              </a:spcBef>
              <a:spcAft>
                <a:spcPts val="0"/>
              </a:spcAft>
              <a:buClr>
                <a:schemeClr val="dk1"/>
              </a:buClr>
              <a:buSzPct val="100000"/>
              <a:buChar char="•"/>
            </a:pPr>
            <a:r>
              <a:rPr lang="en-US"/>
              <a:t>methods: finish(), finishActivity()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Saving State</a:t>
            </a:r>
            <a:endParaRPr/>
          </a:p>
        </p:txBody>
      </p:sp>
      <p:sp>
        <p:nvSpPr>
          <p:cNvPr id="340" name="Google Shape;340;p44"/>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a:t>activities that are paused or stopped the state (instance vars) of the activity are retained</a:t>
            </a:r>
            <a:endParaRPr/>
          </a:p>
          <a:p>
            <a:pPr indent="-285750" lvl="1" marL="742950" rtl="0" algn="l">
              <a:spcBef>
                <a:spcPts val="640"/>
              </a:spcBef>
              <a:spcAft>
                <a:spcPts val="0"/>
              </a:spcAft>
              <a:buClr>
                <a:schemeClr val="dk1"/>
              </a:buClr>
              <a:buSzPts val="3200"/>
              <a:buChar char="–"/>
            </a:pPr>
            <a:r>
              <a:rPr lang="en-US"/>
              <a:t>even if not in foreground</a:t>
            </a:r>
            <a:endParaRPr/>
          </a:p>
          <a:p>
            <a:pPr indent="-342900" lvl="0" marL="342900" rtl="0" algn="l">
              <a:spcBef>
                <a:spcPts val="720"/>
              </a:spcBef>
              <a:spcAft>
                <a:spcPts val="0"/>
              </a:spcAft>
              <a:buClr>
                <a:schemeClr val="dk1"/>
              </a:buClr>
              <a:buSzPts val="3600"/>
              <a:buChar char="•"/>
            </a:pPr>
            <a:r>
              <a:rPr lang="en-US"/>
              <a:t>When activity destroyed the Activity object is destroyed</a:t>
            </a:r>
            <a:endParaRPr/>
          </a:p>
          <a:p>
            <a:pPr indent="-285750" lvl="1" marL="742950" rtl="0" algn="l">
              <a:spcBef>
                <a:spcPts val="640"/>
              </a:spcBef>
              <a:spcAft>
                <a:spcPts val="0"/>
              </a:spcAft>
              <a:buClr>
                <a:schemeClr val="dk1"/>
              </a:buClr>
              <a:buSzPts val="3200"/>
              <a:buChar char="–"/>
            </a:pPr>
            <a:r>
              <a:rPr lang="en-US"/>
              <a:t>can save information via onSaveInstanceState method. Write data to Bundle, Bundle given back when restarted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Activity Destruction</a:t>
            </a:r>
            <a:endParaRPr/>
          </a:p>
        </p:txBody>
      </p:sp>
      <p:sp>
        <p:nvSpPr>
          <p:cNvPr id="346" name="Google Shape;346;p45"/>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a:t>app may be destroyed under normal circumstances</a:t>
            </a:r>
            <a:endParaRPr/>
          </a:p>
          <a:p>
            <a:pPr indent="-285750" lvl="1" marL="742950" rtl="0" algn="l">
              <a:spcBef>
                <a:spcPts val="640"/>
              </a:spcBef>
              <a:spcAft>
                <a:spcPts val="0"/>
              </a:spcAft>
              <a:buClr>
                <a:schemeClr val="dk1"/>
              </a:buClr>
              <a:buSzPts val="3200"/>
              <a:buChar char="–"/>
            </a:pPr>
            <a:r>
              <a:rPr lang="en-US"/>
              <a:t>on its own by calling finish or user pressing the back button to navigate away from app</a:t>
            </a:r>
            <a:endParaRPr/>
          </a:p>
          <a:p>
            <a:pPr indent="-285750" lvl="1" marL="742950" rtl="0" algn="l">
              <a:spcBef>
                <a:spcPts val="640"/>
              </a:spcBef>
              <a:spcAft>
                <a:spcPts val="0"/>
              </a:spcAft>
              <a:buClr>
                <a:schemeClr val="dk1"/>
              </a:buClr>
              <a:buSzPts val="3200"/>
              <a:buChar char="–"/>
            </a:pPr>
            <a:r>
              <a:rPr lang="en-US"/>
              <a:t>normal lifecycle methods handle this </a:t>
            </a:r>
            <a:br>
              <a:rPr lang="en-US"/>
            </a:br>
            <a:r>
              <a:rPr lang="en-US"/>
              <a:t>onPause(0) -&gt; onStop() -&gt; onDestroy</a:t>
            </a:r>
            <a:endParaRPr/>
          </a:p>
          <a:p>
            <a:pPr indent="-342900" lvl="0" marL="342900" rtl="0" algn="l">
              <a:spcBef>
                <a:spcPts val="720"/>
              </a:spcBef>
              <a:spcAft>
                <a:spcPts val="0"/>
              </a:spcAft>
              <a:buClr>
                <a:schemeClr val="dk1"/>
              </a:buClr>
              <a:buSzPts val="3600"/>
              <a:buChar char="•"/>
            </a:pPr>
            <a:r>
              <a:rPr lang="en-US"/>
              <a:t>If the system must destroy the activity (to recover resources or on an orientation change) must be able to recreate Activity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Activity Destruction</a:t>
            </a:r>
            <a:endParaRPr/>
          </a:p>
        </p:txBody>
      </p:sp>
      <p:pic>
        <p:nvPicPr>
          <p:cNvPr id="353" name="Google Shape;353;p46"/>
          <p:cNvPicPr preferRelativeResize="0"/>
          <p:nvPr/>
        </p:nvPicPr>
        <p:blipFill rotWithShape="1">
          <a:blip r:embed="rId3">
            <a:alphaModFix/>
          </a:blip>
          <a:srcRect b="0" l="0" r="0" t="0"/>
          <a:stretch/>
        </p:blipFill>
        <p:spPr>
          <a:xfrm>
            <a:off x="304800" y="1295400"/>
            <a:ext cx="8610600" cy="413308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Activity Destruction</a:t>
            </a:r>
            <a:endParaRPr/>
          </a:p>
        </p:txBody>
      </p:sp>
      <p:sp>
        <p:nvSpPr>
          <p:cNvPr id="359" name="Google Shape;359;p47"/>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a:t>If Activity destroyed with potential to be recreate later</a:t>
            </a:r>
            <a:endParaRPr/>
          </a:p>
          <a:p>
            <a:pPr indent="-342900" lvl="0" marL="342900" rtl="0" algn="l">
              <a:spcBef>
                <a:spcPts val="720"/>
              </a:spcBef>
              <a:spcAft>
                <a:spcPts val="0"/>
              </a:spcAft>
              <a:buClr>
                <a:schemeClr val="dk1"/>
              </a:buClr>
              <a:buSzPts val="3600"/>
              <a:buChar char="•"/>
            </a:pPr>
            <a:r>
              <a:rPr lang="en-US"/>
              <a:t>system calls the onSaveInstanceState (Bundle outState) method</a:t>
            </a:r>
            <a:endParaRPr/>
          </a:p>
          <a:p>
            <a:pPr indent="-342900" lvl="0" marL="342900" rtl="0" algn="l">
              <a:spcBef>
                <a:spcPts val="720"/>
              </a:spcBef>
              <a:spcAft>
                <a:spcPts val="0"/>
              </a:spcAft>
              <a:buClr>
                <a:schemeClr val="dk1"/>
              </a:buClr>
              <a:buSzPts val="3600"/>
              <a:buChar char="•"/>
            </a:pPr>
            <a:r>
              <a:rPr lang="en-US"/>
              <a:t>Bundle is a data structure like a Map</a:t>
            </a:r>
            <a:endParaRPr/>
          </a:p>
          <a:p>
            <a:pPr indent="-285750" lvl="1" marL="742950" rtl="0" algn="l">
              <a:spcBef>
                <a:spcPts val="640"/>
              </a:spcBef>
              <a:spcAft>
                <a:spcPts val="0"/>
              </a:spcAft>
              <a:buClr>
                <a:schemeClr val="dk1"/>
              </a:buClr>
              <a:buSzPts val="3200"/>
              <a:buChar char="–"/>
            </a:pPr>
            <a:r>
              <a:rPr lang="en-US"/>
              <a:t>String keys</a:t>
            </a:r>
            <a:endParaRPr/>
          </a:p>
          <a:p>
            <a:pPr indent="-285750" lvl="1" marL="742950" rtl="0" algn="l">
              <a:spcBef>
                <a:spcPts val="640"/>
              </a:spcBef>
              <a:spcAft>
                <a:spcPts val="0"/>
              </a:spcAft>
              <a:buClr>
                <a:schemeClr val="dk1"/>
              </a:buClr>
              <a:buSzPts val="3200"/>
              <a:buChar char="–"/>
            </a:pPr>
            <a:r>
              <a:rPr lang="en-US"/>
              <a:t>put methods for primitives, arrays, Strings, Serializables (Java), and Parcels (android)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8"/>
          <p:cNvSpPr txBox="1"/>
          <p:nvPr>
            <p:ph type="title"/>
          </p:nvPr>
        </p:nvSpPr>
        <p:spPr>
          <a:xfrm>
            <a:off x="457200" y="0"/>
            <a:ext cx="8229600" cy="1752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onSaveInstanceState</a:t>
            </a:r>
            <a:br>
              <a:rPr lang="en-US"/>
            </a:br>
            <a:r>
              <a:rPr lang="en-US"/>
              <a:t>onRestoreInstanceState()</a:t>
            </a:r>
            <a:endParaRPr/>
          </a:p>
        </p:txBody>
      </p:sp>
      <p:sp>
        <p:nvSpPr>
          <p:cNvPr id="365" name="Google Shape;365;p48"/>
          <p:cNvSpPr txBox="1"/>
          <p:nvPr>
            <p:ph idx="1" type="body"/>
          </p:nvPr>
        </p:nvSpPr>
        <p:spPr>
          <a:xfrm>
            <a:off x="533400" y="1642924"/>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a:t>systems write info about views to Bundle</a:t>
            </a:r>
            <a:endParaRPr/>
          </a:p>
          <a:p>
            <a:pPr indent="-342900" lvl="0" marL="342900" rtl="0" algn="l">
              <a:spcBef>
                <a:spcPts val="720"/>
              </a:spcBef>
              <a:spcAft>
                <a:spcPts val="0"/>
              </a:spcAft>
              <a:buClr>
                <a:schemeClr val="dk1"/>
              </a:buClr>
              <a:buSzPts val="3600"/>
              <a:buChar char="•"/>
            </a:pPr>
            <a:r>
              <a:rPr lang="en-US"/>
              <a:t>other information must be added by programmer</a:t>
            </a:r>
            <a:endParaRPr/>
          </a:p>
          <a:p>
            <a:pPr indent="-285750" lvl="1" marL="742950" rtl="0" algn="l">
              <a:spcBef>
                <a:spcPts val="640"/>
              </a:spcBef>
              <a:spcAft>
                <a:spcPts val="0"/>
              </a:spcAft>
              <a:buClr>
                <a:schemeClr val="dk1"/>
              </a:buClr>
              <a:buSzPts val="3200"/>
              <a:buChar char="–"/>
            </a:pPr>
            <a:r>
              <a:rPr lang="en-US"/>
              <a:t>example, board state for mastermind</a:t>
            </a:r>
            <a:endParaRPr/>
          </a:p>
          <a:p>
            <a:pPr indent="-342900" lvl="0" marL="342900" rtl="0" algn="l">
              <a:spcBef>
                <a:spcPts val="720"/>
              </a:spcBef>
              <a:spcAft>
                <a:spcPts val="0"/>
              </a:spcAft>
              <a:buClr>
                <a:schemeClr val="dk1"/>
              </a:buClr>
              <a:buSzPts val="3600"/>
              <a:buChar char="•"/>
            </a:pPr>
            <a:r>
              <a:rPr lang="en-US"/>
              <a:t>When Activity recreated Bundle sent to onCreate and onRestoreInstanceState()</a:t>
            </a:r>
            <a:endParaRPr/>
          </a:p>
          <a:p>
            <a:pPr indent="-342900" lvl="0" marL="342900" rtl="0" algn="l">
              <a:spcBef>
                <a:spcPts val="720"/>
              </a:spcBef>
              <a:spcAft>
                <a:spcPts val="0"/>
              </a:spcAft>
              <a:buClr>
                <a:schemeClr val="dk1"/>
              </a:buClr>
              <a:buSzPts val="3600"/>
              <a:buChar char="•"/>
            </a:pPr>
            <a:r>
              <a:rPr lang="en-US"/>
              <a:t>use either method to restore state data / instance variables</a:t>
            </a:r>
            <a:endParaRPr/>
          </a:p>
          <a:p>
            <a:pPr indent="-82550" lvl="1" marL="742950" rtl="0" algn="l">
              <a:spcBef>
                <a:spcPts val="640"/>
              </a:spcBef>
              <a:spcAft>
                <a:spcPts val="0"/>
              </a:spcAft>
              <a:buClr>
                <a:schemeClr val="dk1"/>
              </a:buClr>
              <a:buSzPts val="32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Starting You Own Activities</a:t>
            </a:r>
            <a:endParaRPr/>
          </a:p>
        </p:txBody>
      </p:sp>
      <p:sp>
        <p:nvSpPr>
          <p:cNvPr id="371" name="Google Shape;371;p49"/>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You will often start new Activities within your Activity</a:t>
            </a:r>
            <a:endParaRPr/>
          </a:p>
          <a:p>
            <a:pPr indent="-285750" lvl="1" marL="742950" rtl="0" algn="l">
              <a:spcBef>
                <a:spcPts val="592"/>
              </a:spcBef>
              <a:spcAft>
                <a:spcPts val="0"/>
              </a:spcAft>
              <a:buClr>
                <a:schemeClr val="dk1"/>
              </a:buClr>
              <a:buSzPct val="100000"/>
              <a:buChar char="–"/>
            </a:pPr>
            <a:r>
              <a:rPr lang="en-US"/>
              <a:t>accomplish a task</a:t>
            </a:r>
            <a:endParaRPr/>
          </a:p>
          <a:p>
            <a:pPr indent="-285750" lvl="1" marL="742950" rtl="0" algn="l">
              <a:spcBef>
                <a:spcPts val="592"/>
              </a:spcBef>
              <a:spcAft>
                <a:spcPts val="0"/>
              </a:spcAft>
              <a:buClr>
                <a:schemeClr val="dk1"/>
              </a:buClr>
              <a:buSzPct val="100000"/>
              <a:buChar char="–"/>
            </a:pPr>
            <a:r>
              <a:rPr lang="en-US"/>
              <a:t>get some data</a:t>
            </a:r>
            <a:endParaRPr/>
          </a:p>
          <a:p>
            <a:pPr indent="-342900" lvl="0" marL="342900" rtl="0" algn="l">
              <a:spcBef>
                <a:spcPts val="666"/>
              </a:spcBef>
              <a:spcAft>
                <a:spcPts val="0"/>
              </a:spcAft>
              <a:buClr>
                <a:schemeClr val="dk1"/>
              </a:buClr>
              <a:buSzPct val="100000"/>
              <a:buChar char="•"/>
            </a:pPr>
            <a:r>
              <a:rPr lang="en-US"/>
              <a:t>Click Button to get name</a:t>
            </a:r>
            <a:endParaRPr/>
          </a:p>
          <a:p>
            <a:pPr indent="-285750" lvl="1" marL="742950" rtl="0" algn="l">
              <a:spcBef>
                <a:spcPts val="592"/>
              </a:spcBef>
              <a:spcAft>
                <a:spcPts val="0"/>
              </a:spcAft>
              <a:buClr>
                <a:schemeClr val="dk1"/>
              </a:buClr>
              <a:buSzPct val="100000"/>
              <a:buChar char="–"/>
            </a:pPr>
            <a:r>
              <a:rPr lang="en-US"/>
              <a:t>on button click (look at xml)</a:t>
            </a:r>
            <a:endParaRPr/>
          </a:p>
          <a:p>
            <a:pPr indent="-285750" lvl="1" marL="742950" rtl="0" algn="l">
              <a:spcBef>
                <a:spcPts val="592"/>
              </a:spcBef>
              <a:spcAft>
                <a:spcPts val="0"/>
              </a:spcAft>
              <a:buClr>
                <a:schemeClr val="dk1"/>
              </a:buClr>
              <a:buSzPct val="100000"/>
              <a:buChar char="–"/>
            </a:pPr>
            <a:r>
              <a:rPr lang="en-US"/>
              <a:t>create an intent</a:t>
            </a:r>
            <a:endParaRPr/>
          </a:p>
          <a:p>
            <a:pPr indent="-285750" lvl="1" marL="742950" rtl="0" algn="l">
              <a:spcBef>
                <a:spcPts val="592"/>
              </a:spcBef>
              <a:spcAft>
                <a:spcPts val="0"/>
              </a:spcAft>
              <a:buClr>
                <a:schemeClr val="dk1"/>
              </a:buClr>
              <a:buSzPct val="100000"/>
              <a:buChar char="–"/>
            </a:pPr>
            <a:r>
              <a:rPr lang="en-US"/>
              <a:t>call startActivityForResult</a:t>
            </a:r>
            <a:endParaRPr/>
          </a:p>
          <a:p>
            <a:pPr indent="-285750" lvl="1" marL="742950" rtl="0" algn="l">
              <a:spcBef>
                <a:spcPts val="592"/>
              </a:spcBef>
              <a:spcAft>
                <a:spcPts val="0"/>
              </a:spcAft>
              <a:buClr>
                <a:schemeClr val="dk1"/>
              </a:buClr>
              <a:buSzPct val="100000"/>
              <a:buChar char="–"/>
            </a:pPr>
            <a:r>
              <a:rPr lang="en-US"/>
              <a:t>override onActivityResult()</a:t>
            </a:r>
            <a:endParaRPr/>
          </a:p>
          <a:p>
            <a:pPr indent="-285750" lvl="1" marL="742950" rtl="0" algn="l">
              <a:spcBef>
                <a:spcPts val="592"/>
              </a:spcBef>
              <a:spcAft>
                <a:spcPts val="0"/>
              </a:spcAft>
              <a:buClr>
                <a:schemeClr val="dk1"/>
              </a:buClr>
              <a:buSzPct val="100000"/>
              <a:buChar char="–"/>
            </a:pPr>
            <a:r>
              <a:rPr lang="en-US"/>
              <a:t>add new Activity to Manifest</a:t>
            </a:r>
            <a:endParaRPr/>
          </a:p>
          <a:p>
            <a:pPr indent="-285750" lvl="1" marL="742950" rtl="0" algn="l">
              <a:spcBef>
                <a:spcPts val="592"/>
              </a:spcBef>
              <a:spcAft>
                <a:spcPts val="0"/>
              </a:spcAft>
              <a:buClr>
                <a:schemeClr val="dk1"/>
              </a:buClr>
              <a:buSzPct val="100000"/>
              <a:buChar char="–"/>
            </a:pPr>
            <a:r>
              <a:rPr lang="en-US"/>
              <a:t>add data to intent, setResult, finish</a:t>
            </a:r>
            <a:endParaRPr/>
          </a:p>
          <a:p>
            <a:pPr indent="-97790" lvl="1" marL="742950" rtl="0" algn="l">
              <a:spcBef>
                <a:spcPts val="592"/>
              </a:spcBef>
              <a:spcAft>
                <a:spcPts val="0"/>
              </a:spcAft>
              <a:buClr>
                <a:schemeClr val="dk1"/>
              </a:buClr>
              <a:buSzPct val="100000"/>
              <a:buNone/>
            </a:pPr>
            <a:r>
              <a:t/>
            </a:r>
            <a:endParaRPr/>
          </a:p>
          <a:p>
            <a:pPr indent="-131445" lvl="0" marL="342900" rtl="0" algn="l">
              <a:spcBef>
                <a:spcPts val="666"/>
              </a:spcBef>
              <a:spcAft>
                <a:spcPts val="0"/>
              </a:spcAft>
              <a:buClr>
                <a:schemeClr val="dk1"/>
              </a:buClr>
              <a:buSzPct val="100000"/>
              <a:buNone/>
            </a:pPr>
            <a:r>
              <a:t/>
            </a:r>
            <a:endParaRPr/>
          </a:p>
        </p:txBody>
      </p:sp>
      <p:sp>
        <p:nvSpPr>
          <p:cNvPr id="372" name="Google Shape;372;p49"/>
          <p:cNvSpPr/>
          <p:nvPr/>
        </p:nvSpPr>
        <p:spPr>
          <a:xfrm>
            <a:off x="76200" y="6336268"/>
            <a:ext cx="9220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3"/>
              </a:rPr>
              <a:t>http://developer.android.com/guide/topics/fundamentals/activities.html#StartingAnActivity</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Intent Demo</a:t>
            </a:r>
            <a:endParaRPr/>
          </a:p>
        </p:txBody>
      </p:sp>
      <p:sp>
        <p:nvSpPr>
          <p:cNvPr id="379" name="Google Shape;379;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0" name="Google Shape;380;p50"/>
          <p:cNvSpPr/>
          <p:nvPr/>
        </p:nvSpPr>
        <p:spPr>
          <a:xfrm>
            <a:off x="990600" y="1905000"/>
            <a:ext cx="2133600" cy="3429000"/>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LifeCycle</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TestActivity</a:t>
            </a:r>
            <a:endParaRPr sz="2800">
              <a:solidFill>
                <a:schemeClr val="dk1"/>
              </a:solidFill>
              <a:latin typeface="Calibri"/>
              <a:ea typeface="Calibri"/>
              <a:cs typeface="Calibri"/>
              <a:sym typeface="Calibri"/>
            </a:endParaRPr>
          </a:p>
        </p:txBody>
      </p:sp>
      <p:sp>
        <p:nvSpPr>
          <p:cNvPr id="381" name="Google Shape;381;p50"/>
          <p:cNvSpPr/>
          <p:nvPr/>
        </p:nvSpPr>
        <p:spPr>
          <a:xfrm>
            <a:off x="5791200" y="1981200"/>
            <a:ext cx="2133600" cy="3429000"/>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Name</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Getter</a:t>
            </a:r>
            <a:endParaRPr sz="2800">
              <a:solidFill>
                <a:schemeClr val="dk1"/>
              </a:solidFill>
              <a:latin typeface="Calibri"/>
              <a:ea typeface="Calibri"/>
              <a:cs typeface="Calibri"/>
              <a:sym typeface="Calibri"/>
            </a:endParaRPr>
          </a:p>
        </p:txBody>
      </p:sp>
      <p:cxnSp>
        <p:nvCxnSpPr>
          <p:cNvPr id="382" name="Google Shape;382;p50"/>
          <p:cNvCxnSpPr/>
          <p:nvPr/>
        </p:nvCxnSpPr>
        <p:spPr>
          <a:xfrm>
            <a:off x="3124200" y="2667000"/>
            <a:ext cx="2667000" cy="1588"/>
          </a:xfrm>
          <a:prstGeom prst="straightConnector1">
            <a:avLst/>
          </a:prstGeom>
          <a:noFill/>
          <a:ln cap="flat" cmpd="sng" w="25400">
            <a:solidFill>
              <a:schemeClr val="dk2"/>
            </a:solidFill>
            <a:prstDash val="solid"/>
            <a:round/>
            <a:headEnd len="sm" w="sm" type="none"/>
            <a:tailEnd len="lg" w="lg" type="stealth"/>
          </a:ln>
        </p:spPr>
      </p:cxnSp>
      <p:sp>
        <p:nvSpPr>
          <p:cNvPr id="383" name="Google Shape;383;p50"/>
          <p:cNvSpPr txBox="1"/>
          <p:nvPr/>
        </p:nvSpPr>
        <p:spPr>
          <a:xfrm>
            <a:off x="3657600" y="1905000"/>
            <a:ext cx="16002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Intent holding constant</a:t>
            </a:r>
            <a:endParaRPr sz="1800">
              <a:solidFill>
                <a:schemeClr val="dk1"/>
              </a:solidFill>
              <a:latin typeface="Calibri"/>
              <a:ea typeface="Calibri"/>
              <a:cs typeface="Calibri"/>
              <a:sym typeface="Calibri"/>
            </a:endParaRPr>
          </a:p>
        </p:txBody>
      </p:sp>
      <p:sp>
        <p:nvSpPr>
          <p:cNvPr id="384" name="Google Shape;384;p50"/>
          <p:cNvSpPr txBox="1"/>
          <p:nvPr/>
        </p:nvSpPr>
        <p:spPr>
          <a:xfrm>
            <a:off x="3276600" y="2819400"/>
            <a:ext cx="2362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startActivityForResult()</a:t>
            </a:r>
            <a:endParaRPr sz="1800">
              <a:solidFill>
                <a:schemeClr val="dk1"/>
              </a:solidFill>
              <a:latin typeface="Calibri"/>
              <a:ea typeface="Calibri"/>
              <a:cs typeface="Calibri"/>
              <a:sym typeface="Calibri"/>
            </a:endParaRPr>
          </a:p>
        </p:txBody>
      </p:sp>
      <p:cxnSp>
        <p:nvCxnSpPr>
          <p:cNvPr id="385" name="Google Shape;385;p50"/>
          <p:cNvCxnSpPr/>
          <p:nvPr/>
        </p:nvCxnSpPr>
        <p:spPr>
          <a:xfrm rot="10800000">
            <a:off x="3124200" y="4341811"/>
            <a:ext cx="2667000" cy="1588"/>
          </a:xfrm>
          <a:prstGeom prst="straightConnector1">
            <a:avLst/>
          </a:prstGeom>
          <a:noFill/>
          <a:ln cap="flat" cmpd="sng" w="25400">
            <a:solidFill>
              <a:schemeClr val="dk2"/>
            </a:solidFill>
            <a:prstDash val="solid"/>
            <a:round/>
            <a:headEnd len="sm" w="sm" type="none"/>
            <a:tailEnd len="lg" w="lg" type="stealth"/>
          </a:ln>
        </p:spPr>
      </p:cxnSp>
      <p:sp>
        <p:nvSpPr>
          <p:cNvPr id="386" name="Google Shape;386;p50"/>
          <p:cNvSpPr txBox="1"/>
          <p:nvPr/>
        </p:nvSpPr>
        <p:spPr>
          <a:xfrm>
            <a:off x="3657600" y="3656011"/>
            <a:ext cx="16002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Intent holding</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Name</a:t>
            </a:r>
            <a:endParaRPr sz="1800">
              <a:solidFill>
                <a:schemeClr val="dk1"/>
              </a:solidFill>
              <a:latin typeface="Calibri"/>
              <a:ea typeface="Calibri"/>
              <a:cs typeface="Calibri"/>
              <a:sym typeface="Calibri"/>
            </a:endParaRPr>
          </a:p>
        </p:txBody>
      </p:sp>
      <p:sp>
        <p:nvSpPr>
          <p:cNvPr id="387" name="Google Shape;387;p50"/>
          <p:cNvSpPr txBox="1"/>
          <p:nvPr/>
        </p:nvSpPr>
        <p:spPr>
          <a:xfrm>
            <a:off x="3276600" y="4419600"/>
            <a:ext cx="2362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setResult()</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Playing Well (or not) With Others</a:t>
            </a:r>
            <a:endParaRPr/>
          </a:p>
        </p:txBody>
      </p:sp>
      <p:sp>
        <p:nvSpPr>
          <p:cNvPr id="393" name="Google Shape;393;p51"/>
          <p:cNvSpPr txBox="1"/>
          <p:nvPr>
            <p:ph idx="1" type="body"/>
          </p:nvPr>
        </p:nvSpPr>
        <p:spPr>
          <a:xfrm>
            <a:off x="152400" y="1112837"/>
            <a:ext cx="4724400" cy="52117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The Play Sound button causes a MediaPlayer to be created and plays a sound</a:t>
            </a:r>
            <a:endParaRPr/>
          </a:p>
          <a:p>
            <a:pPr indent="-342900" lvl="0" marL="342900" rtl="0" algn="l">
              <a:spcBef>
                <a:spcPts val="666"/>
              </a:spcBef>
              <a:spcAft>
                <a:spcPts val="0"/>
              </a:spcAft>
              <a:buClr>
                <a:schemeClr val="dk1"/>
              </a:buClr>
              <a:buSzPct val="100000"/>
              <a:buChar char="•"/>
            </a:pPr>
            <a:r>
              <a:rPr lang="en-US"/>
              <a:t>The Lifecycle app does not clean up after itself</a:t>
            </a:r>
            <a:endParaRPr/>
          </a:p>
          <a:p>
            <a:pPr indent="-342900" lvl="0" marL="342900" rtl="0" algn="l">
              <a:spcBef>
                <a:spcPts val="666"/>
              </a:spcBef>
              <a:spcAft>
                <a:spcPts val="0"/>
              </a:spcAft>
              <a:buClr>
                <a:schemeClr val="dk1"/>
              </a:buClr>
              <a:buSzPct val="100000"/>
              <a:buChar char="•"/>
            </a:pPr>
            <a:r>
              <a:rPr lang="en-US"/>
              <a:t>If app destroyed MediaPlayer keeps playing!!</a:t>
            </a:r>
            <a:endParaRPr/>
          </a:p>
        </p:txBody>
      </p:sp>
      <p:pic>
        <p:nvPicPr>
          <p:cNvPr id="394" name="Google Shape;394;p51"/>
          <p:cNvPicPr preferRelativeResize="0"/>
          <p:nvPr/>
        </p:nvPicPr>
        <p:blipFill rotWithShape="1">
          <a:blip r:embed="rId3">
            <a:alphaModFix/>
          </a:blip>
          <a:srcRect b="0" l="0" r="0" t="0"/>
          <a:stretch/>
        </p:blipFill>
        <p:spPr>
          <a:xfrm>
            <a:off x="5334000" y="838200"/>
            <a:ext cx="3638550" cy="5829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Hello Android</a:t>
            </a:r>
            <a:endParaRPr/>
          </a:p>
        </p:txBody>
      </p:sp>
      <p:sp>
        <p:nvSpPr>
          <p:cNvPr id="107" name="Google Shape;107;p16"/>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a:t>Create an Activity</a:t>
            </a:r>
            <a:endParaRPr/>
          </a:p>
          <a:p>
            <a:pPr indent="-342900" lvl="0" marL="342900" rtl="0" algn="l">
              <a:spcBef>
                <a:spcPts val="720"/>
              </a:spcBef>
              <a:spcAft>
                <a:spcPts val="0"/>
              </a:spcAft>
              <a:buClr>
                <a:schemeClr val="dk1"/>
              </a:buClr>
              <a:buSzPts val="3600"/>
              <a:buChar char="•"/>
            </a:pPr>
            <a:r>
              <a:rPr lang="en-US"/>
              <a:t>Demonstrate resources created</a:t>
            </a:r>
            <a:endParaRPr/>
          </a:p>
          <a:p>
            <a:pPr indent="-342900" lvl="0" marL="342900" rtl="0" algn="l">
              <a:spcBef>
                <a:spcPts val="720"/>
              </a:spcBef>
              <a:spcAft>
                <a:spcPts val="0"/>
              </a:spcAft>
              <a:buClr>
                <a:schemeClr val="dk1"/>
              </a:buClr>
              <a:buSzPts val="3600"/>
              <a:buChar char="•"/>
            </a:pPr>
            <a:r>
              <a:rPr lang="en-US"/>
              <a:t>show the Activity lifecycle within the Android OS</a:t>
            </a:r>
            <a:endParaRPr/>
          </a:p>
          <a:p>
            <a:pPr indent="-342900" lvl="0" marL="342900" rtl="0" algn="l">
              <a:spcBef>
                <a:spcPts val="720"/>
              </a:spcBef>
              <a:spcAft>
                <a:spcPts val="0"/>
              </a:spcAft>
              <a:buClr>
                <a:schemeClr val="dk1"/>
              </a:buClr>
              <a:buSzPts val="3600"/>
              <a:buChar char="•"/>
            </a:pPr>
            <a:r>
              <a:rPr lang="en-US"/>
              <a:t>show the various debugging tools available</a:t>
            </a:r>
            <a:endParaRPr/>
          </a:p>
          <a:p>
            <a:pPr indent="-342900" lvl="0" marL="342900" rtl="0" algn="l">
              <a:spcBef>
                <a:spcPts val="720"/>
              </a:spcBef>
              <a:spcAft>
                <a:spcPts val="0"/>
              </a:spcAft>
              <a:buClr>
                <a:schemeClr val="dk1"/>
              </a:buClr>
              <a:buSzPts val="3600"/>
              <a:buChar char="•"/>
            </a:pPr>
            <a:r>
              <a:rPr lang="en-US"/>
              <a:t>show how to start one Activity from another</a:t>
            </a:r>
            <a:endParaRPr/>
          </a:p>
        </p:txBody>
      </p:sp>
      <p:pic>
        <p:nvPicPr>
          <p:cNvPr id="108" name="Google Shape;108;p16"/>
          <p:cNvPicPr preferRelativeResize="0"/>
          <p:nvPr/>
        </p:nvPicPr>
        <p:blipFill rotWithShape="1">
          <a:blip r:embed="rId3">
            <a:alphaModFix/>
          </a:blip>
          <a:srcRect b="0" l="0" r="0" t="0"/>
          <a:stretch/>
        </p:blipFill>
        <p:spPr>
          <a:xfrm>
            <a:off x="6781800" y="192157"/>
            <a:ext cx="2105025" cy="22793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References</a:t>
            </a:r>
            <a:endParaRPr/>
          </a:p>
        </p:txBody>
      </p:sp>
      <p:sp>
        <p:nvSpPr>
          <p:cNvPr id="400" name="Google Shape;400;p52"/>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Android Introduction by Marko Gargenta, </a:t>
            </a:r>
            <a:r>
              <a:rPr lang="en-US" u="sng">
                <a:solidFill>
                  <a:schemeClr val="hlink"/>
                </a:solidFill>
                <a:hlinkClick r:id="rId3"/>
              </a:rPr>
              <a:t>http://www.lecturemaker.com/2009/10/android-software-platform/</a:t>
            </a:r>
            <a:endParaRPr/>
          </a:p>
          <a:p>
            <a:pPr indent="-342900" lvl="0" marL="342900" rtl="0" algn="l">
              <a:spcBef>
                <a:spcPts val="666"/>
              </a:spcBef>
              <a:spcAft>
                <a:spcPts val="0"/>
              </a:spcAft>
              <a:buClr>
                <a:schemeClr val="dk1"/>
              </a:buClr>
              <a:buSzPct val="100000"/>
              <a:buChar char="•"/>
            </a:pPr>
            <a:r>
              <a:rPr lang="en-US"/>
              <a:t>Android Dev Guide</a:t>
            </a:r>
            <a:r>
              <a:rPr lang="en-US" u="sng">
                <a:solidFill>
                  <a:schemeClr val="hlink"/>
                </a:solidFill>
                <a:hlinkClick r:id="rId4"/>
              </a:rPr>
              <a:t> http://developer.android.com/guide/topics/fundamentals.html</a:t>
            </a:r>
            <a:br>
              <a:rPr lang="en-US"/>
            </a:br>
            <a:r>
              <a:rPr lang="en-US" u="sng">
                <a:solidFill>
                  <a:schemeClr val="hlink"/>
                </a:solidFill>
                <a:hlinkClick r:id="rId5"/>
              </a:rPr>
              <a:t>http://developer.android.com/guide/topics/fundamentals/activities.html</a:t>
            </a:r>
            <a:endParaRPr/>
          </a:p>
          <a:p>
            <a:pPr indent="-342900" lvl="0" marL="342900" rtl="0" algn="l">
              <a:spcBef>
                <a:spcPts val="666"/>
              </a:spcBef>
              <a:spcAft>
                <a:spcPts val="0"/>
              </a:spcAft>
              <a:buClr>
                <a:schemeClr val="dk1"/>
              </a:buClr>
              <a:buSzPct val="100000"/>
              <a:buChar char="•"/>
            </a:pPr>
            <a:r>
              <a:rPr i="1" lang="en-US"/>
              <a:t>Pro Android </a:t>
            </a:r>
            <a:r>
              <a:rPr lang="en-US"/>
              <a:t>by Hashimi &amp; Komatineni (2009)</a:t>
            </a:r>
            <a:endParaRPr/>
          </a:p>
          <a:p>
            <a:pPr indent="-342900" lvl="0" marL="342900" rtl="0" algn="l">
              <a:spcBef>
                <a:spcPts val="666"/>
              </a:spcBef>
              <a:spcAft>
                <a:spcPts val="0"/>
              </a:spcAft>
              <a:buClr>
                <a:schemeClr val="dk1"/>
              </a:buClr>
              <a:buSzPct val="100000"/>
              <a:buChar char="•"/>
            </a:pPr>
            <a:r>
              <a:rPr lang="en-US"/>
              <a:t>Frank McCown, Harding University</a:t>
            </a:r>
            <a:endParaRPr/>
          </a:p>
          <a:p>
            <a:pPr indent="-131445" lvl="0" marL="342900" rtl="0" algn="l">
              <a:spcBef>
                <a:spcPts val="666"/>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Hello Android Tutorial</a:t>
            </a:r>
            <a:endParaRPr/>
          </a:p>
        </p:txBody>
      </p:sp>
      <p:pic>
        <p:nvPicPr>
          <p:cNvPr id="114" name="Google Shape;114;p17"/>
          <p:cNvPicPr preferRelativeResize="0"/>
          <p:nvPr/>
        </p:nvPicPr>
        <p:blipFill rotWithShape="1">
          <a:blip r:embed="rId3">
            <a:alphaModFix/>
          </a:blip>
          <a:srcRect b="0" l="0" r="0" t="0"/>
          <a:stretch/>
        </p:blipFill>
        <p:spPr>
          <a:xfrm>
            <a:off x="457200" y="1447800"/>
            <a:ext cx="3352800" cy="4851175"/>
          </a:xfrm>
          <a:prstGeom prst="rect">
            <a:avLst/>
          </a:prstGeom>
          <a:noFill/>
          <a:ln>
            <a:noFill/>
          </a:ln>
        </p:spPr>
      </p:pic>
      <p:pic>
        <p:nvPicPr>
          <p:cNvPr id="115" name="Google Shape;115;p17"/>
          <p:cNvPicPr preferRelativeResize="0"/>
          <p:nvPr/>
        </p:nvPicPr>
        <p:blipFill rotWithShape="1">
          <a:blip r:embed="rId4">
            <a:alphaModFix/>
          </a:blip>
          <a:srcRect b="0" l="0" r="0" t="0"/>
          <a:stretch/>
        </p:blipFill>
        <p:spPr>
          <a:xfrm>
            <a:off x="4114800" y="1524000"/>
            <a:ext cx="4763232" cy="2514600"/>
          </a:xfrm>
          <a:prstGeom prst="rect">
            <a:avLst/>
          </a:prstGeom>
          <a:noFill/>
          <a:ln>
            <a:noFill/>
          </a:ln>
        </p:spPr>
      </p:pic>
      <p:sp>
        <p:nvSpPr>
          <p:cNvPr id="116" name="Google Shape;116;p17"/>
          <p:cNvSpPr txBox="1"/>
          <p:nvPr/>
        </p:nvSpPr>
        <p:spPr>
          <a:xfrm>
            <a:off x="3657600" y="6400800"/>
            <a:ext cx="51816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sng" cap="none" strike="noStrike">
                <a:solidFill>
                  <a:schemeClr val="hlink"/>
                </a:solidFill>
                <a:latin typeface="Calibri"/>
                <a:ea typeface="Calibri"/>
                <a:cs typeface="Calibri"/>
                <a:sym typeface="Calibri"/>
                <a:hlinkClick r:id="rId5"/>
              </a:rPr>
              <a:t>http://developer.android.com/resources/tutorials/hello-world.html</a:t>
            </a:r>
            <a:endParaRPr sz="1400">
              <a:solidFill>
                <a:schemeClr val="dk1"/>
              </a:solidFill>
              <a:latin typeface="Calibri"/>
              <a:ea typeface="Calibri"/>
              <a:cs typeface="Calibri"/>
              <a:sym typeface="Calibri"/>
            </a:endParaRPr>
          </a:p>
        </p:txBody>
      </p:sp>
      <p:pic>
        <p:nvPicPr>
          <p:cNvPr id="117" name="Google Shape;117;p17"/>
          <p:cNvPicPr preferRelativeResize="0"/>
          <p:nvPr/>
        </p:nvPicPr>
        <p:blipFill rotWithShape="1">
          <a:blip r:embed="rId6">
            <a:alphaModFix/>
          </a:blip>
          <a:srcRect b="0" l="0" r="0" t="0"/>
          <a:stretch/>
        </p:blipFill>
        <p:spPr>
          <a:xfrm>
            <a:off x="4419600" y="4495800"/>
            <a:ext cx="3722748" cy="152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Important Files</a:t>
            </a:r>
            <a:endParaRPr/>
          </a:p>
        </p:txBody>
      </p:sp>
      <p:sp>
        <p:nvSpPr>
          <p:cNvPr id="123" name="Google Shape;123;p18"/>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t>src/</a:t>
            </a:r>
            <a:r>
              <a:rPr b="1" lang="en-US" sz="2000"/>
              <a:t>HelloAndroid.java</a:t>
            </a:r>
            <a:endParaRPr/>
          </a:p>
          <a:p>
            <a:pPr indent="-285750" lvl="1" marL="742950" rtl="0" algn="l">
              <a:spcBef>
                <a:spcPts val="400"/>
              </a:spcBef>
              <a:spcAft>
                <a:spcPts val="0"/>
              </a:spcAft>
              <a:buClr>
                <a:schemeClr val="dk1"/>
              </a:buClr>
              <a:buSzPts val="2000"/>
              <a:buChar char="–"/>
            </a:pPr>
            <a:r>
              <a:rPr lang="en-US" sz="2000"/>
              <a:t>Activity which is started when app executes</a:t>
            </a:r>
            <a:endParaRPr/>
          </a:p>
          <a:p>
            <a:pPr indent="-342900" lvl="0" marL="342900" rtl="0" algn="l">
              <a:spcBef>
                <a:spcPts val="400"/>
              </a:spcBef>
              <a:spcAft>
                <a:spcPts val="0"/>
              </a:spcAft>
              <a:buClr>
                <a:schemeClr val="dk1"/>
              </a:buClr>
              <a:buSzPts val="2000"/>
              <a:buChar char="•"/>
            </a:pPr>
            <a:r>
              <a:rPr lang="en-US" sz="2000"/>
              <a:t>res/layout/</a:t>
            </a:r>
            <a:r>
              <a:rPr b="1" lang="en-US" sz="2000"/>
              <a:t>main.xml</a:t>
            </a:r>
            <a:endParaRPr/>
          </a:p>
          <a:p>
            <a:pPr indent="-285750" lvl="1" marL="742950" rtl="0" algn="l">
              <a:spcBef>
                <a:spcPts val="400"/>
              </a:spcBef>
              <a:spcAft>
                <a:spcPts val="0"/>
              </a:spcAft>
              <a:buClr>
                <a:schemeClr val="dk1"/>
              </a:buClr>
              <a:buSzPts val="2000"/>
              <a:buChar char="–"/>
            </a:pPr>
            <a:r>
              <a:rPr lang="en-US" sz="2000"/>
              <a:t>Defines &amp; lays out widgets for the activity</a:t>
            </a:r>
            <a:endParaRPr/>
          </a:p>
          <a:p>
            <a:pPr indent="-342900" lvl="0" marL="342900" rtl="0" algn="l">
              <a:spcBef>
                <a:spcPts val="400"/>
              </a:spcBef>
              <a:spcAft>
                <a:spcPts val="0"/>
              </a:spcAft>
              <a:buClr>
                <a:schemeClr val="dk1"/>
              </a:buClr>
              <a:buSzPts val="2000"/>
              <a:buChar char="•"/>
            </a:pPr>
            <a:r>
              <a:rPr lang="en-US" sz="2000"/>
              <a:t>res/values/</a:t>
            </a:r>
            <a:r>
              <a:rPr b="1" lang="en-US" sz="2000"/>
              <a:t>strings.xml</a:t>
            </a:r>
            <a:endParaRPr/>
          </a:p>
          <a:p>
            <a:pPr indent="-285750" lvl="1" marL="742950" rtl="0" algn="l">
              <a:spcBef>
                <a:spcPts val="400"/>
              </a:spcBef>
              <a:spcAft>
                <a:spcPts val="0"/>
              </a:spcAft>
              <a:buClr>
                <a:schemeClr val="dk1"/>
              </a:buClr>
              <a:buSzPts val="2000"/>
              <a:buChar char="–"/>
            </a:pPr>
            <a:r>
              <a:rPr lang="en-US" sz="2000"/>
              <a:t>String constants used by app</a:t>
            </a:r>
            <a:endParaRPr/>
          </a:p>
          <a:p>
            <a:pPr indent="-342900" lvl="0" marL="342900" rtl="0" algn="l">
              <a:spcBef>
                <a:spcPts val="400"/>
              </a:spcBef>
              <a:spcAft>
                <a:spcPts val="0"/>
              </a:spcAft>
              <a:buClr>
                <a:schemeClr val="dk1"/>
              </a:buClr>
              <a:buSzPts val="2000"/>
              <a:buChar char="•"/>
            </a:pPr>
            <a:r>
              <a:rPr lang="en-US" sz="2000"/>
              <a:t>gen/</a:t>
            </a:r>
            <a:r>
              <a:rPr b="1" lang="en-US" sz="2000"/>
              <a:t>R.java</a:t>
            </a:r>
            <a:r>
              <a:rPr lang="en-US" sz="2000"/>
              <a:t>    </a:t>
            </a:r>
            <a:r>
              <a:rPr lang="en-US" sz="2000">
                <a:solidFill>
                  <a:srgbClr val="FF0000"/>
                </a:solidFill>
              </a:rPr>
              <a:t>(DO NOT MODIFY!)</a:t>
            </a:r>
            <a:endParaRPr/>
          </a:p>
          <a:p>
            <a:pPr indent="-285750" lvl="1" marL="742950" rtl="0" algn="l">
              <a:spcBef>
                <a:spcPts val="400"/>
              </a:spcBef>
              <a:spcAft>
                <a:spcPts val="0"/>
              </a:spcAft>
              <a:buClr>
                <a:schemeClr val="dk1"/>
              </a:buClr>
              <a:buSzPts val="2000"/>
              <a:buChar char="–"/>
            </a:pPr>
            <a:r>
              <a:rPr lang="en-US" sz="2000"/>
              <a:t>Auto-generated, auto-updated file with identifiers from main.xml, strings.xml, and elsewhere</a:t>
            </a:r>
            <a:endParaRPr/>
          </a:p>
          <a:p>
            <a:pPr indent="-342900" lvl="0" marL="342900" rtl="0" algn="l">
              <a:spcBef>
                <a:spcPts val="400"/>
              </a:spcBef>
              <a:spcAft>
                <a:spcPts val="0"/>
              </a:spcAft>
              <a:buClr>
                <a:schemeClr val="dk1"/>
              </a:buClr>
              <a:buSzPts val="2000"/>
              <a:buChar char="•"/>
            </a:pPr>
            <a:r>
              <a:rPr b="1" lang="en-US" sz="2000"/>
              <a:t>AndroidManifest.xml</a:t>
            </a:r>
            <a:endParaRPr/>
          </a:p>
          <a:p>
            <a:pPr indent="-285750" lvl="1" marL="742950" rtl="0" algn="l">
              <a:spcBef>
                <a:spcPts val="400"/>
              </a:spcBef>
              <a:spcAft>
                <a:spcPts val="0"/>
              </a:spcAft>
              <a:buClr>
                <a:schemeClr val="dk1"/>
              </a:buClr>
              <a:buSzPts val="2000"/>
              <a:buChar char="–"/>
            </a:pPr>
            <a:r>
              <a:rPr lang="en-US" sz="2000"/>
              <a:t>Declares all the app’s components</a:t>
            </a:r>
            <a:endParaRPr/>
          </a:p>
          <a:p>
            <a:pPr indent="-285750" lvl="1" marL="742950" rtl="0" algn="l">
              <a:spcBef>
                <a:spcPts val="400"/>
              </a:spcBef>
              <a:spcAft>
                <a:spcPts val="0"/>
              </a:spcAft>
              <a:buClr>
                <a:schemeClr val="dk1"/>
              </a:buClr>
              <a:buSzPts val="2000"/>
              <a:buChar char="–"/>
            </a:pPr>
            <a:r>
              <a:rPr lang="en-US" sz="2000"/>
              <a:t>Names libraries app needs to be linked against</a:t>
            </a:r>
            <a:endParaRPr/>
          </a:p>
          <a:p>
            <a:pPr indent="-285750" lvl="1" marL="742950" rtl="0" algn="l">
              <a:spcBef>
                <a:spcPts val="400"/>
              </a:spcBef>
              <a:spcAft>
                <a:spcPts val="0"/>
              </a:spcAft>
              <a:buClr>
                <a:schemeClr val="dk1"/>
              </a:buClr>
              <a:buSzPts val="2000"/>
              <a:buChar char="–"/>
            </a:pPr>
            <a:r>
              <a:rPr lang="en-US" sz="2000"/>
              <a:t>Identifies permissions the app expects to be granted</a:t>
            </a:r>
            <a:endParaRPr sz="2000"/>
          </a:p>
        </p:txBody>
      </p:sp>
      <p:sp>
        <p:nvSpPr>
          <p:cNvPr id="124" name="Google Shape;12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src/</a:t>
            </a:r>
            <a:r>
              <a:rPr b="1" lang="en-US"/>
              <a:t>HelloAndroid.java</a:t>
            </a:r>
            <a:endParaRPr/>
          </a:p>
        </p:txBody>
      </p:sp>
      <p:sp>
        <p:nvSpPr>
          <p:cNvPr id="130" name="Google Shape;130;p19"/>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Activity which is started when app executes</a:t>
            </a:r>
            <a:endParaRPr/>
          </a:p>
        </p:txBody>
      </p:sp>
      <p:sp>
        <p:nvSpPr>
          <p:cNvPr id="131" name="Google Shape;13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2" name="Google Shape;132;p19"/>
          <p:cNvPicPr preferRelativeResize="0"/>
          <p:nvPr/>
        </p:nvPicPr>
        <p:blipFill rotWithShape="1">
          <a:blip r:embed="rId3">
            <a:alphaModFix/>
          </a:blip>
          <a:srcRect b="0" l="0" r="0" t="0"/>
          <a:stretch/>
        </p:blipFill>
        <p:spPr>
          <a:xfrm>
            <a:off x="685800" y="1828800"/>
            <a:ext cx="5867400" cy="46878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gen/</a:t>
            </a:r>
            <a:r>
              <a:rPr b="1" lang="en-US"/>
              <a:t>R.java</a:t>
            </a:r>
            <a:endParaRPr/>
          </a:p>
        </p:txBody>
      </p:sp>
      <p:sp>
        <p:nvSpPr>
          <p:cNvPr id="138" name="Google Shape;138;p20"/>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Auto-generated file with identifiers from main.xml, strings.xml, and elsewhere</a:t>
            </a:r>
            <a:endParaRPr/>
          </a:p>
          <a:p>
            <a:pPr indent="-190500" lvl="0" marL="342900" rtl="0" algn="l">
              <a:spcBef>
                <a:spcPts val="480"/>
              </a:spcBef>
              <a:spcAft>
                <a:spcPts val="0"/>
              </a:spcAft>
              <a:buClr>
                <a:schemeClr val="dk1"/>
              </a:buClr>
              <a:buSzPts val="2400"/>
              <a:buNone/>
            </a:pPr>
            <a:r>
              <a:t/>
            </a:r>
            <a:endParaRPr sz="2400"/>
          </a:p>
        </p:txBody>
      </p:sp>
      <p:sp>
        <p:nvSpPr>
          <p:cNvPr id="139" name="Google Shape;13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0" name="Google Shape;140;p20"/>
          <p:cNvPicPr preferRelativeResize="0"/>
          <p:nvPr/>
        </p:nvPicPr>
        <p:blipFill rotWithShape="1">
          <a:blip r:embed="rId3">
            <a:alphaModFix/>
          </a:blip>
          <a:srcRect b="0" l="0" r="0" t="0"/>
          <a:stretch/>
        </p:blipFill>
        <p:spPr>
          <a:xfrm>
            <a:off x="609600" y="2057400"/>
            <a:ext cx="5943600" cy="4721692"/>
          </a:xfrm>
          <a:prstGeom prst="rect">
            <a:avLst/>
          </a:prstGeom>
          <a:noFill/>
          <a:ln>
            <a:noFill/>
          </a:ln>
        </p:spPr>
      </p:pic>
      <p:sp>
        <p:nvSpPr>
          <p:cNvPr id="141" name="Google Shape;141;p20"/>
          <p:cNvSpPr txBox="1"/>
          <p:nvPr/>
        </p:nvSpPr>
        <p:spPr>
          <a:xfrm>
            <a:off x="7162800" y="3352800"/>
            <a:ext cx="13716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C00000"/>
                </a:solidFill>
                <a:latin typeface="Calibri"/>
                <a:ea typeface="Calibri"/>
                <a:cs typeface="Calibri"/>
                <a:sym typeface="Calibri"/>
              </a:rPr>
              <a:t>Do not modify!</a:t>
            </a:r>
            <a:endParaRPr sz="2400">
              <a:solidFill>
                <a:srgbClr val="C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b="1" lang="en-US"/>
              <a:t>AndroidManifest.xml</a:t>
            </a:r>
            <a:endParaRPr/>
          </a:p>
        </p:txBody>
      </p:sp>
      <p:sp>
        <p:nvSpPr>
          <p:cNvPr id="148" name="Google Shape;148;p21"/>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Declares all the app’s components</a:t>
            </a:r>
            <a:endParaRPr/>
          </a:p>
          <a:p>
            <a:pPr indent="-342900" lvl="0" marL="342900" rtl="0" algn="l">
              <a:spcBef>
                <a:spcPts val="480"/>
              </a:spcBef>
              <a:spcAft>
                <a:spcPts val="0"/>
              </a:spcAft>
              <a:buClr>
                <a:schemeClr val="dk1"/>
              </a:buClr>
              <a:buSzPts val="2400"/>
              <a:buChar char="•"/>
            </a:pPr>
            <a:r>
              <a:rPr lang="en-US" sz="2400"/>
              <a:t>Names libraries app needs to be linked against</a:t>
            </a:r>
            <a:endParaRPr/>
          </a:p>
          <a:p>
            <a:pPr indent="-342900" lvl="0" marL="342900" rtl="0" algn="l">
              <a:spcBef>
                <a:spcPts val="480"/>
              </a:spcBef>
              <a:spcAft>
                <a:spcPts val="0"/>
              </a:spcAft>
              <a:buClr>
                <a:schemeClr val="dk1"/>
              </a:buClr>
              <a:buSzPts val="2400"/>
              <a:buChar char="•"/>
            </a:pPr>
            <a:r>
              <a:rPr lang="en-US" sz="2400"/>
              <a:t>Identifies permissions the app expects to be granted</a:t>
            </a:r>
            <a:endParaRPr/>
          </a:p>
          <a:p>
            <a:pPr indent="-190500" lvl="0" marL="342900" rtl="0" algn="l">
              <a:spcBef>
                <a:spcPts val="480"/>
              </a:spcBef>
              <a:spcAft>
                <a:spcPts val="0"/>
              </a:spcAft>
              <a:buClr>
                <a:schemeClr val="dk1"/>
              </a:buClr>
              <a:buSzPts val="2400"/>
              <a:buNone/>
            </a:pPr>
            <a:r>
              <a:t/>
            </a:r>
            <a:endParaRPr sz="2400"/>
          </a:p>
        </p:txBody>
      </p:sp>
      <p:sp>
        <p:nvSpPr>
          <p:cNvPr id="149" name="Google Shape;14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0" name="Google Shape;150;p21"/>
          <p:cNvPicPr preferRelativeResize="0"/>
          <p:nvPr/>
        </p:nvPicPr>
        <p:blipFill rotWithShape="1">
          <a:blip r:embed="rId3">
            <a:alphaModFix/>
          </a:blip>
          <a:srcRect b="0" l="0" r="0" t="0"/>
          <a:stretch/>
        </p:blipFill>
        <p:spPr>
          <a:xfrm>
            <a:off x="824948" y="2397815"/>
            <a:ext cx="6829425" cy="4476750"/>
          </a:xfrm>
          <a:prstGeom prst="rect">
            <a:avLst/>
          </a:prstGeom>
          <a:noFill/>
          <a:ln>
            <a:noFill/>
          </a:ln>
        </p:spPr>
      </p:pic>
      <p:sp>
        <p:nvSpPr>
          <p:cNvPr id="151" name="Google Shape;151;p21"/>
          <p:cNvSpPr txBox="1"/>
          <p:nvPr/>
        </p:nvSpPr>
        <p:spPr>
          <a:xfrm>
            <a:off x="5715000" y="3362980"/>
            <a:ext cx="245605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min sdk version</a:t>
            </a:r>
            <a:endParaRPr sz="2800">
              <a:solidFill>
                <a:srgbClr val="FF0000"/>
              </a:solidFill>
              <a:latin typeface="Calibri"/>
              <a:ea typeface="Calibri"/>
              <a:cs typeface="Calibri"/>
              <a:sym typeface="Calibri"/>
            </a:endParaRPr>
          </a:p>
        </p:txBody>
      </p:sp>
      <p:cxnSp>
        <p:nvCxnSpPr>
          <p:cNvPr id="152" name="Google Shape;152;p21"/>
          <p:cNvCxnSpPr>
            <a:stCxn id="151" idx="1"/>
          </p:cNvCxnSpPr>
          <p:nvPr/>
        </p:nvCxnSpPr>
        <p:spPr>
          <a:xfrm rot="10800000">
            <a:off x="4724400" y="3624590"/>
            <a:ext cx="990600" cy="0"/>
          </a:xfrm>
          <a:prstGeom prst="straightConnector1">
            <a:avLst/>
          </a:prstGeom>
          <a:noFill/>
          <a:ln cap="flat" cmpd="sng" w="38100">
            <a:solidFill>
              <a:srgbClr val="FF0000"/>
            </a:solidFill>
            <a:prstDash val="solid"/>
            <a:round/>
            <a:headEnd len="sm" w="sm"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