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311.xml"/>
  <Override ContentType="application/vnd.openxmlformats-officedocument.presentationml.notesSlide+xml" PartName="/ppt/notesSlides/notesSlide257.xml"/>
  <Override ContentType="application/vnd.openxmlformats-officedocument.presentationml.notesSlide+xml" PartName="/ppt/notesSlides/notesSlide265.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73.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303.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293.xml"/>
  <Override ContentType="application/vnd.openxmlformats-officedocument.presentationml.notesSlide+xml" PartName="/ppt/notesSlides/notesSlide137.xml"/>
  <Override ContentType="application/vnd.openxmlformats-officedocument.presentationml.notesSlide+xml" PartName="/ppt/notesSlides/notesSlide27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326.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81.xml"/>
  <Override ContentType="application/vnd.openxmlformats-officedocument.presentationml.notesSlide+xml" PartName="/ppt/notesSlides/notesSlide331.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261.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70.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315.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96.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19.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306.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323.xml"/>
  <Override ContentType="application/vnd.openxmlformats-officedocument.presentationml.notesSlide+xml" PartName="/ppt/notesSlides/notesSlide71.xml"/>
  <Override ContentType="application/vnd.openxmlformats-officedocument.presentationml.notesSlide+xml" PartName="/ppt/notesSlides/notesSlide285.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268.xml"/>
  <Override ContentType="application/vnd.openxmlformats-officedocument.presentationml.notesSlide+xml" PartName="/ppt/notesSlides/notesSlide329.xml"/>
  <Override ContentType="application/vnd.openxmlformats-officedocument.presentationml.notesSlide+xml" PartName="/ppt/notesSlides/notesSlide290.xml"/>
  <Override ContentType="application/vnd.openxmlformats-officedocument.presentationml.notesSlide+xml" PartName="/ppt/notesSlides/notesSlide274.xml"/>
  <Override ContentType="application/vnd.openxmlformats-officedocument.presentationml.notesSlide+xml" PartName="/ppt/notesSlides/notesSlide84.xml"/>
  <Override ContentType="application/vnd.openxmlformats-officedocument.presentationml.notesSlide+xml" PartName="/ppt/notesSlides/notesSlide302.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56.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266.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320.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330.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289.xml"/>
  <Override ContentType="application/vnd.openxmlformats-officedocument.presentationml.notesSlide+xml" PartName="/ppt/notesSlides/notesSlide280.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31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294.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95.xml"/>
  <Override ContentType="application/vnd.openxmlformats-officedocument.presentationml.notesSlide+xml" PartName="/ppt/notesSlides/notesSlide324.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78.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8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262.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307.xml"/>
  <Override ContentType="application/vnd.openxmlformats-officedocument.presentationml.notesSlide+xml" PartName="/ppt/notesSlides/notesSlide318.xml"/>
  <Override ContentType="application/vnd.openxmlformats-officedocument.presentationml.notesSlide+xml" PartName="/ppt/notesSlides/notesSlide284.xml"/>
  <Override ContentType="application/vnd.openxmlformats-officedocument.presentationml.notesSlide+xml" PartName="/ppt/notesSlides/notesSlide128.xml"/>
  <Override ContentType="application/vnd.openxmlformats-officedocument.presentationml.notesSlide+xml" PartName="/ppt/notesSlides/notesSlide267.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299.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291.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28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275.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28.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263.xml"/>
  <Override ContentType="application/vnd.openxmlformats-officedocument.presentationml.notesSlide+xml" PartName="/ppt/notesSlides/notesSlide25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313.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301.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287.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332.xml"/>
  <Override ContentType="application/vnd.openxmlformats-officedocument.presentationml.notesSlide+xml" PartName="/ppt/notesSlides/notesSlide120.xml"/>
  <Override ContentType="application/vnd.openxmlformats-officedocument.presentationml.notesSlide+xml" PartName="/ppt/notesSlides/notesSlide308.xml"/>
  <Override ContentType="application/vnd.openxmlformats-officedocument.presentationml.notesSlide+xml" PartName="/ppt/notesSlides/notesSlide325.xml"/>
  <Override ContentType="application/vnd.openxmlformats-officedocument.presentationml.notesSlide+xml" PartName="/ppt/notesSlides/notesSlide279.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321.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317.xml"/>
  <Override ContentType="application/vnd.openxmlformats-officedocument.presentationml.notesSlide+xml" PartName="/ppt/notesSlides/notesSlide304.xml"/>
  <Override ContentType="application/vnd.openxmlformats-officedocument.presentationml.notesSlide+xml" PartName="/ppt/notesSlides/notesSlide272.xml"/>
  <Override ContentType="application/vnd.openxmlformats-officedocument.presentationml.notesSlide+xml" PartName="/ppt/notesSlides/notesSlide310.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298.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28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258.xml"/>
  <Override ContentType="application/vnd.openxmlformats-officedocument.presentationml.notesSlide+xml" PartName="/ppt/notesSlides/notesSlide312.xml"/>
  <Override ContentType="application/vnd.openxmlformats-officedocument.presentationml.notesSlide+xml" PartName="/ppt/notesSlides/notesSlide169.xml"/>
  <Override ContentType="application/vnd.openxmlformats-officedocument.presentationml.notesSlide+xml" PartName="/ppt/notesSlides/notesSlide292.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276.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300.xml"/>
  <Override ContentType="application/vnd.openxmlformats-officedocument.presentationml.notesSlide+xml" PartName="/ppt/notesSlides/notesSlide327.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264.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309.xml"/>
  <Override ContentType="application/vnd.openxmlformats-officedocument.presentationml.notesSlide+xml" PartName="/ppt/notesSlides/notesSlide2.xml"/>
  <Override ContentType="application/vnd.openxmlformats-officedocument.presentationml.notesSlide+xml" PartName="/ppt/notesSlides/notesSlide260.xml"/>
  <Override ContentType="application/vnd.openxmlformats-officedocument.presentationml.notesSlide+xml" PartName="/ppt/notesSlides/notesSlide316.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69.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333.xml"/>
  <Override ContentType="application/vnd.openxmlformats-officedocument.presentationml.notesSlide+xml" PartName="/ppt/notesSlides/notesSlide305.xml"/>
  <Override ContentType="application/vnd.openxmlformats-officedocument.presentationml.notesSlide+xml" PartName="/ppt/notesSlides/notesSlide6.xml"/>
  <Override ContentType="application/vnd.openxmlformats-officedocument.presentationml.notesSlide+xml" PartName="/ppt/notesSlides/notesSlide271.xml"/>
  <Override ContentType="application/vnd.openxmlformats-officedocument.presentationml.notesSlide+xml" PartName="/ppt/notesSlides/notesSlide237.xml"/>
  <Override ContentType="application/vnd.openxmlformats-officedocument.presentationml.notesSlide+xml" PartName="/ppt/notesSlides/notesSlide297.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286.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322.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296.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26.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28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76.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314.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57.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306.xml"/>
  <Override ContentType="application/vnd.openxmlformats-officedocument.presentationml.slide+xml" PartName="/ppt/slides/slide272.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323.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310.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333.xml"/>
  <Override ContentType="application/vnd.openxmlformats-officedocument.presentationml.slide+xml" PartName="/ppt/slides/slide201.xml"/>
  <Override ContentType="application/vnd.openxmlformats-officedocument.presentationml.slide+xml" PartName="/ppt/slides/slide309.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87.xml"/>
  <Override ContentType="application/vnd.openxmlformats-officedocument.presentationml.slide+xml" PartName="/ppt/slides/slide270.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297.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93.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300.xml"/>
  <Override ContentType="application/vnd.openxmlformats-officedocument.presentationml.slide+xml" PartName="/ppt/slides/slide315.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282.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327.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264.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311.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292.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275.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269.xml"/>
  <Override ContentType="application/vnd.openxmlformats-officedocument.presentationml.slide+xml" PartName="/ppt/slides/slide322.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305.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08.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71.xml"/>
  <Override ContentType="application/vnd.openxmlformats-officedocument.presentationml.slide+xml" PartName="/ppt/slides/slide324.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316.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94.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328.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278.xml"/>
  <Override ContentType="application/vnd.openxmlformats-officedocument.presentationml.slide+xml" PartName="/ppt/slides/slide332.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301.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66.xml"/>
  <Override ContentType="application/vnd.openxmlformats-officedocument.presentationml.slide+xml" PartName="/ppt/slides/slide283.xml"/>
  <Override ContentType="application/vnd.openxmlformats-officedocument.presentationml.slide+xml" PartName="/ppt/slides/slide291.xml"/>
  <Override ContentType="application/vnd.openxmlformats-officedocument.presentationml.slide+xml" PartName="/ppt/slides/slide312.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304.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321.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319.xml"/>
  <Override ContentType="application/vnd.openxmlformats-officedocument.presentationml.slide+xml" PartName="/ppt/slides/slide212.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29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325.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317.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307.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331.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280.xml"/>
  <Override ContentType="application/vnd.openxmlformats-officedocument.presentationml.slide+xml" PartName="/ppt/slides/slide302.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289.xml"/>
  <Override ContentType="application/vnd.openxmlformats-officedocument.presentationml.slide+xml" PartName="/ppt/slides/slide36.xml"/>
  <Override ContentType="application/vnd.openxmlformats-officedocument.presentationml.slide+xml" PartName="/ppt/slides/slide313.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295.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320.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284.xml"/>
  <Override ContentType="application/vnd.openxmlformats-officedocument.presentationml.slide+xml" PartName="/ppt/slides/slide330.xml"/>
  <Override ContentType="application/vnd.openxmlformats-officedocument.presentationml.slide+xml" PartName="/ppt/slides/slide47.xml"/>
  <Override ContentType="application/vnd.openxmlformats-officedocument.presentationml.slide+xml" PartName="/ppt/slides/slide26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303.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9.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318.xml"/>
  <Override ContentType="application/vnd.openxmlformats-officedocument.presentationml.slide+xml" PartName="/ppt/slides/slide230.xml"/>
  <Override ContentType="application/vnd.openxmlformats-officedocument.presentationml.slide+xml" PartName="/ppt/slides/slide290.xml"/>
  <Override ContentType="application/vnd.openxmlformats-officedocument.presentationml.slide+xml" PartName="/ppt/slides/slide256.xml"/>
  <Override ContentType="application/vnd.openxmlformats-officedocument.presentationml.slide+xml" PartName="/ppt/slides/slide299.xml"/>
  <Override ContentType="application/vnd.openxmlformats-officedocument.presentationml.slide+xml" PartName="/ppt/slides/slide128.xml"/>
  <Override ContentType="application/vnd.openxmlformats-officedocument.presentationml.slide+xml" PartName="/ppt/slides/slide273.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 id="509" r:id="rId259"/>
    <p:sldId id="510" r:id="rId260"/>
    <p:sldId id="511" r:id="rId261"/>
    <p:sldId id="512" r:id="rId262"/>
    <p:sldId id="513" r:id="rId263"/>
    <p:sldId id="514" r:id="rId264"/>
    <p:sldId id="515" r:id="rId265"/>
    <p:sldId id="516" r:id="rId266"/>
    <p:sldId id="517" r:id="rId267"/>
    <p:sldId id="518" r:id="rId268"/>
    <p:sldId id="519" r:id="rId269"/>
    <p:sldId id="520" r:id="rId270"/>
    <p:sldId id="521" r:id="rId271"/>
    <p:sldId id="522" r:id="rId272"/>
    <p:sldId id="523" r:id="rId273"/>
    <p:sldId id="524" r:id="rId274"/>
    <p:sldId id="525" r:id="rId275"/>
    <p:sldId id="526" r:id="rId276"/>
    <p:sldId id="527" r:id="rId277"/>
    <p:sldId id="528" r:id="rId278"/>
    <p:sldId id="529" r:id="rId279"/>
    <p:sldId id="530" r:id="rId280"/>
    <p:sldId id="531" r:id="rId281"/>
    <p:sldId id="532" r:id="rId282"/>
    <p:sldId id="533" r:id="rId283"/>
    <p:sldId id="534" r:id="rId284"/>
    <p:sldId id="535" r:id="rId285"/>
    <p:sldId id="536" r:id="rId286"/>
    <p:sldId id="537" r:id="rId287"/>
    <p:sldId id="538" r:id="rId288"/>
    <p:sldId id="539" r:id="rId289"/>
    <p:sldId id="540" r:id="rId290"/>
    <p:sldId id="541" r:id="rId291"/>
    <p:sldId id="542" r:id="rId292"/>
    <p:sldId id="543" r:id="rId293"/>
    <p:sldId id="544" r:id="rId294"/>
    <p:sldId id="545" r:id="rId295"/>
    <p:sldId id="546" r:id="rId296"/>
    <p:sldId id="547" r:id="rId297"/>
    <p:sldId id="548" r:id="rId298"/>
    <p:sldId id="549" r:id="rId299"/>
    <p:sldId id="550" r:id="rId300"/>
    <p:sldId id="551" r:id="rId301"/>
    <p:sldId id="552" r:id="rId302"/>
    <p:sldId id="553" r:id="rId303"/>
    <p:sldId id="554" r:id="rId304"/>
    <p:sldId id="555" r:id="rId305"/>
    <p:sldId id="556" r:id="rId306"/>
    <p:sldId id="557" r:id="rId307"/>
    <p:sldId id="558" r:id="rId308"/>
    <p:sldId id="559" r:id="rId309"/>
    <p:sldId id="560" r:id="rId310"/>
    <p:sldId id="561" r:id="rId311"/>
    <p:sldId id="562" r:id="rId312"/>
    <p:sldId id="563" r:id="rId313"/>
    <p:sldId id="564" r:id="rId314"/>
    <p:sldId id="565" r:id="rId315"/>
    <p:sldId id="566" r:id="rId316"/>
    <p:sldId id="567" r:id="rId317"/>
    <p:sldId id="568" r:id="rId318"/>
    <p:sldId id="569" r:id="rId319"/>
    <p:sldId id="570" r:id="rId320"/>
    <p:sldId id="571" r:id="rId321"/>
    <p:sldId id="572" r:id="rId322"/>
    <p:sldId id="573" r:id="rId323"/>
    <p:sldId id="574" r:id="rId324"/>
    <p:sldId id="575" r:id="rId325"/>
    <p:sldId id="576" r:id="rId326"/>
    <p:sldId id="577" r:id="rId327"/>
    <p:sldId id="578" r:id="rId328"/>
    <p:sldId id="579" r:id="rId329"/>
    <p:sldId id="580" r:id="rId330"/>
    <p:sldId id="581" r:id="rId331"/>
    <p:sldId id="582" r:id="rId332"/>
    <p:sldId id="583" r:id="rId333"/>
    <p:sldId id="584" r:id="rId334"/>
    <p:sldId id="585" r:id="rId335"/>
    <p:sldId id="586" r:id="rId336"/>
    <p:sldId id="587" r:id="rId337"/>
    <p:sldId id="588" r:id="rId338"/>
  </p:sldIdLst>
  <p:sldSz cy="6858000" cx="9144000"/>
  <p:notesSz cx="6858000" cy="9144000"/>
  <p:embeddedFontLst>
    <p:embeddedFont>
      <p:font typeface="Tahoma"/>
      <p:regular r:id="rId339"/>
      <p:bold r:id="rId340"/>
    </p:embeddedFont>
    <p:embeddedFont>
      <p:font typeface="Century Gothic"/>
      <p:regular r:id="rId341"/>
      <p:bold r:id="rId342"/>
      <p:italic r:id="rId343"/>
      <p:boldItalic r:id="rId3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297" Type="http://schemas.openxmlformats.org/officeDocument/2006/relationships/slide" Target="slides/slide292.xml"/><Relationship Id="rId36" Type="http://schemas.openxmlformats.org/officeDocument/2006/relationships/slide" Target="slides/slide31.xml"/><Relationship Id="rId175" Type="http://schemas.openxmlformats.org/officeDocument/2006/relationships/slide" Target="slides/slide170.xml"/><Relationship Id="rId296" Type="http://schemas.openxmlformats.org/officeDocument/2006/relationships/slide" Target="slides/slide291.xml"/><Relationship Id="rId39" Type="http://schemas.openxmlformats.org/officeDocument/2006/relationships/slide" Target="slides/slide34.xml"/><Relationship Id="rId174" Type="http://schemas.openxmlformats.org/officeDocument/2006/relationships/slide" Target="slides/slide169.xml"/><Relationship Id="rId295" Type="http://schemas.openxmlformats.org/officeDocument/2006/relationships/slide" Target="slides/slide290.xml"/><Relationship Id="rId38" Type="http://schemas.openxmlformats.org/officeDocument/2006/relationships/slide" Target="slides/slide33.xml"/><Relationship Id="rId173" Type="http://schemas.openxmlformats.org/officeDocument/2006/relationships/slide" Target="slides/slide168.xml"/><Relationship Id="rId294" Type="http://schemas.openxmlformats.org/officeDocument/2006/relationships/slide" Target="slides/slide289.xml"/><Relationship Id="rId179" Type="http://schemas.openxmlformats.org/officeDocument/2006/relationships/slide" Target="slides/slide174.xml"/><Relationship Id="rId178" Type="http://schemas.openxmlformats.org/officeDocument/2006/relationships/slide" Target="slides/slide173.xml"/><Relationship Id="rId299" Type="http://schemas.openxmlformats.org/officeDocument/2006/relationships/slide" Target="slides/slide294.xml"/><Relationship Id="rId177" Type="http://schemas.openxmlformats.org/officeDocument/2006/relationships/slide" Target="slides/slide172.xml"/><Relationship Id="rId298" Type="http://schemas.openxmlformats.org/officeDocument/2006/relationships/slide" Target="slides/slide29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271" Type="http://schemas.openxmlformats.org/officeDocument/2006/relationships/slide" Target="slides/slide266.xml"/><Relationship Id="rId87" Type="http://schemas.openxmlformats.org/officeDocument/2006/relationships/slide" Target="slides/slide82.xml"/><Relationship Id="rId270" Type="http://schemas.openxmlformats.org/officeDocument/2006/relationships/slide" Target="slides/slide265.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269" Type="http://schemas.openxmlformats.org/officeDocument/2006/relationships/slide" Target="slides/slide264.xml"/><Relationship Id="rId9" Type="http://schemas.openxmlformats.org/officeDocument/2006/relationships/slide" Target="slides/slide4.xml"/><Relationship Id="rId143" Type="http://schemas.openxmlformats.org/officeDocument/2006/relationships/slide" Target="slides/slide138.xml"/><Relationship Id="rId264" Type="http://schemas.openxmlformats.org/officeDocument/2006/relationships/slide" Target="slides/slide259.xml"/><Relationship Id="rId142" Type="http://schemas.openxmlformats.org/officeDocument/2006/relationships/slide" Target="slides/slide137.xml"/><Relationship Id="rId263" Type="http://schemas.openxmlformats.org/officeDocument/2006/relationships/slide" Target="slides/slide258.xml"/><Relationship Id="rId141" Type="http://schemas.openxmlformats.org/officeDocument/2006/relationships/slide" Target="slides/slide136.xml"/><Relationship Id="rId262" Type="http://schemas.openxmlformats.org/officeDocument/2006/relationships/slide" Target="slides/slide257.xml"/><Relationship Id="rId140" Type="http://schemas.openxmlformats.org/officeDocument/2006/relationships/slide" Target="slides/slide135.xml"/><Relationship Id="rId261" Type="http://schemas.openxmlformats.org/officeDocument/2006/relationships/slide" Target="slides/slide256.xml"/><Relationship Id="rId5" Type="http://schemas.openxmlformats.org/officeDocument/2006/relationships/notesMaster" Target="notesMasters/notesMaster1.xml"/><Relationship Id="rId147" Type="http://schemas.openxmlformats.org/officeDocument/2006/relationships/slide" Target="slides/slide142.xml"/><Relationship Id="rId268" Type="http://schemas.openxmlformats.org/officeDocument/2006/relationships/slide" Target="slides/slide263.xml"/><Relationship Id="rId6" Type="http://schemas.openxmlformats.org/officeDocument/2006/relationships/slide" Target="slides/slide1.xml"/><Relationship Id="rId146" Type="http://schemas.openxmlformats.org/officeDocument/2006/relationships/slide" Target="slides/slide141.xml"/><Relationship Id="rId267" Type="http://schemas.openxmlformats.org/officeDocument/2006/relationships/slide" Target="slides/slide262.xml"/><Relationship Id="rId7" Type="http://schemas.openxmlformats.org/officeDocument/2006/relationships/slide" Target="slides/slide2.xml"/><Relationship Id="rId145" Type="http://schemas.openxmlformats.org/officeDocument/2006/relationships/slide" Target="slides/slide140.xml"/><Relationship Id="rId266" Type="http://schemas.openxmlformats.org/officeDocument/2006/relationships/slide" Target="slides/slide261.xml"/><Relationship Id="rId8" Type="http://schemas.openxmlformats.org/officeDocument/2006/relationships/slide" Target="slides/slide3.xml"/><Relationship Id="rId144" Type="http://schemas.openxmlformats.org/officeDocument/2006/relationships/slide" Target="slides/slide139.xml"/><Relationship Id="rId265" Type="http://schemas.openxmlformats.org/officeDocument/2006/relationships/slide" Target="slides/slide260.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260" Type="http://schemas.openxmlformats.org/officeDocument/2006/relationships/slide" Target="slides/slide255.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259" Type="http://schemas.openxmlformats.org/officeDocument/2006/relationships/slide" Target="slides/slide254.xml"/><Relationship Id="rId137" Type="http://schemas.openxmlformats.org/officeDocument/2006/relationships/slide" Target="slides/slide132.xml"/><Relationship Id="rId258" Type="http://schemas.openxmlformats.org/officeDocument/2006/relationships/slide" Target="slides/slide253.xml"/><Relationship Id="rId132" Type="http://schemas.openxmlformats.org/officeDocument/2006/relationships/slide" Target="slides/slide127.xml"/><Relationship Id="rId253" Type="http://schemas.openxmlformats.org/officeDocument/2006/relationships/slide" Target="slides/slide248.xml"/><Relationship Id="rId131" Type="http://schemas.openxmlformats.org/officeDocument/2006/relationships/slide" Target="slides/slide126.xml"/><Relationship Id="rId252" Type="http://schemas.openxmlformats.org/officeDocument/2006/relationships/slide" Target="slides/slide247.xml"/><Relationship Id="rId130" Type="http://schemas.openxmlformats.org/officeDocument/2006/relationships/slide" Target="slides/slide125.xml"/><Relationship Id="rId251" Type="http://schemas.openxmlformats.org/officeDocument/2006/relationships/slide" Target="slides/slide246.xml"/><Relationship Id="rId250" Type="http://schemas.openxmlformats.org/officeDocument/2006/relationships/slide" Target="slides/slide245.xml"/><Relationship Id="rId136" Type="http://schemas.openxmlformats.org/officeDocument/2006/relationships/slide" Target="slides/slide131.xml"/><Relationship Id="rId257" Type="http://schemas.openxmlformats.org/officeDocument/2006/relationships/slide" Target="slides/slide252.xml"/><Relationship Id="rId135" Type="http://schemas.openxmlformats.org/officeDocument/2006/relationships/slide" Target="slides/slide130.xml"/><Relationship Id="rId256" Type="http://schemas.openxmlformats.org/officeDocument/2006/relationships/slide" Target="slides/slide251.xml"/><Relationship Id="rId134" Type="http://schemas.openxmlformats.org/officeDocument/2006/relationships/slide" Target="slides/slide129.xml"/><Relationship Id="rId255" Type="http://schemas.openxmlformats.org/officeDocument/2006/relationships/slide" Target="slides/slide250.xml"/><Relationship Id="rId133" Type="http://schemas.openxmlformats.org/officeDocument/2006/relationships/slide" Target="slides/slide128.xml"/><Relationship Id="rId254" Type="http://schemas.openxmlformats.org/officeDocument/2006/relationships/slide" Target="slides/slide249.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293" Type="http://schemas.openxmlformats.org/officeDocument/2006/relationships/slide" Target="slides/slide288.xml"/><Relationship Id="rId65" Type="http://schemas.openxmlformats.org/officeDocument/2006/relationships/slide" Target="slides/slide60.xml"/><Relationship Id="rId171" Type="http://schemas.openxmlformats.org/officeDocument/2006/relationships/slide" Target="slides/slide166.xml"/><Relationship Id="rId292" Type="http://schemas.openxmlformats.org/officeDocument/2006/relationships/slide" Target="slides/slide287.xml"/><Relationship Id="rId68" Type="http://schemas.openxmlformats.org/officeDocument/2006/relationships/slide" Target="slides/slide63.xml"/><Relationship Id="rId170" Type="http://schemas.openxmlformats.org/officeDocument/2006/relationships/slide" Target="slides/slide165.xml"/><Relationship Id="rId291" Type="http://schemas.openxmlformats.org/officeDocument/2006/relationships/slide" Target="slides/slide286.xml"/><Relationship Id="rId67" Type="http://schemas.openxmlformats.org/officeDocument/2006/relationships/slide" Target="slides/slide62.xml"/><Relationship Id="rId290" Type="http://schemas.openxmlformats.org/officeDocument/2006/relationships/slide" Target="slides/slide285.xml"/><Relationship Id="rId60" Type="http://schemas.openxmlformats.org/officeDocument/2006/relationships/slide" Target="slides/slide55.xml"/><Relationship Id="rId165" Type="http://schemas.openxmlformats.org/officeDocument/2006/relationships/slide" Target="slides/slide160.xml"/><Relationship Id="rId286" Type="http://schemas.openxmlformats.org/officeDocument/2006/relationships/slide" Target="slides/slide281.xml"/><Relationship Id="rId69" Type="http://schemas.openxmlformats.org/officeDocument/2006/relationships/slide" Target="slides/slide64.xml"/><Relationship Id="rId164" Type="http://schemas.openxmlformats.org/officeDocument/2006/relationships/slide" Target="slides/slide159.xml"/><Relationship Id="rId285" Type="http://schemas.openxmlformats.org/officeDocument/2006/relationships/slide" Target="slides/slide280.xml"/><Relationship Id="rId163" Type="http://schemas.openxmlformats.org/officeDocument/2006/relationships/slide" Target="slides/slide158.xml"/><Relationship Id="rId284" Type="http://schemas.openxmlformats.org/officeDocument/2006/relationships/slide" Target="slides/slide279.xml"/><Relationship Id="rId162" Type="http://schemas.openxmlformats.org/officeDocument/2006/relationships/slide" Target="slides/slide157.xml"/><Relationship Id="rId283" Type="http://schemas.openxmlformats.org/officeDocument/2006/relationships/slide" Target="slides/slide278.xml"/><Relationship Id="rId169" Type="http://schemas.openxmlformats.org/officeDocument/2006/relationships/slide" Target="slides/slide164.xml"/><Relationship Id="rId168" Type="http://schemas.openxmlformats.org/officeDocument/2006/relationships/slide" Target="slides/slide163.xml"/><Relationship Id="rId289" Type="http://schemas.openxmlformats.org/officeDocument/2006/relationships/slide" Target="slides/slide284.xml"/><Relationship Id="rId167" Type="http://schemas.openxmlformats.org/officeDocument/2006/relationships/slide" Target="slides/slide162.xml"/><Relationship Id="rId288" Type="http://schemas.openxmlformats.org/officeDocument/2006/relationships/slide" Target="slides/slide283.xml"/><Relationship Id="rId166" Type="http://schemas.openxmlformats.org/officeDocument/2006/relationships/slide" Target="slides/slide161.xml"/><Relationship Id="rId287" Type="http://schemas.openxmlformats.org/officeDocument/2006/relationships/slide" Target="slides/slide282.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282" Type="http://schemas.openxmlformats.org/officeDocument/2006/relationships/slide" Target="slides/slide277.xml"/><Relationship Id="rId54" Type="http://schemas.openxmlformats.org/officeDocument/2006/relationships/slide" Target="slides/slide49.xml"/><Relationship Id="rId160" Type="http://schemas.openxmlformats.org/officeDocument/2006/relationships/slide" Target="slides/slide155.xml"/><Relationship Id="rId281" Type="http://schemas.openxmlformats.org/officeDocument/2006/relationships/slide" Target="slides/slide276.xml"/><Relationship Id="rId57" Type="http://schemas.openxmlformats.org/officeDocument/2006/relationships/slide" Target="slides/slide52.xml"/><Relationship Id="rId280" Type="http://schemas.openxmlformats.org/officeDocument/2006/relationships/slide" Target="slides/slide275.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275" Type="http://schemas.openxmlformats.org/officeDocument/2006/relationships/slide" Target="slides/slide270.xml"/><Relationship Id="rId58" Type="http://schemas.openxmlformats.org/officeDocument/2006/relationships/slide" Target="slides/slide53.xml"/><Relationship Id="rId153" Type="http://schemas.openxmlformats.org/officeDocument/2006/relationships/slide" Target="slides/slide148.xml"/><Relationship Id="rId274" Type="http://schemas.openxmlformats.org/officeDocument/2006/relationships/slide" Target="slides/slide269.xml"/><Relationship Id="rId152" Type="http://schemas.openxmlformats.org/officeDocument/2006/relationships/slide" Target="slides/slide147.xml"/><Relationship Id="rId273" Type="http://schemas.openxmlformats.org/officeDocument/2006/relationships/slide" Target="slides/slide268.xml"/><Relationship Id="rId151" Type="http://schemas.openxmlformats.org/officeDocument/2006/relationships/slide" Target="slides/slide146.xml"/><Relationship Id="rId272" Type="http://schemas.openxmlformats.org/officeDocument/2006/relationships/slide" Target="slides/slide267.xml"/><Relationship Id="rId158" Type="http://schemas.openxmlformats.org/officeDocument/2006/relationships/slide" Target="slides/slide153.xml"/><Relationship Id="rId279" Type="http://schemas.openxmlformats.org/officeDocument/2006/relationships/slide" Target="slides/slide274.xml"/><Relationship Id="rId157" Type="http://schemas.openxmlformats.org/officeDocument/2006/relationships/slide" Target="slides/slide152.xml"/><Relationship Id="rId278" Type="http://schemas.openxmlformats.org/officeDocument/2006/relationships/slide" Target="slides/slide273.xml"/><Relationship Id="rId156" Type="http://schemas.openxmlformats.org/officeDocument/2006/relationships/slide" Target="slides/slide151.xml"/><Relationship Id="rId277" Type="http://schemas.openxmlformats.org/officeDocument/2006/relationships/slide" Target="slides/slide272.xml"/><Relationship Id="rId155" Type="http://schemas.openxmlformats.org/officeDocument/2006/relationships/slide" Target="slides/slide150.xml"/><Relationship Id="rId276" Type="http://schemas.openxmlformats.org/officeDocument/2006/relationships/slide" Target="slides/slide271.xml"/><Relationship Id="rId107" Type="http://schemas.openxmlformats.org/officeDocument/2006/relationships/slide" Target="slides/slide102.xml"/><Relationship Id="rId228" Type="http://schemas.openxmlformats.org/officeDocument/2006/relationships/slide" Target="slides/slide223.xml"/><Relationship Id="rId106" Type="http://schemas.openxmlformats.org/officeDocument/2006/relationships/slide" Target="slides/slide101.xml"/><Relationship Id="rId227" Type="http://schemas.openxmlformats.org/officeDocument/2006/relationships/slide" Target="slides/slide222.xml"/><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slide" Target="slides/slide224.xml"/><Relationship Id="rId220" Type="http://schemas.openxmlformats.org/officeDocument/2006/relationships/slide" Target="slides/slide215.xml"/><Relationship Id="rId341" Type="http://schemas.openxmlformats.org/officeDocument/2006/relationships/font" Target="fonts/CenturyGothic-regular.fntdata"/><Relationship Id="rId340" Type="http://schemas.openxmlformats.org/officeDocument/2006/relationships/font" Target="fonts/Tahoma-bold.fntdata"/><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344" Type="http://schemas.openxmlformats.org/officeDocument/2006/relationships/font" Target="fonts/CenturyGothic-boldItalic.fntdata"/><Relationship Id="rId101" Type="http://schemas.openxmlformats.org/officeDocument/2006/relationships/slide" Target="slides/slide96.xml"/><Relationship Id="rId222" Type="http://schemas.openxmlformats.org/officeDocument/2006/relationships/slide" Target="slides/slide217.xml"/><Relationship Id="rId343" Type="http://schemas.openxmlformats.org/officeDocument/2006/relationships/font" Target="fonts/CenturyGothic-italic.fntdata"/><Relationship Id="rId100" Type="http://schemas.openxmlformats.org/officeDocument/2006/relationships/slide" Target="slides/slide95.xml"/><Relationship Id="rId221" Type="http://schemas.openxmlformats.org/officeDocument/2006/relationships/slide" Target="slides/slide216.xml"/><Relationship Id="rId342" Type="http://schemas.openxmlformats.org/officeDocument/2006/relationships/font" Target="fonts/CenturyGothic-bold.fntdata"/><Relationship Id="rId217" Type="http://schemas.openxmlformats.org/officeDocument/2006/relationships/slide" Target="slides/slide212.xml"/><Relationship Id="rId338" Type="http://schemas.openxmlformats.org/officeDocument/2006/relationships/slide" Target="slides/slide333.xml"/><Relationship Id="rId216" Type="http://schemas.openxmlformats.org/officeDocument/2006/relationships/slide" Target="slides/slide211.xml"/><Relationship Id="rId337" Type="http://schemas.openxmlformats.org/officeDocument/2006/relationships/slide" Target="slides/slide332.xml"/><Relationship Id="rId215" Type="http://schemas.openxmlformats.org/officeDocument/2006/relationships/slide" Target="slides/slide210.xml"/><Relationship Id="rId336" Type="http://schemas.openxmlformats.org/officeDocument/2006/relationships/slide" Target="slides/slide331.xml"/><Relationship Id="rId214" Type="http://schemas.openxmlformats.org/officeDocument/2006/relationships/slide" Target="slides/slide209.xml"/><Relationship Id="rId335" Type="http://schemas.openxmlformats.org/officeDocument/2006/relationships/slide" Target="slides/slide330.xml"/><Relationship Id="rId219" Type="http://schemas.openxmlformats.org/officeDocument/2006/relationships/slide" Target="slides/slide214.xml"/><Relationship Id="rId218" Type="http://schemas.openxmlformats.org/officeDocument/2006/relationships/slide" Target="slides/slide213.xml"/><Relationship Id="rId339" Type="http://schemas.openxmlformats.org/officeDocument/2006/relationships/font" Target="fonts/Tahoma-regular.fntdata"/><Relationship Id="rId330" Type="http://schemas.openxmlformats.org/officeDocument/2006/relationships/slide" Target="slides/slide325.xml"/><Relationship Id="rId213" Type="http://schemas.openxmlformats.org/officeDocument/2006/relationships/slide" Target="slides/slide208.xml"/><Relationship Id="rId334" Type="http://schemas.openxmlformats.org/officeDocument/2006/relationships/slide" Target="slides/slide329.xml"/><Relationship Id="rId212" Type="http://schemas.openxmlformats.org/officeDocument/2006/relationships/slide" Target="slides/slide207.xml"/><Relationship Id="rId333" Type="http://schemas.openxmlformats.org/officeDocument/2006/relationships/slide" Target="slides/slide328.xml"/><Relationship Id="rId211" Type="http://schemas.openxmlformats.org/officeDocument/2006/relationships/slide" Target="slides/slide206.xml"/><Relationship Id="rId332" Type="http://schemas.openxmlformats.org/officeDocument/2006/relationships/slide" Target="slides/slide327.xml"/><Relationship Id="rId210" Type="http://schemas.openxmlformats.org/officeDocument/2006/relationships/slide" Target="slides/slide205.xml"/><Relationship Id="rId331" Type="http://schemas.openxmlformats.org/officeDocument/2006/relationships/slide" Target="slides/slide326.xml"/><Relationship Id="rId129" Type="http://schemas.openxmlformats.org/officeDocument/2006/relationships/slide" Target="slides/slide124.xml"/><Relationship Id="rId128" Type="http://schemas.openxmlformats.org/officeDocument/2006/relationships/slide" Target="slides/slide123.xml"/><Relationship Id="rId249" Type="http://schemas.openxmlformats.org/officeDocument/2006/relationships/slide" Target="slides/slide244.xml"/><Relationship Id="rId127" Type="http://schemas.openxmlformats.org/officeDocument/2006/relationships/slide" Target="slides/slide122.xml"/><Relationship Id="rId248" Type="http://schemas.openxmlformats.org/officeDocument/2006/relationships/slide" Target="slides/slide243.xml"/><Relationship Id="rId126" Type="http://schemas.openxmlformats.org/officeDocument/2006/relationships/slide" Target="slides/slide121.xml"/><Relationship Id="rId247" Type="http://schemas.openxmlformats.org/officeDocument/2006/relationships/slide" Target="slides/slide242.xml"/><Relationship Id="rId121" Type="http://schemas.openxmlformats.org/officeDocument/2006/relationships/slide" Target="slides/slide116.xml"/><Relationship Id="rId242" Type="http://schemas.openxmlformats.org/officeDocument/2006/relationships/slide" Target="slides/slide237.xml"/><Relationship Id="rId120" Type="http://schemas.openxmlformats.org/officeDocument/2006/relationships/slide" Target="slides/slide115.xml"/><Relationship Id="rId241" Type="http://schemas.openxmlformats.org/officeDocument/2006/relationships/slide" Target="slides/slide236.xml"/><Relationship Id="rId240" Type="http://schemas.openxmlformats.org/officeDocument/2006/relationships/slide" Target="slides/slide235.xml"/><Relationship Id="rId125" Type="http://schemas.openxmlformats.org/officeDocument/2006/relationships/slide" Target="slides/slide120.xml"/><Relationship Id="rId246" Type="http://schemas.openxmlformats.org/officeDocument/2006/relationships/slide" Target="slides/slide241.xml"/><Relationship Id="rId124" Type="http://schemas.openxmlformats.org/officeDocument/2006/relationships/slide" Target="slides/slide119.xml"/><Relationship Id="rId245" Type="http://schemas.openxmlformats.org/officeDocument/2006/relationships/slide" Target="slides/slide240.xml"/><Relationship Id="rId123" Type="http://schemas.openxmlformats.org/officeDocument/2006/relationships/slide" Target="slides/slide118.xml"/><Relationship Id="rId244" Type="http://schemas.openxmlformats.org/officeDocument/2006/relationships/slide" Target="slides/slide239.xml"/><Relationship Id="rId122" Type="http://schemas.openxmlformats.org/officeDocument/2006/relationships/slide" Target="slides/slide117.xml"/><Relationship Id="rId243" Type="http://schemas.openxmlformats.org/officeDocument/2006/relationships/slide" Target="slides/slide238.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239" Type="http://schemas.openxmlformats.org/officeDocument/2006/relationships/slide" Target="slides/slide234.xml"/><Relationship Id="rId117" Type="http://schemas.openxmlformats.org/officeDocument/2006/relationships/slide" Target="slides/slide112.xml"/><Relationship Id="rId238" Type="http://schemas.openxmlformats.org/officeDocument/2006/relationships/slide" Target="slides/slide233.xml"/><Relationship Id="rId116" Type="http://schemas.openxmlformats.org/officeDocument/2006/relationships/slide" Target="slides/slide111.xml"/><Relationship Id="rId237" Type="http://schemas.openxmlformats.org/officeDocument/2006/relationships/slide" Target="slides/slide232.xml"/><Relationship Id="rId115" Type="http://schemas.openxmlformats.org/officeDocument/2006/relationships/slide" Target="slides/slide110.xml"/><Relationship Id="rId236" Type="http://schemas.openxmlformats.org/officeDocument/2006/relationships/slide" Target="slides/slide231.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slide" Target="slides/slide226.xml"/><Relationship Id="rId230" Type="http://schemas.openxmlformats.org/officeDocument/2006/relationships/slide" Target="slides/slide225.xml"/><Relationship Id="rId114" Type="http://schemas.openxmlformats.org/officeDocument/2006/relationships/slide" Target="slides/slide109.xml"/><Relationship Id="rId235" Type="http://schemas.openxmlformats.org/officeDocument/2006/relationships/slide" Target="slides/slide230.xml"/><Relationship Id="rId113" Type="http://schemas.openxmlformats.org/officeDocument/2006/relationships/slide" Target="slides/slide108.xml"/><Relationship Id="rId234" Type="http://schemas.openxmlformats.org/officeDocument/2006/relationships/slide" Target="slides/slide229.xml"/><Relationship Id="rId112" Type="http://schemas.openxmlformats.org/officeDocument/2006/relationships/slide" Target="slides/slide107.xml"/><Relationship Id="rId233" Type="http://schemas.openxmlformats.org/officeDocument/2006/relationships/slide" Target="slides/slide228.xml"/><Relationship Id="rId111" Type="http://schemas.openxmlformats.org/officeDocument/2006/relationships/slide" Target="slides/slide106.xml"/><Relationship Id="rId232" Type="http://schemas.openxmlformats.org/officeDocument/2006/relationships/slide" Target="slides/slide227.xml"/><Relationship Id="rId305" Type="http://schemas.openxmlformats.org/officeDocument/2006/relationships/slide" Target="slides/slide300.xml"/><Relationship Id="rId304" Type="http://schemas.openxmlformats.org/officeDocument/2006/relationships/slide" Target="slides/slide299.xml"/><Relationship Id="rId303" Type="http://schemas.openxmlformats.org/officeDocument/2006/relationships/slide" Target="slides/slide298.xml"/><Relationship Id="rId302" Type="http://schemas.openxmlformats.org/officeDocument/2006/relationships/slide" Target="slides/slide297.xml"/><Relationship Id="rId309" Type="http://schemas.openxmlformats.org/officeDocument/2006/relationships/slide" Target="slides/slide304.xml"/><Relationship Id="rId308" Type="http://schemas.openxmlformats.org/officeDocument/2006/relationships/slide" Target="slides/slide303.xml"/><Relationship Id="rId307" Type="http://schemas.openxmlformats.org/officeDocument/2006/relationships/slide" Target="slides/slide302.xml"/><Relationship Id="rId306" Type="http://schemas.openxmlformats.org/officeDocument/2006/relationships/slide" Target="slides/slide301.xml"/><Relationship Id="rId301" Type="http://schemas.openxmlformats.org/officeDocument/2006/relationships/slide" Target="slides/slide296.xml"/><Relationship Id="rId300" Type="http://schemas.openxmlformats.org/officeDocument/2006/relationships/slide" Target="slides/slide295.xml"/><Relationship Id="rId206" Type="http://schemas.openxmlformats.org/officeDocument/2006/relationships/slide" Target="slides/slide201.xml"/><Relationship Id="rId327" Type="http://schemas.openxmlformats.org/officeDocument/2006/relationships/slide" Target="slides/slide322.xml"/><Relationship Id="rId205" Type="http://schemas.openxmlformats.org/officeDocument/2006/relationships/slide" Target="slides/slide200.xml"/><Relationship Id="rId326" Type="http://schemas.openxmlformats.org/officeDocument/2006/relationships/slide" Target="slides/slide321.xml"/><Relationship Id="rId204" Type="http://schemas.openxmlformats.org/officeDocument/2006/relationships/slide" Target="slides/slide199.xml"/><Relationship Id="rId325" Type="http://schemas.openxmlformats.org/officeDocument/2006/relationships/slide" Target="slides/slide320.xml"/><Relationship Id="rId203" Type="http://schemas.openxmlformats.org/officeDocument/2006/relationships/slide" Target="slides/slide198.xml"/><Relationship Id="rId324" Type="http://schemas.openxmlformats.org/officeDocument/2006/relationships/slide" Target="slides/slide319.xml"/><Relationship Id="rId209" Type="http://schemas.openxmlformats.org/officeDocument/2006/relationships/slide" Target="slides/slide204.xml"/><Relationship Id="rId208" Type="http://schemas.openxmlformats.org/officeDocument/2006/relationships/slide" Target="slides/slide203.xml"/><Relationship Id="rId329" Type="http://schemas.openxmlformats.org/officeDocument/2006/relationships/slide" Target="slides/slide324.xml"/><Relationship Id="rId207" Type="http://schemas.openxmlformats.org/officeDocument/2006/relationships/slide" Target="slides/slide202.xml"/><Relationship Id="rId328" Type="http://schemas.openxmlformats.org/officeDocument/2006/relationships/slide" Target="slides/slide323.xml"/><Relationship Id="rId202" Type="http://schemas.openxmlformats.org/officeDocument/2006/relationships/slide" Target="slides/slide197.xml"/><Relationship Id="rId323" Type="http://schemas.openxmlformats.org/officeDocument/2006/relationships/slide" Target="slides/slide318.xml"/><Relationship Id="rId201" Type="http://schemas.openxmlformats.org/officeDocument/2006/relationships/slide" Target="slides/slide196.xml"/><Relationship Id="rId322" Type="http://schemas.openxmlformats.org/officeDocument/2006/relationships/slide" Target="slides/slide317.xml"/><Relationship Id="rId200" Type="http://schemas.openxmlformats.org/officeDocument/2006/relationships/slide" Target="slides/slide195.xml"/><Relationship Id="rId321" Type="http://schemas.openxmlformats.org/officeDocument/2006/relationships/slide" Target="slides/slide316.xml"/><Relationship Id="rId320" Type="http://schemas.openxmlformats.org/officeDocument/2006/relationships/slide" Target="slides/slide315.xml"/><Relationship Id="rId316" Type="http://schemas.openxmlformats.org/officeDocument/2006/relationships/slide" Target="slides/slide311.xml"/><Relationship Id="rId315" Type="http://schemas.openxmlformats.org/officeDocument/2006/relationships/slide" Target="slides/slide310.xml"/><Relationship Id="rId314" Type="http://schemas.openxmlformats.org/officeDocument/2006/relationships/slide" Target="slides/slide309.xml"/><Relationship Id="rId313" Type="http://schemas.openxmlformats.org/officeDocument/2006/relationships/slide" Target="slides/slide308.xml"/><Relationship Id="rId319" Type="http://schemas.openxmlformats.org/officeDocument/2006/relationships/slide" Target="slides/slide314.xml"/><Relationship Id="rId318" Type="http://schemas.openxmlformats.org/officeDocument/2006/relationships/slide" Target="slides/slide313.xml"/><Relationship Id="rId317" Type="http://schemas.openxmlformats.org/officeDocument/2006/relationships/slide" Target="slides/slide312.xml"/><Relationship Id="rId312" Type="http://schemas.openxmlformats.org/officeDocument/2006/relationships/slide" Target="slides/slide307.xml"/><Relationship Id="rId311" Type="http://schemas.openxmlformats.org/officeDocument/2006/relationships/slide" Target="slides/slide306.xml"/><Relationship Id="rId310" Type="http://schemas.openxmlformats.org/officeDocument/2006/relationships/slide" Target="slides/slide3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E44C22"/>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E44C22"/>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E44C22"/>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E44C22"/>
              </a:buClr>
              <a:buSzPts val="1200"/>
              <a:buFont typeface="Tahoma"/>
              <a:buNone/>
            </a:pPr>
            <a:fld id="{00000000-1234-1234-1234-123412341234}" type="slidenum">
              <a:rPr b="0" i="0" lang="en-US" sz="1200" u="none" cap="none" strike="noStrike">
                <a:solidFill>
                  <a:srgbClr val="E44C22"/>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1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5" name="Google Shape;805;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10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1" name="Google Shape;811;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1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7" name="Google Shape;817;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10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3" name="Google Shape;823;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10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0" name="Google Shape;830;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1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7" name="Google Shape;837;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10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3" name="Google Shape;843;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10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9" name="Google Shape;849;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1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10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2" name="Google Shape;862;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1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0" name="Google Shape;870;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1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6" name="Google Shape;876;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1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2" name="Google Shape;882;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1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9" name="Google Shape;889;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1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5" name="Google Shape;895;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1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2" name="Google Shape;902;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1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8" name="Google Shape;908;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1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4" name="Google Shape;914;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p1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1" name="Google Shape;921;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1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7" name="Google Shape;927;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1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3" name="Google Shape;933;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p1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9" name="Google Shape;939;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1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5" name="Google Shape;945;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1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1" name="Google Shape;951;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1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9" name="Google Shape;959;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1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5" name="Google Shape;965;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1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1" name="Google Shape;971;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1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8" name="Google Shape;978;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1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4" name="Google Shape;984;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p1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0" name="Google Shape;990;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1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7" name="Google Shape;997;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1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3" name="Google Shape;1003;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p1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9" name="Google Shape;1009;p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1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6" name="Google Shape;1016;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p1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2" name="Google Shape;1022;p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p1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9" name="Google Shape;1029;p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1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5" name="Google Shape;1035;p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1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1" name="Google Shape;1041;p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1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7" name="Google Shape;1047;p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1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3" name="Google Shape;1053;p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1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9" name="Google Shape;1059;p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p1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6" name="Google Shape;1066;p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p1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2" name="Google Shape;1072;p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p1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8" name="Google Shape;1078;p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p1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4" name="Google Shape;1084;p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1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0" name="Google Shape;1090;p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1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8" name="Google Shape;1098;p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p1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4" name="Google Shape;1104;p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1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1" name="Google Shape;1111;p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p1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7" name="Google Shape;1117;p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p1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3" name="Google Shape;1123;p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p1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0" name="Google Shape;1130;p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p1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7" name="Google Shape;1137;p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1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4" name="Google Shape;1144;p1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p1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1" name="Google Shape;1151;p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p1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7" name="Google Shape;1157;p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p1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3" name="Google Shape;1163;p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p1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0" name="Google Shape;1170;p1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p1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6" name="Google Shape;1176;p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p1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2" name="Google Shape;1182;p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p1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8" name="Google Shape;1188;p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p1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4" name="Google Shape;1194;p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p1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1" name="Google Shape;1201;p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p1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7" name="Google Shape;1207;p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p1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4" name="Google Shape;1214;p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p1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1" name="Google Shape;1221;p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p1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7" name="Google Shape;1227;p1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p1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2" name="Google Shape;1232;p1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p1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8" name="Google Shape;1238;p1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p1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4" name="Google Shape;1244;p1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p1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1" name="Google Shape;1251;p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p1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7" name="Google Shape;1257;p1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p1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3" name="Google Shape;1263;p1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p1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0" name="Google Shape;1270;p1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1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6" name="Google Shape;1276;p1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p1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2" name="Google Shape;1282;p1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p1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8" name="Google Shape;1288;p1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p17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4" name="Google Shape;1294;p1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p1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1" name="Google Shape;1301;p1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p1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8" name="Google Shape;1308;p1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p1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4" name="Google Shape;1314;p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p1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0" name="Google Shape;1320;p1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p1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6" name="Google Shape;1326;p1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p1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2" name="Google Shape;1332;p1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p1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8" name="Google Shape;1338;p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p1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4" name="Google Shape;1344;p1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p1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0" name="Google Shape;1350;p1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p18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6" name="Google Shape;1356;p1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p1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3" name="Google Shape;1363;p1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p18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0" name="Google Shape;1370;p1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p1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6" name="Google Shape;1376;p1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p19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2" name="Google Shape;1382;p1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p1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8" name="Google Shape;1388;p1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p19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4" name="Google Shape;1394;p1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p19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0" name="Google Shape;1400;p1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p1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6" name="Google Shape;1406;p1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p19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3" name="Google Shape;1413;p1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p1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9" name="Google Shape;1419;p1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p1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5" name="Google Shape;1425;p1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p19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1" name="Google Shape;1431;p1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p2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8" name="Google Shape;1438;p2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p20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4" name="Google Shape;1444;p2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p2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1" name="Google Shape;1451;p2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p20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8" name="Google Shape;1458;p2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p20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5" name="Google Shape;1465;p2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p2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1" name="Google Shape;1471;p2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p20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7" name="Google Shape;1477;p2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p20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3" name="Google Shape;1483;p2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p2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9" name="Google Shape;1489;p2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p20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5" name="Google Shape;1495;p2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p2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1" name="Google Shape;1501;p2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p2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7" name="Google Shape;1507;p2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p2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4" name="Google Shape;1514;p2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p2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0" name="Google Shape;1520;p2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p2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6" name="Google Shape;1526;p2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p2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2" name="Google Shape;1532;p2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6" name="Shape 1536"/>
        <p:cNvGrpSpPr/>
        <p:nvPr/>
      </p:nvGrpSpPr>
      <p:grpSpPr>
        <a:xfrm>
          <a:off x="0" y="0"/>
          <a:ext cx="0" cy="0"/>
          <a:chOff x="0" y="0"/>
          <a:chExt cx="0" cy="0"/>
        </a:xfrm>
      </p:grpSpPr>
      <p:sp>
        <p:nvSpPr>
          <p:cNvPr id="1537" name="Google Shape;1537;p2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8" name="Google Shape;1538;p2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p2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4" name="Google Shape;1544;p2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8" name="Shape 1548"/>
        <p:cNvGrpSpPr/>
        <p:nvPr/>
      </p:nvGrpSpPr>
      <p:grpSpPr>
        <a:xfrm>
          <a:off x="0" y="0"/>
          <a:ext cx="0" cy="0"/>
          <a:chOff x="0" y="0"/>
          <a:chExt cx="0" cy="0"/>
        </a:xfrm>
      </p:grpSpPr>
      <p:sp>
        <p:nvSpPr>
          <p:cNvPr id="1549" name="Google Shape;1549;p2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0" name="Google Shape;1550;p2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p2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6" name="Google Shape;1556;p2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0" name="Shape 1560"/>
        <p:cNvGrpSpPr/>
        <p:nvPr/>
      </p:nvGrpSpPr>
      <p:grpSpPr>
        <a:xfrm>
          <a:off x="0" y="0"/>
          <a:ext cx="0" cy="0"/>
          <a:chOff x="0" y="0"/>
          <a:chExt cx="0" cy="0"/>
        </a:xfrm>
      </p:grpSpPr>
      <p:sp>
        <p:nvSpPr>
          <p:cNvPr id="1561" name="Google Shape;1561;p2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2" name="Google Shape;1562;p2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6" name="Shape 1566"/>
        <p:cNvGrpSpPr/>
        <p:nvPr/>
      </p:nvGrpSpPr>
      <p:grpSpPr>
        <a:xfrm>
          <a:off x="0" y="0"/>
          <a:ext cx="0" cy="0"/>
          <a:chOff x="0" y="0"/>
          <a:chExt cx="0" cy="0"/>
        </a:xfrm>
      </p:grpSpPr>
      <p:sp>
        <p:nvSpPr>
          <p:cNvPr id="1567" name="Google Shape;1567;p2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8" name="Google Shape;1568;p2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p2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4" name="Google Shape;1574;p2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p2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0" name="Google Shape;1580;p2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4" name="Shape 1584"/>
        <p:cNvGrpSpPr/>
        <p:nvPr/>
      </p:nvGrpSpPr>
      <p:grpSpPr>
        <a:xfrm>
          <a:off x="0" y="0"/>
          <a:ext cx="0" cy="0"/>
          <a:chOff x="0" y="0"/>
          <a:chExt cx="0" cy="0"/>
        </a:xfrm>
      </p:grpSpPr>
      <p:sp>
        <p:nvSpPr>
          <p:cNvPr id="1585" name="Google Shape;1585;p2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6" name="Google Shape;1586;p2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0" name="Shape 1590"/>
        <p:cNvGrpSpPr/>
        <p:nvPr/>
      </p:nvGrpSpPr>
      <p:grpSpPr>
        <a:xfrm>
          <a:off x="0" y="0"/>
          <a:ext cx="0" cy="0"/>
          <a:chOff x="0" y="0"/>
          <a:chExt cx="0" cy="0"/>
        </a:xfrm>
      </p:grpSpPr>
      <p:sp>
        <p:nvSpPr>
          <p:cNvPr id="1591" name="Google Shape;1591;p2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2" name="Google Shape;1592;p2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p2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8" name="Google Shape;1598;p2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p2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5" name="Google Shape;1605;p2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0" name="Shape 1610"/>
        <p:cNvGrpSpPr/>
        <p:nvPr/>
      </p:nvGrpSpPr>
      <p:grpSpPr>
        <a:xfrm>
          <a:off x="0" y="0"/>
          <a:ext cx="0" cy="0"/>
          <a:chOff x="0" y="0"/>
          <a:chExt cx="0" cy="0"/>
        </a:xfrm>
      </p:grpSpPr>
      <p:sp>
        <p:nvSpPr>
          <p:cNvPr id="1611" name="Google Shape;1611;p2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2" name="Google Shape;1612;p2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6" name="Shape 1616"/>
        <p:cNvGrpSpPr/>
        <p:nvPr/>
      </p:nvGrpSpPr>
      <p:grpSpPr>
        <a:xfrm>
          <a:off x="0" y="0"/>
          <a:ext cx="0" cy="0"/>
          <a:chOff x="0" y="0"/>
          <a:chExt cx="0" cy="0"/>
        </a:xfrm>
      </p:grpSpPr>
      <p:sp>
        <p:nvSpPr>
          <p:cNvPr id="1617" name="Google Shape;1617;p2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8" name="Google Shape;1618;p2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p2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4" name="Google Shape;1624;p2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9" name="Shape 1629"/>
        <p:cNvGrpSpPr/>
        <p:nvPr/>
      </p:nvGrpSpPr>
      <p:grpSpPr>
        <a:xfrm>
          <a:off x="0" y="0"/>
          <a:ext cx="0" cy="0"/>
          <a:chOff x="0" y="0"/>
          <a:chExt cx="0" cy="0"/>
        </a:xfrm>
      </p:grpSpPr>
      <p:sp>
        <p:nvSpPr>
          <p:cNvPr id="1630" name="Google Shape;1630;p2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1" name="Google Shape;1631;p2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p2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7" name="Google Shape;1637;p2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p2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3" name="Google Shape;1643;p2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p2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9" name="Google Shape;1649;p2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p2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5" name="Google Shape;1655;p2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p2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2" name="Google Shape;1662;p2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p2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8" name="Google Shape;1668;p2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p2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5" name="Google Shape;1675;p2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p2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1" name="Google Shape;1681;p2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p2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7" name="Google Shape;1687;p2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2" name="Shape 1692"/>
        <p:cNvGrpSpPr/>
        <p:nvPr/>
      </p:nvGrpSpPr>
      <p:grpSpPr>
        <a:xfrm>
          <a:off x="0" y="0"/>
          <a:ext cx="0" cy="0"/>
          <a:chOff x="0" y="0"/>
          <a:chExt cx="0" cy="0"/>
        </a:xfrm>
      </p:grpSpPr>
      <p:sp>
        <p:nvSpPr>
          <p:cNvPr id="1693" name="Google Shape;1693;p2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4" name="Google Shape;1694;p2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9" name="Shape 1699"/>
        <p:cNvGrpSpPr/>
        <p:nvPr/>
      </p:nvGrpSpPr>
      <p:grpSpPr>
        <a:xfrm>
          <a:off x="0" y="0"/>
          <a:ext cx="0" cy="0"/>
          <a:chOff x="0" y="0"/>
          <a:chExt cx="0" cy="0"/>
        </a:xfrm>
      </p:grpSpPr>
      <p:sp>
        <p:nvSpPr>
          <p:cNvPr id="1700" name="Google Shape;1700;p2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1" name="Google Shape;1701;p2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p2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8" name="Google Shape;1708;p2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p2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4" name="Google Shape;1714;p2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p2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0" name="Google Shape;1720;p2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p2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7" name="Google Shape;1727;p2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1" name="Shape 1731"/>
        <p:cNvGrpSpPr/>
        <p:nvPr/>
      </p:nvGrpSpPr>
      <p:grpSpPr>
        <a:xfrm>
          <a:off x="0" y="0"/>
          <a:ext cx="0" cy="0"/>
          <a:chOff x="0" y="0"/>
          <a:chExt cx="0" cy="0"/>
        </a:xfrm>
      </p:grpSpPr>
      <p:sp>
        <p:nvSpPr>
          <p:cNvPr id="1732" name="Google Shape;1732;p2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3" name="Google Shape;1733;p2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7" name="Shape 1737"/>
        <p:cNvGrpSpPr/>
        <p:nvPr/>
      </p:nvGrpSpPr>
      <p:grpSpPr>
        <a:xfrm>
          <a:off x="0" y="0"/>
          <a:ext cx="0" cy="0"/>
          <a:chOff x="0" y="0"/>
          <a:chExt cx="0" cy="0"/>
        </a:xfrm>
      </p:grpSpPr>
      <p:sp>
        <p:nvSpPr>
          <p:cNvPr id="1738" name="Google Shape;1738;p2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9" name="Google Shape;1739;p2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4" name="Shape 1744"/>
        <p:cNvGrpSpPr/>
        <p:nvPr/>
      </p:nvGrpSpPr>
      <p:grpSpPr>
        <a:xfrm>
          <a:off x="0" y="0"/>
          <a:ext cx="0" cy="0"/>
          <a:chOff x="0" y="0"/>
          <a:chExt cx="0" cy="0"/>
        </a:xfrm>
      </p:grpSpPr>
      <p:sp>
        <p:nvSpPr>
          <p:cNvPr id="1745" name="Google Shape;1745;p2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6" name="Google Shape;1746;p2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p2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2" name="Google Shape;1752;p2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7" name="Shape 1757"/>
        <p:cNvGrpSpPr/>
        <p:nvPr/>
      </p:nvGrpSpPr>
      <p:grpSpPr>
        <a:xfrm>
          <a:off x="0" y="0"/>
          <a:ext cx="0" cy="0"/>
          <a:chOff x="0" y="0"/>
          <a:chExt cx="0" cy="0"/>
        </a:xfrm>
      </p:grpSpPr>
      <p:sp>
        <p:nvSpPr>
          <p:cNvPr id="1758" name="Google Shape;1758;p2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9" name="Google Shape;1759;p2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5" name="Shape 1765"/>
        <p:cNvGrpSpPr/>
        <p:nvPr/>
      </p:nvGrpSpPr>
      <p:grpSpPr>
        <a:xfrm>
          <a:off x="0" y="0"/>
          <a:ext cx="0" cy="0"/>
          <a:chOff x="0" y="0"/>
          <a:chExt cx="0" cy="0"/>
        </a:xfrm>
      </p:grpSpPr>
      <p:sp>
        <p:nvSpPr>
          <p:cNvPr id="1766" name="Google Shape;1766;p2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7" name="Google Shape;1767;p2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1" name="Shape 1771"/>
        <p:cNvGrpSpPr/>
        <p:nvPr/>
      </p:nvGrpSpPr>
      <p:grpSpPr>
        <a:xfrm>
          <a:off x="0" y="0"/>
          <a:ext cx="0" cy="0"/>
          <a:chOff x="0" y="0"/>
          <a:chExt cx="0" cy="0"/>
        </a:xfrm>
      </p:grpSpPr>
      <p:sp>
        <p:nvSpPr>
          <p:cNvPr id="1772" name="Google Shape;1772;p2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3" name="Google Shape;1773;p2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8" name="Shape 1778"/>
        <p:cNvGrpSpPr/>
        <p:nvPr/>
      </p:nvGrpSpPr>
      <p:grpSpPr>
        <a:xfrm>
          <a:off x="0" y="0"/>
          <a:ext cx="0" cy="0"/>
          <a:chOff x="0" y="0"/>
          <a:chExt cx="0" cy="0"/>
        </a:xfrm>
      </p:grpSpPr>
      <p:sp>
        <p:nvSpPr>
          <p:cNvPr id="1779" name="Google Shape;1779;p2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0" name="Google Shape;1780;p2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5" name="Shape 1785"/>
        <p:cNvGrpSpPr/>
        <p:nvPr/>
      </p:nvGrpSpPr>
      <p:grpSpPr>
        <a:xfrm>
          <a:off x="0" y="0"/>
          <a:ext cx="0" cy="0"/>
          <a:chOff x="0" y="0"/>
          <a:chExt cx="0" cy="0"/>
        </a:xfrm>
      </p:grpSpPr>
      <p:sp>
        <p:nvSpPr>
          <p:cNvPr id="1786" name="Google Shape;1786;p2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7" name="Google Shape;1787;p2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2" name="Shape 1792"/>
        <p:cNvGrpSpPr/>
        <p:nvPr/>
      </p:nvGrpSpPr>
      <p:grpSpPr>
        <a:xfrm>
          <a:off x="0" y="0"/>
          <a:ext cx="0" cy="0"/>
          <a:chOff x="0" y="0"/>
          <a:chExt cx="0" cy="0"/>
        </a:xfrm>
      </p:grpSpPr>
      <p:sp>
        <p:nvSpPr>
          <p:cNvPr id="1793" name="Google Shape;1793;p2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4" name="Google Shape;1794;p2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p2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0" name="Google Shape;1800;p2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5" name="Shape 1805"/>
        <p:cNvGrpSpPr/>
        <p:nvPr/>
      </p:nvGrpSpPr>
      <p:grpSpPr>
        <a:xfrm>
          <a:off x="0" y="0"/>
          <a:ext cx="0" cy="0"/>
          <a:chOff x="0" y="0"/>
          <a:chExt cx="0" cy="0"/>
        </a:xfrm>
      </p:grpSpPr>
      <p:sp>
        <p:nvSpPr>
          <p:cNvPr id="1806" name="Google Shape;1806;p2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7" name="Google Shape;1807;p2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1" name="Shape 1811"/>
        <p:cNvGrpSpPr/>
        <p:nvPr/>
      </p:nvGrpSpPr>
      <p:grpSpPr>
        <a:xfrm>
          <a:off x="0" y="0"/>
          <a:ext cx="0" cy="0"/>
          <a:chOff x="0" y="0"/>
          <a:chExt cx="0" cy="0"/>
        </a:xfrm>
      </p:grpSpPr>
      <p:sp>
        <p:nvSpPr>
          <p:cNvPr id="1812" name="Google Shape;1812;p2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3" name="Google Shape;1813;p2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7" name="Shape 1817"/>
        <p:cNvGrpSpPr/>
        <p:nvPr/>
      </p:nvGrpSpPr>
      <p:grpSpPr>
        <a:xfrm>
          <a:off x="0" y="0"/>
          <a:ext cx="0" cy="0"/>
          <a:chOff x="0" y="0"/>
          <a:chExt cx="0" cy="0"/>
        </a:xfrm>
      </p:grpSpPr>
      <p:sp>
        <p:nvSpPr>
          <p:cNvPr id="1818" name="Google Shape;1818;p2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9" name="Google Shape;1819;p2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p2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4" name="Google Shape;1824;p2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8" name="Shape 1828"/>
        <p:cNvGrpSpPr/>
        <p:nvPr/>
      </p:nvGrpSpPr>
      <p:grpSpPr>
        <a:xfrm>
          <a:off x="0" y="0"/>
          <a:ext cx="0" cy="0"/>
          <a:chOff x="0" y="0"/>
          <a:chExt cx="0" cy="0"/>
        </a:xfrm>
      </p:grpSpPr>
      <p:sp>
        <p:nvSpPr>
          <p:cNvPr id="1829" name="Google Shape;1829;p2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0" name="Google Shape;1830;p2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4" name="Shape 1834"/>
        <p:cNvGrpSpPr/>
        <p:nvPr/>
      </p:nvGrpSpPr>
      <p:grpSpPr>
        <a:xfrm>
          <a:off x="0" y="0"/>
          <a:ext cx="0" cy="0"/>
          <a:chOff x="0" y="0"/>
          <a:chExt cx="0" cy="0"/>
        </a:xfrm>
      </p:grpSpPr>
      <p:sp>
        <p:nvSpPr>
          <p:cNvPr id="1835" name="Google Shape;1835;p2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6" name="Google Shape;1836;p2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1" name="Shape 1841"/>
        <p:cNvGrpSpPr/>
        <p:nvPr/>
      </p:nvGrpSpPr>
      <p:grpSpPr>
        <a:xfrm>
          <a:off x="0" y="0"/>
          <a:ext cx="0" cy="0"/>
          <a:chOff x="0" y="0"/>
          <a:chExt cx="0" cy="0"/>
        </a:xfrm>
      </p:grpSpPr>
      <p:sp>
        <p:nvSpPr>
          <p:cNvPr id="1842" name="Google Shape;1842;p2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3" name="Google Shape;1843;p2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p2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9" name="Google Shape;1849;p2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p2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5" name="Google Shape;1855;p2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p2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1" name="Google Shape;1861;p2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5" name="Shape 1865"/>
        <p:cNvGrpSpPr/>
        <p:nvPr/>
      </p:nvGrpSpPr>
      <p:grpSpPr>
        <a:xfrm>
          <a:off x="0" y="0"/>
          <a:ext cx="0" cy="0"/>
          <a:chOff x="0" y="0"/>
          <a:chExt cx="0" cy="0"/>
        </a:xfrm>
      </p:grpSpPr>
      <p:sp>
        <p:nvSpPr>
          <p:cNvPr id="1866" name="Google Shape;1866;p2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7" name="Google Shape;1867;p2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1" name="Shape 1871"/>
        <p:cNvGrpSpPr/>
        <p:nvPr/>
      </p:nvGrpSpPr>
      <p:grpSpPr>
        <a:xfrm>
          <a:off x="0" y="0"/>
          <a:ext cx="0" cy="0"/>
          <a:chOff x="0" y="0"/>
          <a:chExt cx="0" cy="0"/>
        </a:xfrm>
      </p:grpSpPr>
      <p:sp>
        <p:nvSpPr>
          <p:cNvPr id="1872" name="Google Shape;1872;p2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3" name="Google Shape;1873;p2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8" name="Shape 1878"/>
        <p:cNvGrpSpPr/>
        <p:nvPr/>
      </p:nvGrpSpPr>
      <p:grpSpPr>
        <a:xfrm>
          <a:off x="0" y="0"/>
          <a:ext cx="0" cy="0"/>
          <a:chOff x="0" y="0"/>
          <a:chExt cx="0" cy="0"/>
        </a:xfrm>
      </p:grpSpPr>
      <p:sp>
        <p:nvSpPr>
          <p:cNvPr id="1879" name="Google Shape;1879;p2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0" name="Google Shape;1880;p2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p2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7" name="Google Shape;1887;p2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2" name="Shape 1892"/>
        <p:cNvGrpSpPr/>
        <p:nvPr/>
      </p:nvGrpSpPr>
      <p:grpSpPr>
        <a:xfrm>
          <a:off x="0" y="0"/>
          <a:ext cx="0" cy="0"/>
          <a:chOff x="0" y="0"/>
          <a:chExt cx="0" cy="0"/>
        </a:xfrm>
      </p:grpSpPr>
      <p:sp>
        <p:nvSpPr>
          <p:cNvPr id="1893" name="Google Shape;1893;p2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4" name="Google Shape;1894;p2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p2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2" name="Google Shape;1902;p2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7" name="Shape 1907"/>
        <p:cNvGrpSpPr/>
        <p:nvPr/>
      </p:nvGrpSpPr>
      <p:grpSpPr>
        <a:xfrm>
          <a:off x="0" y="0"/>
          <a:ext cx="0" cy="0"/>
          <a:chOff x="0" y="0"/>
          <a:chExt cx="0" cy="0"/>
        </a:xfrm>
      </p:grpSpPr>
      <p:sp>
        <p:nvSpPr>
          <p:cNvPr id="1908" name="Google Shape;1908;p2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9" name="Google Shape;1909;p2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p2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6" name="Google Shape;1916;p2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p2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2" name="Google Shape;1922;p2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7" name="Shape 1927"/>
        <p:cNvGrpSpPr/>
        <p:nvPr/>
      </p:nvGrpSpPr>
      <p:grpSpPr>
        <a:xfrm>
          <a:off x="0" y="0"/>
          <a:ext cx="0" cy="0"/>
          <a:chOff x="0" y="0"/>
          <a:chExt cx="0" cy="0"/>
        </a:xfrm>
      </p:grpSpPr>
      <p:sp>
        <p:nvSpPr>
          <p:cNvPr id="1928" name="Google Shape;1928;p27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9" name="Google Shape;1929;p2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3" name="Shape 1933"/>
        <p:cNvGrpSpPr/>
        <p:nvPr/>
      </p:nvGrpSpPr>
      <p:grpSpPr>
        <a:xfrm>
          <a:off x="0" y="0"/>
          <a:ext cx="0" cy="0"/>
          <a:chOff x="0" y="0"/>
          <a:chExt cx="0" cy="0"/>
        </a:xfrm>
      </p:grpSpPr>
      <p:sp>
        <p:nvSpPr>
          <p:cNvPr id="1934" name="Google Shape;1934;p2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5" name="Google Shape;1935;p2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9" name="Shape 1939"/>
        <p:cNvGrpSpPr/>
        <p:nvPr/>
      </p:nvGrpSpPr>
      <p:grpSpPr>
        <a:xfrm>
          <a:off x="0" y="0"/>
          <a:ext cx="0" cy="0"/>
          <a:chOff x="0" y="0"/>
          <a:chExt cx="0" cy="0"/>
        </a:xfrm>
      </p:grpSpPr>
      <p:sp>
        <p:nvSpPr>
          <p:cNvPr id="1940" name="Google Shape;1940;p2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1" name="Google Shape;1941;p2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5" name="Shape 1945"/>
        <p:cNvGrpSpPr/>
        <p:nvPr/>
      </p:nvGrpSpPr>
      <p:grpSpPr>
        <a:xfrm>
          <a:off x="0" y="0"/>
          <a:ext cx="0" cy="0"/>
          <a:chOff x="0" y="0"/>
          <a:chExt cx="0" cy="0"/>
        </a:xfrm>
      </p:grpSpPr>
      <p:sp>
        <p:nvSpPr>
          <p:cNvPr id="1946" name="Google Shape;1946;p2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7" name="Google Shape;1947;p2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1" name="Shape 1951"/>
        <p:cNvGrpSpPr/>
        <p:nvPr/>
      </p:nvGrpSpPr>
      <p:grpSpPr>
        <a:xfrm>
          <a:off x="0" y="0"/>
          <a:ext cx="0" cy="0"/>
          <a:chOff x="0" y="0"/>
          <a:chExt cx="0" cy="0"/>
        </a:xfrm>
      </p:grpSpPr>
      <p:sp>
        <p:nvSpPr>
          <p:cNvPr id="1952" name="Google Shape;1952;p2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3" name="Google Shape;1953;p2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7" name="Shape 1957"/>
        <p:cNvGrpSpPr/>
        <p:nvPr/>
      </p:nvGrpSpPr>
      <p:grpSpPr>
        <a:xfrm>
          <a:off x="0" y="0"/>
          <a:ext cx="0" cy="0"/>
          <a:chOff x="0" y="0"/>
          <a:chExt cx="0" cy="0"/>
        </a:xfrm>
      </p:grpSpPr>
      <p:sp>
        <p:nvSpPr>
          <p:cNvPr id="1958" name="Google Shape;1958;p2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9" name="Google Shape;1959;p2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4" name="Shape 1964"/>
        <p:cNvGrpSpPr/>
        <p:nvPr/>
      </p:nvGrpSpPr>
      <p:grpSpPr>
        <a:xfrm>
          <a:off x="0" y="0"/>
          <a:ext cx="0" cy="0"/>
          <a:chOff x="0" y="0"/>
          <a:chExt cx="0" cy="0"/>
        </a:xfrm>
      </p:grpSpPr>
      <p:sp>
        <p:nvSpPr>
          <p:cNvPr id="1965" name="Google Shape;1965;p2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6" name="Google Shape;1966;p2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p2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2" name="Google Shape;1972;p2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p2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8" name="Google Shape;1978;p2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2" name="Shape 1982"/>
        <p:cNvGrpSpPr/>
        <p:nvPr/>
      </p:nvGrpSpPr>
      <p:grpSpPr>
        <a:xfrm>
          <a:off x="0" y="0"/>
          <a:ext cx="0" cy="0"/>
          <a:chOff x="0" y="0"/>
          <a:chExt cx="0" cy="0"/>
        </a:xfrm>
      </p:grpSpPr>
      <p:sp>
        <p:nvSpPr>
          <p:cNvPr id="1983" name="Google Shape;1983;p2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4" name="Google Shape;1984;p2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8" name="Shape 1988"/>
        <p:cNvGrpSpPr/>
        <p:nvPr/>
      </p:nvGrpSpPr>
      <p:grpSpPr>
        <a:xfrm>
          <a:off x="0" y="0"/>
          <a:ext cx="0" cy="0"/>
          <a:chOff x="0" y="0"/>
          <a:chExt cx="0" cy="0"/>
        </a:xfrm>
      </p:grpSpPr>
      <p:sp>
        <p:nvSpPr>
          <p:cNvPr id="1989" name="Google Shape;1989;p28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0" name="Google Shape;1990;p2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4" name="Shape 1994"/>
        <p:cNvGrpSpPr/>
        <p:nvPr/>
      </p:nvGrpSpPr>
      <p:grpSpPr>
        <a:xfrm>
          <a:off x="0" y="0"/>
          <a:ext cx="0" cy="0"/>
          <a:chOff x="0" y="0"/>
          <a:chExt cx="0" cy="0"/>
        </a:xfrm>
      </p:grpSpPr>
      <p:sp>
        <p:nvSpPr>
          <p:cNvPr id="1995" name="Google Shape;1995;p2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6" name="Google Shape;1996;p2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0" name="Shape 2000"/>
        <p:cNvGrpSpPr/>
        <p:nvPr/>
      </p:nvGrpSpPr>
      <p:grpSpPr>
        <a:xfrm>
          <a:off x="0" y="0"/>
          <a:ext cx="0" cy="0"/>
          <a:chOff x="0" y="0"/>
          <a:chExt cx="0" cy="0"/>
        </a:xfrm>
      </p:grpSpPr>
      <p:sp>
        <p:nvSpPr>
          <p:cNvPr id="2001" name="Google Shape;2001;p28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2" name="Google Shape;2002;p2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7" name="Shape 2007"/>
        <p:cNvGrpSpPr/>
        <p:nvPr/>
      </p:nvGrpSpPr>
      <p:grpSpPr>
        <a:xfrm>
          <a:off x="0" y="0"/>
          <a:ext cx="0" cy="0"/>
          <a:chOff x="0" y="0"/>
          <a:chExt cx="0" cy="0"/>
        </a:xfrm>
      </p:grpSpPr>
      <p:sp>
        <p:nvSpPr>
          <p:cNvPr id="2008" name="Google Shape;2008;p2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9" name="Google Shape;2009;p2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3" name="Shape 2013"/>
        <p:cNvGrpSpPr/>
        <p:nvPr/>
      </p:nvGrpSpPr>
      <p:grpSpPr>
        <a:xfrm>
          <a:off x="0" y="0"/>
          <a:ext cx="0" cy="0"/>
          <a:chOff x="0" y="0"/>
          <a:chExt cx="0" cy="0"/>
        </a:xfrm>
      </p:grpSpPr>
      <p:sp>
        <p:nvSpPr>
          <p:cNvPr id="2014" name="Google Shape;2014;p29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5" name="Google Shape;2015;p2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0" name="Shape 2020"/>
        <p:cNvGrpSpPr/>
        <p:nvPr/>
      </p:nvGrpSpPr>
      <p:grpSpPr>
        <a:xfrm>
          <a:off x="0" y="0"/>
          <a:ext cx="0" cy="0"/>
          <a:chOff x="0" y="0"/>
          <a:chExt cx="0" cy="0"/>
        </a:xfrm>
      </p:grpSpPr>
      <p:sp>
        <p:nvSpPr>
          <p:cNvPr id="2021" name="Google Shape;2021;p2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2" name="Google Shape;2022;p2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7" name="Shape 2027"/>
        <p:cNvGrpSpPr/>
        <p:nvPr/>
      </p:nvGrpSpPr>
      <p:grpSpPr>
        <a:xfrm>
          <a:off x="0" y="0"/>
          <a:ext cx="0" cy="0"/>
          <a:chOff x="0" y="0"/>
          <a:chExt cx="0" cy="0"/>
        </a:xfrm>
      </p:grpSpPr>
      <p:sp>
        <p:nvSpPr>
          <p:cNvPr id="2028" name="Google Shape;2028;p29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9" name="Google Shape;2029;p2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4" name="Shape 2034"/>
        <p:cNvGrpSpPr/>
        <p:nvPr/>
      </p:nvGrpSpPr>
      <p:grpSpPr>
        <a:xfrm>
          <a:off x="0" y="0"/>
          <a:ext cx="0" cy="0"/>
          <a:chOff x="0" y="0"/>
          <a:chExt cx="0" cy="0"/>
        </a:xfrm>
      </p:grpSpPr>
      <p:sp>
        <p:nvSpPr>
          <p:cNvPr id="2035" name="Google Shape;2035;p29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6" name="Google Shape;2036;p2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1" name="Shape 2041"/>
        <p:cNvGrpSpPr/>
        <p:nvPr/>
      </p:nvGrpSpPr>
      <p:grpSpPr>
        <a:xfrm>
          <a:off x="0" y="0"/>
          <a:ext cx="0" cy="0"/>
          <a:chOff x="0" y="0"/>
          <a:chExt cx="0" cy="0"/>
        </a:xfrm>
      </p:grpSpPr>
      <p:sp>
        <p:nvSpPr>
          <p:cNvPr id="2042" name="Google Shape;2042;p2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3" name="Google Shape;2043;p2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7" name="Shape 2047"/>
        <p:cNvGrpSpPr/>
        <p:nvPr/>
      </p:nvGrpSpPr>
      <p:grpSpPr>
        <a:xfrm>
          <a:off x="0" y="0"/>
          <a:ext cx="0" cy="0"/>
          <a:chOff x="0" y="0"/>
          <a:chExt cx="0" cy="0"/>
        </a:xfrm>
      </p:grpSpPr>
      <p:sp>
        <p:nvSpPr>
          <p:cNvPr id="2048" name="Google Shape;2048;p29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9" name="Google Shape;2049;p2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3" name="Shape 2053"/>
        <p:cNvGrpSpPr/>
        <p:nvPr/>
      </p:nvGrpSpPr>
      <p:grpSpPr>
        <a:xfrm>
          <a:off x="0" y="0"/>
          <a:ext cx="0" cy="0"/>
          <a:chOff x="0" y="0"/>
          <a:chExt cx="0" cy="0"/>
        </a:xfrm>
      </p:grpSpPr>
      <p:sp>
        <p:nvSpPr>
          <p:cNvPr id="2054" name="Google Shape;2054;p2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5" name="Google Shape;2055;p2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9" name="Shape 2059"/>
        <p:cNvGrpSpPr/>
        <p:nvPr/>
      </p:nvGrpSpPr>
      <p:grpSpPr>
        <a:xfrm>
          <a:off x="0" y="0"/>
          <a:ext cx="0" cy="0"/>
          <a:chOff x="0" y="0"/>
          <a:chExt cx="0" cy="0"/>
        </a:xfrm>
      </p:grpSpPr>
      <p:sp>
        <p:nvSpPr>
          <p:cNvPr id="2060" name="Google Shape;2060;p2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1" name="Google Shape;2061;p2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6" name="Shape 2066"/>
        <p:cNvGrpSpPr/>
        <p:nvPr/>
      </p:nvGrpSpPr>
      <p:grpSpPr>
        <a:xfrm>
          <a:off x="0" y="0"/>
          <a:ext cx="0" cy="0"/>
          <a:chOff x="0" y="0"/>
          <a:chExt cx="0" cy="0"/>
        </a:xfrm>
      </p:grpSpPr>
      <p:sp>
        <p:nvSpPr>
          <p:cNvPr id="2067" name="Google Shape;2067;p29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8" name="Google Shape;2068;p2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p3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5" name="Google Shape;2075;p3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0" name="Shape 2080"/>
        <p:cNvGrpSpPr/>
        <p:nvPr/>
      </p:nvGrpSpPr>
      <p:grpSpPr>
        <a:xfrm>
          <a:off x="0" y="0"/>
          <a:ext cx="0" cy="0"/>
          <a:chOff x="0" y="0"/>
          <a:chExt cx="0" cy="0"/>
        </a:xfrm>
      </p:grpSpPr>
      <p:sp>
        <p:nvSpPr>
          <p:cNvPr id="2081" name="Google Shape;2081;p30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2" name="Google Shape;2082;p3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6" name="Shape 2086"/>
        <p:cNvGrpSpPr/>
        <p:nvPr/>
      </p:nvGrpSpPr>
      <p:grpSpPr>
        <a:xfrm>
          <a:off x="0" y="0"/>
          <a:ext cx="0" cy="0"/>
          <a:chOff x="0" y="0"/>
          <a:chExt cx="0" cy="0"/>
        </a:xfrm>
      </p:grpSpPr>
      <p:sp>
        <p:nvSpPr>
          <p:cNvPr id="2087" name="Google Shape;2087;p3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8" name="Google Shape;2088;p3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3" name="Shape 2093"/>
        <p:cNvGrpSpPr/>
        <p:nvPr/>
      </p:nvGrpSpPr>
      <p:grpSpPr>
        <a:xfrm>
          <a:off x="0" y="0"/>
          <a:ext cx="0" cy="0"/>
          <a:chOff x="0" y="0"/>
          <a:chExt cx="0" cy="0"/>
        </a:xfrm>
      </p:grpSpPr>
      <p:sp>
        <p:nvSpPr>
          <p:cNvPr id="2094" name="Google Shape;2094;p30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5" name="Google Shape;2095;p3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0" name="Shape 2100"/>
        <p:cNvGrpSpPr/>
        <p:nvPr/>
      </p:nvGrpSpPr>
      <p:grpSpPr>
        <a:xfrm>
          <a:off x="0" y="0"/>
          <a:ext cx="0" cy="0"/>
          <a:chOff x="0" y="0"/>
          <a:chExt cx="0" cy="0"/>
        </a:xfrm>
      </p:grpSpPr>
      <p:sp>
        <p:nvSpPr>
          <p:cNvPr id="2101" name="Google Shape;2101;p30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2" name="Google Shape;2102;p3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7" name="Shape 2107"/>
        <p:cNvGrpSpPr/>
        <p:nvPr/>
      </p:nvGrpSpPr>
      <p:grpSpPr>
        <a:xfrm>
          <a:off x="0" y="0"/>
          <a:ext cx="0" cy="0"/>
          <a:chOff x="0" y="0"/>
          <a:chExt cx="0" cy="0"/>
        </a:xfrm>
      </p:grpSpPr>
      <p:sp>
        <p:nvSpPr>
          <p:cNvPr id="2108" name="Google Shape;2108;p3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9" name="Google Shape;2109;p3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3" name="Shape 2113"/>
        <p:cNvGrpSpPr/>
        <p:nvPr/>
      </p:nvGrpSpPr>
      <p:grpSpPr>
        <a:xfrm>
          <a:off x="0" y="0"/>
          <a:ext cx="0" cy="0"/>
          <a:chOff x="0" y="0"/>
          <a:chExt cx="0" cy="0"/>
        </a:xfrm>
      </p:grpSpPr>
      <p:sp>
        <p:nvSpPr>
          <p:cNvPr id="2114" name="Google Shape;2114;p30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5" name="Google Shape;2115;p3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9" name="Shape 2119"/>
        <p:cNvGrpSpPr/>
        <p:nvPr/>
      </p:nvGrpSpPr>
      <p:grpSpPr>
        <a:xfrm>
          <a:off x="0" y="0"/>
          <a:ext cx="0" cy="0"/>
          <a:chOff x="0" y="0"/>
          <a:chExt cx="0" cy="0"/>
        </a:xfrm>
      </p:grpSpPr>
      <p:sp>
        <p:nvSpPr>
          <p:cNvPr id="2120" name="Google Shape;2120;p30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1" name="Google Shape;2121;p3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5" name="Shape 2125"/>
        <p:cNvGrpSpPr/>
        <p:nvPr/>
      </p:nvGrpSpPr>
      <p:grpSpPr>
        <a:xfrm>
          <a:off x="0" y="0"/>
          <a:ext cx="0" cy="0"/>
          <a:chOff x="0" y="0"/>
          <a:chExt cx="0" cy="0"/>
        </a:xfrm>
      </p:grpSpPr>
      <p:sp>
        <p:nvSpPr>
          <p:cNvPr id="2126" name="Google Shape;2126;p3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7" name="Google Shape;2127;p3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2" name="Shape 2132"/>
        <p:cNvGrpSpPr/>
        <p:nvPr/>
      </p:nvGrpSpPr>
      <p:grpSpPr>
        <a:xfrm>
          <a:off x="0" y="0"/>
          <a:ext cx="0" cy="0"/>
          <a:chOff x="0" y="0"/>
          <a:chExt cx="0" cy="0"/>
        </a:xfrm>
      </p:grpSpPr>
      <p:sp>
        <p:nvSpPr>
          <p:cNvPr id="2133" name="Google Shape;2133;p30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4" name="Google Shape;2134;p3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8" name="Shape 2138"/>
        <p:cNvGrpSpPr/>
        <p:nvPr/>
      </p:nvGrpSpPr>
      <p:grpSpPr>
        <a:xfrm>
          <a:off x="0" y="0"/>
          <a:ext cx="0" cy="0"/>
          <a:chOff x="0" y="0"/>
          <a:chExt cx="0" cy="0"/>
        </a:xfrm>
      </p:grpSpPr>
      <p:sp>
        <p:nvSpPr>
          <p:cNvPr id="2139" name="Google Shape;2139;p3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0" name="Google Shape;2140;p3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4" name="Shape 2144"/>
        <p:cNvGrpSpPr/>
        <p:nvPr/>
      </p:nvGrpSpPr>
      <p:grpSpPr>
        <a:xfrm>
          <a:off x="0" y="0"/>
          <a:ext cx="0" cy="0"/>
          <a:chOff x="0" y="0"/>
          <a:chExt cx="0" cy="0"/>
        </a:xfrm>
      </p:grpSpPr>
      <p:sp>
        <p:nvSpPr>
          <p:cNvPr id="2145" name="Google Shape;2145;p3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6" name="Google Shape;2146;p3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1" name="Shape 2151"/>
        <p:cNvGrpSpPr/>
        <p:nvPr/>
      </p:nvGrpSpPr>
      <p:grpSpPr>
        <a:xfrm>
          <a:off x="0" y="0"/>
          <a:ext cx="0" cy="0"/>
          <a:chOff x="0" y="0"/>
          <a:chExt cx="0" cy="0"/>
        </a:xfrm>
      </p:grpSpPr>
      <p:sp>
        <p:nvSpPr>
          <p:cNvPr id="2152" name="Google Shape;2152;p3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3" name="Google Shape;2153;p3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p3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9" name="Google Shape;2159;p3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3" name="Shape 2163"/>
        <p:cNvGrpSpPr/>
        <p:nvPr/>
      </p:nvGrpSpPr>
      <p:grpSpPr>
        <a:xfrm>
          <a:off x="0" y="0"/>
          <a:ext cx="0" cy="0"/>
          <a:chOff x="0" y="0"/>
          <a:chExt cx="0" cy="0"/>
        </a:xfrm>
      </p:grpSpPr>
      <p:sp>
        <p:nvSpPr>
          <p:cNvPr id="2164" name="Google Shape;2164;p3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5" name="Google Shape;2165;p3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0" name="Shape 2170"/>
        <p:cNvGrpSpPr/>
        <p:nvPr/>
      </p:nvGrpSpPr>
      <p:grpSpPr>
        <a:xfrm>
          <a:off x="0" y="0"/>
          <a:ext cx="0" cy="0"/>
          <a:chOff x="0" y="0"/>
          <a:chExt cx="0" cy="0"/>
        </a:xfrm>
      </p:grpSpPr>
      <p:sp>
        <p:nvSpPr>
          <p:cNvPr id="2171" name="Google Shape;2171;p3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2" name="Google Shape;2172;p3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7" name="Shape 2177"/>
        <p:cNvGrpSpPr/>
        <p:nvPr/>
      </p:nvGrpSpPr>
      <p:grpSpPr>
        <a:xfrm>
          <a:off x="0" y="0"/>
          <a:ext cx="0" cy="0"/>
          <a:chOff x="0" y="0"/>
          <a:chExt cx="0" cy="0"/>
        </a:xfrm>
      </p:grpSpPr>
      <p:sp>
        <p:nvSpPr>
          <p:cNvPr id="2178" name="Google Shape;2178;p3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9" name="Google Shape;2179;p3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3" name="Shape 2183"/>
        <p:cNvGrpSpPr/>
        <p:nvPr/>
      </p:nvGrpSpPr>
      <p:grpSpPr>
        <a:xfrm>
          <a:off x="0" y="0"/>
          <a:ext cx="0" cy="0"/>
          <a:chOff x="0" y="0"/>
          <a:chExt cx="0" cy="0"/>
        </a:xfrm>
      </p:grpSpPr>
      <p:sp>
        <p:nvSpPr>
          <p:cNvPr id="2184" name="Google Shape;2184;p3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5" name="Google Shape;2185;p3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0" name="Shape 2190"/>
        <p:cNvGrpSpPr/>
        <p:nvPr/>
      </p:nvGrpSpPr>
      <p:grpSpPr>
        <a:xfrm>
          <a:off x="0" y="0"/>
          <a:ext cx="0" cy="0"/>
          <a:chOff x="0" y="0"/>
          <a:chExt cx="0" cy="0"/>
        </a:xfrm>
      </p:grpSpPr>
      <p:sp>
        <p:nvSpPr>
          <p:cNvPr id="2191" name="Google Shape;2191;p3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2" name="Google Shape;2192;p3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8" name="Shape 2198"/>
        <p:cNvGrpSpPr/>
        <p:nvPr/>
      </p:nvGrpSpPr>
      <p:grpSpPr>
        <a:xfrm>
          <a:off x="0" y="0"/>
          <a:ext cx="0" cy="0"/>
          <a:chOff x="0" y="0"/>
          <a:chExt cx="0" cy="0"/>
        </a:xfrm>
      </p:grpSpPr>
      <p:sp>
        <p:nvSpPr>
          <p:cNvPr id="2199" name="Google Shape;2199;p3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0" name="Google Shape;2200;p3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5" name="Shape 2205"/>
        <p:cNvGrpSpPr/>
        <p:nvPr/>
      </p:nvGrpSpPr>
      <p:grpSpPr>
        <a:xfrm>
          <a:off x="0" y="0"/>
          <a:ext cx="0" cy="0"/>
          <a:chOff x="0" y="0"/>
          <a:chExt cx="0" cy="0"/>
        </a:xfrm>
      </p:grpSpPr>
      <p:sp>
        <p:nvSpPr>
          <p:cNvPr id="2206" name="Google Shape;2206;p3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7" name="Google Shape;2207;p3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2" name="Shape 2212"/>
        <p:cNvGrpSpPr/>
        <p:nvPr/>
      </p:nvGrpSpPr>
      <p:grpSpPr>
        <a:xfrm>
          <a:off x="0" y="0"/>
          <a:ext cx="0" cy="0"/>
          <a:chOff x="0" y="0"/>
          <a:chExt cx="0" cy="0"/>
        </a:xfrm>
      </p:grpSpPr>
      <p:sp>
        <p:nvSpPr>
          <p:cNvPr id="2213" name="Google Shape;2213;p3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4" name="Google Shape;2214;p3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9" name="Shape 2219"/>
        <p:cNvGrpSpPr/>
        <p:nvPr/>
      </p:nvGrpSpPr>
      <p:grpSpPr>
        <a:xfrm>
          <a:off x="0" y="0"/>
          <a:ext cx="0" cy="0"/>
          <a:chOff x="0" y="0"/>
          <a:chExt cx="0" cy="0"/>
        </a:xfrm>
      </p:grpSpPr>
      <p:sp>
        <p:nvSpPr>
          <p:cNvPr id="2220" name="Google Shape;2220;p3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1" name="Google Shape;2221;p3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6" name="Shape 2226"/>
        <p:cNvGrpSpPr/>
        <p:nvPr/>
      </p:nvGrpSpPr>
      <p:grpSpPr>
        <a:xfrm>
          <a:off x="0" y="0"/>
          <a:ext cx="0" cy="0"/>
          <a:chOff x="0" y="0"/>
          <a:chExt cx="0" cy="0"/>
        </a:xfrm>
      </p:grpSpPr>
      <p:sp>
        <p:nvSpPr>
          <p:cNvPr id="2227" name="Google Shape;2227;p3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8" name="Google Shape;2228;p3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3" name="Shape 2233"/>
        <p:cNvGrpSpPr/>
        <p:nvPr/>
      </p:nvGrpSpPr>
      <p:grpSpPr>
        <a:xfrm>
          <a:off x="0" y="0"/>
          <a:ext cx="0" cy="0"/>
          <a:chOff x="0" y="0"/>
          <a:chExt cx="0" cy="0"/>
        </a:xfrm>
      </p:grpSpPr>
      <p:sp>
        <p:nvSpPr>
          <p:cNvPr id="2234" name="Google Shape;2234;p3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5" name="Google Shape;2235;p3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0" name="Shape 2240"/>
        <p:cNvGrpSpPr/>
        <p:nvPr/>
      </p:nvGrpSpPr>
      <p:grpSpPr>
        <a:xfrm>
          <a:off x="0" y="0"/>
          <a:ext cx="0" cy="0"/>
          <a:chOff x="0" y="0"/>
          <a:chExt cx="0" cy="0"/>
        </a:xfrm>
      </p:grpSpPr>
      <p:sp>
        <p:nvSpPr>
          <p:cNvPr id="2241" name="Google Shape;2241;p3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2" name="Google Shape;2242;p3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7" name="Shape 2247"/>
        <p:cNvGrpSpPr/>
        <p:nvPr/>
      </p:nvGrpSpPr>
      <p:grpSpPr>
        <a:xfrm>
          <a:off x="0" y="0"/>
          <a:ext cx="0" cy="0"/>
          <a:chOff x="0" y="0"/>
          <a:chExt cx="0" cy="0"/>
        </a:xfrm>
      </p:grpSpPr>
      <p:sp>
        <p:nvSpPr>
          <p:cNvPr id="2248" name="Google Shape;2248;p3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9" name="Google Shape;2249;p3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3" name="Shape 2253"/>
        <p:cNvGrpSpPr/>
        <p:nvPr/>
      </p:nvGrpSpPr>
      <p:grpSpPr>
        <a:xfrm>
          <a:off x="0" y="0"/>
          <a:ext cx="0" cy="0"/>
          <a:chOff x="0" y="0"/>
          <a:chExt cx="0" cy="0"/>
        </a:xfrm>
      </p:grpSpPr>
      <p:sp>
        <p:nvSpPr>
          <p:cNvPr id="2254" name="Google Shape;2254;p3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5" name="Google Shape;2255;p3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0" name="Shape 2260"/>
        <p:cNvGrpSpPr/>
        <p:nvPr/>
      </p:nvGrpSpPr>
      <p:grpSpPr>
        <a:xfrm>
          <a:off x="0" y="0"/>
          <a:ext cx="0" cy="0"/>
          <a:chOff x="0" y="0"/>
          <a:chExt cx="0" cy="0"/>
        </a:xfrm>
      </p:grpSpPr>
      <p:sp>
        <p:nvSpPr>
          <p:cNvPr id="2261" name="Google Shape;2261;p3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2" name="Google Shape;2262;p3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6" name="Shape 2266"/>
        <p:cNvGrpSpPr/>
        <p:nvPr/>
      </p:nvGrpSpPr>
      <p:grpSpPr>
        <a:xfrm>
          <a:off x="0" y="0"/>
          <a:ext cx="0" cy="0"/>
          <a:chOff x="0" y="0"/>
          <a:chExt cx="0" cy="0"/>
        </a:xfrm>
      </p:grpSpPr>
      <p:sp>
        <p:nvSpPr>
          <p:cNvPr id="2267" name="Google Shape;2267;p3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8" name="Google Shape;2268;p3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p3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4" name="Google Shape;2274;p3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8" name="Shape 2278"/>
        <p:cNvGrpSpPr/>
        <p:nvPr/>
      </p:nvGrpSpPr>
      <p:grpSpPr>
        <a:xfrm>
          <a:off x="0" y="0"/>
          <a:ext cx="0" cy="0"/>
          <a:chOff x="0" y="0"/>
          <a:chExt cx="0" cy="0"/>
        </a:xfrm>
      </p:grpSpPr>
      <p:sp>
        <p:nvSpPr>
          <p:cNvPr id="2279" name="Google Shape;2279;p3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0" name="Google Shape;2280;p3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4" name="Shape 2284"/>
        <p:cNvGrpSpPr/>
        <p:nvPr/>
      </p:nvGrpSpPr>
      <p:grpSpPr>
        <a:xfrm>
          <a:off x="0" y="0"/>
          <a:ext cx="0" cy="0"/>
          <a:chOff x="0" y="0"/>
          <a:chExt cx="0" cy="0"/>
        </a:xfrm>
      </p:grpSpPr>
      <p:sp>
        <p:nvSpPr>
          <p:cNvPr id="2285" name="Google Shape;2285;p3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6" name="Google Shape;2286;p3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0" name="Shape 2290"/>
        <p:cNvGrpSpPr/>
        <p:nvPr/>
      </p:nvGrpSpPr>
      <p:grpSpPr>
        <a:xfrm>
          <a:off x="0" y="0"/>
          <a:ext cx="0" cy="0"/>
          <a:chOff x="0" y="0"/>
          <a:chExt cx="0" cy="0"/>
        </a:xfrm>
      </p:grpSpPr>
      <p:sp>
        <p:nvSpPr>
          <p:cNvPr id="2291" name="Google Shape;2291;p3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2" name="Google Shape;2292;p3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7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8" name="Google Shape;718;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8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2" name="Google Shape;732;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8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9" name="Google Shape;739;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5" name="Google Shape;745;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9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1" name="Google Shape;751;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9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 name="Google Shape;763;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9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9" name="Google Shape;769;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5" name="Google Shape;775;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9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1" name="Google Shape;781;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7" name="Google Shape;787;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3" name="Google Shape;793;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9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9" name="Google Shape;799;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76" name="Shape 76"/>
        <p:cNvGrpSpPr/>
        <p:nvPr/>
      </p:nvGrpSpPr>
      <p:grpSpPr>
        <a:xfrm>
          <a:off x="0" y="0"/>
          <a:ext cx="0" cy="0"/>
          <a:chOff x="0" y="0"/>
          <a:chExt cx="0" cy="0"/>
        </a:xfrm>
      </p:grpSpPr>
      <p:sp>
        <p:nvSpPr>
          <p:cNvPr id="77" name="Google Shape;77;p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9" name="Google Shape;79;p2"/>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None/>
              <a:defRPr sz="1400">
                <a:latin typeface="Tahoma"/>
                <a:ea typeface="Tahoma"/>
                <a:cs typeface="Tahoma"/>
                <a:sym typeface="Tahoma"/>
              </a:defRPr>
            </a:lvl1pPr>
            <a:lvl2pPr indent="0" lvl="1" marL="0" algn="r">
              <a:lnSpc>
                <a:spcPct val="100000"/>
              </a:lnSpc>
              <a:spcBef>
                <a:spcPts val="0"/>
              </a:spcBef>
              <a:spcAft>
                <a:spcPts val="0"/>
              </a:spcAft>
              <a:buNone/>
              <a:defRPr sz="1400">
                <a:latin typeface="Tahoma"/>
                <a:ea typeface="Tahoma"/>
                <a:cs typeface="Tahoma"/>
                <a:sym typeface="Tahoma"/>
              </a:defRPr>
            </a:lvl2pPr>
            <a:lvl3pPr indent="0" lvl="2" marL="0" algn="r">
              <a:lnSpc>
                <a:spcPct val="100000"/>
              </a:lnSpc>
              <a:spcBef>
                <a:spcPts val="0"/>
              </a:spcBef>
              <a:spcAft>
                <a:spcPts val="0"/>
              </a:spcAft>
              <a:buNone/>
              <a:defRPr sz="1400">
                <a:latin typeface="Tahoma"/>
                <a:ea typeface="Tahoma"/>
                <a:cs typeface="Tahoma"/>
                <a:sym typeface="Tahoma"/>
              </a:defRPr>
            </a:lvl3pPr>
            <a:lvl4pPr indent="0" lvl="3" marL="0" algn="r">
              <a:lnSpc>
                <a:spcPct val="100000"/>
              </a:lnSpc>
              <a:spcBef>
                <a:spcPts val="0"/>
              </a:spcBef>
              <a:spcAft>
                <a:spcPts val="0"/>
              </a:spcAft>
              <a:buNone/>
              <a:defRPr sz="1400">
                <a:latin typeface="Tahoma"/>
                <a:ea typeface="Tahoma"/>
                <a:cs typeface="Tahoma"/>
                <a:sym typeface="Tahoma"/>
              </a:defRPr>
            </a:lvl4pPr>
            <a:lvl5pPr indent="0" lvl="4" marL="0" algn="r">
              <a:lnSpc>
                <a:spcPct val="100000"/>
              </a:lnSpc>
              <a:spcBef>
                <a:spcPts val="0"/>
              </a:spcBef>
              <a:spcAft>
                <a:spcPts val="0"/>
              </a:spcAft>
              <a:buNone/>
              <a:defRPr sz="1400">
                <a:latin typeface="Tahoma"/>
                <a:ea typeface="Tahoma"/>
                <a:cs typeface="Tahoma"/>
                <a:sym typeface="Tahoma"/>
              </a:defRPr>
            </a:lvl5pPr>
            <a:lvl6pPr indent="0" lvl="5" marL="0" algn="r">
              <a:lnSpc>
                <a:spcPct val="100000"/>
              </a:lnSpc>
              <a:spcBef>
                <a:spcPts val="0"/>
              </a:spcBef>
              <a:spcAft>
                <a:spcPts val="0"/>
              </a:spcAft>
              <a:buNone/>
              <a:defRPr sz="1400">
                <a:latin typeface="Tahoma"/>
                <a:ea typeface="Tahoma"/>
                <a:cs typeface="Tahoma"/>
                <a:sym typeface="Tahoma"/>
              </a:defRPr>
            </a:lvl6pPr>
            <a:lvl7pPr indent="0" lvl="6" marL="0" algn="r">
              <a:lnSpc>
                <a:spcPct val="100000"/>
              </a:lnSpc>
              <a:spcBef>
                <a:spcPts val="0"/>
              </a:spcBef>
              <a:spcAft>
                <a:spcPts val="0"/>
              </a:spcAft>
              <a:buNone/>
              <a:defRPr sz="1400">
                <a:latin typeface="Tahoma"/>
                <a:ea typeface="Tahoma"/>
                <a:cs typeface="Tahoma"/>
                <a:sym typeface="Tahoma"/>
              </a:defRPr>
            </a:lvl7pPr>
            <a:lvl8pPr indent="0" lvl="7" marL="0" algn="r">
              <a:lnSpc>
                <a:spcPct val="100000"/>
              </a:lnSpc>
              <a:spcBef>
                <a:spcPts val="0"/>
              </a:spcBef>
              <a:spcAft>
                <a:spcPts val="0"/>
              </a:spcAft>
              <a:buNone/>
              <a:defRPr sz="1400">
                <a:latin typeface="Tahoma"/>
                <a:ea typeface="Tahoma"/>
                <a:cs typeface="Tahoma"/>
                <a:sym typeface="Tahoma"/>
              </a:defRPr>
            </a:lvl8pPr>
            <a:lvl9pPr indent="0" lvl="8" marL="0" algn="r">
              <a:lnSpc>
                <a:spcPct val="100000"/>
              </a:lnSpc>
              <a:spcBef>
                <a:spcPts val="0"/>
              </a:spcBef>
              <a:spcAft>
                <a:spcPts val="0"/>
              </a:spcAft>
              <a:buNone/>
              <a:defRPr sz="1400">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82" name="Shape 82"/>
        <p:cNvGrpSpPr/>
        <p:nvPr/>
      </p:nvGrpSpPr>
      <p:grpSpPr>
        <a:xfrm>
          <a:off x="0" y="0"/>
          <a:ext cx="0" cy="0"/>
          <a:chOff x="0" y="0"/>
          <a:chExt cx="0" cy="0"/>
        </a:xfrm>
      </p:grpSpPr>
      <p:grpSp>
        <p:nvGrpSpPr>
          <p:cNvPr id="83" name="Google Shape;83;p3"/>
          <p:cNvGrpSpPr/>
          <p:nvPr/>
        </p:nvGrpSpPr>
        <p:grpSpPr>
          <a:xfrm>
            <a:off x="0" y="0"/>
            <a:ext cx="9144000" cy="6858000"/>
            <a:chOff x="0" y="0"/>
            <a:chExt cx="5760" cy="4320"/>
          </a:xfrm>
        </p:grpSpPr>
        <p:grpSp>
          <p:nvGrpSpPr>
            <p:cNvPr id="84" name="Google Shape;84;p3"/>
            <p:cNvGrpSpPr/>
            <p:nvPr/>
          </p:nvGrpSpPr>
          <p:grpSpPr>
            <a:xfrm>
              <a:off x="0" y="0"/>
              <a:ext cx="5760" cy="4320"/>
              <a:chOff x="0" y="0"/>
              <a:chExt cx="5760" cy="4320"/>
            </a:xfrm>
          </p:grpSpPr>
          <p:sp>
            <p:nvSpPr>
              <p:cNvPr id="85" name="Google Shape;85;p3"/>
              <p:cNvSpPr/>
              <p:nvPr/>
            </p:nvSpPr>
            <p:spPr>
              <a:xfrm>
                <a:off x="2112" y="0"/>
                <a:ext cx="3648" cy="96"/>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86" name="Google Shape;86;p3"/>
              <p:cNvGrpSpPr/>
              <p:nvPr/>
            </p:nvGrpSpPr>
            <p:grpSpPr>
              <a:xfrm>
                <a:off x="0" y="0"/>
                <a:ext cx="5760" cy="4320"/>
                <a:chOff x="0" y="0"/>
                <a:chExt cx="5760" cy="4320"/>
              </a:xfrm>
            </p:grpSpPr>
            <p:cxnSp>
              <p:nvCxnSpPr>
                <p:cNvPr id="87" name="Google Shape;87;p3"/>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8" name="Google Shape;88;p3"/>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 name="Google Shape;89;p3"/>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 name="Google Shape;90;p3"/>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1" name="Google Shape;91;p3"/>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2" name="Google Shape;92;p3"/>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3" name="Google Shape;93;p3"/>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4" name="Google Shape;94;p3"/>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5" name="Google Shape;95;p3"/>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 name="Google Shape;96;p3"/>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 name="Google Shape;97;p3"/>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8" name="Google Shape;98;p3"/>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9" name="Google Shape;99;p3"/>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 name="Google Shape;100;p3"/>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1" name="Google Shape;101;p3"/>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2" name="Google Shape;102;p3"/>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3" name="Google Shape;103;p3"/>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 name="Google Shape;104;p3"/>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 name="Google Shape;105;p3"/>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 name="Google Shape;106;p3"/>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 name="Google Shape;107;p3"/>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8" name="Google Shape;108;p3"/>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9" name="Google Shape;109;p3"/>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0" name="Google Shape;110;p3"/>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 name="Google Shape;111;p3"/>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 name="Google Shape;112;p3"/>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3" name="Google Shape;113;p3"/>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 name="Google Shape;114;p3"/>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 name="Google Shape;115;p3"/>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6" name="Google Shape;116;p3"/>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7" name="Google Shape;117;p3"/>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8" name="Google Shape;118;p3"/>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 name="Google Shape;119;p3"/>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 name="Google Shape;120;p3"/>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 name="Google Shape;121;p3"/>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 name="Google Shape;122;p3"/>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3" name="Google Shape;123;p3"/>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4" name="Google Shape;124;p3"/>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5" name="Google Shape;125;p3"/>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6" name="Google Shape;126;p3"/>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7" name="Google Shape;127;p3"/>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8" name="Google Shape;128;p3"/>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9" name="Google Shape;129;p3"/>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0" name="Google Shape;130;p3"/>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1" name="Google Shape;131;p3"/>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2" name="Google Shape;132;p3"/>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3" name="Google Shape;133;p3"/>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4" name="Google Shape;134;p3"/>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5" name="Google Shape;135;p3"/>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6" name="Google Shape;136;p3"/>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7" name="Google Shape;137;p3"/>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cxnSp>
            <p:nvCxnSpPr>
              <p:cNvPr id="138" name="Google Shape;138;p3"/>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grpSp>
          <p:nvGrpSpPr>
            <p:cNvPr id="139" name="Google Shape;139;p3"/>
            <p:cNvGrpSpPr/>
            <p:nvPr/>
          </p:nvGrpSpPr>
          <p:grpSpPr>
            <a:xfrm>
              <a:off x="3" y="559"/>
              <a:ext cx="4192" cy="1796"/>
              <a:chOff x="3" y="559"/>
              <a:chExt cx="4192" cy="1796"/>
            </a:xfrm>
          </p:grpSpPr>
          <p:cxnSp>
            <p:nvCxnSpPr>
              <p:cNvPr id="140" name="Google Shape;140;p3"/>
              <p:cNvCxnSpPr/>
              <p:nvPr/>
            </p:nvCxnSpPr>
            <p:spPr>
              <a:xfrm>
                <a:off x="506" y="559"/>
                <a:ext cx="0" cy="1796"/>
              </a:xfrm>
              <a:prstGeom prst="straightConnector1">
                <a:avLst/>
              </a:prstGeom>
              <a:noFill/>
              <a:ln cap="flat" cmpd="sng" w="9525">
                <a:solidFill>
                  <a:schemeClr val="hlink"/>
                </a:solidFill>
                <a:prstDash val="solid"/>
                <a:miter lim="800000"/>
                <a:headEnd len="med" w="med" type="none"/>
                <a:tailEnd len="med" w="med" type="none"/>
              </a:ln>
            </p:spPr>
          </p:cxnSp>
          <p:cxnSp>
            <p:nvCxnSpPr>
              <p:cNvPr id="141" name="Google Shape;141;p3"/>
              <p:cNvCxnSpPr/>
              <p:nvPr/>
            </p:nvCxnSpPr>
            <p:spPr>
              <a:xfrm rot="10800000">
                <a:off x="3" y="1924"/>
                <a:ext cx="3211" cy="1"/>
              </a:xfrm>
              <a:prstGeom prst="straightConnector1">
                <a:avLst/>
              </a:prstGeom>
              <a:noFill/>
              <a:ln cap="flat" cmpd="sng" w="9525">
                <a:solidFill>
                  <a:schemeClr val="hlink"/>
                </a:solidFill>
                <a:prstDash val="solid"/>
                <a:miter lim="800000"/>
                <a:headEnd len="med" w="med" type="none"/>
                <a:tailEnd len="med" w="med" type="none"/>
              </a:ln>
            </p:spPr>
          </p:cxnSp>
          <p:cxnSp>
            <p:nvCxnSpPr>
              <p:cNvPr id="142" name="Google Shape;142;p3"/>
              <p:cNvCxnSpPr/>
              <p:nvPr/>
            </p:nvCxnSpPr>
            <p:spPr>
              <a:xfrm rot="10800000">
                <a:off x="384" y="938"/>
                <a:ext cx="3811" cy="1"/>
              </a:xfrm>
              <a:prstGeom prst="straightConnector1">
                <a:avLst/>
              </a:prstGeom>
              <a:noFill/>
              <a:ln cap="flat" cmpd="sng" w="9525">
                <a:solidFill>
                  <a:schemeClr val="hlink"/>
                </a:solidFill>
                <a:prstDash val="solid"/>
                <a:miter lim="800000"/>
                <a:headEnd len="med" w="med" type="none"/>
                <a:tailEnd len="med" w="med" type="none"/>
              </a:ln>
            </p:spPr>
          </p:cxnSp>
          <p:cxnSp>
            <p:nvCxnSpPr>
              <p:cNvPr id="143" name="Google Shape;143;p3"/>
              <p:cNvCxnSpPr/>
              <p:nvPr/>
            </p:nvCxnSpPr>
            <p:spPr>
              <a:xfrm flipH="1" rot="-5400000">
                <a:off x="425" y="860"/>
                <a:ext cx="156" cy="157"/>
              </a:xfrm>
              <a:prstGeom prst="curvedConnector2">
                <a:avLst/>
              </a:prstGeom>
              <a:noFill/>
              <a:ln cap="flat" cmpd="sng" w="9525">
                <a:solidFill>
                  <a:schemeClr val="hlink"/>
                </a:solidFill>
                <a:prstDash val="solid"/>
                <a:miter lim="800000"/>
                <a:headEnd len="med" w="med" type="none"/>
                <a:tailEnd len="med" w="med" type="none"/>
              </a:ln>
            </p:spPr>
          </p:cxnSp>
        </p:grpSp>
        <p:grpSp>
          <p:nvGrpSpPr>
            <p:cNvPr id="144" name="Google Shape;144;p3"/>
            <p:cNvGrpSpPr/>
            <p:nvPr/>
          </p:nvGrpSpPr>
          <p:grpSpPr>
            <a:xfrm>
              <a:off x="1480" y="1952"/>
              <a:ext cx="3808" cy="1812"/>
              <a:chOff x="1480" y="1952"/>
              <a:chExt cx="3808" cy="1812"/>
            </a:xfrm>
          </p:grpSpPr>
          <p:cxnSp>
            <p:nvCxnSpPr>
              <p:cNvPr id="145" name="Google Shape;145;p3"/>
              <p:cNvCxnSpPr/>
              <p:nvPr/>
            </p:nvCxnSpPr>
            <p:spPr>
              <a:xfrm>
                <a:off x="1480" y="3442"/>
                <a:ext cx="3808" cy="0"/>
              </a:xfrm>
              <a:prstGeom prst="straightConnector1">
                <a:avLst/>
              </a:prstGeom>
              <a:noFill/>
              <a:ln cap="flat" cmpd="sng" w="9525">
                <a:solidFill>
                  <a:schemeClr val="hlink"/>
                </a:solidFill>
                <a:prstDash val="solid"/>
                <a:miter lim="800000"/>
                <a:headEnd len="med" w="med" type="none"/>
                <a:tailEnd len="med" w="med" type="none"/>
              </a:ln>
            </p:spPr>
          </p:cxnSp>
          <p:cxnSp>
            <p:nvCxnSpPr>
              <p:cNvPr id="146" name="Google Shape;146;p3"/>
              <p:cNvCxnSpPr/>
              <p:nvPr/>
            </p:nvCxnSpPr>
            <p:spPr>
              <a:xfrm>
                <a:off x="5172" y="1952"/>
                <a:ext cx="0" cy="1812"/>
              </a:xfrm>
              <a:prstGeom prst="straightConnector1">
                <a:avLst/>
              </a:prstGeom>
              <a:noFill/>
              <a:ln cap="flat" cmpd="sng" w="9525">
                <a:solidFill>
                  <a:schemeClr val="hlink"/>
                </a:solidFill>
                <a:prstDash val="solid"/>
                <a:miter lim="800000"/>
                <a:headEnd len="med" w="med" type="none"/>
                <a:tailEnd len="med" w="med" type="none"/>
              </a:ln>
            </p:spPr>
          </p:cxnSp>
          <p:cxnSp>
            <p:nvCxnSpPr>
              <p:cNvPr id="147" name="Google Shape;147;p3"/>
              <p:cNvCxnSpPr/>
              <p:nvPr/>
            </p:nvCxnSpPr>
            <p:spPr>
              <a:xfrm rot="5400000">
                <a:off x="5096" y="3346"/>
                <a:ext cx="156" cy="157"/>
              </a:xfrm>
              <a:prstGeom prst="curvedConnector2">
                <a:avLst/>
              </a:prstGeom>
              <a:noFill/>
              <a:ln cap="flat" cmpd="sng" w="9525">
                <a:solidFill>
                  <a:schemeClr val="hlink"/>
                </a:solidFill>
                <a:prstDash val="solid"/>
                <a:miter lim="800000"/>
                <a:headEnd len="med" w="med" type="none"/>
                <a:tailEnd len="med" w="med" type="none"/>
              </a:ln>
            </p:spPr>
          </p:cxnSp>
        </p:grpSp>
      </p:grpSp>
      <p:sp>
        <p:nvSpPr>
          <p:cNvPr id="148" name="Google Shape;148;p3"/>
          <p:cNvSpPr txBox="1"/>
          <p:nvPr>
            <p:ph type="ctrTitle"/>
          </p:nvPr>
        </p:nvSpPr>
        <p:spPr>
          <a:xfrm>
            <a:off x="990600" y="1752600"/>
            <a:ext cx="77724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Rectangle: Click to edit Master text styles &#10;Second level &#10;Third level &#10;Fourth level &#10;Fifth level" id="149" name="Google Shape;149;p3"/>
          <p:cNvSpPr txBox="1"/>
          <p:nvPr>
            <p:ph idx="1" type="subTitle"/>
          </p:nvPr>
        </p:nvSpPr>
        <p:spPr>
          <a:xfrm>
            <a:off x="990600" y="3309937"/>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Clr>
                <a:schemeClr val="dk1"/>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150" name="Google Shape;150;p3"/>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3"/>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ext on right" type="twoColTx">
  <p:cSld name="TITLE_AND_TWO_COLUMNS">
    <p:spTree>
      <p:nvGrpSpPr>
        <p:cNvPr id="153" name="Shape 153"/>
        <p:cNvGrpSpPr/>
        <p:nvPr/>
      </p:nvGrpSpPr>
      <p:grpSpPr>
        <a:xfrm>
          <a:off x="0" y="0"/>
          <a:ext cx="0" cy="0"/>
          <a:chOff x="0" y="0"/>
          <a:chExt cx="0" cy="0"/>
        </a:xfrm>
      </p:grpSpPr>
      <p:sp>
        <p:nvSpPr>
          <p:cNvPr id="154" name="Google Shape;154;p4"/>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None/>
              <a:defRPr sz="1400">
                <a:latin typeface="Tahoma"/>
                <a:ea typeface="Tahoma"/>
                <a:cs typeface="Tahoma"/>
                <a:sym typeface="Tahoma"/>
              </a:defRPr>
            </a:lvl1pPr>
            <a:lvl2pPr indent="0" lvl="1" marL="0" algn="r">
              <a:lnSpc>
                <a:spcPct val="100000"/>
              </a:lnSpc>
              <a:spcBef>
                <a:spcPts val="0"/>
              </a:spcBef>
              <a:spcAft>
                <a:spcPts val="0"/>
              </a:spcAft>
              <a:buNone/>
              <a:defRPr sz="1400">
                <a:latin typeface="Tahoma"/>
                <a:ea typeface="Tahoma"/>
                <a:cs typeface="Tahoma"/>
                <a:sym typeface="Tahoma"/>
              </a:defRPr>
            </a:lvl2pPr>
            <a:lvl3pPr indent="0" lvl="2" marL="0" algn="r">
              <a:lnSpc>
                <a:spcPct val="100000"/>
              </a:lnSpc>
              <a:spcBef>
                <a:spcPts val="0"/>
              </a:spcBef>
              <a:spcAft>
                <a:spcPts val="0"/>
              </a:spcAft>
              <a:buNone/>
              <a:defRPr sz="1400">
                <a:latin typeface="Tahoma"/>
                <a:ea typeface="Tahoma"/>
                <a:cs typeface="Tahoma"/>
                <a:sym typeface="Tahoma"/>
              </a:defRPr>
            </a:lvl3pPr>
            <a:lvl4pPr indent="0" lvl="3" marL="0" algn="r">
              <a:lnSpc>
                <a:spcPct val="100000"/>
              </a:lnSpc>
              <a:spcBef>
                <a:spcPts val="0"/>
              </a:spcBef>
              <a:spcAft>
                <a:spcPts val="0"/>
              </a:spcAft>
              <a:buNone/>
              <a:defRPr sz="1400">
                <a:latin typeface="Tahoma"/>
                <a:ea typeface="Tahoma"/>
                <a:cs typeface="Tahoma"/>
                <a:sym typeface="Tahoma"/>
              </a:defRPr>
            </a:lvl4pPr>
            <a:lvl5pPr indent="0" lvl="4" marL="0" algn="r">
              <a:lnSpc>
                <a:spcPct val="100000"/>
              </a:lnSpc>
              <a:spcBef>
                <a:spcPts val="0"/>
              </a:spcBef>
              <a:spcAft>
                <a:spcPts val="0"/>
              </a:spcAft>
              <a:buNone/>
              <a:defRPr sz="1400">
                <a:latin typeface="Tahoma"/>
                <a:ea typeface="Tahoma"/>
                <a:cs typeface="Tahoma"/>
                <a:sym typeface="Tahoma"/>
              </a:defRPr>
            </a:lvl5pPr>
            <a:lvl6pPr indent="0" lvl="5" marL="0" algn="r">
              <a:lnSpc>
                <a:spcPct val="100000"/>
              </a:lnSpc>
              <a:spcBef>
                <a:spcPts val="0"/>
              </a:spcBef>
              <a:spcAft>
                <a:spcPts val="0"/>
              </a:spcAft>
              <a:buNone/>
              <a:defRPr sz="1400">
                <a:latin typeface="Tahoma"/>
                <a:ea typeface="Tahoma"/>
                <a:cs typeface="Tahoma"/>
                <a:sym typeface="Tahoma"/>
              </a:defRPr>
            </a:lvl6pPr>
            <a:lvl7pPr indent="0" lvl="6" marL="0" algn="r">
              <a:lnSpc>
                <a:spcPct val="100000"/>
              </a:lnSpc>
              <a:spcBef>
                <a:spcPts val="0"/>
              </a:spcBef>
              <a:spcAft>
                <a:spcPts val="0"/>
              </a:spcAft>
              <a:buNone/>
              <a:defRPr sz="1400">
                <a:latin typeface="Tahoma"/>
                <a:ea typeface="Tahoma"/>
                <a:cs typeface="Tahoma"/>
                <a:sym typeface="Tahoma"/>
              </a:defRPr>
            </a:lvl7pPr>
            <a:lvl8pPr indent="0" lvl="7" marL="0" algn="r">
              <a:lnSpc>
                <a:spcPct val="100000"/>
              </a:lnSpc>
              <a:spcBef>
                <a:spcPts val="0"/>
              </a:spcBef>
              <a:spcAft>
                <a:spcPts val="0"/>
              </a:spcAft>
              <a:buNone/>
              <a:defRPr sz="1400">
                <a:latin typeface="Tahoma"/>
                <a:ea typeface="Tahoma"/>
                <a:cs typeface="Tahoma"/>
                <a:sym typeface="Tahoma"/>
              </a:defRPr>
            </a:lvl8pPr>
            <a:lvl9pPr indent="0" lvl="8" marL="0" algn="r">
              <a:lnSpc>
                <a:spcPct val="100000"/>
              </a:lnSpc>
              <a:spcBef>
                <a:spcPts val="0"/>
              </a:spcBef>
              <a:spcAft>
                <a:spcPts val="0"/>
              </a:spcAft>
              <a:buNone/>
              <a:defRPr sz="1400">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7" name="Shape 157"/>
        <p:cNvGrpSpPr/>
        <p:nvPr/>
      </p:nvGrpSpPr>
      <p:grpSpPr>
        <a:xfrm>
          <a:off x="0" y="0"/>
          <a:ext cx="0" cy="0"/>
          <a:chOff x="0" y="0"/>
          <a:chExt cx="0" cy="0"/>
        </a:xfrm>
      </p:grpSpPr>
      <p:sp>
        <p:nvSpPr>
          <p:cNvPr id="158" name="Google Shape;158;p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5"/>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None/>
              <a:defRPr sz="1400">
                <a:latin typeface="Tahoma"/>
                <a:ea typeface="Tahoma"/>
                <a:cs typeface="Tahoma"/>
                <a:sym typeface="Tahoma"/>
              </a:defRPr>
            </a:lvl1pPr>
            <a:lvl2pPr indent="0" lvl="1" marL="0" algn="r">
              <a:lnSpc>
                <a:spcPct val="100000"/>
              </a:lnSpc>
              <a:spcBef>
                <a:spcPts val="0"/>
              </a:spcBef>
              <a:spcAft>
                <a:spcPts val="0"/>
              </a:spcAft>
              <a:buNone/>
              <a:defRPr sz="1400">
                <a:latin typeface="Tahoma"/>
                <a:ea typeface="Tahoma"/>
                <a:cs typeface="Tahoma"/>
                <a:sym typeface="Tahoma"/>
              </a:defRPr>
            </a:lvl2pPr>
            <a:lvl3pPr indent="0" lvl="2" marL="0" algn="r">
              <a:lnSpc>
                <a:spcPct val="100000"/>
              </a:lnSpc>
              <a:spcBef>
                <a:spcPts val="0"/>
              </a:spcBef>
              <a:spcAft>
                <a:spcPts val="0"/>
              </a:spcAft>
              <a:buNone/>
              <a:defRPr sz="1400">
                <a:latin typeface="Tahoma"/>
                <a:ea typeface="Tahoma"/>
                <a:cs typeface="Tahoma"/>
                <a:sym typeface="Tahoma"/>
              </a:defRPr>
            </a:lvl3pPr>
            <a:lvl4pPr indent="0" lvl="3" marL="0" algn="r">
              <a:lnSpc>
                <a:spcPct val="100000"/>
              </a:lnSpc>
              <a:spcBef>
                <a:spcPts val="0"/>
              </a:spcBef>
              <a:spcAft>
                <a:spcPts val="0"/>
              </a:spcAft>
              <a:buNone/>
              <a:defRPr sz="1400">
                <a:latin typeface="Tahoma"/>
                <a:ea typeface="Tahoma"/>
                <a:cs typeface="Tahoma"/>
                <a:sym typeface="Tahoma"/>
              </a:defRPr>
            </a:lvl4pPr>
            <a:lvl5pPr indent="0" lvl="4" marL="0" algn="r">
              <a:lnSpc>
                <a:spcPct val="100000"/>
              </a:lnSpc>
              <a:spcBef>
                <a:spcPts val="0"/>
              </a:spcBef>
              <a:spcAft>
                <a:spcPts val="0"/>
              </a:spcAft>
              <a:buNone/>
              <a:defRPr sz="1400">
                <a:latin typeface="Tahoma"/>
                <a:ea typeface="Tahoma"/>
                <a:cs typeface="Tahoma"/>
                <a:sym typeface="Tahoma"/>
              </a:defRPr>
            </a:lvl5pPr>
            <a:lvl6pPr indent="0" lvl="5" marL="0" algn="r">
              <a:lnSpc>
                <a:spcPct val="100000"/>
              </a:lnSpc>
              <a:spcBef>
                <a:spcPts val="0"/>
              </a:spcBef>
              <a:spcAft>
                <a:spcPts val="0"/>
              </a:spcAft>
              <a:buNone/>
              <a:defRPr sz="1400">
                <a:latin typeface="Tahoma"/>
                <a:ea typeface="Tahoma"/>
                <a:cs typeface="Tahoma"/>
                <a:sym typeface="Tahoma"/>
              </a:defRPr>
            </a:lvl6pPr>
            <a:lvl7pPr indent="0" lvl="6" marL="0" algn="r">
              <a:lnSpc>
                <a:spcPct val="100000"/>
              </a:lnSpc>
              <a:spcBef>
                <a:spcPts val="0"/>
              </a:spcBef>
              <a:spcAft>
                <a:spcPts val="0"/>
              </a:spcAft>
              <a:buNone/>
              <a:defRPr sz="1400">
                <a:latin typeface="Tahoma"/>
                <a:ea typeface="Tahoma"/>
                <a:cs typeface="Tahoma"/>
                <a:sym typeface="Tahoma"/>
              </a:defRPr>
            </a:lvl7pPr>
            <a:lvl8pPr indent="0" lvl="7" marL="0" algn="r">
              <a:lnSpc>
                <a:spcPct val="100000"/>
              </a:lnSpc>
              <a:spcBef>
                <a:spcPts val="0"/>
              </a:spcBef>
              <a:spcAft>
                <a:spcPts val="0"/>
              </a:spcAft>
              <a:buNone/>
              <a:defRPr sz="1400">
                <a:latin typeface="Tahoma"/>
                <a:ea typeface="Tahoma"/>
                <a:cs typeface="Tahoma"/>
                <a:sym typeface="Tahoma"/>
              </a:defRPr>
            </a:lvl8pPr>
            <a:lvl9pPr indent="0" lvl="8" marL="0" algn="r">
              <a:lnSpc>
                <a:spcPct val="100000"/>
              </a:lnSpc>
              <a:spcBef>
                <a:spcPts val="0"/>
              </a:spcBef>
              <a:spcAft>
                <a:spcPts val="0"/>
              </a:spcAft>
              <a:buNone/>
              <a:defRPr sz="1400">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9144000" cy="6858000"/>
            <a:chOff x="0" y="0"/>
            <a:chExt cx="5760" cy="4320"/>
          </a:xfrm>
        </p:grpSpPr>
        <p:grpSp>
          <p:nvGrpSpPr>
            <p:cNvPr id="11" name="Google Shape;11;p1"/>
            <p:cNvGrpSpPr/>
            <p:nvPr/>
          </p:nvGrpSpPr>
          <p:grpSpPr>
            <a:xfrm>
              <a:off x="0" y="0"/>
              <a:ext cx="5760" cy="4320"/>
              <a:chOff x="0" y="0"/>
              <a:chExt cx="5760" cy="4320"/>
            </a:xfrm>
          </p:grpSpPr>
          <p:grpSp>
            <p:nvGrpSpPr>
              <p:cNvPr id="12" name="Google Shape;12;p1"/>
              <p:cNvGrpSpPr/>
              <p:nvPr/>
            </p:nvGrpSpPr>
            <p:grpSpPr>
              <a:xfrm>
                <a:off x="0" y="192"/>
                <a:ext cx="5760" cy="4032"/>
                <a:chOff x="0" y="192"/>
                <a:chExt cx="5760" cy="4032"/>
              </a:xfrm>
            </p:grpSpPr>
            <p:cxnSp>
              <p:nvCxnSpPr>
                <p:cNvPr id="13" name="Google Shape;13;p1"/>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4" name="Google Shape;14;p1"/>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5" name="Google Shape;15;p1"/>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6" name="Google Shape;16;p1"/>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7" name="Google Shape;17;p1"/>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8" name="Google Shape;18;p1"/>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9" name="Google Shape;19;p1"/>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0" name="Google Shape;20;p1"/>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1" name="Google Shape;21;p1"/>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2" name="Google Shape;22;p1"/>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3" name="Google Shape;23;p1"/>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4" name="Google Shape;24;p1"/>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5" name="Google Shape;25;p1"/>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6" name="Google Shape;26;p1"/>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7" name="Google Shape;27;p1"/>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8" name="Google Shape;28;p1"/>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 name="Google Shape;29;p1"/>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0" name="Google Shape;30;p1"/>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1" name="Google Shape;31;p1"/>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2" name="Google Shape;32;p1"/>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3" name="Google Shape;33;p1"/>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4" name="Google Shape;34;p1"/>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35" name="Google Shape;35;p1"/>
              <p:cNvGrpSpPr/>
              <p:nvPr/>
            </p:nvGrpSpPr>
            <p:grpSpPr>
              <a:xfrm>
                <a:off x="192" y="0"/>
                <a:ext cx="5376" cy="4320"/>
                <a:chOff x="192" y="0"/>
                <a:chExt cx="5376" cy="4320"/>
              </a:xfrm>
            </p:grpSpPr>
            <p:cxnSp>
              <p:nvCxnSpPr>
                <p:cNvPr id="36" name="Google Shape;36;p1"/>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7" name="Google Shape;37;p1"/>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8" name="Google Shape;38;p1"/>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9" name="Google Shape;39;p1"/>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 name="Google Shape;40;p1"/>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 name="Google Shape;41;p1"/>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2" name="Google Shape;42;p1"/>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3" name="Google Shape;43;p1"/>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4" name="Google Shape;44;p1"/>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5" name="Google Shape;45;p1"/>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6" name="Google Shape;46;p1"/>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 name="Google Shape;47;p1"/>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 name="Google Shape;48;p1"/>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9" name="Google Shape;49;p1"/>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0" name="Google Shape;50;p1"/>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1" name="Google Shape;51;p1"/>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2" name="Google Shape;52;p1"/>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3" name="Google Shape;53;p1"/>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4" name="Google Shape;54;p1"/>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 name="Google Shape;55;p1"/>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 name="Google Shape;56;p1"/>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7" name="Google Shape;57;p1"/>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8" name="Google Shape;58;p1"/>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9" name="Google Shape;59;p1"/>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0" name="Google Shape;60;p1"/>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1" name="Google Shape;61;p1"/>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 name="Google Shape;62;p1"/>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 name="Google Shape;63;p1"/>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4" name="Google Shape;64;p1"/>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id="65" name="Google Shape;65;p1"/>
            <p:cNvSpPr/>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66" name="Google Shape;66;p1"/>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67" name="Google Shape;67;p1"/>
            <p:cNvGrpSpPr/>
            <p:nvPr/>
          </p:nvGrpSpPr>
          <p:grpSpPr>
            <a:xfrm>
              <a:off x="261" y="892"/>
              <a:ext cx="1124" cy="1464"/>
              <a:chOff x="96" y="916"/>
              <a:chExt cx="2208" cy="2876"/>
            </a:xfrm>
          </p:grpSpPr>
          <p:cxnSp>
            <p:nvCxnSpPr>
              <p:cNvPr id="68" name="Google Shape;68;p1"/>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69" name="Google Shape;69;p1"/>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cxnSp>
            <p:nvCxnSpPr>
              <p:cNvPr id="70" name="Google Shape;70;p1"/>
              <p:cNvCxnSpPr/>
              <p:nvPr/>
            </p:nvCxnSpPr>
            <p:spPr>
              <a:xfrm flipH="1">
                <a:off x="217" y="916"/>
                <a:ext cx="239" cy="239"/>
              </a:xfrm>
              <a:prstGeom prst="curvedConnector2">
                <a:avLst/>
              </a:prstGeom>
              <a:noFill/>
              <a:ln cap="flat" cmpd="sng" w="9525">
                <a:solidFill>
                  <a:schemeClr val="hlink"/>
                </a:solidFill>
                <a:prstDash val="solid"/>
                <a:miter lim="800000"/>
                <a:headEnd len="med" w="med" type="none"/>
                <a:tailEnd len="med" w="med" type="none"/>
              </a:ln>
            </p:spPr>
          </p:cxnSp>
        </p:grpSp>
      </p:grpSp>
      <p:sp>
        <p:nvSpPr>
          <p:cNvPr id="71" name="Google Shape;71;p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descr="Rectangle: Click to edit Master text styles &#10;Second level &#10;Third level &#10;Fourth level &#10;Fifth level" id="72" name="Google Shape;72;p1"/>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Tahoma"/>
              <a:buChar char="•"/>
              <a:defRPr b="0" i="0" sz="3200" u="none" cap="none" strike="noStrike">
                <a:solidFill>
                  <a:schemeClr val="dk1"/>
                </a:solidFill>
                <a:latin typeface="Tahoma"/>
                <a:ea typeface="Tahoma"/>
                <a:cs typeface="Tahoma"/>
                <a:sym typeface="Tahoma"/>
              </a:defRPr>
            </a:lvl1pPr>
            <a:lvl2pPr indent="-406400" lvl="1" marL="914400" marR="0" rtl="0" algn="l">
              <a:lnSpc>
                <a:spcPct val="100000"/>
              </a:lnSpc>
              <a:spcBef>
                <a:spcPts val="560"/>
              </a:spcBef>
              <a:spcAft>
                <a:spcPts val="0"/>
              </a:spcAft>
              <a:buClr>
                <a:schemeClr val="dk1"/>
              </a:buClr>
              <a:buSzPts val="2800"/>
              <a:buFont typeface="Tahoma"/>
              <a:buChar char="•"/>
              <a:defRPr b="0" i="0" sz="2800" u="none" cap="none" strike="noStrike">
                <a:solidFill>
                  <a:schemeClr val="dk1"/>
                </a:solidFill>
                <a:latin typeface="Tahoma"/>
                <a:ea typeface="Tahoma"/>
                <a:cs typeface="Tahoma"/>
                <a:sym typeface="Tahoma"/>
              </a:defRPr>
            </a:lvl2pPr>
            <a:lvl3pPr indent="-381000" lvl="2" marL="1371600" marR="0" rtl="0" algn="l">
              <a:lnSpc>
                <a:spcPct val="100000"/>
              </a:lnSpc>
              <a:spcBef>
                <a:spcPts val="480"/>
              </a:spcBef>
              <a:spcAft>
                <a:spcPts val="0"/>
              </a:spcAft>
              <a:buClr>
                <a:schemeClr val="dk1"/>
              </a:buClr>
              <a:buSzPts val="2400"/>
              <a:buFont typeface="Tahoma"/>
              <a:buChar char="•"/>
              <a:defRPr b="0" i="0" sz="2400" u="none" cap="none" strike="noStrike">
                <a:solidFill>
                  <a:schemeClr val="dk1"/>
                </a:solidFill>
                <a:latin typeface="Tahoma"/>
                <a:ea typeface="Tahoma"/>
                <a:cs typeface="Tahoma"/>
                <a:sym typeface="Tahoma"/>
              </a:defRPr>
            </a:lvl3pPr>
            <a:lvl4pPr indent="-355600" lvl="3" marL="18288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4pPr>
            <a:lvl5pPr indent="-355600" lvl="4" marL="22860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5pPr>
            <a:lvl6pPr indent="-355600" lvl="5" marL="27432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6pPr>
            <a:lvl7pPr indent="-355600" lvl="6" marL="32004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7pPr>
            <a:lvl8pPr indent="-355600" lvl="7" marL="36576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8pPr>
            <a:lvl9pPr indent="-355600" lvl="8" marL="41148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9pPr>
          </a:lstStyle>
          <a:p/>
        </p:txBody>
      </p:sp>
      <p:sp>
        <p:nvSpPr>
          <p:cNvPr id="73" name="Google Shape;73;p1"/>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74" name="Google Shape;74;p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75" name="Google Shape;75;p1"/>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 Id="rId3" Type="http://schemas.openxmlformats.org/officeDocument/2006/relationships/image" Target="../media/image17.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8.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 Id="rId3" Type="http://schemas.openxmlformats.org/officeDocument/2006/relationships/image" Target="../media/image24.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3.xml"/><Relationship Id="rId3" Type="http://schemas.openxmlformats.org/officeDocument/2006/relationships/image" Target="../media/image16.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4.xml"/><Relationship Id="rId3" Type="http://schemas.openxmlformats.org/officeDocument/2006/relationships/image" Target="../media/image13.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5.xml"/><Relationship Id="rId3" Type="http://schemas.openxmlformats.org/officeDocument/2006/relationships/image" Target="../media/image18.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5.xml"/><Relationship Id="rId3" Type="http://schemas.openxmlformats.org/officeDocument/2006/relationships/image" Target="../media/image20.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7.xml"/><Relationship Id="rId3" Type="http://schemas.openxmlformats.org/officeDocument/2006/relationships/image" Target="../media/image10.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4.xml"/><Relationship Id="rId3" Type="http://schemas.openxmlformats.org/officeDocument/2006/relationships/image" Target="../media/image12.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7.xml"/><Relationship Id="rId3" Type="http://schemas.openxmlformats.org/officeDocument/2006/relationships/image" Target="../media/image19.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6.xml"/><Relationship Id="rId3" Type="http://schemas.openxmlformats.org/officeDocument/2006/relationships/image" Target="../media/image15.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22.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2.xml"/><Relationship Id="rId3" Type="http://schemas.openxmlformats.org/officeDocument/2006/relationships/image" Target="../media/image14.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7.xml"/><Relationship Id="rId3" Type="http://schemas.openxmlformats.org/officeDocument/2006/relationships/image" Target="../media/image28.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0.xml"/><Relationship Id="rId3" Type="http://schemas.openxmlformats.org/officeDocument/2006/relationships/image" Target="../media/image26.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1.xml"/><Relationship Id="rId3" Type="http://schemas.openxmlformats.org/officeDocument/2006/relationships/image" Target="../media/image23.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2.xml"/><Relationship Id="rId3" Type="http://schemas.openxmlformats.org/officeDocument/2006/relationships/image" Target="../media/image3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5.xml"/><Relationship Id="rId3" Type="http://schemas.openxmlformats.org/officeDocument/2006/relationships/image" Target="../media/image21.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0.xml"/><Relationship Id="rId3" Type="http://schemas.openxmlformats.org/officeDocument/2006/relationships/image" Target="../media/image25.png"/></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8.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9.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0.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0.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5.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7.xml"/><Relationship Id="rId3" Type="http://schemas.openxmlformats.org/officeDocument/2006/relationships/image" Target="../media/image29.png"/></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8.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0.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1.xml"/><Relationship Id="rId3" Type="http://schemas.openxmlformats.org/officeDocument/2006/relationships/image" Target="../media/image30.png"/></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2.xml"/><Relationship Id="rId3" Type="http://schemas.openxmlformats.org/officeDocument/2006/relationships/image" Target="../media/image33.png"/></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8.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0.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5.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8.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9.xml"/><Relationship Id="rId3"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0.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2.xml"/><Relationship Id="rId3" Type="http://schemas.openxmlformats.org/officeDocument/2006/relationships/image" Target="../media/image38.png"/></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3.xml"/><Relationship Id="rId3" Type="http://schemas.openxmlformats.org/officeDocument/2006/relationships/image" Target="../media/image47.png"/></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4.xml"/><Relationship Id="rId3" Type="http://schemas.openxmlformats.org/officeDocument/2006/relationships/image" Target="../media/image40.png"/></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5.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7.xml"/><Relationship Id="rId3" Type="http://schemas.openxmlformats.org/officeDocument/2006/relationships/image" Target="../media/image35.png"/></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8.xml"/><Relationship Id="rId3" Type="http://schemas.openxmlformats.org/officeDocument/2006/relationships/image" Target="../media/image37.png"/></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0.xml"/><Relationship Id="rId3" Type="http://schemas.openxmlformats.org/officeDocument/2006/relationships/image" Target="../media/image36.png"/></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3.xml"/><Relationship Id="rId3" Type="http://schemas.openxmlformats.org/officeDocument/2006/relationships/image" Target="../media/image39.png"/></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4.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5.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7.xml"/><Relationship Id="rId3" Type="http://schemas.openxmlformats.org/officeDocument/2006/relationships/image" Target="../media/image44.png"/></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8.xml"/><Relationship Id="rId3" Type="http://schemas.openxmlformats.org/officeDocument/2006/relationships/image" Target="../media/image42.png"/><Relationship Id="rId4" Type="http://schemas.openxmlformats.org/officeDocument/2006/relationships/image" Target="../media/image34.png"/></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9.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0.xml"/><Relationship Id="rId3" Type="http://schemas.openxmlformats.org/officeDocument/2006/relationships/image" Target="../media/image45.png"/></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1.xml"/><Relationship Id="rId3" Type="http://schemas.openxmlformats.org/officeDocument/2006/relationships/image" Target="../media/image50.png"/></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2.xml"/><Relationship Id="rId3" Type="http://schemas.openxmlformats.org/officeDocument/2006/relationships/image" Target="../media/image48.png"/></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3.xml"/><Relationship Id="rId3" Type="http://schemas.openxmlformats.org/officeDocument/2006/relationships/image" Target="../media/image49.png"/></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4.xml"/><Relationship Id="rId3" Type="http://schemas.openxmlformats.org/officeDocument/2006/relationships/image" Target="../media/image51.png"/></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5.xml"/><Relationship Id="rId3" Type="http://schemas.openxmlformats.org/officeDocument/2006/relationships/image" Target="../media/image43.png"/></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7.xml"/><Relationship Id="rId3" Type="http://schemas.openxmlformats.org/officeDocument/2006/relationships/image" Target="../media/image46.png"/></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8.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0.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1.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6"/>
          <p:cNvSpPr txBox="1"/>
          <p:nvPr>
            <p:ph type="title"/>
          </p:nvPr>
        </p:nvSpPr>
        <p:spPr>
          <a:xfrm>
            <a:off x="609600" y="381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Unit 3 Arrays, Recursion, </a:t>
            </a:r>
            <a:br>
              <a:rPr b="1" i="0" lang="en-US" sz="4000" u="none">
                <a:solidFill>
                  <a:schemeClr val="dk2"/>
                </a:solidFill>
                <a:latin typeface="Tahoma"/>
                <a:ea typeface="Tahoma"/>
                <a:cs typeface="Tahoma"/>
                <a:sym typeface="Tahoma"/>
              </a:rPr>
            </a:br>
            <a:r>
              <a:rPr b="1" i="0" lang="en-US" sz="4000" u="none">
                <a:solidFill>
                  <a:schemeClr val="dk2"/>
                </a:solidFill>
                <a:latin typeface="Tahoma"/>
                <a:ea typeface="Tahoma"/>
                <a:cs typeface="Tahoma"/>
                <a:sym typeface="Tahoma"/>
              </a:rPr>
              <a:t>and Complexity</a:t>
            </a:r>
            <a:endParaRPr/>
          </a:p>
        </p:txBody>
      </p:sp>
      <p:sp>
        <p:nvSpPr>
          <p:cNvPr id="167" name="Google Shape;167;p6"/>
          <p:cNvSpPr txBox="1"/>
          <p:nvPr>
            <p:ph idx="1" type="body"/>
          </p:nvPr>
        </p:nvSpPr>
        <p:spPr>
          <a:xfrm>
            <a:off x="838200" y="2133600"/>
            <a:ext cx="7772400"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Tahoma"/>
              <a:buChar char="•"/>
            </a:pPr>
            <a:r>
              <a:rPr b="0" i="0" lang="en-US" sz="3600" u="none" cap="none" strike="noStrike">
                <a:solidFill>
                  <a:schemeClr val="dk1"/>
                </a:solidFill>
                <a:latin typeface="Tahoma"/>
                <a:ea typeface="Tahoma"/>
                <a:cs typeface="Tahoma"/>
                <a:sym typeface="Tahoma"/>
              </a:rPr>
              <a:t>Lesson 8:  Introduction to Arrays</a:t>
            </a:r>
            <a:endParaRPr/>
          </a:p>
          <a:p>
            <a:pPr indent="-342900" lvl="0" marL="342900" marR="0" rtl="0" algn="l">
              <a:lnSpc>
                <a:spcPct val="100000"/>
              </a:lnSpc>
              <a:spcBef>
                <a:spcPts val="720"/>
              </a:spcBef>
              <a:spcAft>
                <a:spcPts val="0"/>
              </a:spcAft>
              <a:buClr>
                <a:schemeClr val="dk1"/>
              </a:buClr>
              <a:buSzPts val="3600"/>
              <a:buFont typeface="Tahoma"/>
              <a:buChar char="•"/>
            </a:pPr>
            <a:r>
              <a:rPr b="0" i="0" lang="en-US" sz="3600" u="none" cap="none" strike="noStrike">
                <a:solidFill>
                  <a:schemeClr val="dk1"/>
                </a:solidFill>
                <a:latin typeface="Tahoma"/>
                <a:ea typeface="Tahoma"/>
                <a:cs typeface="Tahoma"/>
                <a:sym typeface="Tahoma"/>
              </a:rPr>
              <a:t>Lesson 9:  Classes Continued</a:t>
            </a:r>
            <a:endParaRPr/>
          </a:p>
          <a:p>
            <a:pPr indent="-342900" lvl="0" marL="342900" marR="0" rtl="0" algn="l">
              <a:lnSpc>
                <a:spcPct val="100000"/>
              </a:lnSpc>
              <a:spcBef>
                <a:spcPts val="720"/>
              </a:spcBef>
              <a:spcAft>
                <a:spcPts val="0"/>
              </a:spcAft>
              <a:buClr>
                <a:schemeClr val="dk1"/>
              </a:buClr>
              <a:buSzPts val="3600"/>
              <a:buFont typeface="Tahoma"/>
              <a:buChar char="•"/>
            </a:pPr>
            <a:r>
              <a:rPr b="0" i="0" lang="en-US" sz="3600" u="none" cap="none" strike="noStrike">
                <a:solidFill>
                  <a:schemeClr val="dk1"/>
                </a:solidFill>
                <a:latin typeface="Tahoma"/>
                <a:ea typeface="Tahoma"/>
                <a:cs typeface="Tahoma"/>
                <a:sym typeface="Tahoma"/>
              </a:rPr>
              <a:t>Lesson 10:  Arrays Continued</a:t>
            </a:r>
            <a:endParaRPr/>
          </a:p>
          <a:p>
            <a:pPr indent="-342900" lvl="0" marL="342900" marR="0" rtl="0" algn="l">
              <a:lnSpc>
                <a:spcPct val="100000"/>
              </a:lnSpc>
              <a:spcBef>
                <a:spcPts val="720"/>
              </a:spcBef>
              <a:spcAft>
                <a:spcPts val="0"/>
              </a:spcAft>
              <a:buClr>
                <a:schemeClr val="dk1"/>
              </a:buClr>
              <a:buSzPts val="3600"/>
              <a:buFont typeface="Tahoma"/>
              <a:buChar char="•"/>
            </a:pPr>
            <a:r>
              <a:rPr b="0" i="0" lang="en-US" sz="3600" u="none" cap="none" strike="noStrike">
                <a:solidFill>
                  <a:schemeClr val="dk1"/>
                </a:solidFill>
                <a:latin typeface="Tahoma"/>
                <a:ea typeface="Tahoma"/>
                <a:cs typeface="Tahoma"/>
                <a:sym typeface="Tahoma"/>
              </a:rPr>
              <a:t>Lesson 11:  Recursion, Complexity, 			 and Searching 					 and Sorting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8.2  Simple Array Manipulations</a:t>
            </a:r>
            <a:endParaRPr/>
          </a:p>
        </p:txBody>
      </p:sp>
      <p:sp>
        <p:nvSpPr>
          <p:cNvPr id="224" name="Google Shape;224;p15"/>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First we declare and instantiate an array of 500 integer values.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By default, all of the values are initialized to 0:</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Next, we declare some other variables:</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225" name="Google Shape;225;p15"/>
          <p:cNvSpPr txBox="1"/>
          <p:nvPr/>
        </p:nvSpPr>
        <p:spPr>
          <a:xfrm>
            <a:off x="2133600" y="3810000"/>
            <a:ext cx="5867400" cy="7620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abc = new int[500];</a:t>
            </a:r>
            <a:r>
              <a:rPr b="0" i="0" lang="en-US" sz="900" u="none">
                <a:solidFill>
                  <a:srgbClr val="000000"/>
                </a:solidFill>
                <a:latin typeface="Courier New"/>
                <a:ea typeface="Courier New"/>
                <a:cs typeface="Courier New"/>
                <a:sym typeface="Courier New"/>
              </a:rPr>
              <a:t> </a:t>
            </a:r>
            <a:endParaRPr b="0" i="0" sz="9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900" u="none">
              <a:solidFill>
                <a:srgbClr val="E44C22"/>
              </a:solidFill>
              <a:latin typeface="Courier New"/>
              <a:ea typeface="Courier New"/>
              <a:cs typeface="Courier New"/>
              <a:sym typeface="Courier New"/>
            </a:endParaRPr>
          </a:p>
        </p:txBody>
      </p:sp>
      <p:sp>
        <p:nvSpPr>
          <p:cNvPr id="226" name="Google Shape;226;p15"/>
          <p:cNvSpPr txBox="1"/>
          <p:nvPr/>
        </p:nvSpPr>
        <p:spPr>
          <a:xfrm>
            <a:off x="2209800" y="5410200"/>
            <a:ext cx="5715000" cy="10064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i = 3;</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temp;</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double avFirstFive;</a:t>
            </a:r>
            <a:r>
              <a:rPr b="0" i="0" lang="en-US" sz="2000" u="none">
                <a:solidFill>
                  <a:srgbClr val="E44C22"/>
                </a:solidFill>
                <a:latin typeface="Tahoma"/>
                <a:ea typeface="Tahoma"/>
                <a:cs typeface="Tahoma"/>
                <a:sym typeface="Tahoma"/>
              </a:rPr>
              <a:t>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6" name="Shape 806"/>
        <p:cNvGrpSpPr/>
        <p:nvPr/>
      </p:nvGrpSpPr>
      <p:grpSpPr>
        <a:xfrm>
          <a:off x="0" y="0"/>
          <a:ext cx="0" cy="0"/>
          <a:chOff x="0" y="0"/>
          <a:chExt cx="0" cy="0"/>
        </a:xfrm>
      </p:grpSpPr>
      <p:sp>
        <p:nvSpPr>
          <p:cNvPr id="807" name="Google Shape;807;p10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9.4  Code Reuse Through Inheritance</a:t>
            </a:r>
            <a:endParaRPr/>
          </a:p>
        </p:txBody>
      </p:sp>
      <p:sp>
        <p:nvSpPr>
          <p:cNvPr id="808" name="Google Shape;808;p105"/>
          <p:cNvSpPr txBox="1"/>
          <p:nvPr/>
        </p:nvSpPr>
        <p:spPr>
          <a:xfrm>
            <a:off x="1066800" y="1600200"/>
            <a:ext cx="7315200" cy="49815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import TurtleGraphics.Pen;</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public class </a:t>
            </a:r>
            <a:r>
              <a:rPr b="1" i="0" lang="en-US" sz="1600" u="none">
                <a:solidFill>
                  <a:srgbClr val="000000"/>
                </a:solidFill>
                <a:latin typeface="Courier"/>
                <a:ea typeface="Courier"/>
                <a:cs typeface="Courier"/>
                <a:sym typeface="Courier"/>
              </a:rPr>
              <a:t>Wheel</a:t>
            </a:r>
            <a:r>
              <a:rPr b="0" i="0" lang="en-US" sz="1600" u="none">
                <a:solidFill>
                  <a:srgbClr val="000000"/>
                </a:solidFill>
                <a:latin typeface="Courier"/>
                <a:ea typeface="Courier"/>
                <a:cs typeface="Courier"/>
                <a:sym typeface="Courier"/>
              </a:rPr>
              <a:t> extends Circle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private int spokes;    // The number of spokes in the wheel</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 xPos, yPos, and radius are inherited from Circle</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public Wheel()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super();            // Activate the constructor Circle() to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 initialize xPos, yPos, and radius.</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spokes = 0;         // Now initialize spokes.</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public Wheel (double xLoc, double yLoc, double r, int s)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super (xLoc, yLoc, r);  // Activate the constructor</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 Circle (double xLoc, double yLoc, double r)</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 to initialize xPos, yPos, and radius.</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spokes = s;             // Now initialize spokes.</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None/>
            </a:pPr>
            <a:r>
              <a:t/>
            </a:r>
            <a:endParaRPr b="0" i="0" sz="1600" u="none">
              <a:solidFill>
                <a:srgbClr val="000000"/>
              </a:solidFill>
              <a:latin typeface="Courier"/>
              <a:ea typeface="Courier"/>
              <a:cs typeface="Courier"/>
              <a:sym typeface="Courie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2" name="Shape 812"/>
        <p:cNvGrpSpPr/>
        <p:nvPr/>
      </p:nvGrpSpPr>
      <p:grpSpPr>
        <a:xfrm>
          <a:off x="0" y="0"/>
          <a:ext cx="0" cy="0"/>
          <a:chOff x="0" y="0"/>
          <a:chExt cx="0" cy="0"/>
        </a:xfrm>
      </p:grpSpPr>
      <p:sp>
        <p:nvSpPr>
          <p:cNvPr id="813" name="Google Shape;813;p10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9.4  Code Reuse Through Inheritance</a:t>
            </a:r>
            <a:endParaRPr/>
          </a:p>
        </p:txBody>
      </p:sp>
      <p:sp>
        <p:nvSpPr>
          <p:cNvPr id="814" name="Google Shape;814;p106"/>
          <p:cNvSpPr txBox="1"/>
          <p:nvPr>
            <p:ph idx="4294967295" type="body"/>
          </p:nvPr>
        </p:nvSpPr>
        <p:spPr>
          <a:xfrm>
            <a:off x="914400" y="1752600"/>
            <a:ext cx="7620000" cy="4114800"/>
          </a:xfrm>
          <a:prstGeom prst="rect">
            <a:avLst/>
          </a:prstGeom>
          <a:solidFill>
            <a:srgbClr val="DFDFDF"/>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public void draw (Pen p) {</a:t>
            </a:r>
            <a:endParaRPr/>
          </a:p>
          <a:p>
            <a:pPr indent="-342900" lvl="0" marL="34290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 Draw the wheel’s rim by calling the draw method in the superclass.</a:t>
            </a:r>
            <a:endParaRPr/>
          </a:p>
          <a:p>
            <a:pPr indent="-342900" lvl="0" marL="34290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super.draw (p);</a:t>
            </a:r>
            <a:endParaRPr/>
          </a:p>
          <a:p>
            <a:pPr indent="-342900" lvl="0" marL="34290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342900" lvl="0" marL="34290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 Draw the spokes</a:t>
            </a:r>
            <a:endParaRPr/>
          </a:p>
          <a:p>
            <a:pPr indent="-342900" lvl="0" marL="34290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for (int i = 1; i &lt;= spokes; i++){</a:t>
            </a:r>
            <a:endParaRPr/>
          </a:p>
          <a:p>
            <a:pPr indent="-342900" lvl="0" marL="34290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p.up();</a:t>
            </a:r>
            <a:endParaRPr/>
          </a:p>
          <a:p>
            <a:pPr indent="-342900" lvl="0" marL="34290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p.move (xPos, yPos);</a:t>
            </a:r>
            <a:endParaRPr/>
          </a:p>
          <a:p>
            <a:pPr indent="-342900" lvl="0" marL="34290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p.setDirection (i * 360.0 / spokes);</a:t>
            </a:r>
            <a:endParaRPr/>
          </a:p>
          <a:p>
            <a:pPr indent="-342900" lvl="0" marL="34290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p.down();</a:t>
            </a:r>
            <a:endParaRPr/>
          </a:p>
          <a:p>
            <a:pPr indent="-342900" lvl="0" marL="34290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p.move (radius);</a:t>
            </a:r>
            <a:endParaRPr/>
          </a:p>
          <a:p>
            <a:pPr indent="-342900" lvl="0" marL="34290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      </a:t>
            </a:r>
            <a:endParaRPr/>
          </a:p>
          <a:p>
            <a:pPr indent="-342900" lvl="0" marL="34290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rgbClr val="000000"/>
              </a:solidFill>
              <a:latin typeface="Courier"/>
              <a:ea typeface="Courier"/>
              <a:cs typeface="Courier"/>
              <a:sym typeface="Courie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8" name="Shape 818"/>
        <p:cNvGrpSpPr/>
        <p:nvPr/>
      </p:nvGrpSpPr>
      <p:grpSpPr>
        <a:xfrm>
          <a:off x="0" y="0"/>
          <a:ext cx="0" cy="0"/>
          <a:chOff x="0" y="0"/>
          <a:chExt cx="0" cy="0"/>
        </a:xfrm>
      </p:grpSpPr>
      <p:sp>
        <p:nvSpPr>
          <p:cNvPr id="819" name="Google Shape;819;p10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9.4  Code Reuse Through Inheritance</a:t>
            </a:r>
            <a:endParaRPr/>
          </a:p>
        </p:txBody>
      </p:sp>
      <p:sp>
        <p:nvSpPr>
          <p:cNvPr id="820" name="Google Shape;820;p107"/>
          <p:cNvSpPr txBox="1"/>
          <p:nvPr/>
        </p:nvSpPr>
        <p:spPr>
          <a:xfrm>
            <a:off x="914400" y="1828800"/>
            <a:ext cx="7543800" cy="44958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Courier"/>
              <a:buNone/>
            </a:pPr>
            <a:r>
              <a:rPr b="0" i="0" lang="en-US" sz="9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900"/>
              <a:buFont typeface="Courier"/>
              <a:buNone/>
            </a:pPr>
            <a:r>
              <a:rPr b="0" i="0" lang="en-US" sz="900" u="none">
                <a:solidFill>
                  <a:srgbClr val="000000"/>
                </a:solidFill>
                <a:latin typeface="Courier"/>
                <a:ea typeface="Courier"/>
                <a:cs typeface="Courier"/>
                <a:sym typeface="Courier"/>
              </a:rPr>
              <a:t>   </a:t>
            </a:r>
            <a:r>
              <a:rPr b="0" i="0" lang="en-US" sz="2000" u="none">
                <a:solidFill>
                  <a:srgbClr val="000000"/>
                </a:solidFill>
                <a:latin typeface="Courier"/>
                <a:ea typeface="Courier"/>
                <a:cs typeface="Courier"/>
                <a:sym typeface="Courier"/>
              </a:rPr>
              <a:t>public void setSpokes (int s)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spokes = s;</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public String toString()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String str = "WHEEL\n"</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 "Radius: " + radius + "\n"</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 "Spokes: " + spokes + "\n"</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 "(X,Y) Position: (" + xPos + "," + yPos + ")\n"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 "Area: " + area();</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return str;</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None/>
            </a:pPr>
            <a:r>
              <a:t/>
            </a:r>
            <a:endParaRPr b="0" i="0" sz="2000" u="none">
              <a:solidFill>
                <a:srgbClr val="000000"/>
              </a:solidFill>
              <a:latin typeface="Courier"/>
              <a:ea typeface="Courier"/>
              <a:cs typeface="Courier"/>
              <a:sym typeface="Courie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4" name="Shape 824"/>
        <p:cNvGrpSpPr/>
        <p:nvPr/>
      </p:nvGrpSpPr>
      <p:grpSpPr>
        <a:xfrm>
          <a:off x="0" y="0"/>
          <a:ext cx="0" cy="0"/>
          <a:chOff x="0" y="0"/>
          <a:chExt cx="0" cy="0"/>
        </a:xfrm>
      </p:grpSpPr>
      <p:sp>
        <p:nvSpPr>
          <p:cNvPr id="825" name="Google Shape;825;p10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9.4  Code Reuse Through Inheritance</a:t>
            </a:r>
            <a:endParaRPr/>
          </a:p>
        </p:txBody>
      </p:sp>
      <p:sp>
        <p:nvSpPr>
          <p:cNvPr id="826" name="Google Shape;826;p108"/>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Testing the Wheel Class</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Below is a test program that draws a circle and a wheel</a:t>
            </a:r>
            <a:endParaRPr/>
          </a:p>
        </p:txBody>
      </p:sp>
      <p:sp>
        <p:nvSpPr>
          <p:cNvPr id="827" name="Google Shape;827;p108"/>
          <p:cNvSpPr txBox="1"/>
          <p:nvPr/>
        </p:nvSpPr>
        <p:spPr>
          <a:xfrm>
            <a:off x="990600" y="3581400"/>
            <a:ext cx="7543800" cy="25304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Declare and instantiate a pen, a circle and a wheel</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Pen p = new StandardPen();</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Shape s1 = new Circle (20, 20, 20);</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Shape s2 = new Wheel (-20, -20, 20, 6);</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Draw the circle and wheel</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s1.draw (p);</a:t>
            </a:r>
            <a:endParaRPr/>
          </a:p>
          <a:p>
            <a:pPr indent="0" lvl="0" marL="0" marR="0" rtl="0" algn="l">
              <a:lnSpc>
                <a:spcPct val="100000"/>
              </a:lnSpc>
              <a:spcBef>
                <a:spcPts val="0"/>
              </a:spcBef>
              <a:spcAft>
                <a:spcPts val="0"/>
              </a:spcAft>
              <a:buClr>
                <a:srgbClr val="E44C22"/>
              </a:buClr>
              <a:buSzPts val="2000"/>
              <a:buFont typeface="Courier New"/>
              <a:buNone/>
            </a:pPr>
            <a:r>
              <a:rPr b="0" i="0" lang="en-US" sz="2000" u="none">
                <a:solidFill>
                  <a:srgbClr val="E44C22"/>
                </a:solidFill>
                <a:latin typeface="Courier New"/>
                <a:ea typeface="Courier New"/>
                <a:cs typeface="Courier New"/>
                <a:sym typeface="Courier New"/>
              </a:rPr>
              <a:t>s2.draw (p);</a:t>
            </a:r>
            <a:r>
              <a:rPr b="0" i="0" lang="en-US" sz="1100" u="none">
                <a:solidFill>
                  <a:schemeClr val="dk1"/>
                </a:solidFill>
                <a:latin typeface="Tahoma"/>
                <a:ea typeface="Tahoma"/>
                <a:cs typeface="Tahoma"/>
                <a:sym typeface="Tahoma"/>
              </a:rPr>
              <a:t>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1" name="Shape 831"/>
        <p:cNvGrpSpPr/>
        <p:nvPr/>
      </p:nvGrpSpPr>
      <p:grpSpPr>
        <a:xfrm>
          <a:off x="0" y="0"/>
          <a:ext cx="0" cy="0"/>
          <a:chOff x="0" y="0"/>
          <a:chExt cx="0" cy="0"/>
        </a:xfrm>
      </p:grpSpPr>
      <p:sp>
        <p:nvSpPr>
          <p:cNvPr id="832" name="Google Shape;832;p10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9.4  Code Reuse Through Inheritance</a:t>
            </a:r>
            <a:endParaRPr/>
          </a:p>
        </p:txBody>
      </p:sp>
      <p:sp>
        <p:nvSpPr>
          <p:cNvPr id="833" name="Google Shape;833;p109"/>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Figure 9-4 shows the results of this program:</a:t>
            </a:r>
            <a:endParaRPr/>
          </a:p>
        </p:txBody>
      </p:sp>
      <p:pic>
        <p:nvPicPr>
          <p:cNvPr id="834" name="Google Shape;834;p109"/>
          <p:cNvPicPr preferRelativeResize="0"/>
          <p:nvPr/>
        </p:nvPicPr>
        <p:blipFill rotWithShape="1">
          <a:blip r:embed="rId3">
            <a:alphaModFix/>
          </a:blip>
          <a:srcRect b="0" l="0" r="0" t="0"/>
          <a:stretch/>
        </p:blipFill>
        <p:spPr>
          <a:xfrm>
            <a:off x="2057400" y="2971800"/>
            <a:ext cx="4876800" cy="327660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8" name="Shape 838"/>
        <p:cNvGrpSpPr/>
        <p:nvPr/>
      </p:nvGrpSpPr>
      <p:grpSpPr>
        <a:xfrm>
          <a:off x="0" y="0"/>
          <a:ext cx="0" cy="0"/>
          <a:chOff x="0" y="0"/>
          <a:chExt cx="0" cy="0"/>
        </a:xfrm>
      </p:grpSpPr>
      <p:sp>
        <p:nvSpPr>
          <p:cNvPr id="839" name="Google Shape;839;p11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9.4  Code Reuse Through Inheritance</a:t>
            </a:r>
            <a:endParaRPr/>
          </a:p>
        </p:txBody>
      </p:sp>
      <p:sp>
        <p:nvSpPr>
          <p:cNvPr id="840" name="Google Shape;840;p110"/>
          <p:cNvSpPr txBox="1"/>
          <p:nvPr>
            <p:ph idx="1" type="body"/>
          </p:nvPr>
        </p:nvSpPr>
        <p:spPr>
          <a:xfrm>
            <a:off x="838200" y="1676400"/>
            <a:ext cx="77724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Detailed Explanation</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CLASS HEADER</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 the class header, we see that </a:t>
            </a:r>
            <a:r>
              <a:rPr b="0" i="0" lang="en-US" sz="2400" u="none" cap="none" strike="noStrike">
                <a:solidFill>
                  <a:schemeClr val="dk1"/>
                </a:solidFill>
                <a:latin typeface="Century Gothic"/>
                <a:ea typeface="Century Gothic"/>
                <a:cs typeface="Century Gothic"/>
                <a:sym typeface="Century Gothic"/>
              </a:rPr>
              <a:t>Wheel </a:t>
            </a:r>
            <a:r>
              <a:rPr b="0" i="0" lang="en-US" sz="2400" u="none" cap="none" strike="noStrike">
                <a:solidFill>
                  <a:schemeClr val="dk1"/>
                </a:solidFill>
                <a:latin typeface="Tahoma"/>
                <a:ea typeface="Tahoma"/>
                <a:cs typeface="Tahoma"/>
                <a:sym typeface="Tahoma"/>
              </a:rPr>
              <a:t>extends </a:t>
            </a:r>
            <a:r>
              <a:rPr b="0" i="0" lang="en-US" sz="2400" u="none" cap="none" strike="noStrike">
                <a:solidFill>
                  <a:schemeClr val="dk1"/>
                </a:solidFill>
                <a:latin typeface="Century Gothic"/>
                <a:ea typeface="Century Gothic"/>
                <a:cs typeface="Century Gothic"/>
                <a:sym typeface="Century Gothic"/>
              </a:rPr>
              <a:t>Circle</a:t>
            </a:r>
            <a:r>
              <a:rPr b="0" i="0" lang="en-US" sz="2400" u="none" cap="none" strike="noStrike">
                <a:solidFill>
                  <a:schemeClr val="dk1"/>
                </a:solidFill>
                <a:latin typeface="Tahoma"/>
                <a:ea typeface="Tahoma"/>
                <a:cs typeface="Tahoma"/>
                <a:sym typeface="Tahoma"/>
              </a:rPr>
              <a:t>, thereby indicating that it is a subclass of </a:t>
            </a:r>
            <a:r>
              <a:rPr b="0" i="0" lang="en-US" sz="2400" u="none" cap="none" strike="noStrike">
                <a:solidFill>
                  <a:schemeClr val="dk1"/>
                </a:solidFill>
                <a:latin typeface="Century Gothic"/>
                <a:ea typeface="Century Gothic"/>
                <a:cs typeface="Century Gothic"/>
                <a:sym typeface="Century Gothic"/>
              </a:rPr>
              <a:t>Circle</a:t>
            </a:r>
            <a:r>
              <a:rPr b="0" i="0" lang="en-US" sz="2400" u="none" cap="none" strike="noStrike">
                <a:solidFill>
                  <a:schemeClr val="dk1"/>
                </a:solidFill>
                <a:latin typeface="Tahoma"/>
                <a:ea typeface="Tahoma"/>
                <a:cs typeface="Tahoma"/>
                <a:sym typeface="Tahoma"/>
              </a:rPr>
              <a:t> and inherits all of </a:t>
            </a:r>
            <a:r>
              <a:rPr b="0" i="0" lang="en-US" sz="2400" u="none" cap="none" strike="noStrike">
                <a:solidFill>
                  <a:schemeClr val="dk1"/>
                </a:solidFill>
                <a:latin typeface="Century Gothic"/>
                <a:ea typeface="Century Gothic"/>
                <a:cs typeface="Century Gothic"/>
                <a:sym typeface="Century Gothic"/>
              </a:rPr>
              <a:t>Circle's</a:t>
            </a:r>
            <a:r>
              <a:rPr b="0" i="0" lang="en-US" sz="2400" u="none" cap="none" strike="noStrike">
                <a:solidFill>
                  <a:schemeClr val="dk1"/>
                </a:solidFill>
                <a:latin typeface="Tahoma"/>
                <a:ea typeface="Tahoma"/>
                <a:cs typeface="Tahoma"/>
                <a:sym typeface="Tahoma"/>
              </a:rPr>
              <a:t> variables and methods. </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clause "</a:t>
            </a:r>
            <a:r>
              <a:rPr b="0" i="0" lang="en-US" sz="2400" u="none" cap="none" strike="noStrike">
                <a:solidFill>
                  <a:schemeClr val="dk1"/>
                </a:solidFill>
                <a:latin typeface="Century Gothic"/>
                <a:ea typeface="Century Gothic"/>
                <a:cs typeface="Century Gothic"/>
                <a:sym typeface="Century Gothic"/>
              </a:rPr>
              <a:t>implements Shape</a:t>
            </a:r>
            <a:r>
              <a:rPr b="0" i="0" lang="en-US" sz="2400" u="none" cap="none" strike="noStrike">
                <a:solidFill>
                  <a:schemeClr val="dk1"/>
                </a:solidFill>
                <a:latin typeface="Tahoma"/>
                <a:ea typeface="Tahoma"/>
                <a:cs typeface="Tahoma"/>
                <a:sym typeface="Tahoma"/>
              </a:rPr>
              <a:t>" is omitted from the header because </a:t>
            </a:r>
            <a:r>
              <a:rPr b="0" i="0" lang="en-US" sz="2400" u="none" cap="none" strike="noStrike">
                <a:solidFill>
                  <a:schemeClr val="dk1"/>
                </a:solidFill>
                <a:latin typeface="Century Gothic"/>
                <a:ea typeface="Century Gothic"/>
                <a:cs typeface="Century Gothic"/>
                <a:sym typeface="Century Gothic"/>
              </a:rPr>
              <a:t>Wheel</a:t>
            </a:r>
            <a:r>
              <a:rPr b="0" i="0" lang="en-US" sz="2400" u="none" cap="none" strike="noStrike">
                <a:solidFill>
                  <a:schemeClr val="dk1"/>
                </a:solidFill>
                <a:latin typeface="Tahoma"/>
                <a:ea typeface="Tahoma"/>
                <a:cs typeface="Tahoma"/>
                <a:sym typeface="Tahoma"/>
              </a:rPr>
              <a:t> inherits this property from </a:t>
            </a:r>
            <a:r>
              <a:rPr b="0" i="0" lang="en-US" sz="2400" u="none" cap="none" strike="noStrike">
                <a:solidFill>
                  <a:schemeClr val="dk1"/>
                </a:solidFill>
                <a:latin typeface="Century Gothic"/>
                <a:ea typeface="Century Gothic"/>
                <a:cs typeface="Century Gothic"/>
                <a:sym typeface="Century Gothic"/>
              </a:rPr>
              <a:t>Circle</a:t>
            </a:r>
            <a:r>
              <a:rPr b="0" i="0" lang="en-US" sz="2400" u="none" cap="none" strike="noStrike">
                <a:solidFill>
                  <a:schemeClr val="dk1"/>
                </a:solidFill>
                <a:latin typeface="Tahoma"/>
                <a:ea typeface="Tahoma"/>
                <a:cs typeface="Tahoma"/>
                <a:sym typeface="Tahoma"/>
              </a:rPr>
              <a:t> automatically.</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4" name="Shape 844"/>
        <p:cNvGrpSpPr/>
        <p:nvPr/>
      </p:nvGrpSpPr>
      <p:grpSpPr>
        <a:xfrm>
          <a:off x="0" y="0"/>
          <a:ext cx="0" cy="0"/>
          <a:chOff x="0" y="0"/>
          <a:chExt cx="0" cy="0"/>
        </a:xfrm>
      </p:grpSpPr>
      <p:sp>
        <p:nvSpPr>
          <p:cNvPr id="845" name="Google Shape;845;p11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9.4  Code Reuse Through Inheritance</a:t>
            </a:r>
            <a:endParaRPr/>
          </a:p>
        </p:txBody>
      </p:sp>
      <p:sp>
        <p:nvSpPr>
          <p:cNvPr id="846" name="Google Shape;846;p111"/>
          <p:cNvSpPr txBox="1"/>
          <p:nvPr>
            <p:ph idx="1" type="body"/>
          </p:nvPr>
        </p:nvSpPr>
        <p:spPr>
          <a:xfrm>
            <a:off x="609600" y="1600200"/>
            <a:ext cx="8001000" cy="4419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3200"/>
              <a:buFont typeface="Tahoma"/>
              <a:buChar char="•"/>
            </a:pPr>
            <a:r>
              <a:rPr b="0" i="0" lang="en-US" sz="3200" u="none" cap="none" strike="noStrike">
                <a:solidFill>
                  <a:schemeClr val="dk1"/>
                </a:solidFill>
                <a:latin typeface="Tahoma"/>
                <a:ea typeface="Tahoma"/>
                <a:cs typeface="Tahoma"/>
                <a:sym typeface="Tahoma"/>
              </a:rPr>
              <a:t>VARIABLES</a:t>
            </a:r>
            <a:endParaRPr/>
          </a:p>
          <a:p>
            <a:pPr indent="-228600" lvl="2" marL="114300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variable </a:t>
            </a:r>
            <a:r>
              <a:rPr b="0" i="0" lang="en-US" sz="2800" u="none" cap="none" strike="noStrike">
                <a:solidFill>
                  <a:schemeClr val="dk1"/>
                </a:solidFill>
                <a:latin typeface="Century Gothic"/>
                <a:ea typeface="Century Gothic"/>
                <a:cs typeface="Century Gothic"/>
                <a:sym typeface="Century Gothic"/>
              </a:rPr>
              <a:t>spokes</a:t>
            </a:r>
            <a:r>
              <a:rPr b="0" i="0" lang="en-US" sz="2800" u="none" cap="none" strike="noStrike">
                <a:solidFill>
                  <a:schemeClr val="dk1"/>
                </a:solidFill>
                <a:latin typeface="Tahoma"/>
                <a:ea typeface="Tahoma"/>
                <a:cs typeface="Tahoma"/>
                <a:sym typeface="Tahoma"/>
              </a:rPr>
              <a:t>, indicating the number of spokes in a wheel, is the only variable declared in the class. </a:t>
            </a:r>
            <a:endParaRPr/>
          </a:p>
          <a:p>
            <a:pPr indent="-228600" lvl="2" marL="114300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other variables (xPos, yPos, and radius) are inherited from </a:t>
            </a:r>
            <a:r>
              <a:rPr b="0" i="0" lang="en-US" sz="2800" u="none" cap="none" strike="noStrike">
                <a:solidFill>
                  <a:schemeClr val="dk1"/>
                </a:solidFill>
                <a:latin typeface="Century Gothic"/>
                <a:ea typeface="Century Gothic"/>
                <a:cs typeface="Century Gothic"/>
                <a:sym typeface="Century Gothic"/>
              </a:rPr>
              <a:t>Circle</a:t>
            </a:r>
            <a:r>
              <a:rPr b="0" i="0" lang="en-US" sz="2800" u="none" cap="none" strike="noStrike">
                <a:solidFill>
                  <a:schemeClr val="dk1"/>
                </a:solidFill>
                <a:latin typeface="Tahoma"/>
                <a:ea typeface="Tahoma"/>
                <a:cs typeface="Tahoma"/>
                <a:sym typeface="Tahoma"/>
              </a:rPr>
              <a:t>. </a:t>
            </a:r>
            <a:endParaRPr/>
          </a:p>
          <a:p>
            <a:pPr indent="-228600" lvl="2" marL="114300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In order to reference these variables in </a:t>
            </a:r>
            <a:r>
              <a:rPr b="0" i="0" lang="en-US" sz="2800" u="none" cap="none" strike="noStrike">
                <a:solidFill>
                  <a:schemeClr val="dk1"/>
                </a:solidFill>
                <a:latin typeface="Century Gothic"/>
                <a:ea typeface="Century Gothic"/>
                <a:cs typeface="Century Gothic"/>
                <a:sym typeface="Century Gothic"/>
              </a:rPr>
              <a:t>Wheel</a:t>
            </a:r>
            <a:r>
              <a:rPr b="0" i="0" lang="en-US" sz="2800" u="none" cap="none" strike="noStrike">
                <a:solidFill>
                  <a:schemeClr val="dk1"/>
                </a:solidFill>
                <a:latin typeface="Tahoma"/>
                <a:ea typeface="Tahoma"/>
                <a:cs typeface="Tahoma"/>
                <a:sym typeface="Tahoma"/>
              </a:rPr>
              <a:t> methods, </a:t>
            </a:r>
            <a:r>
              <a:rPr b="0" i="0" lang="en-US" sz="2800" u="none" cap="none" strike="noStrike">
                <a:solidFill>
                  <a:schemeClr val="dk1"/>
                </a:solidFill>
                <a:latin typeface="Century Gothic"/>
                <a:ea typeface="Century Gothic"/>
                <a:cs typeface="Century Gothic"/>
                <a:sym typeface="Century Gothic"/>
              </a:rPr>
              <a:t>Circle</a:t>
            </a:r>
            <a:r>
              <a:rPr b="0" i="0" lang="en-US" sz="2800" u="none" cap="none" strike="noStrike">
                <a:solidFill>
                  <a:schemeClr val="dk1"/>
                </a:solidFill>
                <a:latin typeface="Tahoma"/>
                <a:ea typeface="Tahoma"/>
                <a:cs typeface="Tahoma"/>
                <a:sym typeface="Tahoma"/>
              </a:rPr>
              <a:t> must be modified slightly.</a:t>
            </a:r>
            <a:r>
              <a:rPr b="0" i="0" lang="en-US" sz="2400" u="none" cap="none" strike="noStrike">
                <a:solidFill>
                  <a:schemeClr val="dk1"/>
                </a:solidFill>
                <a:latin typeface="Tahoma"/>
                <a:ea typeface="Tahoma"/>
                <a:cs typeface="Tahoma"/>
                <a:sym typeface="Tahoma"/>
              </a:rPr>
              <a:t>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0" name="Shape 850"/>
        <p:cNvGrpSpPr/>
        <p:nvPr/>
      </p:nvGrpSpPr>
      <p:grpSpPr>
        <a:xfrm>
          <a:off x="0" y="0"/>
          <a:ext cx="0" cy="0"/>
          <a:chOff x="0" y="0"/>
          <a:chExt cx="0" cy="0"/>
        </a:xfrm>
      </p:grpSpPr>
      <p:sp>
        <p:nvSpPr>
          <p:cNvPr id="851" name="Google Shape;851;p11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9.4  Code Reuse Through Inheritance</a:t>
            </a:r>
            <a:endParaRPr/>
          </a:p>
        </p:txBody>
      </p:sp>
      <p:sp>
        <p:nvSpPr>
          <p:cNvPr id="852" name="Google Shape;852;p112"/>
          <p:cNvSpPr txBox="1"/>
          <p:nvPr>
            <p:ph idx="1" type="body"/>
          </p:nvPr>
        </p:nvSpPr>
        <p:spPr>
          <a:xfrm>
            <a:off x="533400" y="1905000"/>
            <a:ext cx="8077200" cy="4114800"/>
          </a:xfrm>
          <a:prstGeom prst="rect">
            <a:avLst/>
          </a:prstGeom>
          <a:noFill/>
          <a:ln>
            <a:noFill/>
          </a:ln>
        </p:spPr>
        <p:txBody>
          <a:bodyPr anchorCtr="0" anchor="t" bIns="45700" lIns="91425" spcFirstLastPara="1" rIns="91425" wrap="square" tIns="45700">
            <a:noAutofit/>
          </a:bodyPr>
          <a:lstStyle/>
          <a:p>
            <a:pPr indent="-228600" lvl="3" marL="160020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 </a:t>
            </a:r>
            <a:r>
              <a:rPr b="0" i="0" lang="en-US" sz="2400" u="none" cap="none" strike="noStrike">
                <a:solidFill>
                  <a:schemeClr val="dk1"/>
                </a:solidFill>
                <a:latin typeface="Century Gothic"/>
                <a:ea typeface="Century Gothic"/>
                <a:cs typeface="Century Gothic"/>
                <a:sym typeface="Century Gothic"/>
              </a:rPr>
              <a:t>Circle</a:t>
            </a:r>
            <a:r>
              <a:rPr b="0" i="0" lang="en-US" sz="2400" u="none" cap="none" strike="noStrike">
                <a:solidFill>
                  <a:schemeClr val="dk1"/>
                </a:solidFill>
                <a:latin typeface="Tahoma"/>
                <a:ea typeface="Tahoma"/>
                <a:cs typeface="Tahoma"/>
                <a:sym typeface="Tahoma"/>
              </a:rPr>
              <a:t>, these variables must be declared </a:t>
            </a:r>
            <a:r>
              <a:rPr b="0" i="0" lang="en-US" sz="2400" u="none" cap="none" strike="noStrike">
                <a:solidFill>
                  <a:schemeClr val="dk1"/>
                </a:solidFill>
                <a:latin typeface="Century Gothic"/>
                <a:ea typeface="Century Gothic"/>
                <a:cs typeface="Century Gothic"/>
                <a:sym typeface="Century Gothic"/>
              </a:rPr>
              <a:t>protected</a:t>
            </a:r>
            <a:r>
              <a:rPr b="0" i="0" lang="en-US" sz="2400" u="none" cap="none" strike="noStrike">
                <a:solidFill>
                  <a:schemeClr val="dk1"/>
                </a:solidFill>
                <a:latin typeface="Tahoma"/>
                <a:ea typeface="Tahoma"/>
                <a:cs typeface="Tahoma"/>
                <a:sym typeface="Tahoma"/>
              </a:rPr>
              <a:t> instead of </a:t>
            </a:r>
            <a:r>
              <a:rPr b="0" i="0" lang="en-US" sz="2400" u="none" cap="none" strike="noStrike">
                <a:solidFill>
                  <a:schemeClr val="dk1"/>
                </a:solidFill>
                <a:latin typeface="Century Gothic"/>
                <a:ea typeface="Century Gothic"/>
                <a:cs typeface="Century Gothic"/>
                <a:sym typeface="Century Gothic"/>
              </a:rPr>
              <a:t>private</a:t>
            </a:r>
            <a:r>
              <a:rPr b="0" i="0" lang="en-US" sz="2400" u="none" cap="none" strike="noStrike">
                <a:solidFill>
                  <a:schemeClr val="dk1"/>
                </a:solidFill>
                <a:latin typeface="Tahoma"/>
                <a:ea typeface="Tahoma"/>
                <a:cs typeface="Tahoma"/>
                <a:sym typeface="Tahoma"/>
              </a:rPr>
              <a:t>. </a:t>
            </a:r>
            <a:endParaRPr/>
          </a:p>
          <a:p>
            <a:pPr indent="-165100" lvl="3" marL="16002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3" marL="16002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Protected indicates that </a:t>
            </a:r>
            <a:r>
              <a:rPr b="0" i="0" lang="en-US" sz="2400" u="none" cap="none" strike="noStrike">
                <a:solidFill>
                  <a:schemeClr val="dk1"/>
                </a:solidFill>
                <a:latin typeface="Century Gothic"/>
                <a:ea typeface="Century Gothic"/>
                <a:cs typeface="Century Gothic"/>
                <a:sym typeface="Century Gothic"/>
              </a:rPr>
              <a:t>Circle's</a:t>
            </a:r>
            <a:r>
              <a:rPr b="0" i="0" lang="en-US" sz="2400" u="none" cap="none" strike="noStrike">
                <a:solidFill>
                  <a:schemeClr val="dk1"/>
                </a:solidFill>
                <a:latin typeface="Tahoma"/>
                <a:ea typeface="Tahoma"/>
                <a:cs typeface="Tahoma"/>
                <a:sym typeface="Tahoma"/>
              </a:rPr>
              <a:t> descendents can access the variables while still hiding them from all other classes.</a:t>
            </a:r>
            <a:r>
              <a:rPr b="0" i="0" lang="en-US" sz="2000" u="none" cap="none" strike="noStrike">
                <a:solidFill>
                  <a:schemeClr val="dk1"/>
                </a:solidFill>
                <a:latin typeface="Tahoma"/>
                <a:ea typeface="Tahoma"/>
                <a:cs typeface="Tahoma"/>
                <a:sym typeface="Tahoma"/>
              </a:rPr>
              <a:t> </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p:txBody>
      </p:sp>
      <p:sp>
        <p:nvSpPr>
          <p:cNvPr id="853" name="Google Shape;853;p112"/>
          <p:cNvSpPr txBox="1"/>
          <p:nvPr/>
        </p:nvSpPr>
        <p:spPr>
          <a:xfrm>
            <a:off x="1371600" y="4191000"/>
            <a:ext cx="6858000" cy="701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protected double xPos, yPos;</a:t>
            </a:r>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protected double radius;</a:t>
            </a:r>
            <a:r>
              <a:rPr b="0" i="0" lang="en-US" sz="2000" u="none">
                <a:solidFill>
                  <a:schemeClr val="dk1"/>
                </a:solidFill>
                <a:latin typeface="Tahoma"/>
                <a:ea typeface="Tahoma"/>
                <a:cs typeface="Tahoma"/>
                <a:sym typeface="Tahoma"/>
              </a:rPr>
              <a:t>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7" name="Shape 857"/>
        <p:cNvGrpSpPr/>
        <p:nvPr/>
      </p:nvGrpSpPr>
      <p:grpSpPr>
        <a:xfrm>
          <a:off x="0" y="0"/>
          <a:ext cx="0" cy="0"/>
          <a:chOff x="0" y="0"/>
          <a:chExt cx="0" cy="0"/>
        </a:xfrm>
      </p:grpSpPr>
      <p:sp>
        <p:nvSpPr>
          <p:cNvPr id="858" name="Google Shape;858;p11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9.4  Code Reuse Through Inheritance</a:t>
            </a:r>
            <a:endParaRPr/>
          </a:p>
        </p:txBody>
      </p:sp>
      <p:sp>
        <p:nvSpPr>
          <p:cNvPr id="859" name="Google Shape;859;p113"/>
          <p:cNvSpPr txBox="1"/>
          <p:nvPr>
            <p:ph idx="1" type="body"/>
          </p:nvPr>
        </p:nvSpPr>
        <p:spPr>
          <a:xfrm>
            <a:off x="381000" y="1524000"/>
            <a:ext cx="8458200" cy="5181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PROTECTED METHODS</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Methods can be designated as </a:t>
            </a:r>
            <a:r>
              <a:rPr b="0" i="0" lang="en-US" sz="2000" u="none" cap="none" strike="noStrike">
                <a:solidFill>
                  <a:schemeClr val="dk1"/>
                </a:solidFill>
                <a:latin typeface="Century Gothic"/>
                <a:ea typeface="Century Gothic"/>
                <a:cs typeface="Century Gothic"/>
                <a:sym typeface="Century Gothic"/>
              </a:rPr>
              <a:t>protected</a:t>
            </a:r>
            <a:r>
              <a:rPr b="0" i="0" lang="en-US" sz="2000" u="none" cap="none" strike="noStrike">
                <a:solidFill>
                  <a:schemeClr val="dk1"/>
                </a:solidFill>
                <a:latin typeface="Tahoma"/>
                <a:ea typeface="Tahoma"/>
                <a:cs typeface="Tahoma"/>
                <a:sym typeface="Tahoma"/>
              </a:rPr>
              <a:t> also.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 protected method is accessible to a class's descendants, but not to any other classes in the hierarchy.</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CONSTRUCTORS AND SUPER</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Constructors in class Wheel explicitly initialize the variable spokes.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Constructors in the superclass </a:t>
            </a:r>
            <a:r>
              <a:rPr b="0" i="0" lang="en-US" sz="2000" u="none" cap="none" strike="noStrike">
                <a:solidFill>
                  <a:schemeClr val="dk1"/>
                </a:solidFill>
                <a:latin typeface="Century Gothic"/>
                <a:ea typeface="Century Gothic"/>
                <a:cs typeface="Century Gothic"/>
                <a:sym typeface="Century Gothic"/>
              </a:rPr>
              <a:t>Circle</a:t>
            </a:r>
            <a:r>
              <a:rPr b="0" i="0" lang="en-US" sz="2000" u="none" cap="none" strike="noStrike">
                <a:solidFill>
                  <a:schemeClr val="dk1"/>
                </a:solidFill>
                <a:latin typeface="Tahoma"/>
                <a:ea typeface="Tahoma"/>
                <a:cs typeface="Tahoma"/>
                <a:sym typeface="Tahoma"/>
              </a:rPr>
              <a:t> initialize the remaining variables (xPos, yPos, and radius).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keyword </a:t>
            </a:r>
            <a:r>
              <a:rPr b="0" i="0" lang="en-US" sz="2000" u="none" cap="none" strike="noStrike">
                <a:solidFill>
                  <a:schemeClr val="dk1"/>
                </a:solidFill>
                <a:latin typeface="Century Gothic"/>
                <a:ea typeface="Century Gothic"/>
                <a:cs typeface="Century Gothic"/>
                <a:sym typeface="Century Gothic"/>
              </a:rPr>
              <a:t>super</a:t>
            </a:r>
            <a:r>
              <a:rPr b="0" i="0" lang="en-US" sz="2000" u="none" cap="none" strike="noStrike">
                <a:solidFill>
                  <a:schemeClr val="dk1"/>
                </a:solidFill>
                <a:latin typeface="Tahoma"/>
                <a:ea typeface="Tahoma"/>
                <a:cs typeface="Tahoma"/>
                <a:sym typeface="Tahoma"/>
              </a:rPr>
              <a:t> is used to activate the desired constructor in </a:t>
            </a:r>
            <a:r>
              <a:rPr b="0" i="0" lang="en-US" sz="2000" u="none" cap="none" strike="noStrike">
                <a:solidFill>
                  <a:schemeClr val="dk1"/>
                </a:solidFill>
                <a:latin typeface="Century Gothic"/>
                <a:ea typeface="Century Gothic"/>
                <a:cs typeface="Century Gothic"/>
                <a:sym typeface="Century Gothic"/>
              </a:rPr>
              <a:t>Circle</a:t>
            </a:r>
            <a:r>
              <a:rPr b="0" i="0" lang="en-US" sz="2000" u="none" cap="none" strike="noStrike">
                <a:solidFill>
                  <a:schemeClr val="dk1"/>
                </a:solidFill>
                <a:latin typeface="Tahoma"/>
                <a:ea typeface="Tahoma"/>
                <a:cs typeface="Tahoma"/>
                <a:sym typeface="Tahoma"/>
              </a:rPr>
              <a:t>, and the parameter list used with </a:t>
            </a:r>
            <a:r>
              <a:rPr b="0" i="0" lang="en-US" sz="2000" u="none" cap="none" strike="noStrike">
                <a:solidFill>
                  <a:schemeClr val="dk1"/>
                </a:solidFill>
                <a:latin typeface="Century Gothic"/>
                <a:ea typeface="Century Gothic"/>
                <a:cs typeface="Century Gothic"/>
                <a:sym typeface="Century Gothic"/>
              </a:rPr>
              <a:t>super</a:t>
            </a:r>
            <a:r>
              <a:rPr b="0" i="0" lang="en-US" sz="2000" u="none" cap="none" strike="noStrike">
                <a:solidFill>
                  <a:schemeClr val="dk1"/>
                </a:solidFill>
                <a:latin typeface="Tahoma"/>
                <a:ea typeface="Tahoma"/>
                <a:cs typeface="Tahoma"/>
                <a:sym typeface="Tahoma"/>
              </a:rPr>
              <a:t> determines which constructor in </a:t>
            </a:r>
            <a:r>
              <a:rPr b="0" i="0" lang="en-US" sz="2000" u="none" cap="none" strike="noStrike">
                <a:solidFill>
                  <a:schemeClr val="dk1"/>
                </a:solidFill>
                <a:latin typeface="Century Gothic"/>
                <a:ea typeface="Century Gothic"/>
                <a:cs typeface="Century Gothic"/>
                <a:sym typeface="Century Gothic"/>
              </a:rPr>
              <a:t>Circle</a:t>
            </a:r>
            <a:r>
              <a:rPr b="0" i="0" lang="en-US" sz="2000" u="none" cap="none" strike="noStrike">
                <a:solidFill>
                  <a:schemeClr val="dk1"/>
                </a:solidFill>
                <a:latin typeface="Tahoma"/>
                <a:ea typeface="Tahoma"/>
                <a:cs typeface="Tahoma"/>
                <a:sym typeface="Tahoma"/>
              </a:rPr>
              <a:t> is called.  </a:t>
            </a:r>
            <a:endParaRPr/>
          </a:p>
          <a:p>
            <a:pPr indent="-228600" lvl="3" marL="160020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When used in this way, super must be the first statement in </a:t>
            </a:r>
            <a:r>
              <a:rPr b="0" i="0" lang="en-US" sz="1800" u="none" cap="none" strike="noStrike">
                <a:solidFill>
                  <a:schemeClr val="dk1"/>
                </a:solidFill>
                <a:latin typeface="Century Gothic"/>
                <a:ea typeface="Century Gothic"/>
                <a:cs typeface="Century Gothic"/>
                <a:sym typeface="Century Gothic"/>
              </a:rPr>
              <a:t>Wheel's</a:t>
            </a:r>
            <a:r>
              <a:rPr b="0" i="0" lang="en-US" sz="1800" u="none" cap="none" strike="noStrike">
                <a:solidFill>
                  <a:schemeClr val="dk1"/>
                </a:solidFill>
                <a:latin typeface="Tahoma"/>
                <a:ea typeface="Tahoma"/>
                <a:cs typeface="Tahoma"/>
                <a:sym typeface="Tahoma"/>
              </a:rPr>
              <a:t> constructors.</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3" name="Shape 863"/>
        <p:cNvGrpSpPr/>
        <p:nvPr/>
      </p:nvGrpSpPr>
      <p:grpSpPr>
        <a:xfrm>
          <a:off x="0" y="0"/>
          <a:ext cx="0" cy="0"/>
          <a:chOff x="0" y="0"/>
          <a:chExt cx="0" cy="0"/>
        </a:xfrm>
      </p:grpSpPr>
      <p:sp>
        <p:nvSpPr>
          <p:cNvPr id="864" name="Google Shape;864;p11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9.4  Code Reuse Through Inheritance</a:t>
            </a:r>
            <a:endParaRPr/>
          </a:p>
        </p:txBody>
      </p:sp>
      <p:sp>
        <p:nvSpPr>
          <p:cNvPr id="865" name="Google Shape;865;p114"/>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OTHER METHODS AND SUPER</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Super can also be used in methods other than constructors, but in a slightly different way.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It can appear any place within a method.,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It takes the form:</a:t>
            </a:r>
            <a:endParaRPr/>
          </a:p>
          <a:p>
            <a:pPr indent="-76200" lvl="2" marL="11430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Such code activates the named method in the superclass (note that the two methods are polymorphic).</a:t>
            </a:r>
            <a:r>
              <a:rPr b="0" i="0" lang="en-US" sz="2400" u="none" cap="none" strike="noStrike">
                <a:solidFill>
                  <a:schemeClr val="dk1"/>
                </a:solidFill>
                <a:latin typeface="Tahoma"/>
                <a:ea typeface="Tahoma"/>
                <a:cs typeface="Tahoma"/>
                <a:sym typeface="Tahoma"/>
              </a:rPr>
              <a:t> </a:t>
            </a:r>
            <a:endParaRPr/>
          </a:p>
          <a:p>
            <a:pPr indent="-76200" lvl="2" marL="11430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866" name="Google Shape;866;p114"/>
          <p:cNvSpPr txBox="1"/>
          <p:nvPr/>
        </p:nvSpPr>
        <p:spPr>
          <a:xfrm>
            <a:off x="1524000" y="3733800"/>
            <a:ext cx="6477000" cy="396875"/>
          </a:xfrm>
          <a:prstGeom prst="rect">
            <a:avLst/>
          </a:prstGeom>
          <a:solidFill>
            <a:srgbClr val="DDDDD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super.&lt;method name&gt; (&lt;parameter list&gt;);</a:t>
            </a:r>
            <a:r>
              <a:rPr b="0" i="0" lang="en-US" sz="1200" u="none">
                <a:solidFill>
                  <a:schemeClr val="dk1"/>
                </a:solidFill>
                <a:latin typeface="Arial"/>
                <a:ea typeface="Arial"/>
                <a:cs typeface="Arial"/>
                <a:sym typeface="Arial"/>
              </a:rPr>
              <a:t>  </a:t>
            </a:r>
            <a:endParaRPr/>
          </a:p>
        </p:txBody>
      </p:sp>
      <p:sp>
        <p:nvSpPr>
          <p:cNvPr id="867" name="Google Shape;867;p114"/>
          <p:cNvSpPr txBox="1"/>
          <p:nvPr/>
        </p:nvSpPr>
        <p:spPr>
          <a:xfrm>
            <a:off x="1524000" y="5257800"/>
            <a:ext cx="6477000" cy="10064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this.&lt;method name&gt; (&lt;parameter list&gt;);    // Long form</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     or</a:t>
            </a:r>
            <a:endParaRPr/>
          </a:p>
          <a:p>
            <a:pPr indent="0" lvl="0" marL="0" marR="0" rtl="0" algn="l">
              <a:lnSpc>
                <a:spcPct val="100000"/>
              </a:lnSpc>
              <a:spcBef>
                <a:spcPts val="0"/>
              </a:spcBef>
              <a:spcAft>
                <a:spcPts val="0"/>
              </a:spcAft>
              <a:buClr>
                <a:srgbClr val="E44C22"/>
              </a:buClr>
              <a:buSzPts val="2000"/>
              <a:buFont typeface="Arial"/>
              <a:buNone/>
            </a:pPr>
            <a:r>
              <a:rPr b="0" i="0" lang="en-US" sz="2000" u="none">
                <a:solidFill>
                  <a:srgbClr val="E44C22"/>
                </a:solidFill>
                <a:latin typeface="Arial"/>
                <a:ea typeface="Arial"/>
                <a:cs typeface="Arial"/>
                <a:sym typeface="Arial"/>
              </a:rPr>
              <a:t>&lt;method name&gt; (&lt;parameter list&gt;);</a:t>
            </a:r>
            <a:r>
              <a:rPr b="0" i="0" lang="en-US" sz="2000" u="none">
                <a:solidFill>
                  <a:schemeClr val="dk1"/>
                </a:solidFill>
                <a:latin typeface="Arial"/>
                <a:ea typeface="Arial"/>
                <a:cs typeface="Arial"/>
                <a:sym typeface="Arial"/>
              </a:rPr>
              <a:t>         // Short form</a:t>
            </a:r>
            <a:r>
              <a:rPr b="0" i="0" lang="en-US" sz="1100" u="none">
                <a:solidFill>
                  <a:schemeClr val="dk1"/>
                </a:solidFill>
                <a:latin typeface="Tahoma"/>
                <a:ea typeface="Tahoma"/>
                <a:cs typeface="Tahoma"/>
                <a:sym typeface="Tahoma"/>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1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8.2  Simple Array Manipulations</a:t>
            </a:r>
            <a:endParaRPr/>
          </a:p>
        </p:txBody>
      </p:sp>
      <p:sp>
        <p:nvSpPr>
          <p:cNvPr id="232" name="Google Shape;232;p16"/>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basic syntax for referring to an array element has the form:</a:t>
            </a:r>
            <a:endParaRPr/>
          </a:p>
          <a:p>
            <a:pPr indent="-107950" lvl="1" marL="742950" marR="0" rtl="0" algn="l">
              <a:lnSpc>
                <a:spcPct val="9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9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90500" lvl="1" marL="742950" marR="0" rtl="0" algn="l">
              <a:lnSpc>
                <a:spcPct val="90000"/>
              </a:lnSpc>
              <a:spcBef>
                <a:spcPts val="300"/>
              </a:spcBef>
              <a:spcAft>
                <a:spcPts val="0"/>
              </a:spcAft>
              <a:buClr>
                <a:schemeClr val="dk1"/>
              </a:buClr>
              <a:buSzPts val="1500"/>
              <a:buFont typeface="Tahoma"/>
              <a:buNone/>
            </a:pPr>
            <a:r>
              <a:t/>
            </a:r>
            <a:endParaRPr b="0" i="0" sz="1500" u="none" cap="none" strike="noStrike">
              <a:solidFill>
                <a:schemeClr val="dk1"/>
              </a:solidFill>
              <a:latin typeface="Tahoma"/>
              <a:ea typeface="Tahoma"/>
              <a:cs typeface="Tahoma"/>
              <a:sym typeface="Tahoma"/>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Where &lt;index&gt; must be between 0 and the array's length less 1.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subscript operator ([]) has the same precedence as the method selector (.).</a:t>
            </a:r>
            <a:endParaRPr/>
          </a:p>
        </p:txBody>
      </p:sp>
      <p:sp>
        <p:nvSpPr>
          <p:cNvPr id="233" name="Google Shape;233;p16"/>
          <p:cNvSpPr txBox="1"/>
          <p:nvPr/>
        </p:nvSpPr>
        <p:spPr>
          <a:xfrm>
            <a:off x="1981200" y="2971800"/>
            <a:ext cx="5715000" cy="488950"/>
          </a:xfrm>
          <a:prstGeom prst="rect">
            <a:avLst/>
          </a:prstGeom>
          <a:solidFill>
            <a:srgbClr val="DDDDD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a:solidFill>
                  <a:srgbClr val="000000"/>
                </a:solidFill>
                <a:latin typeface="Arial"/>
                <a:ea typeface="Arial"/>
                <a:cs typeface="Arial"/>
                <a:sym typeface="Arial"/>
              </a:rPr>
              <a:t>&lt;array name&gt;[&lt;index&gt;]</a:t>
            </a:r>
            <a:r>
              <a:rPr b="0" i="0" lang="en-US" sz="2000" u="none">
                <a:solidFill>
                  <a:srgbClr val="E44C22"/>
                </a:solidFill>
                <a:latin typeface="Tahoma"/>
                <a:ea typeface="Tahoma"/>
                <a:cs typeface="Tahoma"/>
                <a:sym typeface="Tahoma"/>
              </a:rPr>
              <a:t>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1" name="Shape 871"/>
        <p:cNvGrpSpPr/>
        <p:nvPr/>
      </p:nvGrpSpPr>
      <p:grpSpPr>
        <a:xfrm>
          <a:off x="0" y="0"/>
          <a:ext cx="0" cy="0"/>
          <a:chOff x="0" y="0"/>
          <a:chExt cx="0" cy="0"/>
        </a:xfrm>
      </p:grpSpPr>
      <p:sp>
        <p:nvSpPr>
          <p:cNvPr id="872" name="Google Shape;872;p11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9.4  Code Reuse Through Inheritance</a:t>
            </a:r>
            <a:endParaRPr/>
          </a:p>
        </p:txBody>
      </p:sp>
      <p:sp>
        <p:nvSpPr>
          <p:cNvPr id="873" name="Google Shape;873;p115"/>
          <p:cNvSpPr txBox="1"/>
          <p:nvPr>
            <p:ph idx="1" type="body"/>
          </p:nvPr>
        </p:nvSpPr>
        <p:spPr>
          <a:xfrm>
            <a:off x="457200" y="1676400"/>
            <a:ext cx="81534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WHY SOME METHODS ARE MISSING</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Not all the </a:t>
            </a:r>
            <a:r>
              <a:rPr b="0" i="0" lang="en-US" sz="2400" u="none" cap="none" strike="noStrike">
                <a:solidFill>
                  <a:schemeClr val="dk1"/>
                </a:solidFill>
                <a:latin typeface="Century Gothic"/>
                <a:ea typeface="Century Gothic"/>
                <a:cs typeface="Century Gothic"/>
                <a:sym typeface="Century Gothic"/>
              </a:rPr>
              <a:t>Shape</a:t>
            </a:r>
            <a:r>
              <a:rPr b="0" i="0" lang="en-US" sz="2400" u="none" cap="none" strike="noStrike">
                <a:solidFill>
                  <a:schemeClr val="dk1"/>
                </a:solidFill>
                <a:latin typeface="Tahoma"/>
                <a:ea typeface="Tahoma"/>
                <a:cs typeface="Tahoma"/>
                <a:sym typeface="Tahoma"/>
              </a:rPr>
              <a:t> methods are implemented in </a:t>
            </a:r>
            <a:r>
              <a:rPr b="0" i="0" lang="en-US" sz="2400" u="none" cap="none" strike="noStrike">
                <a:solidFill>
                  <a:schemeClr val="dk1"/>
                </a:solidFill>
                <a:latin typeface="Century Gothic"/>
                <a:ea typeface="Century Gothic"/>
                <a:cs typeface="Century Gothic"/>
                <a:sym typeface="Century Gothic"/>
              </a:rPr>
              <a:t>Wheel</a:t>
            </a:r>
            <a:r>
              <a:rPr b="0" i="0" lang="en-US" sz="2400" u="none" cap="none" strike="noStrike">
                <a:solidFill>
                  <a:schemeClr val="dk1"/>
                </a:solidFill>
                <a:latin typeface="Tahoma"/>
                <a:ea typeface="Tahoma"/>
                <a:cs typeface="Tahoma"/>
                <a:sym typeface="Tahoma"/>
              </a:rPr>
              <a:t>, since they are inherited unchanged from </a:t>
            </a:r>
            <a:r>
              <a:rPr b="0" i="0" lang="en-US" sz="2400" u="none" cap="none" strike="noStrike">
                <a:solidFill>
                  <a:schemeClr val="dk1"/>
                </a:solidFill>
                <a:latin typeface="Century Gothic"/>
                <a:ea typeface="Century Gothic"/>
                <a:cs typeface="Century Gothic"/>
                <a:sym typeface="Century Gothic"/>
              </a:rPr>
              <a:t>Circle</a:t>
            </a:r>
            <a:r>
              <a:rPr b="0" i="0" lang="en-US" sz="2400" u="none" cap="none" strike="noStrike">
                <a:solidFill>
                  <a:schemeClr val="dk1"/>
                </a:solidFill>
                <a:latin typeface="Tahoma"/>
                <a:ea typeface="Tahoma"/>
                <a:cs typeface="Tahoma"/>
                <a:sym typeface="Tahoma"/>
              </a:rPr>
              <a:t>. </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For instance, if the </a:t>
            </a:r>
            <a:r>
              <a:rPr b="0" i="0" lang="en-US" sz="2400" u="none" cap="none" strike="noStrike">
                <a:solidFill>
                  <a:schemeClr val="dk1"/>
                </a:solidFill>
                <a:latin typeface="Century Gothic"/>
                <a:ea typeface="Century Gothic"/>
                <a:cs typeface="Century Gothic"/>
                <a:sym typeface="Century Gothic"/>
              </a:rPr>
              <a:t>move</a:t>
            </a:r>
            <a:r>
              <a:rPr b="0" i="0" lang="en-US" sz="2400" u="none" cap="none" strike="noStrike">
                <a:solidFill>
                  <a:schemeClr val="dk1"/>
                </a:solidFill>
                <a:latin typeface="Tahoma"/>
                <a:ea typeface="Tahoma"/>
                <a:cs typeface="Tahoma"/>
                <a:sym typeface="Tahoma"/>
              </a:rPr>
              <a:t> message is sent to a wheel object, the </a:t>
            </a:r>
            <a:r>
              <a:rPr b="0" i="0" lang="en-US" sz="2400" u="none" cap="none" strike="noStrike">
                <a:solidFill>
                  <a:schemeClr val="dk1"/>
                </a:solidFill>
                <a:latin typeface="Century Gothic"/>
                <a:ea typeface="Century Gothic"/>
                <a:cs typeface="Century Gothic"/>
                <a:sym typeface="Century Gothic"/>
              </a:rPr>
              <a:t>move</a:t>
            </a:r>
            <a:r>
              <a:rPr b="0" i="0" lang="en-US" sz="2400" u="none" cap="none" strike="noStrike">
                <a:solidFill>
                  <a:schemeClr val="dk1"/>
                </a:solidFill>
                <a:latin typeface="Tahoma"/>
                <a:ea typeface="Tahoma"/>
                <a:cs typeface="Tahoma"/>
                <a:sym typeface="Tahoma"/>
              </a:rPr>
              <a:t> method in </a:t>
            </a:r>
            <a:r>
              <a:rPr b="0" i="0" lang="en-US" sz="2400" u="none" cap="none" strike="noStrike">
                <a:solidFill>
                  <a:schemeClr val="dk1"/>
                </a:solidFill>
                <a:latin typeface="Century Gothic"/>
                <a:ea typeface="Century Gothic"/>
                <a:cs typeface="Century Gothic"/>
                <a:sym typeface="Century Gothic"/>
              </a:rPr>
              <a:t>Circle</a:t>
            </a:r>
            <a:r>
              <a:rPr b="0" i="0" lang="en-US" sz="2400" u="none" cap="none" strike="noStrike">
                <a:solidFill>
                  <a:schemeClr val="dk1"/>
                </a:solidFill>
                <a:latin typeface="Tahoma"/>
                <a:ea typeface="Tahoma"/>
                <a:cs typeface="Tahoma"/>
                <a:sym typeface="Tahoma"/>
              </a:rPr>
              <a:t> is activated.</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WHY SOME METHODS ARE MODIFIED</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Whenever a wheel object must respond differently to a message than a circle object, the corresponding method must be redefined in class </a:t>
            </a:r>
            <a:r>
              <a:rPr b="0" i="0" lang="en-US" sz="2400" u="none" cap="none" strike="noStrike">
                <a:solidFill>
                  <a:schemeClr val="dk1"/>
                </a:solidFill>
                <a:latin typeface="Century Gothic"/>
                <a:ea typeface="Century Gothic"/>
                <a:cs typeface="Century Gothic"/>
                <a:sym typeface="Century Gothic"/>
              </a:rPr>
              <a:t>Wheel</a:t>
            </a:r>
            <a:r>
              <a:rPr b="0" i="0" lang="en-US" sz="2400" u="none" cap="none" strike="noStrike">
                <a:solidFill>
                  <a:schemeClr val="dk1"/>
                </a:solidFill>
                <a:latin typeface="Tahoma"/>
                <a:ea typeface="Tahoma"/>
                <a:cs typeface="Tahoma"/>
                <a:sym typeface="Tahoma"/>
              </a:rPr>
              <a:t>.</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7" name="Shape 877"/>
        <p:cNvGrpSpPr/>
        <p:nvPr/>
      </p:nvGrpSpPr>
      <p:grpSpPr>
        <a:xfrm>
          <a:off x="0" y="0"/>
          <a:ext cx="0" cy="0"/>
          <a:chOff x="0" y="0"/>
          <a:chExt cx="0" cy="0"/>
        </a:xfrm>
      </p:grpSpPr>
      <p:sp>
        <p:nvSpPr>
          <p:cNvPr id="878" name="Google Shape;878;p11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9.4  Code Reuse Through Inheritance</a:t>
            </a:r>
            <a:endParaRPr/>
          </a:p>
        </p:txBody>
      </p:sp>
      <p:sp>
        <p:nvSpPr>
          <p:cNvPr id="879" name="Google Shape;879;p116"/>
          <p:cNvSpPr txBox="1"/>
          <p:nvPr>
            <p:ph idx="1" type="body"/>
          </p:nvPr>
        </p:nvSpPr>
        <p:spPr>
          <a:xfrm>
            <a:off x="533400" y="1905000"/>
            <a:ext cx="8077200" cy="4114800"/>
          </a:xfrm>
          <a:prstGeom prst="rect">
            <a:avLst/>
          </a:prstGeom>
          <a:noFill/>
          <a:ln>
            <a:noFill/>
          </a:ln>
        </p:spPr>
        <p:txBody>
          <a:bodyPr anchorCtr="0" anchor="t" bIns="45700" lIns="91425" spcFirstLastPara="1" rIns="91425" wrap="square" tIns="45700">
            <a:noAutofit/>
          </a:bodyPr>
          <a:lstStyle/>
          <a:p>
            <a:pPr indent="-228600" lvl="2" marL="114300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methods </a:t>
            </a:r>
            <a:r>
              <a:rPr b="0" i="0" lang="en-US" sz="2400" u="none" cap="none" strike="noStrike">
                <a:solidFill>
                  <a:schemeClr val="dk1"/>
                </a:solidFill>
                <a:latin typeface="Century Gothic"/>
                <a:ea typeface="Century Gothic"/>
                <a:cs typeface="Century Gothic"/>
                <a:sym typeface="Century Gothic"/>
              </a:rPr>
              <a:t>draw</a:t>
            </a:r>
            <a:r>
              <a:rPr b="0" i="0" lang="en-US" sz="2400" u="none" cap="none" strike="noStrike">
                <a:solidFill>
                  <a:schemeClr val="dk1"/>
                </a:solidFill>
                <a:latin typeface="Tahoma"/>
                <a:ea typeface="Tahoma"/>
                <a:cs typeface="Tahoma"/>
                <a:sym typeface="Tahoma"/>
              </a:rPr>
              <a:t> and </a:t>
            </a:r>
            <a:r>
              <a:rPr b="0" i="0" lang="en-US" sz="2400" u="none" cap="none" strike="noStrike">
                <a:solidFill>
                  <a:schemeClr val="dk1"/>
                </a:solidFill>
                <a:latin typeface="Century Gothic"/>
                <a:ea typeface="Century Gothic"/>
                <a:cs typeface="Century Gothic"/>
                <a:sym typeface="Century Gothic"/>
              </a:rPr>
              <a:t>toString</a:t>
            </a:r>
            <a:r>
              <a:rPr b="0" i="0" lang="en-US" sz="2400" u="none" cap="none" strike="noStrike">
                <a:solidFill>
                  <a:schemeClr val="dk1"/>
                </a:solidFill>
                <a:latin typeface="Tahoma"/>
                <a:ea typeface="Tahoma"/>
                <a:cs typeface="Tahoma"/>
                <a:sym typeface="Tahoma"/>
              </a:rPr>
              <a:t> are examples. </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When convenient, the redefined method can use super to activate a method in the superclass.</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 WHY THERE ARE EXTRA METHODS</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subclass often has methods that do not appear in its superclass. </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method </a:t>
            </a:r>
            <a:r>
              <a:rPr b="0" i="0" lang="en-US" sz="2400" u="none" cap="none" strike="noStrike">
                <a:solidFill>
                  <a:schemeClr val="dk1"/>
                </a:solidFill>
                <a:latin typeface="Century Gothic"/>
                <a:ea typeface="Century Gothic"/>
                <a:cs typeface="Century Gothic"/>
                <a:sym typeface="Century Gothic"/>
              </a:rPr>
              <a:t>setSpokes</a:t>
            </a:r>
            <a:r>
              <a:rPr b="0" i="0" lang="en-US" sz="2400" u="none" cap="none" strike="noStrike">
                <a:solidFill>
                  <a:schemeClr val="dk1"/>
                </a:solidFill>
                <a:latin typeface="Tahoma"/>
                <a:ea typeface="Tahoma"/>
                <a:cs typeface="Tahoma"/>
                <a:sym typeface="Tahoma"/>
              </a:rPr>
              <a:t> is an example.</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3" name="Shape 883"/>
        <p:cNvGrpSpPr/>
        <p:nvPr/>
      </p:nvGrpSpPr>
      <p:grpSpPr>
        <a:xfrm>
          <a:off x="0" y="0"/>
          <a:ext cx="0" cy="0"/>
          <a:chOff x="0" y="0"/>
          <a:chExt cx="0" cy="0"/>
        </a:xfrm>
      </p:grpSpPr>
      <p:sp>
        <p:nvSpPr>
          <p:cNvPr id="884" name="Google Shape;884;p11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9.4  Code Reuse Through Inheritance</a:t>
            </a:r>
            <a:endParaRPr/>
          </a:p>
        </p:txBody>
      </p:sp>
      <p:sp>
        <p:nvSpPr>
          <p:cNvPr id="885" name="Google Shape;885;p117"/>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WHAT MESSAGES CAN BE SENT TO A WHEEL</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Because </a:t>
            </a:r>
            <a:r>
              <a:rPr b="0" i="0" lang="en-US" sz="2400" u="none" cap="none" strike="noStrike">
                <a:solidFill>
                  <a:schemeClr val="dk1"/>
                </a:solidFill>
                <a:latin typeface="Century Gothic"/>
                <a:ea typeface="Century Gothic"/>
                <a:cs typeface="Century Gothic"/>
                <a:sym typeface="Century Gothic"/>
              </a:rPr>
              <a:t>Wheel</a:t>
            </a:r>
            <a:r>
              <a:rPr b="0" i="0" lang="en-US" sz="2400" u="none" cap="none" strike="noStrike">
                <a:solidFill>
                  <a:schemeClr val="dk1"/>
                </a:solidFill>
                <a:latin typeface="Tahoma"/>
                <a:ea typeface="Tahoma"/>
                <a:cs typeface="Tahoma"/>
                <a:sym typeface="Tahoma"/>
              </a:rPr>
              <a:t> is a subclass of </a:t>
            </a:r>
            <a:r>
              <a:rPr b="0" i="0" lang="en-US" sz="2400" u="none" cap="none" strike="noStrike">
                <a:solidFill>
                  <a:schemeClr val="dk1"/>
                </a:solidFill>
                <a:latin typeface="Century Gothic"/>
                <a:ea typeface="Century Gothic"/>
                <a:cs typeface="Century Gothic"/>
                <a:sym typeface="Century Gothic"/>
              </a:rPr>
              <a:t>Circle</a:t>
            </a:r>
            <a:r>
              <a:rPr b="0" i="0" lang="en-US" sz="2400" u="none" cap="none" strike="noStrike">
                <a:solidFill>
                  <a:schemeClr val="dk1"/>
                </a:solidFill>
                <a:latin typeface="Tahoma"/>
                <a:ea typeface="Tahoma"/>
                <a:cs typeface="Tahoma"/>
                <a:sym typeface="Tahoma"/>
              </a:rPr>
              <a:t>, it automatically implements </a:t>
            </a:r>
            <a:r>
              <a:rPr b="0" i="0" lang="en-US" sz="2400" u="none" cap="none" strike="noStrike">
                <a:solidFill>
                  <a:schemeClr val="dk1"/>
                </a:solidFill>
                <a:latin typeface="Century Gothic"/>
                <a:ea typeface="Century Gothic"/>
                <a:cs typeface="Century Gothic"/>
                <a:sym typeface="Century Gothic"/>
              </a:rPr>
              <a:t>Shape</a:t>
            </a:r>
            <a:r>
              <a:rPr b="0" i="0" lang="en-US" sz="2400" u="none" cap="none" strike="noStrike">
                <a:solidFill>
                  <a:schemeClr val="dk1"/>
                </a:solidFill>
                <a:latin typeface="Tahoma"/>
                <a:ea typeface="Tahoma"/>
                <a:cs typeface="Tahoma"/>
                <a:sym typeface="Tahoma"/>
              </a:rPr>
              <a:t>. </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variable of type </a:t>
            </a:r>
            <a:r>
              <a:rPr b="0" i="0" lang="en-US" sz="2400" u="none" cap="none" strike="noStrike">
                <a:solidFill>
                  <a:schemeClr val="dk1"/>
                </a:solidFill>
                <a:latin typeface="Century Gothic"/>
                <a:ea typeface="Century Gothic"/>
                <a:cs typeface="Century Gothic"/>
                <a:sym typeface="Century Gothic"/>
              </a:rPr>
              <a:t>Shape</a:t>
            </a:r>
            <a:r>
              <a:rPr b="0" i="0" lang="en-US" sz="2400" u="none" cap="none" strike="noStrike">
                <a:solidFill>
                  <a:schemeClr val="dk1"/>
                </a:solidFill>
                <a:latin typeface="Tahoma"/>
                <a:ea typeface="Tahoma"/>
                <a:cs typeface="Tahoma"/>
                <a:sym typeface="Tahoma"/>
              </a:rPr>
              <a:t> can be instantiated as a </a:t>
            </a:r>
            <a:r>
              <a:rPr b="0" i="0" lang="en-US" sz="2400" u="none" cap="none" strike="noStrike">
                <a:solidFill>
                  <a:schemeClr val="dk1"/>
                </a:solidFill>
                <a:latin typeface="Century Gothic"/>
                <a:ea typeface="Century Gothic"/>
                <a:cs typeface="Century Gothic"/>
                <a:sym typeface="Century Gothic"/>
              </a:rPr>
              <a:t>new Wheel</a:t>
            </a:r>
            <a:r>
              <a:rPr b="0" i="0" lang="en-US" sz="2400" u="none" cap="none" strike="noStrike">
                <a:solidFill>
                  <a:schemeClr val="dk1"/>
                </a:solidFill>
                <a:latin typeface="Tahoma"/>
                <a:ea typeface="Tahoma"/>
                <a:cs typeface="Tahoma"/>
                <a:sym typeface="Tahoma"/>
              </a:rPr>
              <a:t> and can receive all </a:t>
            </a:r>
            <a:r>
              <a:rPr b="0" i="0" lang="en-US" sz="2400" u="none" cap="none" strike="noStrike">
                <a:solidFill>
                  <a:schemeClr val="dk1"/>
                </a:solidFill>
                <a:latin typeface="Century Gothic"/>
                <a:ea typeface="Century Gothic"/>
                <a:cs typeface="Century Gothic"/>
                <a:sym typeface="Century Gothic"/>
              </a:rPr>
              <a:t>Shape</a:t>
            </a:r>
            <a:r>
              <a:rPr b="0" i="0" lang="en-US" sz="2400" u="none" cap="none" strike="noStrike">
                <a:solidFill>
                  <a:schemeClr val="dk1"/>
                </a:solidFill>
                <a:latin typeface="Tahoma"/>
                <a:ea typeface="Tahoma"/>
                <a:cs typeface="Tahoma"/>
                <a:sym typeface="Tahoma"/>
              </a:rPr>
              <a:t> messages:</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886" name="Google Shape;886;p117"/>
          <p:cNvSpPr txBox="1"/>
          <p:nvPr/>
        </p:nvSpPr>
        <p:spPr>
          <a:xfrm>
            <a:off x="1219200" y="4876800"/>
            <a:ext cx="7010400" cy="701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Shape someShape = new Wheel();</a:t>
            </a:r>
            <a:endParaRPr/>
          </a:p>
          <a:p>
            <a:pPr indent="0" lvl="0" marL="0" marR="0" rtl="0" algn="l">
              <a:lnSpc>
                <a:spcPct val="100000"/>
              </a:lnSpc>
              <a:spcBef>
                <a:spcPts val="0"/>
              </a:spcBef>
              <a:spcAft>
                <a:spcPts val="0"/>
              </a:spcAft>
              <a:buClr>
                <a:srgbClr val="E44C22"/>
              </a:buClr>
              <a:buSzPts val="2000"/>
              <a:buFont typeface="Arial"/>
              <a:buNone/>
            </a:pPr>
            <a:r>
              <a:rPr b="0" i="0" lang="en-US" sz="2000" u="none">
                <a:solidFill>
                  <a:srgbClr val="E44C22"/>
                </a:solidFill>
                <a:latin typeface="Arial"/>
                <a:ea typeface="Arial"/>
                <a:cs typeface="Arial"/>
                <a:sym typeface="Arial"/>
              </a:rPr>
              <a:t>someShape.&lt;any Shape message&gt;;</a:t>
            </a:r>
            <a:r>
              <a:rPr b="0" i="0" lang="en-US" sz="1100" u="none">
                <a:solidFill>
                  <a:schemeClr val="dk1"/>
                </a:solidFill>
                <a:latin typeface="Tahoma"/>
                <a:ea typeface="Tahoma"/>
                <a:cs typeface="Tahoma"/>
                <a:sym typeface="Tahoma"/>
              </a:rPr>
              <a:t>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0" name="Shape 890"/>
        <p:cNvGrpSpPr/>
        <p:nvPr/>
      </p:nvGrpSpPr>
      <p:grpSpPr>
        <a:xfrm>
          <a:off x="0" y="0"/>
          <a:ext cx="0" cy="0"/>
          <a:chOff x="0" y="0"/>
          <a:chExt cx="0" cy="0"/>
        </a:xfrm>
      </p:grpSpPr>
      <p:sp>
        <p:nvSpPr>
          <p:cNvPr id="891" name="Google Shape;891;p11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9.4  Code Reuse Through Inheritance</a:t>
            </a:r>
            <a:endParaRPr/>
          </a:p>
        </p:txBody>
      </p:sp>
      <p:sp>
        <p:nvSpPr>
          <p:cNvPr id="892" name="Google Shape;892;p118"/>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variable </a:t>
            </a:r>
            <a:r>
              <a:rPr b="0" i="0" lang="en-US" sz="2800" u="none" cap="none" strike="noStrike">
                <a:solidFill>
                  <a:schemeClr val="dk1"/>
                </a:solidFill>
                <a:latin typeface="Century Gothic"/>
                <a:ea typeface="Century Gothic"/>
                <a:cs typeface="Century Gothic"/>
                <a:sym typeface="Century Gothic"/>
              </a:rPr>
              <a:t>someShape</a:t>
            </a:r>
            <a:r>
              <a:rPr b="0" i="0" lang="en-US" sz="2800" u="none" cap="none" strike="noStrike">
                <a:solidFill>
                  <a:schemeClr val="dk1"/>
                </a:solidFill>
                <a:latin typeface="Tahoma"/>
                <a:ea typeface="Tahoma"/>
                <a:cs typeface="Tahoma"/>
                <a:sym typeface="Tahoma"/>
              </a:rPr>
              <a:t> cannot be sent the message </a:t>
            </a:r>
            <a:r>
              <a:rPr b="0" i="0" lang="en-US" sz="2800" u="none" cap="none" strike="noStrike">
                <a:solidFill>
                  <a:schemeClr val="dk1"/>
                </a:solidFill>
                <a:latin typeface="Century Gothic"/>
                <a:ea typeface="Century Gothic"/>
                <a:cs typeface="Century Gothic"/>
                <a:sym typeface="Century Gothic"/>
              </a:rPr>
              <a:t>setSpokes</a:t>
            </a:r>
            <a:r>
              <a:rPr b="0" i="0" lang="en-US" sz="2800" u="none" cap="none" strike="noStrike">
                <a:solidFill>
                  <a:schemeClr val="dk1"/>
                </a:solidFill>
                <a:latin typeface="Tahoma"/>
                <a:ea typeface="Tahoma"/>
                <a:cs typeface="Tahoma"/>
                <a:sym typeface="Tahoma"/>
              </a:rPr>
              <a:t> even though it is actually a wheel.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From the compiler's perspective, </a:t>
            </a:r>
            <a:r>
              <a:rPr b="0" i="0" lang="en-US" sz="2800" u="none" cap="none" strike="noStrike">
                <a:solidFill>
                  <a:schemeClr val="dk1"/>
                </a:solidFill>
                <a:latin typeface="Century Gothic"/>
                <a:ea typeface="Century Gothic"/>
                <a:cs typeface="Century Gothic"/>
                <a:sym typeface="Century Gothic"/>
              </a:rPr>
              <a:t>someShape</a:t>
            </a:r>
            <a:r>
              <a:rPr b="0" i="0" lang="en-US" sz="2800" u="none" cap="none" strike="noStrike">
                <a:solidFill>
                  <a:schemeClr val="dk1"/>
                </a:solidFill>
                <a:latin typeface="Tahoma"/>
                <a:ea typeface="Tahoma"/>
                <a:cs typeface="Tahoma"/>
                <a:sym typeface="Tahoma"/>
              </a:rPr>
              <a:t> is limited to receiving messages in the </a:t>
            </a:r>
            <a:r>
              <a:rPr b="0" i="0" lang="en-US" sz="2800" u="none" cap="none" strike="noStrike">
                <a:solidFill>
                  <a:schemeClr val="dk1"/>
                </a:solidFill>
                <a:latin typeface="Century Gothic"/>
                <a:ea typeface="Century Gothic"/>
                <a:cs typeface="Century Gothic"/>
                <a:sym typeface="Century Gothic"/>
              </a:rPr>
              <a:t>Shape</a:t>
            </a:r>
            <a:r>
              <a:rPr b="0" i="0" lang="en-US" sz="2800" u="none" cap="none" strike="noStrike">
                <a:solidFill>
                  <a:schemeClr val="dk1"/>
                </a:solidFill>
                <a:latin typeface="Tahoma"/>
                <a:ea typeface="Tahoma"/>
                <a:cs typeface="Tahoma"/>
                <a:sym typeface="Tahoma"/>
              </a:rPr>
              <a:t> interface.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6" name="Shape 896"/>
        <p:cNvGrpSpPr/>
        <p:nvPr/>
      </p:nvGrpSpPr>
      <p:grpSpPr>
        <a:xfrm>
          <a:off x="0" y="0"/>
          <a:ext cx="0" cy="0"/>
          <a:chOff x="0" y="0"/>
          <a:chExt cx="0" cy="0"/>
        </a:xfrm>
      </p:grpSpPr>
      <p:sp>
        <p:nvSpPr>
          <p:cNvPr id="897" name="Google Shape;897;p11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9.4  Code Reuse Through Inheritance</a:t>
            </a:r>
            <a:endParaRPr/>
          </a:p>
        </p:txBody>
      </p:sp>
      <p:sp>
        <p:nvSpPr>
          <p:cNvPr id="898" name="Google Shape;898;p119"/>
          <p:cNvSpPr txBox="1"/>
          <p:nvPr>
            <p:ph idx="1" type="body"/>
          </p:nvPr>
        </p:nvSpPr>
        <p:spPr>
          <a:xfrm>
            <a:off x="838200" y="1676400"/>
            <a:ext cx="7772400" cy="4343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There are two ways to circumvent this limitation.</a:t>
            </a:r>
            <a:r>
              <a:rPr b="0" i="0" lang="en-US" sz="2800" u="none" cap="none" strike="noStrike">
                <a:solidFill>
                  <a:schemeClr val="dk1"/>
                </a:solidFill>
                <a:latin typeface="Tahoma"/>
                <a:ea typeface="Tahoma"/>
                <a:cs typeface="Tahoma"/>
                <a:sym typeface="Tahoma"/>
              </a:rPr>
              <a:t> </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variable </a:t>
            </a:r>
            <a:r>
              <a:rPr b="0" i="0" lang="en-US" sz="2000" u="none" cap="none" strike="noStrike">
                <a:solidFill>
                  <a:schemeClr val="dk1"/>
                </a:solidFill>
                <a:latin typeface="Century Gothic"/>
                <a:ea typeface="Century Gothic"/>
                <a:cs typeface="Century Gothic"/>
                <a:sym typeface="Century Gothic"/>
              </a:rPr>
              <a:t>someShape</a:t>
            </a:r>
            <a:r>
              <a:rPr b="0" i="0" lang="en-US" sz="2000" u="none" cap="none" strike="noStrike">
                <a:solidFill>
                  <a:schemeClr val="dk1"/>
                </a:solidFill>
                <a:latin typeface="Tahoma"/>
                <a:ea typeface="Tahoma"/>
                <a:cs typeface="Tahoma"/>
                <a:sym typeface="Tahoma"/>
              </a:rPr>
              <a:t> is either declared as type Wheel in the first place,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or it is cast to class </a:t>
            </a:r>
            <a:r>
              <a:rPr b="0" i="0" lang="en-US" sz="2000" u="none" cap="none" strike="noStrike">
                <a:solidFill>
                  <a:schemeClr val="dk1"/>
                </a:solidFill>
                <a:latin typeface="Century Gothic"/>
                <a:ea typeface="Century Gothic"/>
                <a:cs typeface="Century Gothic"/>
                <a:sym typeface="Century Gothic"/>
              </a:rPr>
              <a:t>Wheel</a:t>
            </a:r>
            <a:r>
              <a:rPr b="0" i="0" lang="en-US" sz="2000" u="none" cap="none" strike="noStrike">
                <a:solidFill>
                  <a:schemeClr val="dk1"/>
                </a:solidFill>
                <a:latin typeface="Tahoma"/>
                <a:ea typeface="Tahoma"/>
                <a:cs typeface="Tahoma"/>
                <a:sym typeface="Tahoma"/>
              </a:rPr>
              <a:t> when it is sent a message unique to class </a:t>
            </a:r>
            <a:r>
              <a:rPr b="0" i="0" lang="en-US" sz="2000" u="none" cap="none" strike="noStrike">
                <a:solidFill>
                  <a:schemeClr val="dk1"/>
                </a:solidFill>
                <a:latin typeface="Century Gothic"/>
                <a:ea typeface="Century Gothic"/>
                <a:cs typeface="Century Gothic"/>
                <a:sym typeface="Century Gothic"/>
              </a:rPr>
              <a:t>Wheel</a:t>
            </a:r>
            <a:r>
              <a:rPr b="0" i="0" lang="en-US" sz="2000" u="none" cap="none" strike="noStrike">
                <a:solidFill>
                  <a:schemeClr val="dk1"/>
                </a:solidFill>
                <a:latin typeface="Tahoma"/>
                <a:ea typeface="Tahoma"/>
                <a:cs typeface="Tahoma"/>
                <a:sym typeface="Tahoma"/>
              </a:rPr>
              <a:t>.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Here is an example:</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p:txBody>
      </p:sp>
      <p:sp>
        <p:nvSpPr>
          <p:cNvPr id="899" name="Google Shape;899;p119"/>
          <p:cNvSpPr txBox="1"/>
          <p:nvPr/>
        </p:nvSpPr>
        <p:spPr>
          <a:xfrm>
            <a:off x="1219200" y="4419600"/>
            <a:ext cx="6934200" cy="17399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Wheel v1 = new Wheel();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Shape v2 = new Wheel();</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v1.setSpokes (6);                  // v1 can be sent all Wheel messages</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((Wheel)v2).setSpokes (6);  // v2 must first be cast to class Wheel before</a:t>
            </a:r>
            <a:endParaRPr/>
          </a:p>
          <a:p>
            <a:pPr indent="0" lvl="0" marL="0" marR="0" rtl="0" algn="l">
              <a:lnSpc>
                <a:spcPct val="100000"/>
              </a:lnSpc>
              <a:spcBef>
                <a:spcPts val="0"/>
              </a:spcBef>
              <a:spcAft>
                <a:spcPts val="0"/>
              </a:spcAft>
              <a:buClr>
                <a:srgbClr val="E44C22"/>
              </a:buClr>
              <a:buSzPts val="1800"/>
              <a:buFont typeface="Arial"/>
              <a:buNone/>
            </a:pPr>
            <a:r>
              <a:rPr b="0" i="0" lang="en-US" sz="1800" u="none">
                <a:solidFill>
                  <a:srgbClr val="E44C22"/>
                </a:solidFill>
                <a:latin typeface="Arial"/>
                <a:ea typeface="Arial"/>
                <a:cs typeface="Arial"/>
                <a:sym typeface="Arial"/>
              </a:rPr>
              <a:t>                                            </a:t>
            </a:r>
            <a:r>
              <a:rPr b="0" i="0" lang="en-US" sz="1800" u="none">
                <a:solidFill>
                  <a:schemeClr val="dk1"/>
                </a:solidFill>
                <a:latin typeface="Courier New"/>
                <a:ea typeface="Courier New"/>
                <a:cs typeface="Courier New"/>
                <a:sym typeface="Courier New"/>
              </a:rPr>
              <a:t>// being sent this message</a:t>
            </a:r>
            <a:r>
              <a:rPr b="0" i="0" lang="en-US" sz="1800" u="none">
                <a:solidFill>
                  <a:schemeClr val="dk1"/>
                </a:solidFill>
                <a:latin typeface="Tahoma"/>
                <a:ea typeface="Tahoma"/>
                <a:cs typeface="Tahoma"/>
                <a:sym typeface="Tahoma"/>
              </a:rPr>
              <a:t>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3" name="Shape 903"/>
        <p:cNvGrpSpPr/>
        <p:nvPr/>
      </p:nvGrpSpPr>
      <p:grpSpPr>
        <a:xfrm>
          <a:off x="0" y="0"/>
          <a:ext cx="0" cy="0"/>
          <a:chOff x="0" y="0"/>
          <a:chExt cx="0" cy="0"/>
        </a:xfrm>
      </p:grpSpPr>
      <p:sp>
        <p:nvSpPr>
          <p:cNvPr id="904" name="Google Shape;904;p12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9.5  Inheritance and </a:t>
            </a:r>
            <a:br>
              <a:rPr b="1" i="0" lang="en-US" sz="4000" u="none">
                <a:solidFill>
                  <a:schemeClr val="dk2"/>
                </a:solidFill>
                <a:latin typeface="Tahoma"/>
                <a:ea typeface="Tahoma"/>
                <a:cs typeface="Tahoma"/>
                <a:sym typeface="Tahoma"/>
              </a:rPr>
            </a:br>
            <a:r>
              <a:rPr b="1" i="0" lang="en-US" sz="4000" u="none">
                <a:solidFill>
                  <a:schemeClr val="dk2"/>
                </a:solidFill>
                <a:latin typeface="Tahoma"/>
                <a:ea typeface="Tahoma"/>
                <a:cs typeface="Tahoma"/>
                <a:sym typeface="Tahoma"/>
              </a:rPr>
              <a:t>Abstract Classes</a:t>
            </a:r>
            <a:endParaRPr/>
          </a:p>
        </p:txBody>
      </p:sp>
      <p:sp>
        <p:nvSpPr>
          <p:cNvPr id="905" name="Google Shape;905;p120"/>
          <p:cNvSpPr txBox="1"/>
          <p:nvPr>
            <p:ph idx="1" type="body"/>
          </p:nvPr>
        </p:nvSpPr>
        <p:spPr>
          <a:xfrm>
            <a:off x="838200" y="1676400"/>
            <a:ext cx="7772400" cy="4724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Inheritance provides a mechanism for reducing duplication of code.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To illustrate, we define a new class that is a superclass of </a:t>
            </a:r>
            <a:r>
              <a:rPr b="0" i="0" lang="en-US" sz="2400" u="none" cap="none" strike="noStrike">
                <a:solidFill>
                  <a:schemeClr val="dk1"/>
                </a:solidFill>
                <a:latin typeface="Century Gothic"/>
                <a:ea typeface="Century Gothic"/>
                <a:cs typeface="Century Gothic"/>
                <a:sym typeface="Century Gothic"/>
              </a:rPr>
              <a:t>Circle</a:t>
            </a:r>
            <a:r>
              <a:rPr b="0" i="0" lang="en-US" sz="2400" u="none" cap="none" strike="noStrike">
                <a:solidFill>
                  <a:schemeClr val="dk1"/>
                </a:solidFill>
                <a:latin typeface="Tahoma"/>
                <a:ea typeface="Tahoma"/>
                <a:cs typeface="Tahoma"/>
                <a:sym typeface="Tahoma"/>
              </a:rPr>
              <a:t> and </a:t>
            </a:r>
            <a:r>
              <a:rPr b="0" i="0" lang="en-US" sz="2400" u="none" cap="none" strike="noStrike">
                <a:solidFill>
                  <a:schemeClr val="dk1"/>
                </a:solidFill>
                <a:latin typeface="Century Gothic"/>
                <a:ea typeface="Century Gothic"/>
                <a:cs typeface="Century Gothic"/>
                <a:sym typeface="Century Gothic"/>
              </a:rPr>
              <a:t>Rect</a:t>
            </a:r>
            <a:r>
              <a:rPr b="0" i="0" lang="en-US" sz="2400" u="none" cap="none" strike="noStrike">
                <a:solidFill>
                  <a:schemeClr val="dk1"/>
                </a:solidFill>
                <a:latin typeface="Tahoma"/>
                <a:ea typeface="Tahoma"/>
                <a:cs typeface="Tahoma"/>
                <a:sym typeface="Tahoma"/>
              </a:rPr>
              <a:t> and contains all the variables and methods common to both.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We will never have any reason to instantiate this class, so we will make it an </a:t>
            </a:r>
            <a:r>
              <a:rPr b="1" i="1" lang="en-US" sz="2400" u="none" cap="none" strike="noStrike">
                <a:solidFill>
                  <a:schemeClr val="dk1"/>
                </a:solidFill>
                <a:latin typeface="Tahoma"/>
                <a:ea typeface="Tahoma"/>
                <a:cs typeface="Tahoma"/>
                <a:sym typeface="Tahoma"/>
              </a:rPr>
              <a:t>abstract class</a:t>
            </a:r>
            <a:r>
              <a:rPr b="0" i="0" lang="en-US" sz="2400" u="none" cap="none" strike="noStrike">
                <a:solidFill>
                  <a:schemeClr val="dk1"/>
                </a:solidFill>
                <a:latin typeface="Tahoma"/>
                <a:ea typeface="Tahoma"/>
                <a:cs typeface="Tahoma"/>
                <a:sym typeface="Tahoma"/>
              </a:rPr>
              <a:t>,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classes that extend this class and that are instantiated are called </a:t>
            </a:r>
            <a:r>
              <a:rPr b="1" i="1" lang="en-US" sz="2400" u="none" cap="none" strike="noStrike">
                <a:solidFill>
                  <a:schemeClr val="dk1"/>
                </a:solidFill>
                <a:latin typeface="Tahoma"/>
                <a:ea typeface="Tahoma"/>
                <a:cs typeface="Tahoma"/>
                <a:sym typeface="Tahoma"/>
              </a:rPr>
              <a:t>concrete classes</a:t>
            </a:r>
            <a:r>
              <a:rPr b="0" i="0" lang="en-US" sz="2400" u="none" cap="none" strike="noStrike">
                <a:solidFill>
                  <a:schemeClr val="dk1"/>
                </a:solidFill>
                <a:latin typeface="Tahoma"/>
                <a:ea typeface="Tahoma"/>
                <a:cs typeface="Tahoma"/>
                <a:sym typeface="Tahoma"/>
              </a:rPr>
              <a:t>.</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9" name="Shape 909"/>
        <p:cNvGrpSpPr/>
        <p:nvPr/>
      </p:nvGrpSpPr>
      <p:grpSpPr>
        <a:xfrm>
          <a:off x="0" y="0"/>
          <a:ext cx="0" cy="0"/>
          <a:chOff x="0" y="0"/>
          <a:chExt cx="0" cy="0"/>
        </a:xfrm>
      </p:grpSpPr>
      <p:sp>
        <p:nvSpPr>
          <p:cNvPr id="910" name="Google Shape;910;p12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9.5  Inheritance and </a:t>
            </a:r>
            <a:br>
              <a:rPr b="1" i="0" lang="en-US" sz="4000" u="none">
                <a:solidFill>
                  <a:schemeClr val="dk2"/>
                </a:solidFill>
                <a:latin typeface="Tahoma"/>
                <a:ea typeface="Tahoma"/>
                <a:cs typeface="Tahoma"/>
                <a:sym typeface="Tahoma"/>
              </a:rPr>
            </a:br>
            <a:r>
              <a:rPr b="1" i="0" lang="en-US" sz="4000" u="none">
                <a:solidFill>
                  <a:schemeClr val="dk2"/>
                </a:solidFill>
                <a:latin typeface="Tahoma"/>
                <a:ea typeface="Tahoma"/>
                <a:cs typeface="Tahoma"/>
                <a:sym typeface="Tahoma"/>
              </a:rPr>
              <a:t>Abstract Classes</a:t>
            </a:r>
            <a:endParaRPr/>
          </a:p>
        </p:txBody>
      </p:sp>
      <p:sp>
        <p:nvSpPr>
          <p:cNvPr id="911" name="Google Shape;911;p121"/>
          <p:cNvSpPr txBox="1"/>
          <p:nvPr>
            <p:ph idx="1" type="body"/>
          </p:nvPr>
        </p:nvSpPr>
        <p:spPr>
          <a:xfrm>
            <a:off x="838200" y="1905000"/>
            <a:ext cx="7772400" cy="4495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Because </a:t>
            </a:r>
            <a:r>
              <a:rPr b="0" i="0" lang="en-US" sz="2800" u="none" cap="none" strike="noStrike">
                <a:solidFill>
                  <a:schemeClr val="dk1"/>
                </a:solidFill>
                <a:latin typeface="Century Gothic"/>
                <a:ea typeface="Century Gothic"/>
                <a:cs typeface="Century Gothic"/>
                <a:sym typeface="Century Gothic"/>
              </a:rPr>
              <a:t>AbstractShape</a:t>
            </a:r>
            <a:r>
              <a:rPr b="0" i="0" lang="en-US" sz="2800" u="none" cap="none" strike="noStrike">
                <a:solidFill>
                  <a:schemeClr val="dk1"/>
                </a:solidFill>
                <a:latin typeface="Tahoma"/>
                <a:ea typeface="Tahoma"/>
                <a:cs typeface="Tahoma"/>
                <a:sym typeface="Tahoma"/>
              </a:rPr>
              <a:t> is going to implement </a:t>
            </a:r>
            <a:r>
              <a:rPr b="0" i="0" lang="en-US" sz="2800" u="none" cap="none" strike="noStrike">
                <a:solidFill>
                  <a:schemeClr val="dk1"/>
                </a:solidFill>
                <a:latin typeface="Century Gothic"/>
                <a:ea typeface="Century Gothic"/>
                <a:cs typeface="Century Gothic"/>
                <a:sym typeface="Century Gothic"/>
              </a:rPr>
              <a:t>Shape</a:t>
            </a:r>
            <a:r>
              <a:rPr b="0" i="0" lang="en-US" sz="2800" u="none" cap="none" strike="noStrike">
                <a:solidFill>
                  <a:schemeClr val="dk1"/>
                </a:solidFill>
                <a:latin typeface="Tahoma"/>
                <a:ea typeface="Tahoma"/>
                <a:cs typeface="Tahoma"/>
                <a:sym typeface="Tahoma"/>
              </a:rPr>
              <a:t>, it must include all the </a:t>
            </a:r>
            <a:r>
              <a:rPr b="0" i="0" lang="en-US" sz="2800" u="none" cap="none" strike="noStrike">
                <a:solidFill>
                  <a:schemeClr val="dk1"/>
                </a:solidFill>
                <a:latin typeface="Century Gothic"/>
                <a:ea typeface="Century Gothic"/>
                <a:cs typeface="Century Gothic"/>
                <a:sym typeface="Century Gothic"/>
              </a:rPr>
              <a:t>Shape</a:t>
            </a:r>
            <a:r>
              <a:rPr b="0" i="0" lang="en-US" sz="2800" u="none" cap="none" strike="noStrike">
                <a:solidFill>
                  <a:schemeClr val="dk1"/>
                </a:solidFill>
                <a:latin typeface="Tahoma"/>
                <a:ea typeface="Tahoma"/>
                <a:cs typeface="Tahoma"/>
                <a:sym typeface="Tahoma"/>
              </a:rPr>
              <a:t> methods, even those, such as </a:t>
            </a:r>
            <a:r>
              <a:rPr b="0" i="0" lang="en-US" sz="2800" u="none" cap="none" strike="noStrike">
                <a:solidFill>
                  <a:schemeClr val="dk1"/>
                </a:solidFill>
                <a:latin typeface="Century Gothic"/>
                <a:ea typeface="Century Gothic"/>
                <a:cs typeface="Century Gothic"/>
                <a:sym typeface="Century Gothic"/>
              </a:rPr>
              <a:t>area</a:t>
            </a:r>
            <a:r>
              <a:rPr b="0" i="0" lang="en-US" sz="2800" u="none" cap="none" strike="noStrike">
                <a:solidFill>
                  <a:schemeClr val="dk1"/>
                </a:solidFill>
                <a:latin typeface="Tahoma"/>
                <a:ea typeface="Tahoma"/>
                <a:cs typeface="Tahoma"/>
                <a:sym typeface="Tahoma"/>
              </a:rPr>
              <a:t>, that are completely different in the subclasses and share no code. </a:t>
            </a:r>
            <a:endParaRPr/>
          </a:p>
          <a:p>
            <a:pPr indent="-209550" lvl="1" marL="742950" marR="0" rtl="0" algn="l">
              <a:lnSpc>
                <a:spcPct val="90000"/>
              </a:lnSpc>
              <a:spcBef>
                <a:spcPts val="240"/>
              </a:spcBef>
              <a:spcAft>
                <a:spcPts val="0"/>
              </a:spcAft>
              <a:buClr>
                <a:schemeClr val="dk1"/>
              </a:buClr>
              <a:buSzPts val="1200"/>
              <a:buFont typeface="Tahoma"/>
              <a:buNone/>
            </a:pPr>
            <a:r>
              <a:t/>
            </a:r>
            <a:endParaRPr b="0" i="0" sz="1200" u="none" cap="none" strike="noStrike">
              <a:solidFill>
                <a:schemeClr val="dk1"/>
              </a:solidFill>
              <a:latin typeface="Tahoma"/>
              <a:ea typeface="Tahoma"/>
              <a:cs typeface="Tahoma"/>
              <a:sym typeface="Tahoma"/>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Methods in </a:t>
            </a:r>
            <a:r>
              <a:rPr b="0" i="0" lang="en-US" sz="2800" u="none" cap="none" strike="noStrike">
                <a:solidFill>
                  <a:schemeClr val="dk1"/>
                </a:solidFill>
                <a:latin typeface="Century Gothic"/>
                <a:ea typeface="Century Gothic"/>
                <a:cs typeface="Century Gothic"/>
                <a:sym typeface="Century Gothic"/>
              </a:rPr>
              <a:t>AbstractShape</a:t>
            </a:r>
            <a:r>
              <a:rPr b="0" i="0" lang="en-US" sz="2800" u="none" cap="none" strike="noStrike">
                <a:solidFill>
                  <a:schemeClr val="dk1"/>
                </a:solidFill>
                <a:latin typeface="Tahoma"/>
                <a:ea typeface="Tahoma"/>
                <a:cs typeface="Tahoma"/>
                <a:sym typeface="Tahoma"/>
              </a:rPr>
              <a:t>, such as </a:t>
            </a:r>
            <a:r>
              <a:rPr b="0" i="0" lang="en-US" sz="2800" u="none" cap="none" strike="noStrike">
                <a:solidFill>
                  <a:schemeClr val="dk1"/>
                </a:solidFill>
                <a:latin typeface="Century Gothic"/>
                <a:ea typeface="Century Gothic"/>
                <a:cs typeface="Century Gothic"/>
                <a:sym typeface="Century Gothic"/>
              </a:rPr>
              <a:t>area</a:t>
            </a:r>
            <a:r>
              <a:rPr b="0" i="0" lang="en-US" sz="2800" u="none" cap="none" strike="noStrike">
                <a:solidFill>
                  <a:schemeClr val="dk1"/>
                </a:solidFill>
                <a:latin typeface="Tahoma"/>
                <a:ea typeface="Tahoma"/>
                <a:cs typeface="Tahoma"/>
                <a:sym typeface="Tahoma"/>
              </a:rPr>
              <a:t>, for which we cannot write any code, are called </a:t>
            </a:r>
            <a:r>
              <a:rPr b="1" i="1" lang="en-US" sz="2800" u="none" cap="none" strike="noStrike">
                <a:solidFill>
                  <a:schemeClr val="dk1"/>
                </a:solidFill>
                <a:latin typeface="Tahoma"/>
                <a:ea typeface="Tahoma"/>
                <a:cs typeface="Tahoma"/>
                <a:sym typeface="Tahoma"/>
              </a:rPr>
              <a:t>abstract methods</a:t>
            </a:r>
            <a:r>
              <a:rPr b="0" i="0" lang="en-US" sz="2800" u="none" cap="none" strike="noStrike">
                <a:solidFill>
                  <a:schemeClr val="dk1"/>
                </a:solidFill>
                <a:latin typeface="Tahoma"/>
                <a:ea typeface="Tahoma"/>
                <a:cs typeface="Tahoma"/>
                <a:sym typeface="Tahoma"/>
              </a:rPr>
              <a:t>, and we indicate that fact by including the word </a:t>
            </a:r>
            <a:r>
              <a:rPr b="0" i="0" lang="en-US" sz="2800" u="none" cap="none" strike="noStrike">
                <a:solidFill>
                  <a:schemeClr val="dk1"/>
                </a:solidFill>
                <a:latin typeface="Century Gothic"/>
                <a:ea typeface="Century Gothic"/>
                <a:cs typeface="Century Gothic"/>
                <a:sym typeface="Century Gothic"/>
              </a:rPr>
              <a:t>abstract</a:t>
            </a:r>
            <a:r>
              <a:rPr b="0" i="0" lang="en-US" sz="2800" u="none" cap="none" strike="noStrike">
                <a:solidFill>
                  <a:schemeClr val="dk1"/>
                </a:solidFill>
                <a:latin typeface="Tahoma"/>
                <a:ea typeface="Tahoma"/>
                <a:cs typeface="Tahoma"/>
                <a:sym typeface="Tahoma"/>
              </a:rPr>
              <a:t> in their headers.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5" name="Shape 915"/>
        <p:cNvGrpSpPr/>
        <p:nvPr/>
      </p:nvGrpSpPr>
      <p:grpSpPr>
        <a:xfrm>
          <a:off x="0" y="0"/>
          <a:ext cx="0" cy="0"/>
          <a:chOff x="0" y="0"/>
          <a:chExt cx="0" cy="0"/>
        </a:xfrm>
      </p:grpSpPr>
      <p:sp>
        <p:nvSpPr>
          <p:cNvPr id="916" name="Google Shape;916;p12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9.5  Inheritance and </a:t>
            </a:r>
            <a:br>
              <a:rPr b="1" i="0" lang="en-US" sz="4000" u="none">
                <a:solidFill>
                  <a:schemeClr val="dk2"/>
                </a:solidFill>
                <a:latin typeface="Tahoma"/>
                <a:ea typeface="Tahoma"/>
                <a:cs typeface="Tahoma"/>
                <a:sym typeface="Tahoma"/>
              </a:rPr>
            </a:br>
            <a:r>
              <a:rPr b="1" i="0" lang="en-US" sz="4000" u="none">
                <a:solidFill>
                  <a:schemeClr val="dk2"/>
                </a:solidFill>
                <a:latin typeface="Tahoma"/>
                <a:ea typeface="Tahoma"/>
                <a:cs typeface="Tahoma"/>
                <a:sym typeface="Tahoma"/>
              </a:rPr>
              <a:t>Abstract Classes</a:t>
            </a:r>
            <a:endParaRPr/>
          </a:p>
        </p:txBody>
      </p:sp>
      <p:sp>
        <p:nvSpPr>
          <p:cNvPr id="917" name="Google Shape;917;p122"/>
          <p:cNvSpPr txBox="1"/>
          <p:nvPr>
            <p:ph idx="1" type="body"/>
          </p:nvPr>
        </p:nvSpPr>
        <p:spPr>
          <a:xfrm>
            <a:off x="838200" y="1524000"/>
            <a:ext cx="7772400" cy="4495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Our extended hierarchy of classes is shown in Figure 9-5:</a:t>
            </a:r>
            <a:endParaRPr/>
          </a:p>
        </p:txBody>
      </p:sp>
      <p:pic>
        <p:nvPicPr>
          <p:cNvPr id="918" name="Google Shape;918;p122"/>
          <p:cNvPicPr preferRelativeResize="0"/>
          <p:nvPr/>
        </p:nvPicPr>
        <p:blipFill rotWithShape="1">
          <a:blip r:embed="rId3">
            <a:alphaModFix/>
          </a:blip>
          <a:srcRect b="0" l="0" r="0" t="0"/>
          <a:stretch/>
        </p:blipFill>
        <p:spPr>
          <a:xfrm>
            <a:off x="1828800" y="2438400"/>
            <a:ext cx="5791200" cy="41910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2" name="Shape 922"/>
        <p:cNvGrpSpPr/>
        <p:nvPr/>
      </p:nvGrpSpPr>
      <p:grpSpPr>
        <a:xfrm>
          <a:off x="0" y="0"/>
          <a:ext cx="0" cy="0"/>
          <a:chOff x="0" y="0"/>
          <a:chExt cx="0" cy="0"/>
        </a:xfrm>
      </p:grpSpPr>
      <p:sp>
        <p:nvSpPr>
          <p:cNvPr id="923" name="Google Shape;923;p12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9.5  Inheritance and </a:t>
            </a:r>
            <a:br>
              <a:rPr b="1" i="0" lang="en-US" sz="4000" u="none">
                <a:solidFill>
                  <a:schemeClr val="dk2"/>
                </a:solidFill>
                <a:latin typeface="Tahoma"/>
                <a:ea typeface="Tahoma"/>
                <a:cs typeface="Tahoma"/>
                <a:sym typeface="Tahoma"/>
              </a:rPr>
            </a:br>
            <a:r>
              <a:rPr b="1" i="0" lang="en-US" sz="4000" u="none">
                <a:solidFill>
                  <a:schemeClr val="dk2"/>
                </a:solidFill>
                <a:latin typeface="Tahoma"/>
                <a:ea typeface="Tahoma"/>
                <a:cs typeface="Tahoma"/>
                <a:sym typeface="Tahoma"/>
              </a:rPr>
              <a:t>Abstract Classes</a:t>
            </a:r>
            <a:endParaRPr/>
          </a:p>
        </p:txBody>
      </p:sp>
      <p:sp>
        <p:nvSpPr>
          <p:cNvPr id="924" name="Google Shape;924;p123"/>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It takes a lot of code to implement all these classes; however, the code is straightforward, and the embedded comments explain the tricky parts.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Pay particular attention to the attribute </a:t>
            </a:r>
            <a:r>
              <a:rPr b="0" i="0" lang="en-US" sz="2800" u="none" cap="none" strike="noStrike">
                <a:solidFill>
                  <a:schemeClr val="dk1"/>
                </a:solidFill>
                <a:latin typeface="Century Gothic"/>
                <a:ea typeface="Century Gothic"/>
                <a:cs typeface="Century Gothic"/>
                <a:sym typeface="Century Gothic"/>
              </a:rPr>
              <a:t>final</a:t>
            </a:r>
            <a:r>
              <a:rPr b="0" i="0" lang="en-US" sz="2800" u="none" cap="none" strike="noStrike">
                <a:solidFill>
                  <a:schemeClr val="dk1"/>
                </a:solidFill>
                <a:latin typeface="Tahoma"/>
                <a:ea typeface="Tahoma"/>
                <a:cs typeface="Tahoma"/>
                <a:sym typeface="Tahoma"/>
              </a:rPr>
              <a:t>, which is used for the first time in class </a:t>
            </a:r>
            <a:r>
              <a:rPr b="0" i="0" lang="en-US" sz="2800" u="none" cap="none" strike="noStrike">
                <a:solidFill>
                  <a:schemeClr val="dk1"/>
                </a:solidFill>
                <a:latin typeface="Century Gothic"/>
                <a:ea typeface="Century Gothic"/>
                <a:cs typeface="Century Gothic"/>
                <a:sym typeface="Century Gothic"/>
              </a:rPr>
              <a:t>AbstractShape</a:t>
            </a:r>
            <a:r>
              <a:rPr b="0" i="0" lang="en-US" sz="28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 </a:t>
            </a:r>
            <a:r>
              <a:rPr b="1" i="1" lang="en-US" sz="2800" u="none" cap="none" strike="noStrike">
                <a:solidFill>
                  <a:schemeClr val="dk1"/>
                </a:solidFill>
                <a:latin typeface="Tahoma"/>
                <a:ea typeface="Tahoma"/>
                <a:cs typeface="Tahoma"/>
                <a:sym typeface="Tahoma"/>
              </a:rPr>
              <a:t>final method</a:t>
            </a:r>
            <a:r>
              <a:rPr b="0" i="0" lang="en-US" sz="2800" u="none" cap="none" strike="noStrike">
                <a:solidFill>
                  <a:schemeClr val="dk1"/>
                </a:solidFill>
                <a:latin typeface="Tahoma"/>
                <a:ea typeface="Tahoma"/>
                <a:cs typeface="Tahoma"/>
                <a:sym typeface="Tahoma"/>
              </a:rPr>
              <a:t> is a method that cannot be overridden by a subclass.</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8" name="Shape 928"/>
        <p:cNvGrpSpPr/>
        <p:nvPr/>
      </p:nvGrpSpPr>
      <p:grpSpPr>
        <a:xfrm>
          <a:off x="0" y="0"/>
          <a:ext cx="0" cy="0"/>
          <a:chOff x="0" y="0"/>
          <a:chExt cx="0" cy="0"/>
        </a:xfrm>
      </p:grpSpPr>
      <p:sp>
        <p:nvSpPr>
          <p:cNvPr id="929" name="Google Shape;929;p12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9.6  Some Observations About Interfaces and Inheritance</a:t>
            </a:r>
            <a:endParaRPr/>
          </a:p>
        </p:txBody>
      </p:sp>
      <p:sp>
        <p:nvSpPr>
          <p:cNvPr id="930" name="Google Shape;930;p124"/>
          <p:cNvSpPr txBox="1"/>
          <p:nvPr>
            <p:ph idx="1" type="body"/>
          </p:nvPr>
        </p:nvSpPr>
        <p:spPr>
          <a:xfrm>
            <a:off x="838200" y="1600200"/>
            <a:ext cx="77724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Java interface has a name and consists of a list of method headers.</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One or more classes can implement the same interface.</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If a variable is declared to be of an interface type, then it can be associated with an object from any class that implements the interface.</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If a class implements an interface, then all its subclasses do so implicitly.</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subclass inherits all the characteristics of its superclass. To this basis, the subclass can add new variables and methods or modify inherited methods.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1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8.2  Simple Array Manipulations</a:t>
            </a:r>
            <a:endParaRPr/>
          </a:p>
        </p:txBody>
      </p:sp>
      <p:sp>
        <p:nvSpPr>
          <p:cNvPr id="239" name="Google Shape;239;p17"/>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For example we assign values to the first five elements:</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When assigning a value to the 500th element, we must remember that its index is 499, not 500:</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240" name="Google Shape;240;p17"/>
          <p:cNvSpPr txBox="1"/>
          <p:nvPr/>
        </p:nvSpPr>
        <p:spPr>
          <a:xfrm>
            <a:off x="609600" y="2895600"/>
            <a:ext cx="8305800" cy="155892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abc[0] = 78;                    //1</a:t>
            </a:r>
            <a:r>
              <a:rPr b="0" baseline="30000" i="0" lang="en-US" sz="1600" u="none">
                <a:solidFill>
                  <a:srgbClr val="000000"/>
                </a:solidFill>
                <a:latin typeface="Courier New"/>
                <a:ea typeface="Courier New"/>
                <a:cs typeface="Courier New"/>
                <a:sym typeface="Courier New"/>
              </a:rPr>
              <a:t>st</a:t>
            </a:r>
            <a:r>
              <a:rPr b="0" i="0" lang="en-US" sz="1600" u="none">
                <a:solidFill>
                  <a:srgbClr val="000000"/>
                </a:solidFill>
                <a:latin typeface="Courier New"/>
                <a:ea typeface="Courier New"/>
                <a:cs typeface="Courier New"/>
                <a:sym typeface="Courier New"/>
              </a:rPr>
              <a:t> element 78</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abc[1] = 66;                    //2</a:t>
            </a:r>
            <a:r>
              <a:rPr b="0" baseline="30000" i="0" lang="en-US" sz="1600" u="none">
                <a:solidFill>
                  <a:srgbClr val="000000"/>
                </a:solidFill>
                <a:latin typeface="Courier New"/>
                <a:ea typeface="Courier New"/>
                <a:cs typeface="Courier New"/>
                <a:sym typeface="Courier New"/>
              </a:rPr>
              <a:t>nd</a:t>
            </a:r>
            <a:r>
              <a:rPr b="0" i="0" lang="en-US" sz="1600" u="none">
                <a:solidFill>
                  <a:srgbClr val="000000"/>
                </a:solidFill>
                <a:latin typeface="Courier New"/>
                <a:ea typeface="Courier New"/>
                <a:cs typeface="Courier New"/>
                <a:sym typeface="Courier New"/>
              </a:rPr>
              <a:t> element 66</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abc[2] = (abc[0] + abc[1]) / 2; //3</a:t>
            </a:r>
            <a:r>
              <a:rPr b="0" baseline="30000" i="0" lang="en-US" sz="1600" u="none">
                <a:solidFill>
                  <a:srgbClr val="000000"/>
                </a:solidFill>
                <a:latin typeface="Courier New"/>
                <a:ea typeface="Courier New"/>
                <a:cs typeface="Courier New"/>
                <a:sym typeface="Courier New"/>
              </a:rPr>
              <a:t>rd</a:t>
            </a:r>
            <a:r>
              <a:rPr b="0" i="0" lang="en-US" sz="1600" u="none">
                <a:solidFill>
                  <a:srgbClr val="000000"/>
                </a:solidFill>
                <a:latin typeface="Courier New"/>
                <a:ea typeface="Courier New"/>
                <a:cs typeface="Courier New"/>
                <a:sym typeface="Courier New"/>
              </a:rPr>
              <a:t> element average of first two</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abc[i] = 82;                    //4</a:t>
            </a:r>
            <a:r>
              <a:rPr b="0" baseline="30000" i="0" lang="en-US" sz="1600" u="none">
                <a:solidFill>
                  <a:srgbClr val="000000"/>
                </a:solidFill>
                <a:latin typeface="Courier New"/>
                <a:ea typeface="Courier New"/>
                <a:cs typeface="Courier New"/>
                <a:sym typeface="Courier New"/>
              </a:rPr>
              <a:t>th</a:t>
            </a:r>
            <a:r>
              <a:rPr b="0" i="0" lang="en-US" sz="1600" u="none">
                <a:solidFill>
                  <a:srgbClr val="000000"/>
                </a:solidFill>
                <a:latin typeface="Courier New"/>
                <a:ea typeface="Courier New"/>
                <a:cs typeface="Courier New"/>
                <a:sym typeface="Courier New"/>
              </a:rPr>
              <a:t> element 82 because i is 3</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abc[i + 1] = 94;                //5</a:t>
            </a:r>
            <a:r>
              <a:rPr b="0" baseline="30000" i="0" lang="en-US" sz="1600" u="none">
                <a:solidFill>
                  <a:srgbClr val="000000"/>
                </a:solidFill>
                <a:latin typeface="Courier New"/>
                <a:ea typeface="Courier New"/>
                <a:cs typeface="Courier New"/>
                <a:sym typeface="Courier New"/>
              </a:rPr>
              <a:t>th</a:t>
            </a:r>
            <a:r>
              <a:rPr b="0" i="0" lang="en-US" sz="1600" u="none">
                <a:solidFill>
                  <a:srgbClr val="000000"/>
                </a:solidFill>
                <a:latin typeface="Courier New"/>
                <a:ea typeface="Courier New"/>
                <a:cs typeface="Courier New"/>
                <a:sym typeface="Courier New"/>
              </a:rPr>
              <a:t> element 94 because i + 1 is 4</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600" u="none">
              <a:solidFill>
                <a:srgbClr val="E44C22"/>
              </a:solidFill>
              <a:latin typeface="Courier New"/>
              <a:ea typeface="Courier New"/>
              <a:cs typeface="Courier New"/>
              <a:sym typeface="Courier New"/>
            </a:endParaRPr>
          </a:p>
        </p:txBody>
      </p:sp>
      <p:sp>
        <p:nvSpPr>
          <p:cNvPr id="241" name="Google Shape;241;p17"/>
          <p:cNvSpPr txBox="1"/>
          <p:nvPr/>
        </p:nvSpPr>
        <p:spPr>
          <a:xfrm>
            <a:off x="609600" y="5715000"/>
            <a:ext cx="8305800" cy="33655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abc[499] = 76;              //500</a:t>
            </a:r>
            <a:r>
              <a:rPr b="0" baseline="30000" i="0" lang="en-US" sz="1600" u="none">
                <a:solidFill>
                  <a:srgbClr val="000000"/>
                </a:solidFill>
                <a:latin typeface="Courier New"/>
                <a:ea typeface="Courier New"/>
                <a:cs typeface="Courier New"/>
                <a:sym typeface="Courier New"/>
              </a:rPr>
              <a:t>th</a:t>
            </a:r>
            <a:r>
              <a:rPr b="0" i="0" lang="en-US" sz="1600" u="none">
                <a:solidFill>
                  <a:srgbClr val="000000"/>
                </a:solidFill>
                <a:latin typeface="Courier New"/>
                <a:ea typeface="Courier New"/>
                <a:cs typeface="Courier New"/>
                <a:sym typeface="Courier New"/>
              </a:rPr>
              <a:t> element 76</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4" name="Shape 934"/>
        <p:cNvGrpSpPr/>
        <p:nvPr/>
      </p:nvGrpSpPr>
      <p:grpSpPr>
        <a:xfrm>
          <a:off x="0" y="0"/>
          <a:ext cx="0" cy="0"/>
          <a:chOff x="0" y="0"/>
          <a:chExt cx="0" cy="0"/>
        </a:xfrm>
      </p:grpSpPr>
      <p:sp>
        <p:nvSpPr>
          <p:cNvPr id="935" name="Google Shape;935;p12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9.6  Some Observations About Interfaces and Inheritance</a:t>
            </a:r>
            <a:endParaRPr/>
          </a:p>
        </p:txBody>
      </p:sp>
      <p:sp>
        <p:nvSpPr>
          <p:cNvPr id="936" name="Google Shape;936;p125"/>
          <p:cNvSpPr txBox="1"/>
          <p:nvPr>
            <p:ph idx="1" type="body"/>
          </p:nvPr>
        </p:nvSpPr>
        <p:spPr>
          <a:xfrm>
            <a:off x="838200" y="1905000"/>
            <a:ext cx="7772400" cy="4419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Characteristics common to several classes can be collected in a common abstract superclass that is never instantiated.</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An abstract class can contain headers for abstract methods that are implemented in the subclasses.</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class's constructors and methods can utilize constructors and methods in the superclass.</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Inheritance reduces repetition and promotes the reuse of code.</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Interfaces and inheritance promote the use of polymorphism.</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0" name="Shape 940"/>
        <p:cNvGrpSpPr/>
        <p:nvPr/>
      </p:nvGrpSpPr>
      <p:grpSpPr>
        <a:xfrm>
          <a:off x="0" y="0"/>
          <a:ext cx="0" cy="0"/>
          <a:chOff x="0" y="0"/>
          <a:chExt cx="0" cy="0"/>
        </a:xfrm>
      </p:grpSpPr>
      <p:sp>
        <p:nvSpPr>
          <p:cNvPr id="941" name="Google Shape;941;p12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9.6  Some Observations About Interfaces and Inheritance</a:t>
            </a:r>
            <a:endParaRPr/>
          </a:p>
        </p:txBody>
      </p:sp>
      <p:sp>
        <p:nvSpPr>
          <p:cNvPr id="942" name="Google Shape;942;p126"/>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Implementation, Extension, Overriding, and Finality</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You may have noticed that there are four ways in which methods in a subclass can be related to methods in a superclass:</a:t>
            </a:r>
            <a:endParaRPr/>
          </a:p>
          <a:p>
            <a:pPr indent="-285750" lvl="1" marL="742950" marR="0" rtl="0" algn="l">
              <a:lnSpc>
                <a:spcPct val="100000"/>
              </a:lnSpc>
              <a:spcBef>
                <a:spcPts val="480"/>
              </a:spcBef>
              <a:spcAft>
                <a:spcPts val="0"/>
              </a:spcAft>
              <a:buClr>
                <a:schemeClr val="dk1"/>
              </a:buClr>
              <a:buSzPts val="1440"/>
              <a:buFont typeface="Noto Sans Symbols"/>
              <a:buAutoNum type="arabicPeriod"/>
            </a:pPr>
            <a:r>
              <a:rPr b="1" i="0" lang="en-US" sz="2400" u="none" cap="none" strike="noStrike">
                <a:solidFill>
                  <a:schemeClr val="dk1"/>
                </a:solidFill>
                <a:latin typeface="Tahoma"/>
                <a:ea typeface="Tahoma"/>
                <a:cs typeface="Tahoma"/>
                <a:sym typeface="Tahoma"/>
              </a:rPr>
              <a:t>Implementation of an abstract method</a:t>
            </a:r>
            <a:r>
              <a:rPr b="0" i="0" lang="en-US" sz="2400" u="none" cap="none" strike="noStrike">
                <a:solidFill>
                  <a:schemeClr val="dk1"/>
                </a:solidFill>
                <a:latin typeface="Tahoma"/>
                <a:ea typeface="Tahoma"/>
                <a:cs typeface="Tahoma"/>
                <a:sym typeface="Tahoma"/>
              </a:rPr>
              <a:t>: Each subclass is forced to implement the abstract methods specified in its superclass. Abstract methods are thus a means of requiring certain behavior in all subclasses.</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6" name="Shape 946"/>
        <p:cNvGrpSpPr/>
        <p:nvPr/>
      </p:nvGrpSpPr>
      <p:grpSpPr>
        <a:xfrm>
          <a:off x="0" y="0"/>
          <a:ext cx="0" cy="0"/>
          <a:chOff x="0" y="0"/>
          <a:chExt cx="0" cy="0"/>
        </a:xfrm>
      </p:grpSpPr>
      <p:sp>
        <p:nvSpPr>
          <p:cNvPr id="947" name="Google Shape;947;p12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9.6  Some Observations About Interfaces and Inheritance</a:t>
            </a:r>
            <a:endParaRPr/>
          </a:p>
        </p:txBody>
      </p:sp>
      <p:sp>
        <p:nvSpPr>
          <p:cNvPr id="948" name="Google Shape;948;p127"/>
          <p:cNvSpPr txBox="1"/>
          <p:nvPr>
            <p:ph idx="1" type="body"/>
          </p:nvPr>
        </p:nvSpPr>
        <p:spPr>
          <a:xfrm>
            <a:off x="838200" y="1600200"/>
            <a:ext cx="77724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440"/>
              <a:buFont typeface="Noto Sans Symbols"/>
              <a:buAutoNum type="arabicPeriod" startAt="2"/>
            </a:pPr>
            <a:r>
              <a:rPr b="1" i="0" lang="en-US" sz="2400" u="none" cap="none" strike="noStrike">
                <a:solidFill>
                  <a:schemeClr val="dk1"/>
                </a:solidFill>
                <a:latin typeface="Tahoma"/>
                <a:ea typeface="Tahoma"/>
                <a:cs typeface="Tahoma"/>
                <a:sym typeface="Tahoma"/>
              </a:rPr>
              <a:t>Extension</a:t>
            </a:r>
            <a:r>
              <a:rPr b="0" i="0" lang="en-US" sz="2400" u="none" cap="none" strike="noStrike">
                <a:solidFill>
                  <a:schemeClr val="dk1"/>
                </a:solidFill>
                <a:latin typeface="Tahoma"/>
                <a:ea typeface="Tahoma"/>
                <a:cs typeface="Tahoma"/>
                <a:sym typeface="Tahoma"/>
              </a:rPr>
              <a:t>:  There are two kinds of extension:</a:t>
            </a:r>
            <a:endParaRPr/>
          </a:p>
          <a:p>
            <a:pPr indent="-285750" lvl="1" marL="742950" marR="0" rtl="0" algn="l">
              <a:lnSpc>
                <a:spcPct val="100000"/>
              </a:lnSpc>
              <a:spcBef>
                <a:spcPts val="48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	</a:t>
            </a:r>
            <a:r>
              <a:rPr b="0" i="0" lang="en-US" sz="2000" u="none" cap="none" strike="noStrike">
                <a:solidFill>
                  <a:schemeClr val="dk1"/>
                </a:solidFill>
                <a:latin typeface="Tahoma"/>
                <a:ea typeface="Tahoma"/>
                <a:cs typeface="Tahoma"/>
                <a:sym typeface="Tahoma"/>
              </a:rPr>
              <a:t>a. The subclass method does not exist in the superclass.</a:t>
            </a:r>
            <a:endParaRPr/>
          </a:p>
          <a:p>
            <a:pPr indent="-285750" lvl="1" marL="742950" marR="0" rtl="0" algn="l">
              <a:lnSpc>
                <a:spcPct val="100000"/>
              </a:lnSpc>
              <a:spcBef>
                <a:spcPts val="40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	b. The subclass method invokes the same method in the superclass and also extends the superclass's behavior with its own operations.</a:t>
            </a:r>
            <a:endParaRPr/>
          </a:p>
          <a:p>
            <a:pPr indent="-285750" lvl="1" marL="742950" marR="0" rtl="0" algn="l">
              <a:lnSpc>
                <a:spcPct val="100000"/>
              </a:lnSpc>
              <a:spcBef>
                <a:spcPts val="480"/>
              </a:spcBef>
              <a:spcAft>
                <a:spcPts val="0"/>
              </a:spcAft>
              <a:buClr>
                <a:schemeClr val="dk1"/>
              </a:buClr>
              <a:buSzPts val="1440"/>
              <a:buFont typeface="Noto Sans Symbols"/>
              <a:buAutoNum type="arabicPeriod" startAt="3"/>
            </a:pPr>
            <a:r>
              <a:rPr b="1" i="0" lang="en-US" sz="2400" u="none" cap="none" strike="noStrike">
                <a:solidFill>
                  <a:schemeClr val="dk1"/>
                </a:solidFill>
                <a:latin typeface="Tahoma"/>
                <a:ea typeface="Tahoma"/>
                <a:cs typeface="Tahoma"/>
                <a:sym typeface="Tahoma"/>
              </a:rPr>
              <a:t>Overriding</a:t>
            </a:r>
            <a:r>
              <a:rPr b="0" i="0" lang="en-US" sz="2400" u="none" cap="none" strike="noStrike">
                <a:solidFill>
                  <a:schemeClr val="dk1"/>
                </a:solidFill>
                <a:latin typeface="Tahoma"/>
                <a:ea typeface="Tahoma"/>
                <a:cs typeface="Tahoma"/>
                <a:sym typeface="Tahoma"/>
              </a:rPr>
              <a:t>:  In this case, the subclass method does not invoke the superclass method. Instead, the subclass method is intended as a complete replacement of the superclass method.</a:t>
            </a:r>
            <a:endParaRPr/>
          </a:p>
          <a:p>
            <a:pPr indent="-285750" lvl="1" marL="742950" marR="0" rtl="0" algn="l">
              <a:lnSpc>
                <a:spcPct val="100000"/>
              </a:lnSpc>
              <a:spcBef>
                <a:spcPts val="480"/>
              </a:spcBef>
              <a:spcAft>
                <a:spcPts val="0"/>
              </a:spcAft>
              <a:buClr>
                <a:schemeClr val="dk1"/>
              </a:buClr>
              <a:buSzPts val="1440"/>
              <a:buFont typeface="Noto Sans Symbols"/>
              <a:buAutoNum type="arabicPeriod" startAt="3"/>
            </a:pPr>
            <a:r>
              <a:rPr b="1" i="0" lang="en-US" sz="2400" u="none" cap="none" strike="noStrike">
                <a:solidFill>
                  <a:schemeClr val="dk1"/>
                </a:solidFill>
                <a:latin typeface="Tahoma"/>
                <a:ea typeface="Tahoma"/>
                <a:cs typeface="Tahoma"/>
                <a:sym typeface="Tahoma"/>
              </a:rPr>
              <a:t>Finality</a:t>
            </a:r>
            <a:r>
              <a:rPr b="0" i="0" lang="en-US" sz="2400" u="none" cap="none" strike="noStrike">
                <a:solidFill>
                  <a:schemeClr val="dk1"/>
                </a:solidFill>
                <a:latin typeface="Tahoma"/>
                <a:ea typeface="Tahoma"/>
                <a:cs typeface="Tahoma"/>
                <a:sym typeface="Tahoma"/>
              </a:rPr>
              <a:t>: The method in the superclass is complete and cannot be modified by the subclasses.  We declare such a method to be </a:t>
            </a:r>
            <a:r>
              <a:rPr b="0" i="0" lang="en-US" sz="2400" u="none" cap="none" strike="noStrike">
                <a:solidFill>
                  <a:schemeClr val="dk1"/>
                </a:solidFill>
                <a:latin typeface="Century Gothic"/>
                <a:ea typeface="Century Gothic"/>
                <a:cs typeface="Century Gothic"/>
                <a:sym typeface="Century Gothic"/>
              </a:rPr>
              <a:t>final</a:t>
            </a:r>
            <a:r>
              <a:rPr b="0" i="0" lang="en-US" sz="2400" u="none" cap="none" strike="noStrike">
                <a:solidFill>
                  <a:schemeClr val="dk1"/>
                </a:solidFill>
                <a:latin typeface="Tahoma"/>
                <a:ea typeface="Tahoma"/>
                <a:cs typeface="Tahoma"/>
                <a:sym typeface="Tahoma"/>
              </a:rPr>
              <a:t>.</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2" name="Shape 952"/>
        <p:cNvGrpSpPr/>
        <p:nvPr/>
      </p:nvGrpSpPr>
      <p:grpSpPr>
        <a:xfrm>
          <a:off x="0" y="0"/>
          <a:ext cx="0" cy="0"/>
          <a:chOff x="0" y="0"/>
          <a:chExt cx="0" cy="0"/>
        </a:xfrm>
      </p:grpSpPr>
      <p:sp>
        <p:nvSpPr>
          <p:cNvPr id="953" name="Google Shape;953;p12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9.6  Some Observations About Interfaces and Inheritance</a:t>
            </a:r>
            <a:endParaRPr/>
          </a:p>
        </p:txBody>
      </p:sp>
      <p:sp>
        <p:nvSpPr>
          <p:cNvPr id="954" name="Google Shape;954;p128"/>
          <p:cNvSpPr txBox="1"/>
          <p:nvPr>
            <p:ph idx="1" type="body"/>
          </p:nvPr>
        </p:nvSpPr>
        <p:spPr>
          <a:xfrm>
            <a:off x="838200" y="1524000"/>
            <a:ext cx="77724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00"/>
              <a:buFont typeface="Tahoma"/>
              <a:buNone/>
            </a:pPr>
            <a:r>
              <a:rPr b="0" i="0" lang="en-US" sz="2600" u="none">
                <a:solidFill>
                  <a:schemeClr val="dk1"/>
                </a:solidFill>
                <a:latin typeface="Tahoma"/>
                <a:ea typeface="Tahoma"/>
                <a:cs typeface="Tahoma"/>
                <a:sym typeface="Tahoma"/>
              </a:rPr>
              <a:t>Working Without Interfaces</a:t>
            </a:r>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Without the </a:t>
            </a:r>
            <a:r>
              <a:rPr b="0" i="0" lang="en-US" sz="2200" u="none" cap="none" strike="noStrike">
                <a:solidFill>
                  <a:schemeClr val="dk1"/>
                </a:solidFill>
                <a:latin typeface="Century Gothic"/>
                <a:ea typeface="Century Gothic"/>
                <a:cs typeface="Century Gothic"/>
                <a:sym typeface="Century Gothic"/>
              </a:rPr>
              <a:t>Shape</a:t>
            </a:r>
            <a:r>
              <a:rPr b="0" i="0" lang="en-US" sz="2200" u="none" cap="none" strike="noStrike">
                <a:solidFill>
                  <a:schemeClr val="dk1"/>
                </a:solidFill>
                <a:latin typeface="Tahoma"/>
                <a:ea typeface="Tahoma"/>
                <a:cs typeface="Tahoma"/>
                <a:sym typeface="Tahoma"/>
              </a:rPr>
              <a:t> interface, the implementation of </a:t>
            </a:r>
            <a:r>
              <a:rPr b="0" i="0" lang="en-US" sz="2200" u="none" cap="none" strike="noStrike">
                <a:solidFill>
                  <a:schemeClr val="dk1"/>
                </a:solidFill>
                <a:latin typeface="Century Gothic"/>
                <a:ea typeface="Century Gothic"/>
                <a:cs typeface="Century Gothic"/>
                <a:sym typeface="Century Gothic"/>
              </a:rPr>
              <a:t>AbstractShape</a:t>
            </a:r>
            <a:r>
              <a:rPr b="0" i="0" lang="en-US" sz="2200" u="none" cap="none" strike="noStrike">
                <a:solidFill>
                  <a:schemeClr val="dk1"/>
                </a:solidFill>
                <a:latin typeface="Tahoma"/>
                <a:ea typeface="Tahoma"/>
                <a:cs typeface="Tahoma"/>
                <a:sym typeface="Tahoma"/>
              </a:rPr>
              <a:t> remains the same except for the header:</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Defining a variable as </a:t>
            </a:r>
            <a:r>
              <a:rPr b="0" i="0" lang="en-US" sz="2200" u="none" cap="none" strike="noStrike">
                <a:solidFill>
                  <a:schemeClr val="dk1"/>
                </a:solidFill>
                <a:latin typeface="Century Gothic"/>
                <a:ea typeface="Century Gothic"/>
                <a:cs typeface="Century Gothic"/>
                <a:sym typeface="Century Gothic"/>
              </a:rPr>
              <a:t>AbstractShape</a:t>
            </a:r>
            <a:r>
              <a:rPr b="0" i="0" lang="en-US" sz="2200" u="none" cap="none" strike="noStrike">
                <a:solidFill>
                  <a:schemeClr val="dk1"/>
                </a:solidFill>
                <a:latin typeface="Tahoma"/>
                <a:ea typeface="Tahoma"/>
                <a:cs typeface="Tahoma"/>
                <a:sym typeface="Tahoma"/>
              </a:rPr>
              <a:t> allows the variable to associate with objects from any shape class:</a:t>
            </a:r>
            <a:endParaRPr/>
          </a:p>
          <a:p>
            <a:pPr indent="-146050" lvl="1" marL="74295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03200" lvl="0" marL="34290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p:txBody>
      </p:sp>
      <p:sp>
        <p:nvSpPr>
          <p:cNvPr id="955" name="Google Shape;955;p128"/>
          <p:cNvSpPr txBox="1"/>
          <p:nvPr/>
        </p:nvSpPr>
        <p:spPr>
          <a:xfrm>
            <a:off x="1219200" y="3048000"/>
            <a:ext cx="7010400" cy="396875"/>
          </a:xfrm>
          <a:prstGeom prst="rect">
            <a:avLst/>
          </a:prstGeom>
          <a:solidFill>
            <a:srgbClr val="DDDDD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abstract public class </a:t>
            </a:r>
            <a:r>
              <a:rPr b="1" i="0" lang="en-US" sz="2000" u="none">
                <a:solidFill>
                  <a:schemeClr val="dk1"/>
                </a:solidFill>
                <a:latin typeface="Arial"/>
                <a:ea typeface="Arial"/>
                <a:cs typeface="Arial"/>
                <a:sym typeface="Arial"/>
              </a:rPr>
              <a:t>AbstractShape</a:t>
            </a:r>
            <a:r>
              <a:rPr b="0" i="0" lang="en-US" sz="2000" u="none">
                <a:solidFill>
                  <a:schemeClr val="dk1"/>
                </a:solidFill>
                <a:latin typeface="Arial"/>
                <a:ea typeface="Arial"/>
                <a:cs typeface="Arial"/>
                <a:sym typeface="Arial"/>
              </a:rPr>
              <a:t> {</a:t>
            </a:r>
            <a:r>
              <a:rPr b="0" i="0" lang="en-US" sz="1100" u="none">
                <a:solidFill>
                  <a:schemeClr val="dk1"/>
                </a:solidFill>
                <a:latin typeface="Tahoma"/>
                <a:ea typeface="Tahoma"/>
                <a:cs typeface="Tahoma"/>
                <a:sym typeface="Tahoma"/>
              </a:rPr>
              <a:t> </a:t>
            </a:r>
            <a:endParaRPr/>
          </a:p>
        </p:txBody>
      </p:sp>
      <p:sp>
        <p:nvSpPr>
          <p:cNvPr id="956" name="Google Shape;956;p128"/>
          <p:cNvSpPr txBox="1"/>
          <p:nvPr/>
        </p:nvSpPr>
        <p:spPr>
          <a:xfrm>
            <a:off x="1219200" y="4648200"/>
            <a:ext cx="7010400" cy="17399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AbstractShape s1, s2, s3;</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s1 = new Circle();</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s2 = new Rect();</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s3 = new Wheel();</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E44C22"/>
              </a:buClr>
              <a:buSzPts val="1800"/>
              <a:buFont typeface="Arial"/>
              <a:buNone/>
            </a:pPr>
            <a:r>
              <a:rPr b="0" i="0" lang="en-US" sz="1800" u="none">
                <a:solidFill>
                  <a:srgbClr val="E44C22"/>
                </a:solidFill>
                <a:latin typeface="Arial"/>
                <a:ea typeface="Arial"/>
                <a:cs typeface="Arial"/>
                <a:sym typeface="Arial"/>
              </a:rPr>
              <a:t>s2.&lt;any message in AbstractShape&gt;;</a:t>
            </a:r>
            <a:r>
              <a:rPr b="0" i="0" lang="en-US" sz="1100" u="none">
                <a:solidFill>
                  <a:schemeClr val="dk1"/>
                </a:solidFill>
                <a:latin typeface="Tahoma"/>
                <a:ea typeface="Tahoma"/>
                <a:cs typeface="Tahoma"/>
                <a:sym typeface="Tahoma"/>
              </a:rPr>
              <a:t>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0" name="Shape 960"/>
        <p:cNvGrpSpPr/>
        <p:nvPr/>
      </p:nvGrpSpPr>
      <p:grpSpPr>
        <a:xfrm>
          <a:off x="0" y="0"/>
          <a:ext cx="0" cy="0"/>
          <a:chOff x="0" y="0"/>
          <a:chExt cx="0" cy="0"/>
        </a:xfrm>
      </p:grpSpPr>
      <p:sp>
        <p:nvSpPr>
          <p:cNvPr id="961" name="Google Shape;961;p12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9.6  Some Observations About Interfaces and Inheritance</a:t>
            </a:r>
            <a:endParaRPr/>
          </a:p>
        </p:txBody>
      </p:sp>
      <p:sp>
        <p:nvSpPr>
          <p:cNvPr id="962" name="Google Shape;962;p129"/>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Because the </a:t>
            </a:r>
            <a:r>
              <a:rPr b="0" i="0" lang="en-US" sz="2800" u="none" cap="none" strike="noStrike">
                <a:solidFill>
                  <a:schemeClr val="dk1"/>
                </a:solidFill>
                <a:latin typeface="Century Gothic"/>
                <a:ea typeface="Century Gothic"/>
                <a:cs typeface="Century Gothic"/>
                <a:sym typeface="Century Gothic"/>
              </a:rPr>
              <a:t>AbstractShape</a:t>
            </a:r>
            <a:r>
              <a:rPr b="0" i="0" lang="en-US" sz="2800" u="none" cap="none" strike="noStrike">
                <a:solidFill>
                  <a:schemeClr val="dk1"/>
                </a:solidFill>
                <a:latin typeface="Tahoma"/>
                <a:ea typeface="Tahoma"/>
                <a:cs typeface="Tahoma"/>
                <a:sym typeface="Tahoma"/>
              </a:rPr>
              <a:t> class contains a list of all the shape methods, we can send any of the shape messages to the variables </a:t>
            </a:r>
            <a:r>
              <a:rPr b="0" i="0" lang="en-US" sz="2800" u="none" cap="none" strike="noStrike">
                <a:solidFill>
                  <a:schemeClr val="dk1"/>
                </a:solidFill>
                <a:latin typeface="Century Gothic"/>
                <a:ea typeface="Century Gothic"/>
                <a:cs typeface="Century Gothic"/>
                <a:sym typeface="Century Gothic"/>
              </a:rPr>
              <a:t>s1</a:t>
            </a:r>
            <a:r>
              <a:rPr b="0" i="0" lang="en-US" sz="2800" u="none" cap="none" strike="noStrike">
                <a:solidFill>
                  <a:schemeClr val="dk1"/>
                </a:solidFill>
                <a:latin typeface="Tahoma"/>
                <a:ea typeface="Tahoma"/>
                <a:cs typeface="Tahoma"/>
                <a:sym typeface="Tahoma"/>
              </a:rPr>
              <a:t>, </a:t>
            </a:r>
            <a:r>
              <a:rPr b="0" i="0" lang="en-US" sz="2800" u="none" cap="none" strike="noStrike">
                <a:solidFill>
                  <a:schemeClr val="dk1"/>
                </a:solidFill>
                <a:latin typeface="Century Gothic"/>
                <a:ea typeface="Century Gothic"/>
                <a:cs typeface="Century Gothic"/>
                <a:sym typeface="Century Gothic"/>
              </a:rPr>
              <a:t>s2</a:t>
            </a:r>
            <a:r>
              <a:rPr b="0" i="0" lang="en-US" sz="2800" u="none" cap="none" strike="noStrike">
                <a:solidFill>
                  <a:schemeClr val="dk1"/>
                </a:solidFill>
                <a:latin typeface="Tahoma"/>
                <a:ea typeface="Tahoma"/>
                <a:cs typeface="Tahoma"/>
                <a:sym typeface="Tahoma"/>
              </a:rPr>
              <a:t>, and </a:t>
            </a:r>
            <a:r>
              <a:rPr b="0" i="0" lang="en-US" sz="2800" u="none" cap="none" strike="noStrike">
                <a:solidFill>
                  <a:schemeClr val="dk1"/>
                </a:solidFill>
                <a:latin typeface="Century Gothic"/>
                <a:ea typeface="Century Gothic"/>
                <a:cs typeface="Century Gothic"/>
                <a:sym typeface="Century Gothic"/>
              </a:rPr>
              <a:t>s3</a:t>
            </a:r>
            <a:r>
              <a:rPr b="0" i="0" lang="en-US" sz="2800" u="none" cap="none" strike="noStrike">
                <a:solidFill>
                  <a:schemeClr val="dk1"/>
                </a:solidFill>
                <a:latin typeface="Tahoma"/>
                <a:ea typeface="Tahoma"/>
                <a:cs typeface="Tahoma"/>
                <a:sym typeface="Tahoma"/>
              </a:rPr>
              <a:t>. </a:t>
            </a:r>
            <a:endParaRPr/>
          </a:p>
          <a:p>
            <a:pPr indent="-190500" lvl="1" marL="742950" marR="0" rtl="0" algn="l">
              <a:lnSpc>
                <a:spcPct val="100000"/>
              </a:lnSpc>
              <a:spcBef>
                <a:spcPts val="300"/>
              </a:spcBef>
              <a:spcAft>
                <a:spcPts val="0"/>
              </a:spcAft>
              <a:buClr>
                <a:schemeClr val="dk1"/>
              </a:buClr>
              <a:buSzPts val="1500"/>
              <a:buFont typeface="Tahoma"/>
              <a:buNone/>
            </a:pPr>
            <a:r>
              <a:t/>
            </a:r>
            <a:endParaRPr b="0" i="0" sz="15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Of course, we still cannot send the </a:t>
            </a:r>
            <a:r>
              <a:rPr b="0" i="0" lang="en-US" sz="2800" u="none" cap="none" strike="noStrike">
                <a:solidFill>
                  <a:schemeClr val="dk1"/>
                </a:solidFill>
                <a:latin typeface="Century Gothic"/>
                <a:ea typeface="Century Gothic"/>
                <a:cs typeface="Century Gothic"/>
                <a:sym typeface="Century Gothic"/>
              </a:rPr>
              <a:t>setSpokes</a:t>
            </a:r>
            <a:r>
              <a:rPr b="0" i="0" lang="en-US" sz="2800" u="none" cap="none" strike="noStrike">
                <a:solidFill>
                  <a:schemeClr val="dk1"/>
                </a:solidFill>
                <a:latin typeface="Tahoma"/>
                <a:ea typeface="Tahoma"/>
                <a:cs typeface="Tahoma"/>
                <a:sym typeface="Tahoma"/>
              </a:rPr>
              <a:t> message to </a:t>
            </a:r>
            <a:r>
              <a:rPr b="0" i="0" lang="en-US" sz="2800" u="none" cap="none" strike="noStrike">
                <a:solidFill>
                  <a:schemeClr val="dk1"/>
                </a:solidFill>
                <a:latin typeface="Century Gothic"/>
                <a:ea typeface="Century Gothic"/>
                <a:cs typeface="Century Gothic"/>
                <a:sym typeface="Century Gothic"/>
              </a:rPr>
              <a:t>s3</a:t>
            </a:r>
            <a:r>
              <a:rPr b="0" i="0" lang="en-US" sz="2800" u="none" cap="none" strike="noStrike">
                <a:solidFill>
                  <a:schemeClr val="dk1"/>
                </a:solidFill>
                <a:latin typeface="Tahoma"/>
                <a:ea typeface="Tahoma"/>
                <a:cs typeface="Tahoma"/>
                <a:sym typeface="Tahoma"/>
              </a:rPr>
              <a:t> without first casting </a:t>
            </a:r>
            <a:r>
              <a:rPr b="0" i="0" lang="en-US" sz="2800" u="none" cap="none" strike="noStrike">
                <a:solidFill>
                  <a:schemeClr val="dk1"/>
                </a:solidFill>
                <a:latin typeface="Century Gothic"/>
                <a:ea typeface="Century Gothic"/>
                <a:cs typeface="Century Gothic"/>
                <a:sym typeface="Century Gothic"/>
              </a:rPr>
              <a:t>s3</a:t>
            </a:r>
            <a:r>
              <a:rPr b="0" i="0" lang="en-US" sz="2800" u="none" cap="none" strike="noStrike">
                <a:solidFill>
                  <a:schemeClr val="dk1"/>
                </a:solidFill>
                <a:latin typeface="Tahoma"/>
                <a:ea typeface="Tahoma"/>
                <a:cs typeface="Tahoma"/>
                <a:sym typeface="Tahoma"/>
              </a:rPr>
              <a:t> to the </a:t>
            </a:r>
            <a:r>
              <a:rPr b="0" i="0" lang="en-US" sz="2800" u="none" cap="none" strike="noStrike">
                <a:solidFill>
                  <a:schemeClr val="dk1"/>
                </a:solidFill>
                <a:latin typeface="Century Gothic"/>
                <a:ea typeface="Century Gothic"/>
                <a:cs typeface="Century Gothic"/>
                <a:sym typeface="Century Gothic"/>
              </a:rPr>
              <a:t>Wheel</a:t>
            </a:r>
            <a:r>
              <a:rPr b="0" i="0" lang="en-US" sz="2800" u="none" cap="none" strike="noStrike">
                <a:solidFill>
                  <a:schemeClr val="dk1"/>
                </a:solidFill>
                <a:latin typeface="Tahoma"/>
                <a:ea typeface="Tahoma"/>
                <a:cs typeface="Tahoma"/>
                <a:sym typeface="Tahoma"/>
              </a:rPr>
              <a:t> class.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6" name="Shape 966"/>
        <p:cNvGrpSpPr/>
        <p:nvPr/>
      </p:nvGrpSpPr>
      <p:grpSpPr>
        <a:xfrm>
          <a:off x="0" y="0"/>
          <a:ext cx="0" cy="0"/>
          <a:chOff x="0" y="0"/>
          <a:chExt cx="0" cy="0"/>
        </a:xfrm>
      </p:grpSpPr>
      <p:sp>
        <p:nvSpPr>
          <p:cNvPr id="967" name="Google Shape;967;p13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9.7  Acceptable Classes for Parameters and Return Values</a:t>
            </a:r>
            <a:endParaRPr/>
          </a:p>
        </p:txBody>
      </p:sp>
      <p:sp>
        <p:nvSpPr>
          <p:cNvPr id="968" name="Google Shape;968;p130"/>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rules of Java state that in any situation in which an object of class </a:t>
            </a:r>
            <a:r>
              <a:rPr b="0" i="0" lang="en-US" sz="2800" u="none" cap="none" strike="noStrike">
                <a:solidFill>
                  <a:schemeClr val="dk1"/>
                </a:solidFill>
                <a:latin typeface="Century Gothic"/>
                <a:ea typeface="Century Gothic"/>
                <a:cs typeface="Century Gothic"/>
                <a:sym typeface="Century Gothic"/>
              </a:rPr>
              <a:t>BBB</a:t>
            </a:r>
            <a:r>
              <a:rPr b="0" i="0" lang="en-US" sz="2800" u="none" cap="none" strike="noStrike">
                <a:solidFill>
                  <a:schemeClr val="dk1"/>
                </a:solidFill>
                <a:latin typeface="Tahoma"/>
                <a:ea typeface="Tahoma"/>
                <a:cs typeface="Tahoma"/>
                <a:sym typeface="Tahoma"/>
              </a:rPr>
              <a:t> is expected, it is always acceptable to substitute an object of a subclass but never of a superclass. </a:t>
            </a:r>
            <a:endParaRPr/>
          </a:p>
          <a:p>
            <a:pPr indent="-222250" lvl="1" marL="742950" marR="0" rtl="0" algn="l">
              <a:lnSpc>
                <a:spcPct val="9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This is because a subclass of </a:t>
            </a:r>
            <a:r>
              <a:rPr b="0" i="0" lang="en-US" sz="2800" u="none" cap="none" strike="noStrike">
                <a:solidFill>
                  <a:schemeClr val="dk1"/>
                </a:solidFill>
                <a:latin typeface="Century Gothic"/>
                <a:ea typeface="Century Gothic"/>
                <a:cs typeface="Century Gothic"/>
                <a:sym typeface="Century Gothic"/>
              </a:rPr>
              <a:t>BBB</a:t>
            </a:r>
            <a:r>
              <a:rPr b="0" i="0" lang="en-US" sz="2800" u="none" cap="none" strike="noStrike">
                <a:solidFill>
                  <a:schemeClr val="dk1"/>
                </a:solidFill>
                <a:latin typeface="Tahoma"/>
                <a:ea typeface="Tahoma"/>
                <a:cs typeface="Tahoma"/>
                <a:sym typeface="Tahoma"/>
              </a:rPr>
              <a:t> inherits all of </a:t>
            </a:r>
            <a:r>
              <a:rPr b="0" i="0" lang="en-US" sz="2800" u="none" cap="none" strike="noStrike">
                <a:solidFill>
                  <a:schemeClr val="dk1"/>
                </a:solidFill>
                <a:latin typeface="Century Gothic"/>
                <a:ea typeface="Century Gothic"/>
                <a:cs typeface="Century Gothic"/>
                <a:sym typeface="Century Gothic"/>
              </a:rPr>
              <a:t>BBB</a:t>
            </a:r>
            <a:r>
              <a:rPr b="0" i="0" lang="en-US" sz="2800" u="none" cap="none" strike="noStrike">
                <a:solidFill>
                  <a:schemeClr val="dk1"/>
                </a:solidFill>
                <a:latin typeface="Tahoma"/>
                <a:ea typeface="Tahoma"/>
                <a:cs typeface="Tahoma"/>
                <a:sym typeface="Tahoma"/>
              </a:rPr>
              <a:t>'s methods, while no guarantees can be made about the methods in the superclass.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2" name="Shape 972"/>
        <p:cNvGrpSpPr/>
        <p:nvPr/>
      </p:nvGrpSpPr>
      <p:grpSpPr>
        <a:xfrm>
          <a:off x="0" y="0"/>
          <a:ext cx="0" cy="0"/>
          <a:chOff x="0" y="0"/>
          <a:chExt cx="0" cy="0"/>
        </a:xfrm>
      </p:grpSpPr>
      <p:sp>
        <p:nvSpPr>
          <p:cNvPr id="973" name="Google Shape;973;p13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9.7  Acceptable Classes for Parameters and Return Values</a:t>
            </a:r>
            <a:endParaRPr/>
          </a:p>
        </p:txBody>
      </p:sp>
      <p:sp>
        <p:nvSpPr>
          <p:cNvPr id="974" name="Google Shape;974;p131"/>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following code segment illustrates these points:</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975" name="Google Shape;975;p131"/>
          <p:cNvSpPr txBox="1"/>
          <p:nvPr/>
        </p:nvSpPr>
        <p:spPr>
          <a:xfrm>
            <a:off x="1219200" y="2971800"/>
            <a:ext cx="7010400" cy="25304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AbstractShape s;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Circle c;</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Wheel w;</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s = new Circle();   // Accepted by the compiler</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c = new Circle();   // Accepted by the compiler</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w = new Circle();   // Rejected by the compiler</a:t>
            </a:r>
            <a:endParaRPr/>
          </a:p>
          <a:p>
            <a:pPr indent="0" lvl="0" marL="0" marR="0" rtl="0" algn="l">
              <a:lnSpc>
                <a:spcPct val="100000"/>
              </a:lnSpc>
              <a:spcBef>
                <a:spcPts val="0"/>
              </a:spcBef>
              <a:spcAft>
                <a:spcPts val="0"/>
              </a:spcAft>
              <a:buClr>
                <a:srgbClr val="E44C22"/>
              </a:buClr>
              <a:buSzPts val="2000"/>
              <a:buFont typeface="Arial"/>
              <a:buNone/>
            </a:pPr>
            <a:r>
              <a:rPr b="0" i="0" lang="en-US" sz="2000" u="none">
                <a:solidFill>
                  <a:srgbClr val="E44C22"/>
                </a:solidFill>
                <a:latin typeface="Arial"/>
                <a:ea typeface="Arial"/>
                <a:cs typeface="Arial"/>
                <a:sym typeface="Arial"/>
              </a:rPr>
              <a:t>c = new Wheel();</a:t>
            </a:r>
            <a:r>
              <a:rPr b="0" i="0" lang="en-US" sz="2000" u="none">
                <a:solidFill>
                  <a:schemeClr val="dk1"/>
                </a:solidFill>
                <a:latin typeface="Arial"/>
                <a:ea typeface="Arial"/>
                <a:cs typeface="Arial"/>
                <a:sym typeface="Arial"/>
              </a:rPr>
              <a:t>	// Accepted by the compiler</a:t>
            </a:r>
            <a:r>
              <a:rPr b="0" i="0" lang="en-US" sz="1200" u="none">
                <a:solidFill>
                  <a:schemeClr val="dk1"/>
                </a:solidFill>
                <a:latin typeface="Arial"/>
                <a:ea typeface="Arial"/>
                <a:cs typeface="Arial"/>
                <a:sym typeface="Arial"/>
              </a:rPr>
              <a:t>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9" name="Shape 979"/>
        <p:cNvGrpSpPr/>
        <p:nvPr/>
      </p:nvGrpSpPr>
      <p:grpSpPr>
        <a:xfrm>
          <a:off x="0" y="0"/>
          <a:ext cx="0" cy="0"/>
          <a:chOff x="0" y="0"/>
          <a:chExt cx="0" cy="0"/>
        </a:xfrm>
      </p:grpSpPr>
      <p:sp>
        <p:nvSpPr>
          <p:cNvPr id="980" name="Google Shape;980;p13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9.7  Acceptable Classes for Parameters and Return Values</a:t>
            </a:r>
            <a:endParaRPr/>
          </a:p>
        </p:txBody>
      </p:sp>
      <p:sp>
        <p:nvSpPr>
          <p:cNvPr id="981" name="Google Shape;981;p13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Rectangle In, Circle Out</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first example takes a rectangle as an input parameter and returns a circle.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circle has the same area and position as the rectangle.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method makes no changes to the rectangle, and it has to instantiate the circle:</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5" name="Shape 985"/>
        <p:cNvGrpSpPr/>
        <p:nvPr/>
      </p:nvGrpSpPr>
      <p:grpSpPr>
        <a:xfrm>
          <a:off x="0" y="0"/>
          <a:ext cx="0" cy="0"/>
          <a:chOff x="0" y="0"/>
          <a:chExt cx="0" cy="0"/>
        </a:xfrm>
      </p:grpSpPr>
      <p:sp>
        <p:nvSpPr>
          <p:cNvPr id="986" name="Google Shape;986;p13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9.7  Acceptable Classes for Parameters and Return Values</a:t>
            </a:r>
            <a:endParaRPr/>
          </a:p>
        </p:txBody>
      </p:sp>
      <p:sp>
        <p:nvSpPr>
          <p:cNvPr id="987" name="Google Shape;987;p133"/>
          <p:cNvSpPr txBox="1"/>
          <p:nvPr/>
        </p:nvSpPr>
        <p:spPr>
          <a:xfrm>
            <a:off x="1219200" y="2209800"/>
            <a:ext cx="7010400" cy="28352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static private Circle makeCircleFromRectangle (Rect rectangle){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double area = rectangle.area();</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double radius = Math.sqrt (area / Math.PI);</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Circle circle = new Circle (rectangle.getXPos(),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rectangle.getYPos(),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radius);</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return circle;</a:t>
            </a:r>
            <a:endParaRPr/>
          </a:p>
          <a:p>
            <a:pPr indent="0" lvl="0" marL="0" marR="0" rtl="0" algn="l">
              <a:lnSpc>
                <a:spcPct val="100000"/>
              </a:lnSpc>
              <a:spcBef>
                <a:spcPts val="0"/>
              </a:spcBef>
              <a:spcAft>
                <a:spcPts val="0"/>
              </a:spcAft>
              <a:buClr>
                <a:srgbClr val="E44C22"/>
              </a:buClr>
              <a:buSzPts val="2000"/>
              <a:buFont typeface="Arial"/>
              <a:buNone/>
            </a:pPr>
            <a:r>
              <a:rPr b="0" i="0" lang="en-US" sz="2000" u="none">
                <a:solidFill>
                  <a:srgbClr val="E44C22"/>
                </a:solidFill>
                <a:latin typeface="Arial"/>
                <a:ea typeface="Arial"/>
                <a:cs typeface="Arial"/>
                <a:sym typeface="Arial"/>
              </a:rPr>
              <a:t>}</a:t>
            </a:r>
            <a:r>
              <a:rPr b="0" i="0" lang="en-US" sz="2000" u="none">
                <a:solidFill>
                  <a:schemeClr val="dk1"/>
                </a:solidFill>
                <a:latin typeface="Tahoma"/>
                <a:ea typeface="Tahoma"/>
                <a:cs typeface="Tahoma"/>
                <a:sym typeface="Tahoma"/>
              </a:rPr>
              <a:t>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1" name="Shape 991"/>
        <p:cNvGrpSpPr/>
        <p:nvPr/>
      </p:nvGrpSpPr>
      <p:grpSpPr>
        <a:xfrm>
          <a:off x="0" y="0"/>
          <a:ext cx="0" cy="0"/>
          <a:chOff x="0" y="0"/>
          <a:chExt cx="0" cy="0"/>
        </a:xfrm>
      </p:grpSpPr>
      <p:sp>
        <p:nvSpPr>
          <p:cNvPr id="992" name="Google Shape;992;p13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9.7  Acceptable Classes for Parameters and Return Values</a:t>
            </a:r>
            <a:endParaRPr/>
          </a:p>
        </p:txBody>
      </p:sp>
      <p:sp>
        <p:nvSpPr>
          <p:cNvPr id="993" name="Google Shape;993;p134"/>
          <p:cNvSpPr txBox="1"/>
          <p:nvPr>
            <p:ph idx="1" type="body"/>
          </p:nvPr>
        </p:nvSpPr>
        <p:spPr>
          <a:xfrm>
            <a:off x="838200" y="1600200"/>
            <a:ext cx="7772400"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Any Shape In, Circle Out</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We now modify the previous method so that it accepts any shape as an input parameter - circle, rectangle, or wheel.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fact that all shapes understand the area method makes the task easy:</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994" name="Google Shape;994;p134"/>
          <p:cNvSpPr txBox="1"/>
          <p:nvPr/>
        </p:nvSpPr>
        <p:spPr>
          <a:xfrm>
            <a:off x="1295400" y="4495800"/>
            <a:ext cx="6629400" cy="20478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static private Circle makeCircleFromAnyShape (Shape shape){</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double area = shape.area();</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double radius = Math.sqrt (area / Math.PI);</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Circle circle = new Circle (shape.getXPos(),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shape.getYPos(),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radius);</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return circle;</a:t>
            </a:r>
            <a:endParaRPr/>
          </a:p>
          <a:p>
            <a:pPr indent="0" lvl="0" marL="0" marR="0" rtl="0" algn="l">
              <a:lnSpc>
                <a:spcPct val="100000"/>
              </a:lnSpc>
              <a:spcBef>
                <a:spcPts val="0"/>
              </a:spcBef>
              <a:spcAft>
                <a:spcPts val="0"/>
              </a:spcAft>
              <a:buClr>
                <a:srgbClr val="E44C22"/>
              </a:buClr>
              <a:buSzPts val="1600"/>
              <a:buFont typeface="Arial"/>
              <a:buNone/>
            </a:pPr>
            <a:r>
              <a:rPr b="0" i="0" lang="en-US" sz="1600" u="none">
                <a:solidFill>
                  <a:srgbClr val="E44C22"/>
                </a:solidFill>
                <a:latin typeface="Arial"/>
                <a:ea typeface="Arial"/>
                <a:cs typeface="Arial"/>
                <a:sym typeface="Arial"/>
              </a:rPr>
              <a:t>}</a:t>
            </a:r>
            <a:r>
              <a:rPr b="0" i="0" lang="en-US" sz="1600" u="none">
                <a:solidFill>
                  <a:schemeClr val="dk1"/>
                </a:solidFill>
                <a:latin typeface="Tahoma"/>
                <a:ea typeface="Tahoma"/>
                <a:cs typeface="Tahoma"/>
                <a:sym typeface="Tahoma"/>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8.2  Simple Array Manipulations</a:t>
            </a:r>
            <a:endParaRPr/>
          </a:p>
        </p:txBody>
      </p:sp>
      <p:sp>
        <p:nvSpPr>
          <p:cNvPr id="247" name="Google Shape;247;p18"/>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JVM checks the values of subscripts before using them and throws an </a:t>
            </a:r>
            <a:r>
              <a:rPr b="0" i="0" lang="en-US" sz="2400" u="none" cap="none" strike="noStrike">
                <a:solidFill>
                  <a:schemeClr val="dk1"/>
                </a:solidFill>
                <a:latin typeface="Century Gothic"/>
                <a:ea typeface="Century Gothic"/>
                <a:cs typeface="Century Gothic"/>
                <a:sym typeface="Century Gothic"/>
              </a:rPr>
              <a:t>ArrayIndexOutOfBoundsException</a:t>
            </a:r>
            <a:r>
              <a:rPr b="0" i="0" lang="en-US" sz="2400" u="none" cap="none" strike="noStrike">
                <a:solidFill>
                  <a:schemeClr val="dk1"/>
                </a:solidFill>
                <a:latin typeface="Tahoma"/>
                <a:ea typeface="Tahoma"/>
                <a:cs typeface="Tahoma"/>
                <a:sym typeface="Tahoma"/>
              </a:rPr>
              <a:t> if they are out of bounds (less than 0 or greater than the array length less 1). </a:t>
            </a:r>
            <a:endParaRPr/>
          </a:p>
          <a:p>
            <a:pPr indent="-285750" lvl="1" marL="742950" marR="0" rtl="0" algn="l">
              <a:lnSpc>
                <a:spcPct val="100000"/>
              </a:lnSpc>
              <a:spcBef>
                <a:spcPts val="56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detection of a </a:t>
            </a:r>
            <a:r>
              <a:rPr b="1" i="1" lang="en-US" sz="2400" u="none" cap="none" strike="noStrike">
                <a:solidFill>
                  <a:schemeClr val="dk1"/>
                </a:solidFill>
                <a:latin typeface="Tahoma"/>
                <a:ea typeface="Tahoma"/>
                <a:cs typeface="Tahoma"/>
                <a:sym typeface="Tahoma"/>
              </a:rPr>
              <a:t>range bound error</a:t>
            </a:r>
            <a:r>
              <a:rPr b="0" i="0" lang="en-US" sz="2400" u="none" cap="none" strike="noStrike">
                <a:solidFill>
                  <a:schemeClr val="dk1"/>
                </a:solidFill>
                <a:latin typeface="Tahoma"/>
                <a:ea typeface="Tahoma"/>
                <a:cs typeface="Tahoma"/>
                <a:sym typeface="Tahoma"/>
              </a:rPr>
              <a:t> is similar to the JVM's behavior when a program attempts to divide by 0.</a:t>
            </a:r>
            <a:r>
              <a:rPr b="0" i="0" lang="en-US" sz="28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To compute the average of the first five elements, we could write:</a:t>
            </a:r>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248" name="Google Shape;248;p18"/>
          <p:cNvSpPr txBox="1"/>
          <p:nvPr/>
        </p:nvSpPr>
        <p:spPr>
          <a:xfrm>
            <a:off x="914400" y="5867400"/>
            <a:ext cx="7543800" cy="396875"/>
          </a:xfrm>
          <a:prstGeom prst="rect">
            <a:avLst/>
          </a:prstGeom>
          <a:solidFill>
            <a:srgbClr val="DDDDD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avFirstFive = (abc[0] + abc[1] + abc[2] + abc[3] + abc[4])/5;</a:t>
            </a:r>
            <a:r>
              <a:rPr b="0" i="0" lang="en-US" sz="1200" u="none">
                <a:solidFill>
                  <a:srgbClr val="000000"/>
                </a:solidFill>
                <a:latin typeface="Arial"/>
                <a:ea typeface="Arial"/>
                <a:cs typeface="Arial"/>
                <a:sym typeface="Arial"/>
              </a:rPr>
              <a:t>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8" name="Shape 998"/>
        <p:cNvGrpSpPr/>
        <p:nvPr/>
      </p:nvGrpSpPr>
      <p:grpSpPr>
        <a:xfrm>
          <a:off x="0" y="0"/>
          <a:ext cx="0" cy="0"/>
          <a:chOff x="0" y="0"/>
          <a:chExt cx="0" cy="0"/>
        </a:xfrm>
      </p:grpSpPr>
      <p:sp>
        <p:nvSpPr>
          <p:cNvPr id="999" name="Google Shape;999;p13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9.7  Acceptable Classes for Parameters and Return Values</a:t>
            </a:r>
            <a:endParaRPr/>
          </a:p>
        </p:txBody>
      </p:sp>
      <p:sp>
        <p:nvSpPr>
          <p:cNvPr id="1000" name="Google Shape;1000;p135"/>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Any Shape In, Any Shape Out</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It is also possible for a method to return an arbitrary rather than a specific shape.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next method has two input parameters.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first parameter is a shape, and the second indicates the type of shape to return:</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4" name="Shape 1004"/>
        <p:cNvGrpSpPr/>
        <p:nvPr/>
      </p:nvGrpSpPr>
      <p:grpSpPr>
        <a:xfrm>
          <a:off x="0" y="0"/>
          <a:ext cx="0" cy="0"/>
          <a:chOff x="0" y="0"/>
          <a:chExt cx="0" cy="0"/>
        </a:xfrm>
      </p:grpSpPr>
      <p:sp>
        <p:nvSpPr>
          <p:cNvPr id="1005" name="Google Shape;1005;p13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9.7  Acceptable Classes for Parameters and Return Values</a:t>
            </a:r>
            <a:endParaRPr/>
          </a:p>
        </p:txBody>
      </p:sp>
      <p:sp>
        <p:nvSpPr>
          <p:cNvPr id="1006" name="Google Shape;1006;p136"/>
          <p:cNvSpPr txBox="1"/>
          <p:nvPr/>
        </p:nvSpPr>
        <p:spPr>
          <a:xfrm>
            <a:off x="762000" y="1524000"/>
            <a:ext cx="8001000" cy="522605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static private Shape makeOneShapeFromAnother (Shape inShape, String type){</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Shape outShape;                                  // declare outShape</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double area, radius, width, height;</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double x = inShape.getXPos();</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double y = inShape.getYPos();</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area = inShape.area();</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if (type.equals ("circle")){</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radius = Math.sqrt (area / Math.PI);</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outShape = new Circle (x, y, radius);         // assign a circle</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else if (type.equals ("rectangle")){</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width = height = Math.sqrt (area);</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outShape = new Rect (x, y, width, height);    // assign a rectangle</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else{ // it is a wheel</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radius = Math.sqrt (area / Math.PI);</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outShape = new Wheel (x, y, radius, 6);       // assign a wheel</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return outShape;</a:t>
            </a:r>
            <a:endParaRPr/>
          </a:p>
          <a:p>
            <a:pPr indent="0" lvl="0" marL="0" marR="0" rtl="0" algn="l">
              <a:lnSpc>
                <a:spcPct val="100000"/>
              </a:lnSpc>
              <a:spcBef>
                <a:spcPts val="0"/>
              </a:spcBef>
              <a:spcAft>
                <a:spcPts val="0"/>
              </a:spcAft>
              <a:buClr>
                <a:srgbClr val="E44C22"/>
              </a:buClr>
              <a:buSzPts val="1600"/>
              <a:buFont typeface="Arial"/>
              <a:buNone/>
            </a:pPr>
            <a:r>
              <a:rPr b="0" i="0" lang="en-US" sz="1600" u="none">
                <a:solidFill>
                  <a:srgbClr val="E44C22"/>
                </a:solidFill>
                <a:latin typeface="Arial"/>
                <a:ea typeface="Arial"/>
                <a:cs typeface="Arial"/>
                <a:sym typeface="Arial"/>
              </a:rPr>
              <a:t>}</a:t>
            </a:r>
            <a:r>
              <a:rPr b="0" i="0" lang="en-US" sz="1600" u="none">
                <a:solidFill>
                  <a:schemeClr val="dk1"/>
                </a:solidFill>
                <a:latin typeface="Tahoma"/>
                <a:ea typeface="Tahoma"/>
                <a:cs typeface="Tahoma"/>
                <a:sym typeface="Tahoma"/>
              </a:rPr>
              <a:t> </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0" name="Shape 1010"/>
        <p:cNvGrpSpPr/>
        <p:nvPr/>
      </p:nvGrpSpPr>
      <p:grpSpPr>
        <a:xfrm>
          <a:off x="0" y="0"/>
          <a:ext cx="0" cy="0"/>
          <a:chOff x="0" y="0"/>
          <a:chExt cx="0" cy="0"/>
        </a:xfrm>
      </p:grpSpPr>
      <p:sp>
        <p:nvSpPr>
          <p:cNvPr id="1011" name="Google Shape;1011;p13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9.7  Acceptable Classes for Parameters and Return Values</a:t>
            </a:r>
            <a:endParaRPr/>
          </a:p>
        </p:txBody>
      </p:sp>
      <p:sp>
        <p:nvSpPr>
          <p:cNvPr id="1012" name="Google Shape;1012;p137"/>
          <p:cNvSpPr txBox="1"/>
          <p:nvPr>
            <p:ph idx="1" type="body"/>
          </p:nvPr>
        </p:nvSpPr>
        <p:spPr>
          <a:xfrm>
            <a:off x="838200" y="1600200"/>
            <a:ext cx="7772400" cy="4419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Below is a test of the above method with the program's output shown in Figure 9-9.</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p:txBody>
      </p:sp>
      <p:sp>
        <p:nvSpPr>
          <p:cNvPr id="1013" name="Google Shape;1013;p137"/>
          <p:cNvSpPr txBox="1"/>
          <p:nvPr/>
        </p:nvSpPr>
        <p:spPr>
          <a:xfrm>
            <a:off x="1295400" y="2667000"/>
            <a:ext cx="6934200" cy="3749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public class </a:t>
            </a:r>
            <a:r>
              <a:rPr b="1" i="0" lang="en-US" sz="2000" u="none">
                <a:solidFill>
                  <a:srgbClr val="000000"/>
                </a:solidFill>
                <a:latin typeface="Courier"/>
                <a:ea typeface="Courier"/>
                <a:cs typeface="Courier"/>
                <a:sym typeface="Courier"/>
              </a:rPr>
              <a:t>TestShapes</a:t>
            </a: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public static void main (String[] args){</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Rect rect;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Shape shape1, shape2, shape3;</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rect = new Rect (1,1,4,6);</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shape1 = makeOneShapeFromAnother (rect, "circle");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shape2 = makeOneShapeFromAnother (rect, "rectangle");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shape3 = makeOneShapeFromAnother (rect, "wheel");</a:t>
            </a:r>
            <a:endParaRPr/>
          </a:p>
          <a:p>
            <a:pPr indent="0" lvl="0" marL="0" marR="0" rtl="0" algn="l">
              <a:lnSpc>
                <a:spcPct val="100000"/>
              </a:lnSpc>
              <a:spcBef>
                <a:spcPts val="0"/>
              </a:spcBef>
              <a:spcAft>
                <a:spcPts val="0"/>
              </a:spcAft>
              <a:buNone/>
            </a:pPr>
            <a:r>
              <a:t/>
            </a:r>
            <a:endParaRPr b="0" i="0" sz="2000" u="none">
              <a:solidFill>
                <a:srgbClr val="000000"/>
              </a:solidFill>
              <a:latin typeface="Courier"/>
              <a:ea typeface="Courier"/>
              <a:cs typeface="Courier"/>
              <a:sym typeface="Courie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7" name="Shape 1017"/>
        <p:cNvGrpSpPr/>
        <p:nvPr/>
      </p:nvGrpSpPr>
      <p:grpSpPr>
        <a:xfrm>
          <a:off x="0" y="0"/>
          <a:ext cx="0" cy="0"/>
          <a:chOff x="0" y="0"/>
          <a:chExt cx="0" cy="0"/>
        </a:xfrm>
      </p:grpSpPr>
      <p:sp>
        <p:nvSpPr>
          <p:cNvPr id="1018" name="Google Shape;1018;p13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9.7  Acceptable Classes for Parameters and Return Values</a:t>
            </a:r>
            <a:endParaRPr/>
          </a:p>
        </p:txBody>
      </p:sp>
      <p:sp>
        <p:nvSpPr>
          <p:cNvPr id="1019" name="Google Shape;1019;p138"/>
          <p:cNvSpPr txBox="1"/>
          <p:nvPr/>
        </p:nvSpPr>
        <p:spPr>
          <a:xfrm>
            <a:off x="1066800" y="2057400"/>
            <a:ext cx="7239000" cy="41910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Courier"/>
              <a:buNone/>
            </a:pPr>
            <a:r>
              <a:rPr b="0" i="0" lang="en-US" sz="9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System.out.println ("\nRectangle Area: " + rect.area()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"\nCircle    Area: " + shape1.area()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"\nRectangle Area: " + shape2.area()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"\nWheel     Area: " + shape3.area());</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static private Shape makeOneShapeFromAnother (Shape inShape,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String type){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 code as shown above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None/>
            </a:pPr>
            <a:r>
              <a:t/>
            </a:r>
            <a:endParaRPr b="0" i="0" sz="2000" u="none">
              <a:solidFill>
                <a:srgbClr val="000000"/>
              </a:solidFill>
              <a:latin typeface="Courier"/>
              <a:ea typeface="Courier"/>
              <a:cs typeface="Courier"/>
              <a:sym typeface="Courie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3" name="Shape 1023"/>
        <p:cNvGrpSpPr/>
        <p:nvPr/>
      </p:nvGrpSpPr>
      <p:grpSpPr>
        <a:xfrm>
          <a:off x="0" y="0"/>
          <a:ext cx="0" cy="0"/>
          <a:chOff x="0" y="0"/>
          <a:chExt cx="0" cy="0"/>
        </a:xfrm>
      </p:grpSpPr>
      <p:sp>
        <p:nvSpPr>
          <p:cNvPr id="1024" name="Google Shape;1024;p13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9.7  Acceptable Classes for Parameters and Return Values</a:t>
            </a:r>
            <a:endParaRPr/>
          </a:p>
        </p:txBody>
      </p:sp>
      <p:sp>
        <p:nvSpPr>
          <p:cNvPr id="1025" name="Google Shape;1025;p139"/>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FIGURE 9-9</a:t>
            </a:r>
            <a:endParaRPr/>
          </a:p>
          <a:p>
            <a:pPr indent="-228600" lvl="2" marL="1143000" marR="0" rtl="0" algn="l">
              <a:lnSpc>
                <a:spcPct val="100000"/>
              </a:lnSpc>
              <a:spcBef>
                <a:spcPts val="48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Areas of various shapes made from a rectangle</a:t>
            </a:r>
            <a:endParaRPr/>
          </a:p>
        </p:txBody>
      </p:sp>
      <p:pic>
        <p:nvPicPr>
          <p:cNvPr id="1026" name="Google Shape;1026;p139"/>
          <p:cNvPicPr preferRelativeResize="0"/>
          <p:nvPr/>
        </p:nvPicPr>
        <p:blipFill rotWithShape="1">
          <a:blip r:embed="rId3">
            <a:alphaModFix/>
          </a:blip>
          <a:srcRect b="0" l="0" r="0" t="0"/>
          <a:stretch/>
        </p:blipFill>
        <p:spPr>
          <a:xfrm>
            <a:off x="1524000" y="3276600"/>
            <a:ext cx="6324600" cy="2209800"/>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0" name="Shape 1030"/>
        <p:cNvGrpSpPr/>
        <p:nvPr/>
      </p:nvGrpSpPr>
      <p:grpSpPr>
        <a:xfrm>
          <a:off x="0" y="0"/>
          <a:ext cx="0" cy="0"/>
          <a:chOff x="0" y="0"/>
          <a:chExt cx="0" cy="0"/>
        </a:xfrm>
      </p:grpSpPr>
      <p:sp>
        <p:nvSpPr>
          <p:cNvPr id="1031" name="Google Shape;1031;p14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9.8  Error Handling with Classes</a:t>
            </a:r>
            <a:endParaRPr/>
          </a:p>
        </p:txBody>
      </p:sp>
      <p:sp>
        <p:nvSpPr>
          <p:cNvPr id="1032" name="Google Shape;1032;p140"/>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In the following code, a class's mutator method returns a boolean value to indicate whether the operation has been successful or an error has occurred and the operation has failed. </a:t>
            </a:r>
            <a:endParaRPr/>
          </a:p>
          <a:p>
            <a:pPr indent="-222250" lvl="1" marL="742950" marR="0" rtl="0" algn="l">
              <a:lnSpc>
                <a:spcPct val="9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class also provides a method that returns a string that states a rule describing the valid use of the mutator method.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6" name="Shape 1036"/>
        <p:cNvGrpSpPr/>
        <p:nvPr/>
      </p:nvGrpSpPr>
      <p:grpSpPr>
        <a:xfrm>
          <a:off x="0" y="0"/>
          <a:ext cx="0" cy="0"/>
          <a:chOff x="0" y="0"/>
          <a:chExt cx="0" cy="0"/>
        </a:xfrm>
      </p:grpSpPr>
      <p:sp>
        <p:nvSpPr>
          <p:cNvPr id="1037" name="Google Shape;1037;p14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9.8  Error Handling with Classes</a:t>
            </a:r>
            <a:endParaRPr/>
          </a:p>
        </p:txBody>
      </p:sp>
      <p:sp>
        <p:nvSpPr>
          <p:cNvPr id="1038" name="Google Shape;1038;p141"/>
          <p:cNvSpPr txBox="1"/>
          <p:nvPr/>
        </p:nvSpPr>
        <p:spPr>
          <a:xfrm>
            <a:off x="990600" y="1752600"/>
            <a:ext cx="7543800" cy="503555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 In the Employee class</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public String getHoursRules(){</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   return "between 1 and 60, inclusive";</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 </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public boolean setHours(int hrs){</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   if (!(1 &lt;= hrs &amp;&amp; hrs &lt;= 60))</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      return false;</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   else{</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      hours = hrs;</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      return true;</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   }</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 In the client that uses an Employee object</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 Input the hours worked until valid</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while (!emp.setHours(reader.readInt("Hours worked(" + emp.getHoursRules() </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E44C22"/>
              </a:buClr>
              <a:buSzPts val="1800"/>
              <a:buFont typeface="Arial"/>
              <a:buNone/>
            </a:pPr>
            <a:r>
              <a:rPr b="0" i="0" lang="en-US" sz="1800" u="none">
                <a:solidFill>
                  <a:srgbClr val="E44C22"/>
                </a:solidFill>
                <a:latin typeface="Arial"/>
                <a:ea typeface="Arial"/>
                <a:cs typeface="Arial"/>
                <a:sym typeface="Arial"/>
              </a:rPr>
              <a:t>                                                    </a:t>
            </a:r>
            <a:r>
              <a:rPr b="0" i="0" lang="en-US" sz="1800" u="none">
                <a:solidFill>
                  <a:schemeClr val="dk1"/>
                </a:solidFill>
                <a:latin typeface="Arial"/>
                <a:ea typeface="Arial"/>
                <a:cs typeface="Arial"/>
                <a:sym typeface="Arial"/>
              </a:rPr>
              <a:t>+ "): ")));</a:t>
            </a:r>
            <a:r>
              <a:rPr b="0" i="0" lang="en-US" sz="1800" u="none">
                <a:solidFill>
                  <a:schemeClr val="dk1"/>
                </a:solidFill>
                <a:latin typeface="Tahoma"/>
                <a:ea typeface="Tahoma"/>
                <a:cs typeface="Tahoma"/>
                <a:sym typeface="Tahoma"/>
              </a:rPr>
              <a:t>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2" name="Shape 1042"/>
        <p:cNvGrpSpPr/>
        <p:nvPr/>
      </p:nvGrpSpPr>
      <p:grpSpPr>
        <a:xfrm>
          <a:off x="0" y="0"/>
          <a:ext cx="0" cy="0"/>
          <a:chOff x="0" y="0"/>
          <a:chExt cx="0" cy="0"/>
        </a:xfrm>
      </p:grpSpPr>
      <p:sp>
        <p:nvSpPr>
          <p:cNvPr id="1043" name="Google Shape;1043;p14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9.8  Error Handling with Classes</a:t>
            </a:r>
            <a:endParaRPr/>
          </a:p>
        </p:txBody>
      </p:sp>
      <p:sp>
        <p:nvSpPr>
          <p:cNvPr id="1044" name="Google Shape;1044;p142"/>
          <p:cNvSpPr txBox="1"/>
          <p:nvPr>
            <p:ph idx="1" type="body"/>
          </p:nvPr>
        </p:nvSpPr>
        <p:spPr>
          <a:xfrm>
            <a:off x="838200" y="1600200"/>
            <a:ext cx="77724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Preconditions and Postconditions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Think of preconditions and postconditions as the subject of a conversation between the user and implementer of a method.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Here is the general form of the conversation:</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Implementer: "Here are the things that you must guarantee to be true before my method is invoked. They are its preconditions."</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User: "Fine. And what do you guarantee will be the case if I do that?"</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Implementer: "Here are the things that I guarantee to be true when my method finishes execution. They are its postconditions."</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8" name="Shape 1048"/>
        <p:cNvGrpSpPr/>
        <p:nvPr/>
      </p:nvGrpSpPr>
      <p:grpSpPr>
        <a:xfrm>
          <a:off x="0" y="0"/>
          <a:ext cx="0" cy="0"/>
          <a:chOff x="0" y="0"/>
          <a:chExt cx="0" cy="0"/>
        </a:xfrm>
      </p:grpSpPr>
      <p:sp>
        <p:nvSpPr>
          <p:cNvPr id="1049" name="Google Shape;1049;p14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9.8  Error Handling with Classes</a:t>
            </a:r>
            <a:endParaRPr/>
          </a:p>
        </p:txBody>
      </p:sp>
      <p:sp>
        <p:nvSpPr>
          <p:cNvPr id="1050" name="Google Shape;1050;p143"/>
          <p:cNvSpPr txBox="1"/>
          <p:nvPr>
            <p:ph idx="1" type="body"/>
          </p:nvPr>
        </p:nvSpPr>
        <p:spPr>
          <a:xfrm>
            <a:off x="838200" y="1905000"/>
            <a:ext cx="7772400" cy="4495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method's preconditions describe what should be true before it is called. A method’s postconditions describe what will be true after it has finished executing.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Preconditions describe the expected values of parameters and instance variables that the method is about to use.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Postconditions describe the return value and any changes made to instance variables.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If the caller does not meet the preconditions, then the method probably will not meet the postconditions.</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4" name="Shape 1054"/>
        <p:cNvGrpSpPr/>
        <p:nvPr/>
      </p:nvGrpSpPr>
      <p:grpSpPr>
        <a:xfrm>
          <a:off x="0" y="0"/>
          <a:ext cx="0" cy="0"/>
          <a:chOff x="0" y="0"/>
          <a:chExt cx="0" cy="0"/>
        </a:xfrm>
      </p:grpSpPr>
      <p:sp>
        <p:nvSpPr>
          <p:cNvPr id="1055" name="Google Shape;1055;p14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9.8  Error Handling with Classes</a:t>
            </a:r>
            <a:endParaRPr/>
          </a:p>
        </p:txBody>
      </p:sp>
      <p:sp>
        <p:nvSpPr>
          <p:cNvPr id="1056" name="Google Shape;1056;p144"/>
          <p:cNvSpPr txBox="1"/>
          <p:nvPr>
            <p:ph idx="1" type="body"/>
          </p:nvPr>
        </p:nvSpPr>
        <p:spPr>
          <a:xfrm>
            <a:off x="838200" y="1600200"/>
            <a:ext cx="7772400" cy="4724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 most programming languages, preconditions and postconditions are conveniently written as comments placed directly above a method's header.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Let us add such documentation to a method header for the </a:t>
            </a:r>
            <a:r>
              <a:rPr b="0" i="0" lang="en-US" sz="2400" u="none" cap="none" strike="noStrike">
                <a:solidFill>
                  <a:schemeClr val="dk1"/>
                </a:solidFill>
                <a:latin typeface="Century Gothic"/>
                <a:ea typeface="Century Gothic"/>
                <a:cs typeface="Century Gothic"/>
                <a:sym typeface="Century Gothic"/>
              </a:rPr>
              <a:t>Student</a:t>
            </a:r>
            <a:r>
              <a:rPr b="0" i="0" lang="en-US" sz="2400" u="none" cap="none" strike="noStrike">
                <a:solidFill>
                  <a:schemeClr val="dk1"/>
                </a:solidFill>
                <a:latin typeface="Tahoma"/>
                <a:ea typeface="Tahoma"/>
                <a:cs typeface="Tahoma"/>
                <a:sym typeface="Tahoma"/>
              </a:rPr>
              <a:t> method </a:t>
            </a:r>
            <a:r>
              <a:rPr b="0" i="0" lang="en-US" sz="2400" u="none" cap="none" strike="noStrike">
                <a:solidFill>
                  <a:schemeClr val="dk1"/>
                </a:solidFill>
                <a:latin typeface="Century Gothic"/>
                <a:ea typeface="Century Gothic"/>
                <a:cs typeface="Century Gothic"/>
                <a:sym typeface="Century Gothic"/>
              </a:rPr>
              <a:t>setScore</a:t>
            </a:r>
            <a:r>
              <a:rPr b="0" i="0" lang="en-US" sz="2400" u="none" cap="none" strike="noStrike">
                <a:solidFill>
                  <a:schemeClr val="dk1"/>
                </a:solidFill>
                <a:latin typeface="Tahoma"/>
                <a:ea typeface="Tahoma"/>
                <a:cs typeface="Tahoma"/>
                <a:sym typeface="Tahoma"/>
              </a:rPr>
              <a:t>.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There are preconditions on each of the method's parameters:</a:t>
            </a:r>
            <a:endParaRPr/>
          </a:p>
          <a:p>
            <a:pPr indent="-228600" lvl="2" marL="1143000" marR="0" rtl="0" algn="l">
              <a:lnSpc>
                <a:spcPct val="9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The parameter i, which represents the position of the score, must be greater than or equal to 1 and less than or equal to 3.</a:t>
            </a:r>
            <a:endParaRPr/>
          </a:p>
          <a:p>
            <a:pPr indent="-228600" lvl="2" marL="1143000" marR="0" rtl="0" algn="l">
              <a:lnSpc>
                <a:spcPct val="9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The parameter score must be greater than or equal to 0 and less than or equal to 100.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sp>
        <p:nvSpPr>
          <p:cNvPr id="253" name="Google Shape;253;p1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8.2  Simple Array Manipulations</a:t>
            </a:r>
            <a:endParaRPr/>
          </a:p>
        </p:txBody>
      </p:sp>
      <p:sp>
        <p:nvSpPr>
          <p:cNvPr id="254" name="Google Shape;254;p19"/>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It often happens that we need to interchange elements in an array. </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255" name="Google Shape;255;p19"/>
          <p:cNvSpPr txBox="1"/>
          <p:nvPr/>
        </p:nvSpPr>
        <p:spPr>
          <a:xfrm>
            <a:off x="762000" y="3352800"/>
            <a:ext cx="7848600" cy="27813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Initializations</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 .</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abc[3] = 82;</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abc[4] = 95;</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i = 3;</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 .</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Interchange adjacent elements</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temp = abc[i];                     // temp       now equals 82</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abc[i] = abc[i + 1];               // abc[i]     now equals 95</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abc[i + 1] = temp;                		            // abc[i + 1]               now equals 82</a:t>
            </a:r>
            <a:r>
              <a:rPr b="0" i="0" lang="en-US" sz="1100" u="none">
                <a:solidFill>
                  <a:srgbClr val="E44C22"/>
                </a:solidFill>
                <a:latin typeface="Tahoma"/>
                <a:ea typeface="Tahoma"/>
                <a:cs typeface="Tahoma"/>
                <a:sym typeface="Tahoma"/>
              </a:rPr>
              <a:t>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0" name="Shape 1060"/>
        <p:cNvGrpSpPr/>
        <p:nvPr/>
      </p:nvGrpSpPr>
      <p:grpSpPr>
        <a:xfrm>
          <a:off x="0" y="0"/>
          <a:ext cx="0" cy="0"/>
          <a:chOff x="0" y="0"/>
          <a:chExt cx="0" cy="0"/>
        </a:xfrm>
      </p:grpSpPr>
      <p:sp>
        <p:nvSpPr>
          <p:cNvPr id="1061" name="Google Shape;1061;p14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9.8  Error Handling with Classes</a:t>
            </a:r>
            <a:endParaRPr/>
          </a:p>
        </p:txBody>
      </p:sp>
      <p:sp>
        <p:nvSpPr>
          <p:cNvPr id="1062" name="Google Shape;1062;p145"/>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method's postcondition states that the test score at position </a:t>
            </a:r>
            <a:r>
              <a:rPr b="0" i="0" lang="en-US" sz="2000" u="none" cap="none" strike="noStrike">
                <a:solidFill>
                  <a:schemeClr val="dk1"/>
                </a:solidFill>
                <a:latin typeface="Century Gothic"/>
                <a:ea typeface="Century Gothic"/>
                <a:cs typeface="Century Gothic"/>
                <a:sym typeface="Century Gothic"/>
              </a:rPr>
              <a:t>i</a:t>
            </a:r>
            <a:r>
              <a:rPr b="0" i="0" lang="en-US" sz="2000" u="none" cap="none" strike="noStrike">
                <a:solidFill>
                  <a:schemeClr val="dk1"/>
                </a:solidFill>
                <a:latin typeface="Tahoma"/>
                <a:ea typeface="Tahoma"/>
                <a:cs typeface="Tahoma"/>
                <a:sym typeface="Tahoma"/>
              </a:rPr>
              <a:t> has been set to </a:t>
            </a:r>
            <a:r>
              <a:rPr b="0" i="0" lang="en-US" sz="2000" u="none" cap="none" strike="noStrike">
                <a:solidFill>
                  <a:schemeClr val="dk1"/>
                </a:solidFill>
                <a:latin typeface="Century Gothic"/>
                <a:ea typeface="Century Gothic"/>
                <a:cs typeface="Century Gothic"/>
                <a:sym typeface="Century Gothic"/>
              </a:rPr>
              <a:t>score</a:t>
            </a:r>
            <a:r>
              <a:rPr b="0" i="0" lang="en-US" sz="20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We now return the </a:t>
            </a:r>
            <a:r>
              <a:rPr b="0" i="0" lang="en-US" sz="2000" u="none" cap="none" strike="noStrike">
                <a:solidFill>
                  <a:schemeClr val="dk1"/>
                </a:solidFill>
                <a:latin typeface="Century Gothic"/>
                <a:ea typeface="Century Gothic"/>
                <a:cs typeface="Century Gothic"/>
                <a:sym typeface="Century Gothic"/>
              </a:rPr>
              <a:t>boolean</a:t>
            </a:r>
            <a:r>
              <a:rPr b="0" i="0" lang="en-US" sz="2000" u="none" cap="none" strike="noStrike">
                <a:solidFill>
                  <a:schemeClr val="dk1"/>
                </a:solidFill>
                <a:latin typeface="Tahoma"/>
                <a:ea typeface="Tahoma"/>
                <a:cs typeface="Tahoma"/>
                <a:sym typeface="Tahoma"/>
              </a:rPr>
              <a:t> value </a:t>
            </a:r>
            <a:r>
              <a:rPr b="0" i="0" lang="en-US" sz="2000" u="none" cap="none" strike="noStrike">
                <a:solidFill>
                  <a:schemeClr val="dk1"/>
                </a:solidFill>
                <a:latin typeface="Century Gothic"/>
                <a:ea typeface="Century Gothic"/>
                <a:cs typeface="Century Gothic"/>
                <a:sym typeface="Century Gothic"/>
              </a:rPr>
              <a:t>true</a:t>
            </a:r>
            <a:r>
              <a:rPr b="0" i="0" lang="en-US" sz="2000" u="none" cap="none" strike="noStrike">
                <a:solidFill>
                  <a:schemeClr val="dk1"/>
                </a:solidFill>
                <a:latin typeface="Tahoma"/>
                <a:ea typeface="Tahoma"/>
                <a:cs typeface="Tahoma"/>
                <a:sym typeface="Tahoma"/>
              </a:rPr>
              <a:t> if the preconditions have been satisfied or </a:t>
            </a:r>
            <a:r>
              <a:rPr b="0" i="0" lang="en-US" sz="2000" u="none" cap="none" strike="noStrike">
                <a:solidFill>
                  <a:schemeClr val="dk1"/>
                </a:solidFill>
                <a:latin typeface="Century Gothic"/>
                <a:ea typeface="Century Gothic"/>
                <a:cs typeface="Century Gothic"/>
                <a:sym typeface="Century Gothic"/>
              </a:rPr>
              <a:t>false</a:t>
            </a:r>
            <a:r>
              <a:rPr b="0" i="0" lang="en-US" sz="2000" u="none" cap="none" strike="noStrike">
                <a:solidFill>
                  <a:schemeClr val="dk1"/>
                </a:solidFill>
                <a:latin typeface="Tahoma"/>
                <a:ea typeface="Tahoma"/>
                <a:cs typeface="Tahoma"/>
                <a:sym typeface="Tahoma"/>
              </a:rPr>
              <a:t> otherwise. Here is the code:</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p:txBody>
      </p:sp>
      <p:sp>
        <p:nvSpPr>
          <p:cNvPr id="1063" name="Google Shape;1063;p145"/>
          <p:cNvSpPr txBox="1"/>
          <p:nvPr/>
        </p:nvSpPr>
        <p:spPr>
          <a:xfrm>
            <a:off x="1295400" y="3581400"/>
            <a:ext cx="6934200" cy="307022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ourier"/>
              <a:buNone/>
            </a:pPr>
            <a:r>
              <a:rPr b="0" i="0" lang="en-US" sz="14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0000"/>
              </a:buClr>
              <a:buSzPts val="1400"/>
              <a:buFont typeface="Courier"/>
              <a:buNone/>
            </a:pPr>
            <a:r>
              <a:rPr b="0" i="0" lang="en-US" sz="1400" u="none">
                <a:solidFill>
                  <a:srgbClr val="000000"/>
                </a:solidFill>
                <a:latin typeface="Courier"/>
                <a:ea typeface="Courier"/>
                <a:cs typeface="Courier"/>
                <a:sym typeface="Courier"/>
              </a:rPr>
              <a:t> * Precondition: 1 &lt;= i &lt;= 3</a:t>
            </a:r>
            <a:endParaRPr/>
          </a:p>
          <a:p>
            <a:pPr indent="0" lvl="0" marL="0" marR="0" rtl="0" algn="l">
              <a:lnSpc>
                <a:spcPct val="100000"/>
              </a:lnSpc>
              <a:spcBef>
                <a:spcPts val="0"/>
              </a:spcBef>
              <a:spcAft>
                <a:spcPts val="0"/>
              </a:spcAft>
              <a:buClr>
                <a:srgbClr val="000000"/>
              </a:buClr>
              <a:buSzPts val="1400"/>
              <a:buFont typeface="Courier"/>
              <a:buNone/>
            </a:pPr>
            <a:r>
              <a:rPr b="0" i="0" lang="en-US" sz="1400" u="none">
                <a:solidFill>
                  <a:srgbClr val="000000"/>
                </a:solidFill>
                <a:latin typeface="Courier"/>
                <a:ea typeface="Courier"/>
                <a:cs typeface="Courier"/>
                <a:sym typeface="Courier"/>
              </a:rPr>
              <a:t> * Precondition: 0 &lt;= score &lt;= 100</a:t>
            </a:r>
            <a:endParaRPr/>
          </a:p>
          <a:p>
            <a:pPr indent="0" lvl="0" marL="0" marR="0" rtl="0" algn="l">
              <a:lnSpc>
                <a:spcPct val="100000"/>
              </a:lnSpc>
              <a:spcBef>
                <a:spcPts val="0"/>
              </a:spcBef>
              <a:spcAft>
                <a:spcPts val="0"/>
              </a:spcAft>
              <a:buClr>
                <a:srgbClr val="000000"/>
              </a:buClr>
              <a:buSzPts val="1400"/>
              <a:buFont typeface="Courier"/>
              <a:buNone/>
            </a:pPr>
            <a:r>
              <a:rPr b="0" i="0" lang="en-US" sz="1400" u="none">
                <a:solidFill>
                  <a:srgbClr val="000000"/>
                </a:solidFill>
                <a:latin typeface="Courier"/>
                <a:ea typeface="Courier"/>
                <a:cs typeface="Courier"/>
                <a:sym typeface="Courier"/>
              </a:rPr>
              <a:t> * Postcondition: test score at position i is set to score</a:t>
            </a:r>
            <a:endParaRPr/>
          </a:p>
          <a:p>
            <a:pPr indent="0" lvl="0" marL="0" marR="0" rtl="0" algn="l">
              <a:lnSpc>
                <a:spcPct val="100000"/>
              </a:lnSpc>
              <a:spcBef>
                <a:spcPts val="0"/>
              </a:spcBef>
              <a:spcAft>
                <a:spcPts val="0"/>
              </a:spcAft>
              <a:buClr>
                <a:srgbClr val="000000"/>
              </a:buClr>
              <a:buSzPts val="1400"/>
              <a:buFont typeface="Courier"/>
              <a:buNone/>
            </a:pPr>
            <a:r>
              <a:rPr b="0" i="0" lang="en-US" sz="1400" u="none">
                <a:solidFill>
                  <a:srgbClr val="000000"/>
                </a:solidFill>
                <a:latin typeface="Courier"/>
                <a:ea typeface="Courier"/>
                <a:cs typeface="Courier"/>
                <a:sym typeface="Courier"/>
              </a:rPr>
              <a:t> * Returns: true if the preconditions are satisfied or false otherwise </a:t>
            </a:r>
            <a:endParaRPr/>
          </a:p>
          <a:p>
            <a:pPr indent="0" lvl="0" marL="0" marR="0" rtl="0" algn="l">
              <a:lnSpc>
                <a:spcPct val="100000"/>
              </a:lnSpc>
              <a:spcBef>
                <a:spcPts val="0"/>
              </a:spcBef>
              <a:spcAft>
                <a:spcPts val="0"/>
              </a:spcAft>
              <a:buClr>
                <a:srgbClr val="000000"/>
              </a:buClr>
              <a:buSzPts val="1400"/>
              <a:buFont typeface="Courier"/>
              <a:buNone/>
            </a:pPr>
            <a:r>
              <a:rPr b="0" i="0" lang="en-US" sz="1400" u="none">
                <a:solidFill>
                  <a:srgbClr val="000000"/>
                </a:solidFill>
                <a:latin typeface="Courier"/>
                <a:ea typeface="Courier"/>
                <a:cs typeface="Courier"/>
                <a:sym typeface="Courier"/>
              </a:rPr>
              <a:t> */  </a:t>
            </a:r>
            <a:endParaRPr/>
          </a:p>
          <a:p>
            <a:pPr indent="0" lvl="0" marL="0" marR="0" rtl="0" algn="l">
              <a:lnSpc>
                <a:spcPct val="100000"/>
              </a:lnSpc>
              <a:spcBef>
                <a:spcPts val="0"/>
              </a:spcBef>
              <a:spcAft>
                <a:spcPts val="0"/>
              </a:spcAft>
              <a:buClr>
                <a:srgbClr val="000000"/>
              </a:buClr>
              <a:buSzPts val="1400"/>
              <a:buFont typeface="Courier"/>
              <a:buNone/>
            </a:pPr>
            <a:r>
              <a:rPr b="0" i="0" lang="en-US" sz="1400" u="none">
                <a:solidFill>
                  <a:srgbClr val="000000"/>
                </a:solidFill>
                <a:latin typeface="Courier"/>
                <a:ea typeface="Courier"/>
                <a:cs typeface="Courier"/>
                <a:sym typeface="Courier"/>
              </a:rPr>
              <a:t>public boolean setScore(int i, int score){</a:t>
            </a:r>
            <a:endParaRPr/>
          </a:p>
          <a:p>
            <a:pPr indent="0" lvl="0" marL="0" marR="0" rtl="0" algn="l">
              <a:lnSpc>
                <a:spcPct val="100000"/>
              </a:lnSpc>
              <a:spcBef>
                <a:spcPts val="0"/>
              </a:spcBef>
              <a:spcAft>
                <a:spcPts val="0"/>
              </a:spcAft>
              <a:buClr>
                <a:srgbClr val="000000"/>
              </a:buClr>
              <a:buSzPts val="1400"/>
              <a:buFont typeface="Courier"/>
              <a:buNone/>
            </a:pPr>
            <a:r>
              <a:rPr b="0" i="0" lang="en-US" sz="1400" u="none">
                <a:solidFill>
                  <a:srgbClr val="000000"/>
                </a:solidFill>
                <a:latin typeface="Courier"/>
                <a:ea typeface="Courier"/>
                <a:cs typeface="Courier"/>
                <a:sym typeface="Courier"/>
              </a:rPr>
              <a:t>   if (i &lt; 1 || i &gt; 3 || score &lt; 0 || score &gt; 100)</a:t>
            </a:r>
            <a:endParaRPr/>
          </a:p>
          <a:p>
            <a:pPr indent="0" lvl="0" marL="0" marR="0" rtl="0" algn="l">
              <a:lnSpc>
                <a:spcPct val="100000"/>
              </a:lnSpc>
              <a:spcBef>
                <a:spcPts val="0"/>
              </a:spcBef>
              <a:spcAft>
                <a:spcPts val="0"/>
              </a:spcAft>
              <a:buClr>
                <a:srgbClr val="000000"/>
              </a:buClr>
              <a:buSzPts val="1400"/>
              <a:buFont typeface="Courier"/>
              <a:buNone/>
            </a:pPr>
            <a:r>
              <a:rPr b="0" i="0" lang="en-US" sz="1400" u="none">
                <a:solidFill>
                  <a:srgbClr val="000000"/>
                </a:solidFill>
                <a:latin typeface="Courier"/>
                <a:ea typeface="Courier"/>
                <a:cs typeface="Courier"/>
                <a:sym typeface="Courier"/>
              </a:rPr>
              <a:t>      return false;</a:t>
            </a:r>
            <a:endParaRPr/>
          </a:p>
          <a:p>
            <a:pPr indent="0" lvl="0" marL="0" marR="0" rtl="0" algn="l">
              <a:lnSpc>
                <a:spcPct val="100000"/>
              </a:lnSpc>
              <a:spcBef>
                <a:spcPts val="0"/>
              </a:spcBef>
              <a:spcAft>
                <a:spcPts val="0"/>
              </a:spcAft>
              <a:buClr>
                <a:srgbClr val="000000"/>
              </a:buClr>
              <a:buSzPts val="1400"/>
              <a:buFont typeface="Courier"/>
              <a:buNone/>
            </a:pPr>
            <a:r>
              <a:rPr b="0" i="0" lang="en-US" sz="1400" u="none">
                <a:solidFill>
                  <a:srgbClr val="000000"/>
                </a:solidFill>
                <a:latin typeface="Courier"/>
                <a:ea typeface="Courier"/>
                <a:cs typeface="Courier"/>
                <a:sym typeface="Courier"/>
              </a:rPr>
              <a:t>   if      (i == 1) test1 = score;</a:t>
            </a:r>
            <a:endParaRPr/>
          </a:p>
          <a:p>
            <a:pPr indent="0" lvl="0" marL="0" marR="0" rtl="0" algn="l">
              <a:lnSpc>
                <a:spcPct val="100000"/>
              </a:lnSpc>
              <a:spcBef>
                <a:spcPts val="0"/>
              </a:spcBef>
              <a:spcAft>
                <a:spcPts val="0"/>
              </a:spcAft>
              <a:buClr>
                <a:srgbClr val="000000"/>
              </a:buClr>
              <a:buSzPts val="1400"/>
              <a:buFont typeface="Courier"/>
              <a:buNone/>
            </a:pPr>
            <a:r>
              <a:rPr b="0" i="0" lang="en-US" sz="1400" u="none">
                <a:solidFill>
                  <a:srgbClr val="000000"/>
                </a:solidFill>
                <a:latin typeface="Courier"/>
                <a:ea typeface="Courier"/>
                <a:cs typeface="Courier"/>
                <a:sym typeface="Courier"/>
              </a:rPr>
              <a:t>   else if (i == 2) test2 = score;</a:t>
            </a:r>
            <a:endParaRPr/>
          </a:p>
          <a:p>
            <a:pPr indent="0" lvl="0" marL="0" marR="0" rtl="0" algn="l">
              <a:lnSpc>
                <a:spcPct val="100000"/>
              </a:lnSpc>
              <a:spcBef>
                <a:spcPts val="0"/>
              </a:spcBef>
              <a:spcAft>
                <a:spcPts val="0"/>
              </a:spcAft>
              <a:buClr>
                <a:srgbClr val="000000"/>
              </a:buClr>
              <a:buSzPts val="1400"/>
              <a:buFont typeface="Courier"/>
              <a:buNone/>
            </a:pPr>
            <a:r>
              <a:rPr b="0" i="0" lang="en-US" sz="1400" u="none">
                <a:solidFill>
                  <a:srgbClr val="000000"/>
                </a:solidFill>
                <a:latin typeface="Courier"/>
                <a:ea typeface="Courier"/>
                <a:cs typeface="Courier"/>
                <a:sym typeface="Courier"/>
              </a:rPr>
              <a:t>   else             test3 = score;</a:t>
            </a:r>
            <a:endParaRPr/>
          </a:p>
          <a:p>
            <a:pPr indent="0" lvl="0" marL="0" marR="0" rtl="0" algn="l">
              <a:lnSpc>
                <a:spcPct val="100000"/>
              </a:lnSpc>
              <a:spcBef>
                <a:spcPts val="0"/>
              </a:spcBef>
              <a:spcAft>
                <a:spcPts val="0"/>
              </a:spcAft>
              <a:buClr>
                <a:srgbClr val="000000"/>
              </a:buClr>
              <a:buSzPts val="1400"/>
              <a:buFont typeface="Courier"/>
              <a:buNone/>
            </a:pPr>
            <a:r>
              <a:rPr b="0" i="0" lang="en-US" sz="1400" u="none">
                <a:solidFill>
                  <a:srgbClr val="000000"/>
                </a:solidFill>
                <a:latin typeface="Courier"/>
                <a:ea typeface="Courier"/>
                <a:cs typeface="Courier"/>
                <a:sym typeface="Courier"/>
              </a:rPr>
              <a:t>   return true;</a:t>
            </a:r>
            <a:endParaRPr/>
          </a:p>
          <a:p>
            <a:pPr indent="0" lvl="0" marL="0" marR="0" rtl="0" algn="l">
              <a:lnSpc>
                <a:spcPct val="100000"/>
              </a:lnSpc>
              <a:spcBef>
                <a:spcPts val="0"/>
              </a:spcBef>
              <a:spcAft>
                <a:spcPts val="0"/>
              </a:spcAft>
              <a:buClr>
                <a:srgbClr val="E44C22"/>
              </a:buClr>
              <a:buSzPts val="1400"/>
              <a:buFont typeface="Arial"/>
              <a:buNone/>
            </a:pPr>
            <a:r>
              <a:rPr b="0" i="0" lang="en-US" sz="1400" u="none">
                <a:solidFill>
                  <a:srgbClr val="E44C22"/>
                </a:solidFill>
                <a:latin typeface="Arial"/>
                <a:ea typeface="Arial"/>
                <a:cs typeface="Arial"/>
                <a:sym typeface="Arial"/>
              </a:rPr>
              <a:t>}</a:t>
            </a:r>
            <a:r>
              <a:rPr b="0" i="0" lang="en-US" sz="1400" u="none">
                <a:solidFill>
                  <a:schemeClr val="dk1"/>
                </a:solidFill>
                <a:latin typeface="Tahoma"/>
                <a:ea typeface="Tahoma"/>
                <a:cs typeface="Tahoma"/>
                <a:sym typeface="Tahoma"/>
              </a:rPr>
              <a:t>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7" name="Shape 1067"/>
        <p:cNvGrpSpPr/>
        <p:nvPr/>
      </p:nvGrpSpPr>
      <p:grpSpPr>
        <a:xfrm>
          <a:off x="0" y="0"/>
          <a:ext cx="0" cy="0"/>
          <a:chOff x="0" y="0"/>
          <a:chExt cx="0" cy="0"/>
        </a:xfrm>
      </p:grpSpPr>
      <p:sp>
        <p:nvSpPr>
          <p:cNvPr id="1068" name="Google Shape;1068;p14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9.9  Exceptions</a:t>
            </a:r>
            <a:endParaRPr/>
          </a:p>
        </p:txBody>
      </p:sp>
      <p:sp>
        <p:nvSpPr>
          <p:cNvPr id="1069" name="Google Shape;1069;p146"/>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Examples of Exceptions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Java provides a hierarchy of exception classes that represent the most commonly occurring exceptions.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Following is a list of some of the commonly used exception classes in the package </a:t>
            </a:r>
            <a:r>
              <a:rPr b="0" i="0" lang="en-US" sz="2800" u="none" cap="none" strike="noStrike">
                <a:solidFill>
                  <a:schemeClr val="dk1"/>
                </a:solidFill>
                <a:latin typeface="Century Gothic"/>
                <a:ea typeface="Century Gothic"/>
                <a:cs typeface="Century Gothic"/>
                <a:sym typeface="Century Gothic"/>
              </a:rPr>
              <a:t>java.lang</a:t>
            </a:r>
            <a:r>
              <a:rPr b="0" i="0" lang="en-US" sz="2800" u="none" cap="none" strike="noStrike">
                <a:solidFill>
                  <a:schemeClr val="dk1"/>
                </a:solidFill>
                <a:latin typeface="Tahoma"/>
                <a:ea typeface="Tahoma"/>
                <a:cs typeface="Tahoma"/>
                <a:sym typeface="Tahoma"/>
              </a:rPr>
              <a:t>:</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3" name="Shape 1073"/>
        <p:cNvGrpSpPr/>
        <p:nvPr/>
      </p:nvGrpSpPr>
      <p:grpSpPr>
        <a:xfrm>
          <a:off x="0" y="0"/>
          <a:ext cx="0" cy="0"/>
          <a:chOff x="0" y="0"/>
          <a:chExt cx="0" cy="0"/>
        </a:xfrm>
      </p:grpSpPr>
      <p:sp>
        <p:nvSpPr>
          <p:cNvPr id="1074" name="Google Shape;1074;p14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9.9  Exceptions</a:t>
            </a:r>
            <a:endParaRPr/>
          </a:p>
        </p:txBody>
      </p:sp>
      <p:sp>
        <p:nvSpPr>
          <p:cNvPr id="1075" name="Google Shape;1075;p147"/>
          <p:cNvSpPr txBox="1"/>
          <p:nvPr/>
        </p:nvSpPr>
        <p:spPr>
          <a:xfrm>
            <a:off x="1219200" y="2133600"/>
            <a:ext cx="6858000" cy="3743325"/>
          </a:xfrm>
          <a:prstGeom prst="rect">
            <a:avLst/>
          </a:prstGeom>
          <a:solidFill>
            <a:srgbClr val="DDDDDD"/>
          </a:solidFill>
          <a:ln>
            <a:noFill/>
          </a:ln>
        </p:spPr>
        <p:txBody>
          <a:bodyPr anchorCtr="0" anchor="t" bIns="45700" lIns="91425" spcFirstLastPara="1" rIns="91425" wrap="square" tIns="45700">
            <a:spAutoFit/>
          </a:bodyPr>
          <a:lstStyle/>
          <a:p>
            <a:pPr indent="304800" lvl="0" marL="0" marR="0" rtl="0" algn="just">
              <a:lnSpc>
                <a:spcPct val="100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Exception</a:t>
            </a:r>
            <a:endParaRPr/>
          </a:p>
          <a:p>
            <a:pPr indent="304800" lvl="0" marL="0" marR="0" rtl="0" algn="just">
              <a:lnSpc>
                <a:spcPct val="100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	RuntimeException</a:t>
            </a:r>
            <a:endParaRPr/>
          </a:p>
          <a:p>
            <a:pPr indent="304800" lvl="0" marL="0" marR="0" rtl="0" algn="just">
              <a:lnSpc>
                <a:spcPct val="100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		ArithmeticException</a:t>
            </a:r>
            <a:endParaRPr/>
          </a:p>
          <a:p>
            <a:pPr indent="304800" lvl="0" marL="0" marR="0" rtl="0" algn="just">
              <a:lnSpc>
                <a:spcPct val="100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		IllegalArgumentException</a:t>
            </a:r>
            <a:endParaRPr/>
          </a:p>
          <a:p>
            <a:pPr indent="304800" lvl="0" marL="0" marR="0" rtl="0" algn="just">
              <a:lnSpc>
                <a:spcPct val="100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		IllegalStateException</a:t>
            </a:r>
            <a:endParaRPr/>
          </a:p>
          <a:p>
            <a:pPr indent="304800" lvl="0" marL="0" marR="0" rtl="0" algn="just">
              <a:lnSpc>
                <a:spcPct val="100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		IndexOutOfBoundsException</a:t>
            </a:r>
            <a:endParaRPr/>
          </a:p>
          <a:p>
            <a:pPr indent="304800" lvl="0" marL="0" marR="0" rtl="0" algn="just">
              <a:lnSpc>
                <a:spcPct val="100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			StringIndexOutOfBoundsException</a:t>
            </a:r>
            <a:endParaRPr/>
          </a:p>
          <a:p>
            <a:pPr indent="304800" lvl="0" marL="0" marR="0" rtl="0" algn="just">
              <a:lnSpc>
                <a:spcPct val="100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			ArrayIndexOutOfBoundsException</a:t>
            </a:r>
            <a:endParaRPr/>
          </a:p>
          <a:p>
            <a:pPr indent="304800" lvl="0" marL="0" marR="0" rtl="0" algn="just">
              <a:lnSpc>
                <a:spcPct val="100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		NullPointerException</a:t>
            </a:r>
            <a:endParaRPr/>
          </a:p>
          <a:p>
            <a:pPr indent="30480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UnsupportedOperationException</a:t>
            </a:r>
            <a:r>
              <a:rPr b="0" i="0" lang="en-US" sz="2400" u="none">
                <a:solidFill>
                  <a:schemeClr val="dk1"/>
                </a:solidFill>
                <a:latin typeface="Tahoma"/>
                <a:ea typeface="Tahoma"/>
                <a:cs typeface="Tahoma"/>
                <a:sym typeface="Tahoma"/>
              </a:rPr>
              <a:t>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9" name="Shape 1079"/>
        <p:cNvGrpSpPr/>
        <p:nvPr/>
      </p:nvGrpSpPr>
      <p:grpSpPr>
        <a:xfrm>
          <a:off x="0" y="0"/>
          <a:ext cx="0" cy="0"/>
          <a:chOff x="0" y="0"/>
          <a:chExt cx="0" cy="0"/>
        </a:xfrm>
      </p:grpSpPr>
      <p:sp>
        <p:nvSpPr>
          <p:cNvPr id="1080" name="Google Shape;1080;p14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9.9  Exceptions</a:t>
            </a:r>
            <a:endParaRPr/>
          </a:p>
        </p:txBody>
      </p:sp>
      <p:sp>
        <p:nvSpPr>
          <p:cNvPr id="1081" name="Google Shape;1081;p148"/>
          <p:cNvSpPr txBox="1"/>
          <p:nvPr>
            <p:ph idx="1" type="body"/>
          </p:nvPr>
        </p:nvSpPr>
        <p:spPr>
          <a:xfrm>
            <a:off x="838200" y="1905000"/>
            <a:ext cx="7772400" cy="4495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Java throws an arithmetic exception when a program attempts to divide by 0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 null pointer exception occurs when a program attempts to send a message to a variable that does not reference an object.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An array index out of bounds exception is thrown when the integer in an array subscript operator is less than 0 or greater than or equal to the array's length.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5" name="Shape 1085"/>
        <p:cNvGrpSpPr/>
        <p:nvPr/>
      </p:nvGrpSpPr>
      <p:grpSpPr>
        <a:xfrm>
          <a:off x="0" y="0"/>
          <a:ext cx="0" cy="0"/>
          <a:chOff x="0" y="0"/>
          <a:chExt cx="0" cy="0"/>
        </a:xfrm>
      </p:grpSpPr>
      <p:sp>
        <p:nvSpPr>
          <p:cNvPr id="1086" name="Google Shape;1086;p14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9.9  Exceptions</a:t>
            </a:r>
            <a:endParaRPr/>
          </a:p>
        </p:txBody>
      </p:sp>
      <p:sp>
        <p:nvSpPr>
          <p:cNvPr id="1087" name="Google Shape;1087;p149"/>
          <p:cNvSpPr txBox="1"/>
          <p:nvPr>
            <p:ph idx="1" type="body"/>
          </p:nvPr>
        </p:nvSpPr>
        <p:spPr>
          <a:xfrm>
            <a:off x="838200" y="1905000"/>
            <a:ext cx="7772400" cy="4419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Other types of exceptions, such as illegal state exceptions and illegal argument exceptions, can be used to enforce preconditions on methods.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Other packages, such as </a:t>
            </a:r>
            <a:r>
              <a:rPr b="0" i="0" lang="en-US" sz="2800" u="none" cap="none" strike="noStrike">
                <a:solidFill>
                  <a:schemeClr val="dk1"/>
                </a:solidFill>
                <a:latin typeface="Century Gothic"/>
                <a:ea typeface="Century Gothic"/>
                <a:cs typeface="Century Gothic"/>
                <a:sym typeface="Century Gothic"/>
              </a:rPr>
              <a:t>java.util</a:t>
            </a:r>
            <a:r>
              <a:rPr b="0" i="0" lang="en-US" sz="2800" u="none" cap="none" strike="noStrike">
                <a:solidFill>
                  <a:schemeClr val="dk1"/>
                </a:solidFill>
                <a:latin typeface="Tahoma"/>
                <a:ea typeface="Tahoma"/>
                <a:cs typeface="Tahoma"/>
                <a:sym typeface="Tahoma"/>
              </a:rPr>
              <a:t>, define more types of exceptions.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In general, you determine which preconditions you wish to enforce, and then choose the appropriate type of exception to throw from Java's repertoire.</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1" name="Shape 1091"/>
        <p:cNvGrpSpPr/>
        <p:nvPr/>
      </p:nvGrpSpPr>
      <p:grpSpPr>
        <a:xfrm>
          <a:off x="0" y="0"/>
          <a:ext cx="0" cy="0"/>
          <a:chOff x="0" y="0"/>
          <a:chExt cx="0" cy="0"/>
        </a:xfrm>
      </p:grpSpPr>
      <p:sp>
        <p:nvSpPr>
          <p:cNvPr id="1092" name="Google Shape;1092;p15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9.9  Exceptions</a:t>
            </a:r>
            <a:endParaRPr/>
          </a:p>
        </p:txBody>
      </p:sp>
      <p:sp>
        <p:nvSpPr>
          <p:cNvPr id="1093" name="Google Shape;1093;p150"/>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syntax of the statement to throw an exception is</a:t>
            </a:r>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Where &lt;a string&gt; is the message to be displayed.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When you are in doubt about which type of exception to throw, you can fall back on a </a:t>
            </a:r>
            <a:r>
              <a:rPr b="0" i="0" lang="en-US" sz="2400" u="none" cap="none" strike="noStrike">
                <a:solidFill>
                  <a:schemeClr val="dk1"/>
                </a:solidFill>
                <a:latin typeface="Century Gothic"/>
                <a:ea typeface="Century Gothic"/>
                <a:cs typeface="Century Gothic"/>
                <a:sym typeface="Century Gothic"/>
              </a:rPr>
              <a:t>RuntimeException</a:t>
            </a:r>
            <a:r>
              <a:rPr b="0" i="0" lang="en-US" sz="2400" u="none" cap="none" strike="noStrike">
                <a:solidFill>
                  <a:schemeClr val="dk1"/>
                </a:solidFill>
                <a:latin typeface="Tahoma"/>
                <a:ea typeface="Tahoma"/>
                <a:cs typeface="Tahoma"/>
                <a:sym typeface="Tahoma"/>
              </a:rPr>
              <a:t>. </a:t>
            </a:r>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1094" name="Google Shape;1094;p150"/>
          <p:cNvSpPr txBox="1"/>
          <p:nvPr/>
        </p:nvSpPr>
        <p:spPr>
          <a:xfrm>
            <a:off x="1524000" y="2743200"/>
            <a:ext cx="6400800" cy="396875"/>
          </a:xfrm>
          <a:prstGeom prst="rect">
            <a:avLst/>
          </a:prstGeom>
          <a:solidFill>
            <a:srgbClr val="DDDDD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a:t>
            </a:r>
            <a:r>
              <a:rPr b="0" i="0" lang="en-US" sz="2000" u="none">
                <a:solidFill>
                  <a:schemeClr val="dk1"/>
                </a:solidFill>
                <a:latin typeface="Arial"/>
                <a:ea typeface="Arial"/>
                <a:cs typeface="Arial"/>
                <a:sym typeface="Arial"/>
              </a:rPr>
              <a:t>throw new &lt;exception class&gt;(&lt;a string&gt;);</a:t>
            </a:r>
            <a:r>
              <a:rPr b="0" i="0" lang="en-US" sz="1200" u="none">
                <a:solidFill>
                  <a:schemeClr val="dk1"/>
                </a:solidFill>
                <a:latin typeface="Arial"/>
                <a:ea typeface="Arial"/>
                <a:cs typeface="Arial"/>
                <a:sym typeface="Arial"/>
              </a:rPr>
              <a:t> </a:t>
            </a:r>
            <a:endParaRPr/>
          </a:p>
        </p:txBody>
      </p:sp>
      <p:sp>
        <p:nvSpPr>
          <p:cNvPr id="1095" name="Google Shape;1095;p150"/>
          <p:cNvSpPr txBox="1"/>
          <p:nvPr/>
        </p:nvSpPr>
        <p:spPr>
          <a:xfrm>
            <a:off x="1524000" y="5257800"/>
            <a:ext cx="7086600" cy="701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if (number &lt; 0)</a:t>
            </a:r>
            <a:endParaRPr/>
          </a:p>
          <a:p>
            <a:pPr indent="0" lvl="0" marL="0" marR="0" rtl="0" algn="l">
              <a:lnSpc>
                <a:spcPct val="100000"/>
              </a:lnSpc>
              <a:spcBef>
                <a:spcPts val="0"/>
              </a:spcBef>
              <a:spcAft>
                <a:spcPts val="0"/>
              </a:spcAft>
              <a:buClr>
                <a:srgbClr val="E44C22"/>
              </a:buClr>
              <a:buSzPts val="2000"/>
              <a:buFont typeface="Arial"/>
              <a:buNone/>
            </a:pPr>
            <a:r>
              <a:rPr b="0" i="0" lang="en-US" sz="2000" u="none">
                <a:solidFill>
                  <a:srgbClr val="E44C22"/>
                </a:solidFill>
                <a:latin typeface="Arial"/>
                <a:ea typeface="Arial"/>
                <a:cs typeface="Arial"/>
                <a:sym typeface="Arial"/>
              </a:rPr>
              <a:t>   </a:t>
            </a:r>
            <a:r>
              <a:rPr b="0" i="0" lang="en-US" sz="2000" u="none">
                <a:solidFill>
                  <a:schemeClr val="dk1"/>
                </a:solidFill>
                <a:latin typeface="Arial"/>
                <a:ea typeface="Arial"/>
                <a:cs typeface="Arial"/>
                <a:sym typeface="Arial"/>
              </a:rPr>
              <a:t>throw new RuntimeException("Number should be nonnegative"); </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9" name="Shape 1099"/>
        <p:cNvGrpSpPr/>
        <p:nvPr/>
      </p:nvGrpSpPr>
      <p:grpSpPr>
        <a:xfrm>
          <a:off x="0" y="0"/>
          <a:ext cx="0" cy="0"/>
          <a:chOff x="0" y="0"/>
          <a:chExt cx="0" cy="0"/>
        </a:xfrm>
      </p:grpSpPr>
      <p:sp>
        <p:nvSpPr>
          <p:cNvPr id="1100" name="Google Shape;1100;p15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9.9  Exceptions</a:t>
            </a:r>
            <a:endParaRPr/>
          </a:p>
        </p:txBody>
      </p:sp>
      <p:sp>
        <p:nvSpPr>
          <p:cNvPr id="1101" name="Google Shape;1101;p151"/>
          <p:cNvSpPr txBox="1"/>
          <p:nvPr>
            <p:ph idx="1" type="body"/>
          </p:nvPr>
        </p:nvSpPr>
        <p:spPr>
          <a:xfrm>
            <a:off x="838200" y="1676400"/>
            <a:ext cx="77724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Throwing Exceptions to Enforce Preconditions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more hard-nosed approach to error handling is to have a class throw exceptions to enforce all of its methods' preconditions.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We will throw an </a:t>
            </a:r>
            <a:r>
              <a:rPr b="0" i="0" lang="en-US" sz="2400" u="none" cap="none" strike="noStrike">
                <a:solidFill>
                  <a:schemeClr val="dk1"/>
                </a:solidFill>
                <a:latin typeface="Century Gothic"/>
                <a:ea typeface="Century Gothic"/>
                <a:cs typeface="Century Gothic"/>
                <a:sym typeface="Century Gothic"/>
              </a:rPr>
              <a:t>IllegalArgumentException</a:t>
            </a:r>
            <a:r>
              <a:rPr b="0" i="0" lang="en-US" sz="2400" u="none" cap="none" strike="noStrike">
                <a:solidFill>
                  <a:schemeClr val="dk1"/>
                </a:solidFill>
                <a:latin typeface="Tahoma"/>
                <a:ea typeface="Tahoma"/>
                <a:cs typeface="Tahoma"/>
                <a:sym typeface="Tahoma"/>
              </a:rPr>
              <a:t> if either parameter violates the preconditions.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Because the method either succeeds in setting a score or throws an exception, it returns </a:t>
            </a:r>
            <a:r>
              <a:rPr b="0" i="0" lang="en-US" sz="2400" u="none" cap="none" strike="noStrike">
                <a:solidFill>
                  <a:schemeClr val="dk1"/>
                </a:solidFill>
                <a:latin typeface="Century Gothic"/>
                <a:ea typeface="Century Gothic"/>
                <a:cs typeface="Century Gothic"/>
                <a:sym typeface="Century Gothic"/>
              </a:rPr>
              <a:t>void</a:t>
            </a:r>
            <a:r>
              <a:rPr b="0" i="0" lang="en-US" sz="2400" u="none" cap="none" strike="noStrike">
                <a:solidFill>
                  <a:schemeClr val="dk1"/>
                </a:solidFill>
                <a:latin typeface="Tahoma"/>
                <a:ea typeface="Tahoma"/>
                <a:cs typeface="Tahoma"/>
                <a:sym typeface="Tahoma"/>
              </a:rPr>
              <a:t> instead of a </a:t>
            </a:r>
            <a:r>
              <a:rPr b="0" i="0" lang="en-US" sz="2400" u="none" cap="none" strike="noStrike">
                <a:solidFill>
                  <a:schemeClr val="dk1"/>
                </a:solidFill>
                <a:latin typeface="Century Gothic"/>
                <a:ea typeface="Century Gothic"/>
                <a:cs typeface="Century Gothic"/>
                <a:sym typeface="Century Gothic"/>
              </a:rPr>
              <a:t>boolean</a:t>
            </a:r>
            <a:r>
              <a:rPr b="0" i="0" lang="en-US" sz="2400" u="none" cap="none" strike="noStrike">
                <a:solidFill>
                  <a:schemeClr val="dk1"/>
                </a:solidFill>
                <a:latin typeface="Tahoma"/>
                <a:ea typeface="Tahoma"/>
                <a:cs typeface="Tahoma"/>
                <a:sym typeface="Tahoma"/>
              </a:rPr>
              <a:t> value. </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5" name="Shape 1105"/>
        <p:cNvGrpSpPr/>
        <p:nvPr/>
      </p:nvGrpSpPr>
      <p:grpSpPr>
        <a:xfrm>
          <a:off x="0" y="0"/>
          <a:ext cx="0" cy="0"/>
          <a:chOff x="0" y="0"/>
          <a:chExt cx="0" cy="0"/>
        </a:xfrm>
      </p:grpSpPr>
      <p:sp>
        <p:nvSpPr>
          <p:cNvPr id="1106" name="Google Shape;1106;p15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9.9  Exceptions</a:t>
            </a:r>
            <a:endParaRPr/>
          </a:p>
        </p:txBody>
      </p:sp>
      <p:sp>
        <p:nvSpPr>
          <p:cNvPr id="1107" name="Google Shape;1107;p152"/>
          <p:cNvSpPr txBox="1"/>
          <p:nvPr>
            <p:ph idx="1" type="body"/>
          </p:nvPr>
        </p:nvSpPr>
        <p:spPr>
          <a:xfrm>
            <a:off x="685800" y="1447800"/>
            <a:ext cx="7924800" cy="4572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method header summarizes our error handling:</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1108" name="Google Shape;1108;p152"/>
          <p:cNvSpPr txBox="1"/>
          <p:nvPr/>
        </p:nvSpPr>
        <p:spPr>
          <a:xfrm>
            <a:off x="1219200" y="2268537"/>
            <a:ext cx="7391400" cy="4760912"/>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 Precondition: 1 &lt;= i &lt;= 3</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 Precondition: 0 &lt;= score &lt;= 100</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 Postcondition: test score at position i is set to score</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 throws IllegalArgumentException if i &lt; 1 or i &gt; 3</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 throws IllegalArgumentException if score &lt; 0 or score &gt; 100</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public void setScore(int i, int score){</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if (i &lt; 1 || i &gt; 3)</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throw new IllegalArgumentException("i must be &gt;= 1 and &lt;= 3");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if (score &lt; 0 || score &gt; 100)</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throw new IllegalArgumentException("score must be &gt;= 0 and &lt;= 100");</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if      (i == 1) test1 = score;</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else if (i == 2) test2 = score;</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else             test3 = score;</a:t>
            </a:r>
            <a:endParaRPr/>
          </a:p>
          <a:p>
            <a:pPr indent="0" lvl="0" marL="0" marR="0" rtl="0" algn="l">
              <a:lnSpc>
                <a:spcPct val="100000"/>
              </a:lnSpc>
              <a:spcBef>
                <a:spcPts val="0"/>
              </a:spcBef>
              <a:spcAft>
                <a:spcPts val="0"/>
              </a:spcAft>
              <a:buClr>
                <a:srgbClr val="E44C22"/>
              </a:buClr>
              <a:buSzPts val="1800"/>
              <a:buFont typeface="Arial"/>
              <a:buNone/>
            </a:pPr>
            <a:r>
              <a:rPr b="0" i="0" lang="en-US" sz="1800" u="none">
                <a:solidFill>
                  <a:srgbClr val="E44C22"/>
                </a:solidFill>
                <a:latin typeface="Arial"/>
                <a:ea typeface="Arial"/>
                <a:cs typeface="Arial"/>
                <a:sym typeface="Arial"/>
              </a:rPr>
              <a:t>}</a:t>
            </a:r>
            <a:r>
              <a:rPr b="0" i="0" lang="en-US" sz="1800" u="none">
                <a:solidFill>
                  <a:schemeClr val="dk1"/>
                </a:solidFill>
                <a:latin typeface="Tahoma"/>
                <a:ea typeface="Tahoma"/>
                <a:cs typeface="Tahoma"/>
                <a:sym typeface="Tahoma"/>
              </a:rPr>
              <a:t> </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2" name="Shape 1112"/>
        <p:cNvGrpSpPr/>
        <p:nvPr/>
      </p:nvGrpSpPr>
      <p:grpSpPr>
        <a:xfrm>
          <a:off x="0" y="0"/>
          <a:ext cx="0" cy="0"/>
          <a:chOff x="0" y="0"/>
          <a:chExt cx="0" cy="0"/>
        </a:xfrm>
      </p:grpSpPr>
      <p:sp>
        <p:nvSpPr>
          <p:cNvPr id="1113" name="Google Shape;1113;p15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9.9  Exceptions</a:t>
            </a:r>
            <a:endParaRPr/>
          </a:p>
        </p:txBody>
      </p:sp>
      <p:sp>
        <p:nvSpPr>
          <p:cNvPr id="1114" name="Google Shape;1114;p153"/>
          <p:cNvSpPr txBox="1"/>
          <p:nvPr>
            <p:ph idx="1" type="body"/>
          </p:nvPr>
        </p:nvSpPr>
        <p:spPr>
          <a:xfrm>
            <a:off x="838200" y="1676400"/>
            <a:ext cx="7772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Catching an Exception</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use of exceptions can make a server's code pretty fool proof.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Clients must still check the preconditions of such methods if they do not want these exceptions to halt their programs with run-time errors.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There are two ways to do this:</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8" name="Shape 1118"/>
        <p:cNvGrpSpPr/>
        <p:nvPr/>
      </p:nvGrpSpPr>
      <p:grpSpPr>
        <a:xfrm>
          <a:off x="0" y="0"/>
          <a:ext cx="0" cy="0"/>
          <a:chOff x="0" y="0"/>
          <a:chExt cx="0" cy="0"/>
        </a:xfrm>
      </p:grpSpPr>
      <p:sp>
        <p:nvSpPr>
          <p:cNvPr id="1119" name="Google Shape;1119;p15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9.9  Exceptions</a:t>
            </a:r>
            <a:endParaRPr/>
          </a:p>
        </p:txBody>
      </p:sp>
      <p:sp>
        <p:nvSpPr>
          <p:cNvPr id="1120" name="Google Shape;1120;p154"/>
          <p:cNvSpPr txBox="1"/>
          <p:nvPr>
            <p:ph idx="1" type="body"/>
          </p:nvPr>
        </p:nvSpPr>
        <p:spPr>
          <a:xfrm>
            <a:off x="838200" y="1600200"/>
            <a:ext cx="77724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1680"/>
              <a:buFont typeface="Noto Sans Symbols"/>
              <a:buAutoNum type="arabicPeriod"/>
            </a:pPr>
            <a:r>
              <a:rPr b="0" i="0" lang="en-US" sz="2800" u="none" cap="none" strike="noStrike">
                <a:solidFill>
                  <a:schemeClr val="dk1"/>
                </a:solidFill>
                <a:latin typeface="Tahoma"/>
                <a:ea typeface="Tahoma"/>
                <a:cs typeface="Tahoma"/>
                <a:sym typeface="Tahoma"/>
              </a:rPr>
              <a:t>Use a simple if-else statement to ask the right questions about the parameters before calling a method.</a:t>
            </a:r>
            <a:endParaRPr/>
          </a:p>
          <a:p>
            <a:pPr indent="-285750" lvl="1" marL="742950" marR="0" rtl="0" algn="l">
              <a:lnSpc>
                <a:spcPct val="90000"/>
              </a:lnSpc>
              <a:spcBef>
                <a:spcPts val="560"/>
              </a:spcBef>
              <a:spcAft>
                <a:spcPts val="0"/>
              </a:spcAft>
              <a:buClr>
                <a:schemeClr val="dk1"/>
              </a:buClr>
              <a:buSzPts val="1680"/>
              <a:buFont typeface="Noto Sans Symbols"/>
              <a:buAutoNum type="arabicPeriod"/>
            </a:pPr>
            <a:r>
              <a:rPr b="0" i="0" lang="en-US" sz="2800" u="none" cap="none" strike="noStrike">
                <a:solidFill>
                  <a:schemeClr val="dk1"/>
                </a:solidFill>
                <a:latin typeface="Tahoma"/>
                <a:ea typeface="Tahoma"/>
                <a:cs typeface="Tahoma"/>
                <a:sym typeface="Tahoma"/>
              </a:rPr>
              <a:t>Embed the call to the method within a </a:t>
            </a:r>
            <a:r>
              <a:rPr b="0" i="0" lang="en-US" sz="2800" u="none" cap="none" strike="noStrike">
                <a:solidFill>
                  <a:schemeClr val="dk1"/>
                </a:solidFill>
                <a:latin typeface="Century Gothic"/>
                <a:ea typeface="Century Gothic"/>
                <a:cs typeface="Century Gothic"/>
                <a:sym typeface="Century Gothic"/>
              </a:rPr>
              <a:t>try-catch</a:t>
            </a:r>
            <a:r>
              <a:rPr b="0" i="0" lang="en-US" sz="2800" u="none" cap="none" strike="noStrike">
                <a:solidFill>
                  <a:schemeClr val="dk1"/>
                </a:solidFill>
                <a:latin typeface="Tahoma"/>
                <a:ea typeface="Tahoma"/>
                <a:cs typeface="Tahoma"/>
                <a:sym typeface="Tahoma"/>
              </a:rPr>
              <a:t> statement.</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a:t>
            </a:r>
            <a:r>
              <a:rPr b="0" i="0" lang="en-US" sz="2400" u="none" cap="none" strike="noStrike">
                <a:solidFill>
                  <a:schemeClr val="dk1"/>
                </a:solidFill>
                <a:latin typeface="Century Gothic"/>
                <a:ea typeface="Century Gothic"/>
                <a:cs typeface="Century Gothic"/>
                <a:sym typeface="Century Gothic"/>
              </a:rPr>
              <a:t>try-catch</a:t>
            </a:r>
            <a:r>
              <a:rPr b="0" i="0" lang="en-US" sz="2400" u="none" cap="none" strike="noStrike">
                <a:solidFill>
                  <a:schemeClr val="dk1"/>
                </a:solidFill>
                <a:latin typeface="Tahoma"/>
                <a:ea typeface="Tahoma"/>
                <a:cs typeface="Tahoma"/>
                <a:sym typeface="Tahoma"/>
              </a:rPr>
              <a:t> statement allows a client to</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attempt the call of a method whose preconditions might be violated,</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catch any exceptions that the method might throw and respond to them gracefully.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p2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8.2  Simple Array Manipulations</a:t>
            </a:r>
            <a:endParaRPr/>
          </a:p>
        </p:txBody>
      </p:sp>
      <p:sp>
        <p:nvSpPr>
          <p:cNvPr id="261" name="Google Shape;261;p20"/>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We frequently need to know an array's length.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array itself makes this information available by means of a public instance variable called </a:t>
            </a:r>
            <a:r>
              <a:rPr b="0" i="0" lang="en-US" sz="2800" u="none" cap="none" strike="noStrike">
                <a:solidFill>
                  <a:schemeClr val="dk1"/>
                </a:solidFill>
                <a:latin typeface="Century Gothic"/>
                <a:ea typeface="Century Gothic"/>
                <a:cs typeface="Century Gothic"/>
                <a:sym typeface="Century Gothic"/>
              </a:rPr>
              <a:t>length</a:t>
            </a:r>
            <a:r>
              <a:rPr b="0" i="0" lang="en-US" sz="2800" u="none" cap="none" strike="noStrike">
                <a:solidFill>
                  <a:schemeClr val="dk1"/>
                </a:solidFill>
                <a:latin typeface="Tahoma"/>
                <a:ea typeface="Tahoma"/>
                <a:cs typeface="Tahoma"/>
                <a:sym typeface="Tahoma"/>
              </a:rPr>
              <a:t>:</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262" name="Google Shape;262;p20"/>
          <p:cNvSpPr txBox="1"/>
          <p:nvPr/>
        </p:nvSpPr>
        <p:spPr>
          <a:xfrm>
            <a:off x="1219200" y="4648200"/>
            <a:ext cx="7010400" cy="396875"/>
          </a:xfrm>
          <a:prstGeom prst="rect">
            <a:avLst/>
          </a:prstGeom>
          <a:solidFill>
            <a:srgbClr val="DDDDD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System.out.println ("The size of abc is: " + abc.length);</a:t>
            </a:r>
            <a:r>
              <a:rPr b="0" i="0" lang="en-US" sz="1200" u="none">
                <a:solidFill>
                  <a:srgbClr val="000000"/>
                </a:solidFill>
                <a:latin typeface="Arial"/>
                <a:ea typeface="Arial"/>
                <a:cs typeface="Arial"/>
                <a:sym typeface="Arial"/>
              </a:rPr>
              <a:t> </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4" name="Shape 1124"/>
        <p:cNvGrpSpPr/>
        <p:nvPr/>
      </p:nvGrpSpPr>
      <p:grpSpPr>
        <a:xfrm>
          <a:off x="0" y="0"/>
          <a:ext cx="0" cy="0"/>
          <a:chOff x="0" y="0"/>
          <a:chExt cx="0" cy="0"/>
        </a:xfrm>
      </p:grpSpPr>
      <p:sp>
        <p:nvSpPr>
          <p:cNvPr id="1125" name="Google Shape;1125;p15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9.9  Exceptions</a:t>
            </a:r>
            <a:endParaRPr/>
          </a:p>
        </p:txBody>
      </p:sp>
      <p:sp>
        <p:nvSpPr>
          <p:cNvPr id="1126" name="Google Shape;1126;p155"/>
          <p:cNvSpPr txBox="1"/>
          <p:nvPr>
            <p:ph idx="1" type="body"/>
          </p:nvPr>
        </p:nvSpPr>
        <p:spPr>
          <a:xfrm>
            <a:off x="609600" y="1600200"/>
            <a:ext cx="80010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For example, here is some code that displays the exception's error message in the terminal window instead of halting the program with the same message and a call trace:</a:t>
            </a:r>
            <a:endParaRPr/>
          </a:p>
          <a:p>
            <a:pPr indent="-133350" lvl="1" marL="742950" marR="0" rtl="0" algn="l">
              <a:lnSpc>
                <a:spcPct val="9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33350" lvl="1" marL="742950" marR="0" rtl="0" algn="l">
              <a:lnSpc>
                <a:spcPct val="9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33350" lvl="1" marL="742950" marR="0" rtl="0" algn="l">
              <a:lnSpc>
                <a:spcPct val="9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33350" lvl="1" marL="742950" marR="0" rtl="0" algn="l">
              <a:lnSpc>
                <a:spcPct val="9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33350" lvl="1" marL="742950" marR="0" rtl="0" algn="l">
              <a:lnSpc>
                <a:spcPct val="9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When the </a:t>
            </a:r>
            <a:r>
              <a:rPr b="0" i="0" lang="en-US" sz="2400" u="none" cap="none" strike="noStrike">
                <a:solidFill>
                  <a:schemeClr val="dk1"/>
                </a:solidFill>
                <a:latin typeface="Century Gothic"/>
                <a:ea typeface="Century Gothic"/>
                <a:cs typeface="Century Gothic"/>
                <a:sym typeface="Century Gothic"/>
              </a:rPr>
              <a:t>setScore</a:t>
            </a:r>
            <a:r>
              <a:rPr b="0" i="0" lang="en-US" sz="2400" u="none" cap="none" strike="noStrike">
                <a:solidFill>
                  <a:schemeClr val="dk1"/>
                </a:solidFill>
                <a:latin typeface="Tahoma"/>
                <a:ea typeface="Tahoma"/>
                <a:cs typeface="Tahoma"/>
                <a:sym typeface="Tahoma"/>
              </a:rPr>
              <a:t> method throws the </a:t>
            </a:r>
            <a:r>
              <a:rPr b="0" i="0" lang="en-US" sz="2400" u="none" cap="none" strike="noStrike">
                <a:solidFill>
                  <a:schemeClr val="dk1"/>
                </a:solidFill>
                <a:latin typeface="Century Gothic"/>
                <a:ea typeface="Century Gothic"/>
                <a:cs typeface="Century Gothic"/>
                <a:sym typeface="Century Gothic"/>
              </a:rPr>
              <a:t>IllegalStateException</a:t>
            </a:r>
            <a:r>
              <a:rPr b="0" i="0" lang="en-US" sz="2400" u="none" cap="none" strike="noStrike">
                <a:solidFill>
                  <a:schemeClr val="dk1"/>
                </a:solidFill>
                <a:latin typeface="Tahoma"/>
                <a:ea typeface="Tahoma"/>
                <a:cs typeface="Tahoma"/>
                <a:sym typeface="Tahoma"/>
              </a:rPr>
              <a:t>, the computer passes it as a parameter to the catch clause, which assumes immediate control and continues execution.</a:t>
            </a:r>
            <a:endParaRPr/>
          </a:p>
        </p:txBody>
      </p:sp>
      <p:sp>
        <p:nvSpPr>
          <p:cNvPr id="1127" name="Google Shape;1127;p155"/>
          <p:cNvSpPr txBox="1"/>
          <p:nvPr/>
        </p:nvSpPr>
        <p:spPr>
          <a:xfrm>
            <a:off x="1524000" y="2971800"/>
            <a:ext cx="6400800" cy="19208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Student s = new Student("Bill", 100, 80, 75);</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try{</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s.setScore(4, 85);</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}catch(IllegalStateException 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System.out.println(e);</a:t>
            </a:r>
            <a:endParaRPr/>
          </a:p>
          <a:p>
            <a:pPr indent="0" lvl="0" marL="0" marR="0" rtl="0" algn="l">
              <a:lnSpc>
                <a:spcPct val="100000"/>
              </a:lnSpc>
              <a:spcBef>
                <a:spcPts val="0"/>
              </a:spcBef>
              <a:spcAft>
                <a:spcPts val="0"/>
              </a:spcAft>
              <a:buClr>
                <a:srgbClr val="E44C22"/>
              </a:buClr>
              <a:buSzPts val="2000"/>
              <a:buFont typeface="Arial"/>
              <a:buNone/>
            </a:pPr>
            <a:r>
              <a:rPr b="0" i="0" lang="en-US" sz="2000" u="none">
                <a:solidFill>
                  <a:srgbClr val="E44C22"/>
                </a:solidFill>
                <a:latin typeface="Arial"/>
                <a:ea typeface="Arial"/>
                <a:cs typeface="Arial"/>
                <a:sym typeface="Arial"/>
              </a:rPr>
              <a:t>}</a:t>
            </a:r>
            <a:r>
              <a:rPr b="0" i="0" lang="en-US" sz="2000" u="none">
                <a:solidFill>
                  <a:schemeClr val="dk1"/>
                </a:solidFill>
                <a:latin typeface="Tahoma"/>
                <a:ea typeface="Tahoma"/>
                <a:cs typeface="Tahoma"/>
                <a:sym typeface="Tahoma"/>
              </a:rPr>
              <a:t> </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1" name="Shape 1131"/>
        <p:cNvGrpSpPr/>
        <p:nvPr/>
      </p:nvGrpSpPr>
      <p:grpSpPr>
        <a:xfrm>
          <a:off x="0" y="0"/>
          <a:ext cx="0" cy="0"/>
          <a:chOff x="0" y="0"/>
          <a:chExt cx="0" cy="0"/>
        </a:xfrm>
      </p:grpSpPr>
      <p:sp>
        <p:nvSpPr>
          <p:cNvPr id="1132" name="Google Shape;1132;p15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9.9  Exceptions</a:t>
            </a:r>
            <a:endParaRPr/>
          </a:p>
        </p:txBody>
      </p:sp>
      <p:sp>
        <p:nvSpPr>
          <p:cNvPr id="1133" name="Google Shape;1133;p156"/>
          <p:cNvSpPr txBox="1"/>
          <p:nvPr>
            <p:ph idx="1" type="body"/>
          </p:nvPr>
        </p:nvSpPr>
        <p:spPr>
          <a:xfrm>
            <a:off x="838200" y="1752600"/>
            <a:ext cx="7772400" cy="4267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Suppose a method can throw two different types of exceptions, such as </a:t>
            </a:r>
            <a:r>
              <a:rPr b="0" i="0" lang="en-US" sz="2800" u="none" cap="none" strike="noStrike">
                <a:solidFill>
                  <a:schemeClr val="dk1"/>
                </a:solidFill>
                <a:latin typeface="Century Gothic"/>
                <a:ea typeface="Century Gothic"/>
                <a:cs typeface="Century Gothic"/>
                <a:sym typeface="Century Gothic"/>
              </a:rPr>
              <a:t>IllegalArgumentException</a:t>
            </a:r>
            <a:r>
              <a:rPr b="0" i="0" lang="en-US" sz="2800" u="none" cap="none" strike="noStrike">
                <a:solidFill>
                  <a:schemeClr val="dk1"/>
                </a:solidFill>
                <a:latin typeface="Tahoma"/>
                <a:ea typeface="Tahoma"/>
                <a:cs typeface="Tahoma"/>
                <a:sym typeface="Tahoma"/>
              </a:rPr>
              <a:t> and </a:t>
            </a:r>
            <a:r>
              <a:rPr b="0" i="0" lang="en-US" sz="2800" u="none" cap="none" strike="noStrike">
                <a:solidFill>
                  <a:schemeClr val="dk1"/>
                </a:solidFill>
                <a:latin typeface="Century Gothic"/>
                <a:ea typeface="Century Gothic"/>
                <a:cs typeface="Century Gothic"/>
                <a:sym typeface="Century Gothic"/>
              </a:rPr>
              <a:t>IllegalStateException</a:t>
            </a:r>
            <a:r>
              <a:rPr b="0" i="0" lang="en-US" sz="2800" u="none" cap="none" strike="noStrike">
                <a:solidFill>
                  <a:schemeClr val="dk1"/>
                </a:solidFill>
                <a:latin typeface="Tahoma"/>
                <a:ea typeface="Tahoma"/>
                <a:cs typeface="Tahoma"/>
                <a:sym typeface="Tahoma"/>
              </a:rPr>
              <a:t>.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To catch either one of these, one can include two catch clauses:</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1134" name="Google Shape;1134;p156"/>
          <p:cNvSpPr txBox="1"/>
          <p:nvPr/>
        </p:nvSpPr>
        <p:spPr>
          <a:xfrm>
            <a:off x="1371600" y="4800600"/>
            <a:ext cx="7010400" cy="1373187"/>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ourier"/>
              <a:buNone/>
            </a:pPr>
            <a:r>
              <a:rPr b="0" i="0" lang="en-US" sz="2800" u="none">
                <a:solidFill>
                  <a:srgbClr val="000000"/>
                </a:solidFill>
                <a:latin typeface="Courier"/>
                <a:ea typeface="Courier"/>
                <a:cs typeface="Courier"/>
                <a:sym typeface="Courier"/>
              </a:rPr>
              <a:t>try{</a:t>
            </a:r>
            <a:endParaRPr/>
          </a:p>
          <a:p>
            <a:pPr indent="0" lvl="0" marL="0" marR="0" rtl="0" algn="l">
              <a:lnSpc>
                <a:spcPct val="100000"/>
              </a:lnSpc>
              <a:spcBef>
                <a:spcPts val="0"/>
              </a:spcBef>
              <a:spcAft>
                <a:spcPts val="0"/>
              </a:spcAft>
              <a:buClr>
                <a:srgbClr val="000000"/>
              </a:buClr>
              <a:buSzPts val="2800"/>
              <a:buFont typeface="Courier"/>
              <a:buNone/>
            </a:pPr>
            <a:r>
              <a:rPr b="0" i="0" lang="en-US" sz="2800" u="none">
                <a:solidFill>
                  <a:srgbClr val="000000"/>
                </a:solidFill>
                <a:latin typeface="Courier"/>
                <a:ea typeface="Courier"/>
                <a:cs typeface="Courier"/>
                <a:sym typeface="Courier"/>
              </a:rPr>
              <a:t>   someObject.someMethod(param1, param2);</a:t>
            </a:r>
            <a:endParaRPr/>
          </a:p>
          <a:p>
            <a:pPr indent="0" lvl="0" marL="0" marR="0" rtl="0" algn="l">
              <a:lnSpc>
                <a:spcPct val="100000"/>
              </a:lnSpc>
              <a:spcBef>
                <a:spcPts val="0"/>
              </a:spcBef>
              <a:spcAft>
                <a:spcPts val="0"/>
              </a:spcAft>
              <a:buClr>
                <a:srgbClr val="E44C22"/>
              </a:buClr>
              <a:buSzPts val="2800"/>
              <a:buFont typeface="Arial"/>
              <a:buNone/>
            </a:pPr>
            <a:r>
              <a:rPr b="0" i="0" lang="en-US" sz="2800" u="none">
                <a:solidFill>
                  <a:srgbClr val="E44C22"/>
                </a:solidFill>
                <a:latin typeface="Arial"/>
                <a:ea typeface="Arial"/>
                <a:cs typeface="Arial"/>
                <a:sym typeface="Arial"/>
              </a:rPr>
              <a:t>}catch(IllegalStateException e){</a:t>
            </a:r>
            <a:r>
              <a:rPr b="0" i="0" lang="en-US" sz="2800" u="none">
                <a:solidFill>
                  <a:schemeClr val="dk1"/>
                </a:solidFill>
                <a:latin typeface="Tahoma"/>
                <a:ea typeface="Tahoma"/>
                <a:cs typeface="Tahoma"/>
                <a:sym typeface="Tahoma"/>
              </a:rPr>
              <a:t> </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8" name="Shape 1138"/>
        <p:cNvGrpSpPr/>
        <p:nvPr/>
      </p:nvGrpSpPr>
      <p:grpSpPr>
        <a:xfrm>
          <a:off x="0" y="0"/>
          <a:ext cx="0" cy="0"/>
          <a:chOff x="0" y="0"/>
          <a:chExt cx="0" cy="0"/>
        </a:xfrm>
      </p:grpSpPr>
      <p:sp>
        <p:nvSpPr>
          <p:cNvPr id="1139" name="Google Shape;1139;p15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9.9  Exceptions</a:t>
            </a:r>
            <a:endParaRPr/>
          </a:p>
        </p:txBody>
      </p:sp>
      <p:sp>
        <p:nvSpPr>
          <p:cNvPr id="1140" name="Google Shape;1140;p157"/>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107950" lvl="1" marL="742950" marR="0" rtl="0" algn="l">
              <a:lnSpc>
                <a:spcPct val="9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9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9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computer runs down the list of </a:t>
            </a:r>
            <a:r>
              <a:rPr b="0" i="0" lang="en-US" sz="2800" u="none" cap="none" strike="noStrike">
                <a:solidFill>
                  <a:schemeClr val="dk1"/>
                </a:solidFill>
                <a:latin typeface="Century Gothic"/>
                <a:ea typeface="Century Gothic"/>
                <a:cs typeface="Century Gothic"/>
                <a:sym typeface="Century Gothic"/>
              </a:rPr>
              <a:t>catch</a:t>
            </a:r>
            <a:r>
              <a:rPr b="0" i="0" lang="en-US" sz="2800" u="none" cap="none" strike="noStrike">
                <a:solidFill>
                  <a:schemeClr val="dk1"/>
                </a:solidFill>
                <a:latin typeface="Tahoma"/>
                <a:ea typeface="Tahoma"/>
                <a:cs typeface="Tahoma"/>
                <a:sym typeface="Tahoma"/>
              </a:rPr>
              <a:t> clauses until the exception's type matches that of a parameter or no match is found.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If no match is found, the exception is passed up the call chain.</a:t>
            </a:r>
            <a:endParaRPr/>
          </a:p>
        </p:txBody>
      </p:sp>
      <p:sp>
        <p:nvSpPr>
          <p:cNvPr id="1141" name="Google Shape;1141;p157"/>
          <p:cNvSpPr txBox="1"/>
          <p:nvPr/>
        </p:nvSpPr>
        <p:spPr>
          <a:xfrm>
            <a:off x="1752600" y="1752600"/>
            <a:ext cx="6096000" cy="13112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System.out.println(e);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}catch(IllegalArgumentException 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System.out.println(e);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5" name="Shape 1145"/>
        <p:cNvGrpSpPr/>
        <p:nvPr/>
      </p:nvGrpSpPr>
      <p:grpSpPr>
        <a:xfrm>
          <a:off x="0" y="0"/>
          <a:ext cx="0" cy="0"/>
          <a:chOff x="0" y="0"/>
          <a:chExt cx="0" cy="0"/>
        </a:xfrm>
      </p:grpSpPr>
      <p:sp>
        <p:nvSpPr>
          <p:cNvPr id="1146" name="Google Shape;1146;p15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9.9  Exceptions</a:t>
            </a:r>
            <a:endParaRPr/>
          </a:p>
        </p:txBody>
      </p:sp>
      <p:sp>
        <p:nvSpPr>
          <p:cNvPr id="1147" name="Google Shape;1147;p158"/>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To guarantee that any exception is caught, you can use the generic </a:t>
            </a:r>
            <a:r>
              <a:rPr b="0" i="0" lang="en-US" sz="2800" u="none" cap="none" strike="noStrike">
                <a:solidFill>
                  <a:schemeClr val="dk1"/>
                </a:solidFill>
                <a:latin typeface="Century Gothic"/>
                <a:ea typeface="Century Gothic"/>
                <a:cs typeface="Century Gothic"/>
                <a:sym typeface="Century Gothic"/>
              </a:rPr>
              <a:t>Exception</a:t>
            </a:r>
            <a:r>
              <a:rPr b="0" i="0" lang="en-US" sz="2800" u="none" cap="none" strike="noStrike">
                <a:solidFill>
                  <a:schemeClr val="dk1"/>
                </a:solidFill>
                <a:latin typeface="Tahoma"/>
                <a:ea typeface="Tahoma"/>
                <a:cs typeface="Tahoma"/>
                <a:sym typeface="Tahoma"/>
              </a:rPr>
              <a:t> class, which matches any exception type:</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1148" name="Google Shape;1148;p158"/>
          <p:cNvSpPr txBox="1"/>
          <p:nvPr/>
        </p:nvSpPr>
        <p:spPr>
          <a:xfrm>
            <a:off x="1524000" y="3810000"/>
            <a:ext cx="6400800" cy="23780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try{</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s.setScore(4, 200);</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}catch(Exception e){</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System.out.println(e);</a:t>
            </a:r>
            <a:endParaRPr/>
          </a:p>
          <a:p>
            <a:pPr indent="0" lvl="0" marL="0" marR="0" rtl="0" algn="l">
              <a:lnSpc>
                <a:spcPct val="100000"/>
              </a:lnSpc>
              <a:spcBef>
                <a:spcPts val="0"/>
              </a:spcBef>
              <a:spcAft>
                <a:spcPts val="0"/>
              </a:spcAft>
              <a:buClr>
                <a:srgbClr val="E44C22"/>
              </a:buClr>
              <a:buSzPts val="3000"/>
              <a:buFont typeface="Arial"/>
              <a:buNone/>
            </a:pPr>
            <a:r>
              <a:rPr b="0" i="0" lang="en-US" sz="3000" u="none">
                <a:solidFill>
                  <a:srgbClr val="E44C22"/>
                </a:solidFill>
                <a:latin typeface="Arial"/>
                <a:ea typeface="Arial"/>
                <a:cs typeface="Arial"/>
                <a:sym typeface="Arial"/>
              </a:rPr>
              <a:t>}</a:t>
            </a:r>
            <a:r>
              <a:rPr b="0" i="0" lang="en-US" sz="3000" u="none">
                <a:solidFill>
                  <a:schemeClr val="dk1"/>
                </a:solidFill>
                <a:latin typeface="Tahoma"/>
                <a:ea typeface="Tahoma"/>
                <a:cs typeface="Tahoma"/>
                <a:sym typeface="Tahoma"/>
              </a:rPr>
              <a:t> </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2" name="Shape 1152"/>
        <p:cNvGrpSpPr/>
        <p:nvPr/>
      </p:nvGrpSpPr>
      <p:grpSpPr>
        <a:xfrm>
          <a:off x="0" y="0"/>
          <a:ext cx="0" cy="0"/>
          <a:chOff x="0" y="0"/>
          <a:chExt cx="0" cy="0"/>
        </a:xfrm>
      </p:grpSpPr>
      <p:sp>
        <p:nvSpPr>
          <p:cNvPr id="1153" name="Google Shape;1153;p15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9.10  Reference Types, Equality, and Object Identity</a:t>
            </a:r>
            <a:endParaRPr/>
          </a:p>
        </p:txBody>
      </p:sp>
      <p:sp>
        <p:nvSpPr>
          <p:cNvPr id="1154" name="Google Shape;1154;p159"/>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It is possible for more than one variable to point to the same object, known as </a:t>
            </a:r>
            <a:r>
              <a:rPr b="1" i="1" lang="en-US" sz="2800" u="none" cap="none" strike="noStrike">
                <a:solidFill>
                  <a:schemeClr val="dk1"/>
                </a:solidFill>
                <a:latin typeface="Tahoma"/>
                <a:ea typeface="Tahoma"/>
                <a:cs typeface="Tahoma"/>
                <a:sym typeface="Tahoma"/>
              </a:rPr>
              <a:t>aliasing</a:t>
            </a:r>
            <a:r>
              <a:rPr b="0" i="0" lang="en-US" sz="2800" u="none" cap="none" strike="noStrike">
                <a:solidFill>
                  <a:schemeClr val="dk1"/>
                </a:solidFill>
                <a:latin typeface="Tahoma"/>
                <a:ea typeface="Tahoma"/>
                <a:cs typeface="Tahoma"/>
                <a:sym typeface="Tahoma"/>
              </a:rPr>
              <a:t>.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Aliasing, occurs when the programmer assigns one object variable to another.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It is also possible, for two object variables to refer to distinct objects of the same type.</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8" name="Shape 1158"/>
        <p:cNvGrpSpPr/>
        <p:nvPr/>
      </p:nvGrpSpPr>
      <p:grpSpPr>
        <a:xfrm>
          <a:off x="0" y="0"/>
          <a:ext cx="0" cy="0"/>
          <a:chOff x="0" y="0"/>
          <a:chExt cx="0" cy="0"/>
        </a:xfrm>
      </p:grpSpPr>
      <p:sp>
        <p:nvSpPr>
          <p:cNvPr id="1159" name="Google Shape;1159;p16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9.10  Reference Types, Equality, and Object Identity</a:t>
            </a:r>
            <a:endParaRPr/>
          </a:p>
        </p:txBody>
      </p:sp>
      <p:sp>
        <p:nvSpPr>
          <p:cNvPr id="1160" name="Google Shape;1160;p160"/>
          <p:cNvSpPr txBox="1"/>
          <p:nvPr>
            <p:ph idx="1" type="body"/>
          </p:nvPr>
        </p:nvSpPr>
        <p:spPr>
          <a:xfrm>
            <a:off x="838200" y="1676400"/>
            <a:ext cx="77724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Comparing Objects for Equality</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possibility of aliasing can lead to unintended results when comparing two object variables for equality.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There are two ways to do this:</a:t>
            </a:r>
            <a:endParaRPr/>
          </a:p>
          <a:p>
            <a:pPr indent="-228600" lvl="2" marL="1143000" marR="0" rtl="0" algn="l">
              <a:lnSpc>
                <a:spcPct val="100000"/>
              </a:lnSpc>
              <a:spcBef>
                <a:spcPts val="480"/>
              </a:spcBef>
              <a:spcAft>
                <a:spcPts val="0"/>
              </a:spcAft>
              <a:buClr>
                <a:schemeClr val="hlink"/>
              </a:buClr>
              <a:buSzPts val="2280"/>
              <a:buFont typeface="Noto Sans Symbols"/>
              <a:buAutoNum type="arabicPeriod"/>
            </a:pPr>
            <a:r>
              <a:rPr b="0" i="0" lang="en-US" sz="2400" u="none" cap="none" strike="noStrike">
                <a:solidFill>
                  <a:schemeClr val="dk1"/>
                </a:solidFill>
                <a:latin typeface="Tahoma"/>
                <a:ea typeface="Tahoma"/>
                <a:cs typeface="Tahoma"/>
                <a:sym typeface="Tahoma"/>
              </a:rPr>
              <a:t>Use the equality operator ==.</a:t>
            </a:r>
            <a:endParaRPr/>
          </a:p>
          <a:p>
            <a:pPr indent="-228600" lvl="2" marL="1143000" marR="0" rtl="0" algn="l">
              <a:lnSpc>
                <a:spcPct val="100000"/>
              </a:lnSpc>
              <a:spcBef>
                <a:spcPts val="480"/>
              </a:spcBef>
              <a:spcAft>
                <a:spcPts val="0"/>
              </a:spcAft>
              <a:buClr>
                <a:schemeClr val="hlink"/>
              </a:buClr>
              <a:buSzPts val="2280"/>
              <a:buFont typeface="Noto Sans Symbols"/>
              <a:buAutoNum type="arabicPeriod"/>
            </a:pPr>
            <a:r>
              <a:rPr b="0" i="0" lang="en-US" sz="2400" u="none" cap="none" strike="noStrike">
                <a:solidFill>
                  <a:schemeClr val="dk1"/>
                </a:solidFill>
                <a:latin typeface="Tahoma"/>
                <a:ea typeface="Tahoma"/>
                <a:cs typeface="Tahoma"/>
                <a:sym typeface="Tahoma"/>
              </a:rPr>
              <a:t>Use the instance method </a:t>
            </a:r>
            <a:r>
              <a:rPr b="0" i="0" lang="en-US" sz="2400" u="none" cap="none" strike="noStrike">
                <a:solidFill>
                  <a:schemeClr val="dk1"/>
                </a:solidFill>
                <a:latin typeface="Century Gothic"/>
                <a:ea typeface="Century Gothic"/>
                <a:cs typeface="Century Gothic"/>
                <a:sym typeface="Century Gothic"/>
              </a:rPr>
              <a:t>equals</a:t>
            </a:r>
            <a:r>
              <a:rPr b="0" i="0" lang="en-US" sz="2400" u="none" cap="none" strike="noStrike">
                <a:solidFill>
                  <a:schemeClr val="dk1"/>
                </a:solidFill>
                <a:latin typeface="Tahoma"/>
                <a:ea typeface="Tahoma"/>
                <a:cs typeface="Tahoma"/>
                <a:sym typeface="Tahoma"/>
              </a:rPr>
              <a:t>. </a:t>
            </a:r>
            <a:endParaRPr/>
          </a:p>
          <a:p>
            <a:pPr indent="-228600" lvl="3" marL="16002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This method is defined in the Object class and uses the == operator by default. </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4" name="Shape 1164"/>
        <p:cNvGrpSpPr/>
        <p:nvPr/>
      </p:nvGrpSpPr>
      <p:grpSpPr>
        <a:xfrm>
          <a:off x="0" y="0"/>
          <a:ext cx="0" cy="0"/>
          <a:chOff x="0" y="0"/>
          <a:chExt cx="0" cy="0"/>
        </a:xfrm>
      </p:grpSpPr>
      <p:sp>
        <p:nvSpPr>
          <p:cNvPr id="1165" name="Google Shape;1165;p16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9.10  Reference Types, Equality, and Object Identity</a:t>
            </a:r>
            <a:endParaRPr/>
          </a:p>
        </p:txBody>
      </p:sp>
      <p:sp>
        <p:nvSpPr>
          <p:cNvPr id="1166" name="Google Shape;1166;p161"/>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Consider the following code segment, which reads a string from the keyboard, uses both methods to compare this string to a string literal, and outputs the results:</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1167" name="Google Shape;1167;p161"/>
          <p:cNvSpPr txBox="1"/>
          <p:nvPr/>
        </p:nvSpPr>
        <p:spPr>
          <a:xfrm>
            <a:off x="838200" y="3581400"/>
            <a:ext cx="7620000" cy="31400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String str = reader.readString();           </a:t>
            </a:r>
            <a:r>
              <a:rPr b="0" i="1" lang="en-US" sz="2000" u="none">
                <a:solidFill>
                  <a:srgbClr val="000000"/>
                </a:solidFill>
                <a:latin typeface="Courier"/>
                <a:ea typeface="Courier"/>
                <a:cs typeface="Courier"/>
                <a:sym typeface="Courier"/>
              </a:rPr>
              <a:t>// Read string from keyboard.</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System.out.println (str == "Java");         </a:t>
            </a:r>
            <a:r>
              <a:rPr b="0" i="1" lang="en-US" sz="2000" u="none">
                <a:solidFill>
                  <a:srgbClr val="000000"/>
                </a:solidFill>
                <a:latin typeface="Courier"/>
                <a:ea typeface="Courier"/>
                <a:cs typeface="Courier"/>
                <a:sym typeface="Courier"/>
              </a:rPr>
              <a:t>// Displays false no matter what</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00"/>
              </a:buClr>
              <a:buSzPts val="2000"/>
              <a:buFont typeface="Courier"/>
              <a:buNone/>
            </a:pPr>
            <a:r>
              <a:rPr b="0" i="1" lang="en-US" sz="2000" u="none">
                <a:solidFill>
                  <a:srgbClr val="000000"/>
                </a:solidFill>
                <a:latin typeface="Courier"/>
                <a:ea typeface="Courier"/>
                <a:cs typeface="Courier"/>
                <a:sym typeface="Courier"/>
              </a:rPr>
              <a:t>                                            // string was entered.</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System.out.println (str.equals ("Java"));   </a:t>
            </a:r>
            <a:r>
              <a:rPr b="0" i="1" lang="en-US" sz="2000" u="none">
                <a:solidFill>
                  <a:srgbClr val="000000"/>
                </a:solidFill>
                <a:latin typeface="Courier"/>
                <a:ea typeface="Courier"/>
                <a:cs typeface="Courier"/>
                <a:sym typeface="Courier"/>
              </a:rPr>
              <a:t>// Displays true if the string</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00"/>
              </a:buClr>
              <a:buSzPts val="2000"/>
              <a:buFont typeface="Courier"/>
              <a:buNone/>
            </a:pPr>
            <a:r>
              <a:rPr b="0" i="1" lang="en-US" sz="2000" u="none">
                <a:solidFill>
                  <a:srgbClr val="000000"/>
                </a:solidFill>
                <a:latin typeface="Courier"/>
                <a:ea typeface="Courier"/>
                <a:cs typeface="Courier"/>
                <a:sym typeface="Courier"/>
              </a:rPr>
              <a:t>                                            // entered was "Java", and false</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E44C22"/>
              </a:buClr>
              <a:buSzPts val="2000"/>
              <a:buFont typeface="Arial"/>
              <a:buNone/>
            </a:pPr>
            <a:r>
              <a:rPr b="0" i="1" lang="en-US" sz="2000" u="none">
                <a:solidFill>
                  <a:srgbClr val="E44C22"/>
                </a:solidFill>
                <a:latin typeface="Arial"/>
                <a:ea typeface="Arial"/>
                <a:cs typeface="Arial"/>
                <a:sym typeface="Arial"/>
              </a:rPr>
              <a:t>                                            </a:t>
            </a:r>
            <a:r>
              <a:rPr b="0" i="1" lang="en-US" sz="2000" u="none">
                <a:solidFill>
                  <a:schemeClr val="dk1"/>
                </a:solidFill>
                <a:latin typeface="Arial"/>
                <a:ea typeface="Arial"/>
                <a:cs typeface="Arial"/>
                <a:sym typeface="Arial"/>
              </a:rPr>
              <a:t>// otherwise.</a:t>
            </a:r>
            <a:r>
              <a:rPr b="0" i="0" lang="en-US" sz="2000" u="none">
                <a:solidFill>
                  <a:schemeClr val="dk1"/>
                </a:solidFill>
                <a:latin typeface="Tahoma"/>
                <a:ea typeface="Tahoma"/>
                <a:cs typeface="Tahoma"/>
                <a:sym typeface="Tahoma"/>
              </a:rPr>
              <a:t> </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1" name="Shape 1171"/>
        <p:cNvGrpSpPr/>
        <p:nvPr/>
      </p:nvGrpSpPr>
      <p:grpSpPr>
        <a:xfrm>
          <a:off x="0" y="0"/>
          <a:ext cx="0" cy="0"/>
          <a:chOff x="0" y="0"/>
          <a:chExt cx="0" cy="0"/>
        </a:xfrm>
      </p:grpSpPr>
      <p:sp>
        <p:nvSpPr>
          <p:cNvPr id="1172" name="Google Shape;1172;p16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9.10  Reference Types, Equality, and Object Identity</a:t>
            </a:r>
            <a:endParaRPr/>
          </a:p>
        </p:txBody>
      </p:sp>
      <p:sp>
        <p:nvSpPr>
          <p:cNvPr id="1173" name="Google Shape;1173;p162"/>
          <p:cNvSpPr txBox="1"/>
          <p:nvPr>
            <p:ph idx="1" type="body"/>
          </p:nvPr>
        </p:nvSpPr>
        <p:spPr>
          <a:xfrm>
            <a:off x="838200" y="1676400"/>
            <a:ext cx="7772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Following is the explanation:</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objects referenced by the variable </a:t>
            </a:r>
            <a:r>
              <a:rPr b="0" i="0" lang="en-US" sz="2800" u="none" cap="none" strike="noStrike">
                <a:solidFill>
                  <a:schemeClr val="dk1"/>
                </a:solidFill>
                <a:latin typeface="Century Gothic"/>
                <a:ea typeface="Century Gothic"/>
                <a:cs typeface="Century Gothic"/>
                <a:sym typeface="Century Gothic"/>
              </a:rPr>
              <a:t>str</a:t>
            </a:r>
            <a:r>
              <a:rPr b="0" i="0" lang="en-US" sz="2800" u="none" cap="none" strike="noStrike">
                <a:solidFill>
                  <a:schemeClr val="dk1"/>
                </a:solidFill>
                <a:latin typeface="Tahoma"/>
                <a:ea typeface="Tahoma"/>
                <a:cs typeface="Tahoma"/>
                <a:sym typeface="Tahoma"/>
              </a:rPr>
              <a:t> and the literal "</a:t>
            </a:r>
            <a:r>
              <a:rPr b="0" i="0" lang="en-US" sz="2800" u="none" cap="none" strike="noStrike">
                <a:solidFill>
                  <a:schemeClr val="dk1"/>
                </a:solidFill>
                <a:latin typeface="Century Gothic"/>
                <a:ea typeface="Century Gothic"/>
                <a:cs typeface="Century Gothic"/>
                <a:sym typeface="Century Gothic"/>
              </a:rPr>
              <a:t>Java</a:t>
            </a:r>
            <a:r>
              <a:rPr b="0" i="0" lang="en-US" sz="2800" u="none" cap="none" strike="noStrike">
                <a:solidFill>
                  <a:schemeClr val="dk1"/>
                </a:solidFill>
                <a:latin typeface="Tahoma"/>
                <a:ea typeface="Tahoma"/>
                <a:cs typeface="Tahoma"/>
                <a:sym typeface="Tahoma"/>
              </a:rPr>
              <a:t>" are two different string objects in memory, even though the characters they contain might be the same.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first string object was created in the keyboard reader during user input; the second string object was created internally within the program.</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7" name="Shape 1177"/>
        <p:cNvGrpSpPr/>
        <p:nvPr/>
      </p:nvGrpSpPr>
      <p:grpSpPr>
        <a:xfrm>
          <a:off x="0" y="0"/>
          <a:ext cx="0" cy="0"/>
          <a:chOff x="0" y="0"/>
          <a:chExt cx="0" cy="0"/>
        </a:xfrm>
      </p:grpSpPr>
      <p:sp>
        <p:nvSpPr>
          <p:cNvPr id="1178" name="Google Shape;1178;p16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9.10  Reference Types, Equality, and Object Identity</a:t>
            </a:r>
            <a:endParaRPr/>
          </a:p>
        </p:txBody>
      </p:sp>
      <p:sp>
        <p:nvSpPr>
          <p:cNvPr id="1179" name="Google Shape;1179;p163"/>
          <p:cNvSpPr txBox="1"/>
          <p:nvPr>
            <p:ph idx="1" type="body"/>
          </p:nvPr>
        </p:nvSpPr>
        <p:spPr>
          <a:xfrm>
            <a:off x="838200" y="1905000"/>
            <a:ext cx="7772400" cy="4267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operator == compares the references to the objects, not the contents of the objects.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Thus, if the two references do not point to the same object in memory, == returns </a:t>
            </a:r>
            <a:r>
              <a:rPr b="0" i="0" lang="en-US" sz="2800" u="none" cap="none" strike="noStrike">
                <a:solidFill>
                  <a:schemeClr val="dk1"/>
                </a:solidFill>
                <a:latin typeface="Century Gothic"/>
                <a:ea typeface="Century Gothic"/>
                <a:cs typeface="Century Gothic"/>
                <a:sym typeface="Century Gothic"/>
              </a:rPr>
              <a:t>false</a:t>
            </a:r>
            <a:r>
              <a:rPr b="0" i="0" lang="en-US" sz="28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Because the two strings in our example are not the same object in memory, == returns </a:t>
            </a:r>
            <a:r>
              <a:rPr b="0" i="0" lang="en-US" sz="2800" u="none" cap="none" strike="noStrike">
                <a:solidFill>
                  <a:schemeClr val="dk1"/>
                </a:solidFill>
                <a:latin typeface="Century Gothic"/>
                <a:ea typeface="Century Gothic"/>
                <a:cs typeface="Century Gothic"/>
                <a:sym typeface="Century Gothic"/>
              </a:rPr>
              <a:t>false</a:t>
            </a:r>
            <a:r>
              <a:rPr b="0" i="0" lang="en-US" sz="2800" u="none" cap="none" strike="noStrike">
                <a:solidFill>
                  <a:schemeClr val="dk1"/>
                </a:solidFill>
                <a:latin typeface="Tahoma"/>
                <a:ea typeface="Tahoma"/>
                <a:cs typeface="Tahoma"/>
                <a:sym typeface="Tahoma"/>
              </a:rPr>
              <a:t>.</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3" name="Shape 1183"/>
        <p:cNvGrpSpPr/>
        <p:nvPr/>
      </p:nvGrpSpPr>
      <p:grpSpPr>
        <a:xfrm>
          <a:off x="0" y="0"/>
          <a:ext cx="0" cy="0"/>
          <a:chOff x="0" y="0"/>
          <a:chExt cx="0" cy="0"/>
        </a:xfrm>
      </p:grpSpPr>
      <p:sp>
        <p:nvSpPr>
          <p:cNvPr id="1184" name="Google Shape;1184;p16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9.10  Reference Types, Equality, and Object Identity</a:t>
            </a:r>
            <a:endParaRPr/>
          </a:p>
        </p:txBody>
      </p:sp>
      <p:sp>
        <p:nvSpPr>
          <p:cNvPr id="1185" name="Google Shape;1185;p164"/>
          <p:cNvSpPr txBox="1"/>
          <p:nvPr>
            <p:ph idx="1" type="body"/>
          </p:nvPr>
        </p:nvSpPr>
        <p:spPr>
          <a:xfrm>
            <a:off x="838200" y="1752600"/>
            <a:ext cx="7772400" cy="4572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method </a:t>
            </a:r>
            <a:r>
              <a:rPr b="0" i="0" lang="en-US" sz="2400" u="none" cap="none" strike="noStrike">
                <a:solidFill>
                  <a:schemeClr val="dk1"/>
                </a:solidFill>
                <a:latin typeface="Century Gothic"/>
                <a:ea typeface="Century Gothic"/>
                <a:cs typeface="Century Gothic"/>
                <a:sym typeface="Century Gothic"/>
              </a:rPr>
              <a:t>equals</a:t>
            </a:r>
            <a:r>
              <a:rPr b="0" i="0" lang="en-US" sz="2400" u="none" cap="none" strike="noStrike">
                <a:solidFill>
                  <a:schemeClr val="dk1"/>
                </a:solidFill>
                <a:latin typeface="Tahoma"/>
                <a:ea typeface="Tahoma"/>
                <a:cs typeface="Tahoma"/>
                <a:sym typeface="Tahoma"/>
              </a:rPr>
              <a:t> returns </a:t>
            </a:r>
            <a:r>
              <a:rPr b="0" i="0" lang="en-US" sz="2400" u="none" cap="none" strike="noStrike">
                <a:solidFill>
                  <a:schemeClr val="dk1"/>
                </a:solidFill>
                <a:latin typeface="Century Gothic"/>
                <a:ea typeface="Century Gothic"/>
                <a:cs typeface="Century Gothic"/>
                <a:sym typeface="Century Gothic"/>
              </a:rPr>
              <a:t>true</a:t>
            </a:r>
            <a:r>
              <a:rPr b="0" i="0" lang="en-US" sz="2400" u="none" cap="none" strike="noStrike">
                <a:solidFill>
                  <a:schemeClr val="dk1"/>
                </a:solidFill>
                <a:latin typeface="Tahoma"/>
                <a:ea typeface="Tahoma"/>
                <a:cs typeface="Tahoma"/>
                <a:sym typeface="Tahoma"/>
              </a:rPr>
              <a:t>, even when two strings are not the same object in memory, if their characters happen to be the same. If at least one pair of characters fails to match, the method </a:t>
            </a:r>
            <a:r>
              <a:rPr b="0" i="0" lang="en-US" sz="2400" u="none" cap="none" strike="noStrike">
                <a:solidFill>
                  <a:schemeClr val="dk1"/>
                </a:solidFill>
                <a:latin typeface="Century Gothic"/>
                <a:ea typeface="Century Gothic"/>
                <a:cs typeface="Century Gothic"/>
                <a:sym typeface="Century Gothic"/>
              </a:rPr>
              <a:t>equals</a:t>
            </a:r>
            <a:r>
              <a:rPr b="0" i="0" lang="en-US" sz="2400" u="none" cap="none" strike="noStrike">
                <a:solidFill>
                  <a:schemeClr val="dk1"/>
                </a:solidFill>
                <a:latin typeface="Tahoma"/>
                <a:ea typeface="Tahoma"/>
                <a:cs typeface="Tahoma"/>
                <a:sym typeface="Tahoma"/>
              </a:rPr>
              <a:t> returns </a:t>
            </a:r>
            <a:r>
              <a:rPr b="0" i="0" lang="en-US" sz="2400" u="none" cap="none" strike="noStrike">
                <a:solidFill>
                  <a:schemeClr val="dk1"/>
                </a:solidFill>
                <a:latin typeface="Century Gothic"/>
                <a:ea typeface="Century Gothic"/>
                <a:cs typeface="Century Gothic"/>
                <a:sym typeface="Century Gothic"/>
              </a:rPr>
              <a:t>false</a:t>
            </a:r>
            <a:r>
              <a:rPr b="0" i="0" lang="en-US" sz="2400" u="none" cap="none" strike="noStrike">
                <a:solidFill>
                  <a:schemeClr val="dk1"/>
                </a:solidFill>
                <a:latin typeface="Tahoma"/>
                <a:ea typeface="Tahoma"/>
                <a:cs typeface="Tahoma"/>
                <a:sym typeface="Tahoma"/>
              </a:rPr>
              <a:t>.</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corollary of these facts is that the operator != can return </a:t>
            </a:r>
            <a:r>
              <a:rPr b="0" i="0" lang="en-US" sz="2400" u="none" cap="none" strike="noStrike">
                <a:solidFill>
                  <a:schemeClr val="dk1"/>
                </a:solidFill>
                <a:latin typeface="Century Gothic"/>
                <a:ea typeface="Century Gothic"/>
                <a:cs typeface="Century Gothic"/>
                <a:sym typeface="Century Gothic"/>
              </a:rPr>
              <a:t>true</a:t>
            </a:r>
            <a:r>
              <a:rPr b="0" i="0" lang="en-US" sz="2400" u="none" cap="none" strike="noStrike">
                <a:solidFill>
                  <a:schemeClr val="dk1"/>
                </a:solidFill>
                <a:latin typeface="Tahoma"/>
                <a:ea typeface="Tahoma"/>
                <a:cs typeface="Tahoma"/>
                <a:sym typeface="Tahoma"/>
              </a:rPr>
              <a:t> for two strings, even though the method </a:t>
            </a:r>
            <a:r>
              <a:rPr b="0" i="0" lang="en-US" sz="2400" u="none" cap="none" strike="noStrike">
                <a:solidFill>
                  <a:schemeClr val="dk1"/>
                </a:solidFill>
                <a:latin typeface="Century Gothic"/>
                <a:ea typeface="Century Gothic"/>
                <a:cs typeface="Century Gothic"/>
                <a:sym typeface="Century Gothic"/>
              </a:rPr>
              <a:t>equals </a:t>
            </a:r>
            <a:r>
              <a:rPr b="0" i="0" lang="en-US" sz="2400" u="none" cap="none" strike="noStrike">
                <a:solidFill>
                  <a:schemeClr val="dk1"/>
                </a:solidFill>
                <a:latin typeface="Tahoma"/>
                <a:ea typeface="Tahoma"/>
                <a:cs typeface="Tahoma"/>
                <a:sym typeface="Tahoma"/>
              </a:rPr>
              <a:t>also returns </a:t>
            </a:r>
            <a:r>
              <a:rPr b="0" i="0" lang="en-US" sz="2400" u="none" cap="none" strike="noStrike">
                <a:solidFill>
                  <a:schemeClr val="dk1"/>
                </a:solidFill>
                <a:latin typeface="Century Gothic"/>
                <a:ea typeface="Century Gothic"/>
                <a:cs typeface="Century Gothic"/>
                <a:sym typeface="Century Gothic"/>
              </a:rPr>
              <a:t>true</a:t>
            </a:r>
            <a:r>
              <a:rPr b="0" i="0" lang="en-US" sz="2400" u="none" cap="none" strike="noStrike">
                <a:solidFill>
                  <a:schemeClr val="dk1"/>
                </a:solidFill>
                <a:latin typeface="Tahoma"/>
                <a:ea typeface="Tahoma"/>
                <a:cs typeface="Tahoma"/>
                <a:sym typeface="Tahoma"/>
              </a:rPr>
              <a:t>.</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To summarize, == tests for object identity, whereas </a:t>
            </a:r>
            <a:r>
              <a:rPr b="0" i="0" lang="en-US" sz="2400" u="none" cap="none" strike="noStrike">
                <a:solidFill>
                  <a:schemeClr val="dk1"/>
                </a:solidFill>
                <a:latin typeface="Century Gothic"/>
                <a:ea typeface="Century Gothic"/>
                <a:cs typeface="Century Gothic"/>
                <a:sym typeface="Century Gothic"/>
              </a:rPr>
              <a:t>equals</a:t>
            </a:r>
            <a:r>
              <a:rPr b="0" i="0" lang="en-US" sz="2400" u="none" cap="none" strike="noStrike">
                <a:solidFill>
                  <a:schemeClr val="dk1"/>
                </a:solidFill>
                <a:latin typeface="Tahoma"/>
                <a:ea typeface="Tahoma"/>
                <a:cs typeface="Tahoma"/>
                <a:sym typeface="Tahoma"/>
              </a:rPr>
              <a:t> tests for structural similarity as defined by the implementing class.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2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8.3  Looping Through Arrays</a:t>
            </a:r>
            <a:endParaRPr/>
          </a:p>
        </p:txBody>
      </p:sp>
      <p:sp>
        <p:nvSpPr>
          <p:cNvPr id="268" name="Google Shape;268;p21"/>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Sum the Elements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following code sums the numbers in the array </a:t>
            </a:r>
            <a:r>
              <a:rPr b="0" i="0" lang="en-US" sz="2400" u="none" cap="none" strike="noStrike">
                <a:solidFill>
                  <a:schemeClr val="dk1"/>
                </a:solidFill>
                <a:latin typeface="Century Gothic"/>
                <a:ea typeface="Century Gothic"/>
                <a:cs typeface="Century Gothic"/>
                <a:sym typeface="Century Gothic"/>
              </a:rPr>
              <a:t>abc</a:t>
            </a:r>
            <a:r>
              <a:rPr b="0" i="0" lang="en-US" sz="24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Each time through the loop adds a different element to the </a:t>
            </a:r>
            <a:r>
              <a:rPr b="0" i="0" lang="en-US" sz="2400" u="none" cap="none" strike="noStrike">
                <a:solidFill>
                  <a:schemeClr val="dk1"/>
                </a:solidFill>
                <a:latin typeface="Century Gothic"/>
                <a:ea typeface="Century Gothic"/>
                <a:cs typeface="Century Gothic"/>
                <a:sym typeface="Century Gothic"/>
              </a:rPr>
              <a:t>sum</a:t>
            </a:r>
            <a:r>
              <a:rPr b="0" i="0" lang="en-US" sz="2400" u="none" cap="none" strike="noStrike">
                <a:solidFill>
                  <a:schemeClr val="dk1"/>
                </a:solidFill>
                <a:latin typeface="Tahoma"/>
                <a:ea typeface="Tahoma"/>
                <a:cs typeface="Tahoma"/>
                <a:sym typeface="Tahoma"/>
              </a:rPr>
              <a:t>. On the first iteration we add abc[0] and on the last abc[499].</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269" name="Google Shape;269;p21"/>
          <p:cNvSpPr txBox="1"/>
          <p:nvPr/>
        </p:nvSpPr>
        <p:spPr>
          <a:xfrm>
            <a:off x="1828800" y="4572000"/>
            <a:ext cx="6019800" cy="13112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sum;</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sum = 0;</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for (int i = 0; i &lt; 500; i++)</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sum += abc[i];</a:t>
            </a:r>
            <a:r>
              <a:rPr b="0" i="0" lang="en-US" sz="2000" u="none">
                <a:solidFill>
                  <a:srgbClr val="E44C22"/>
                </a:solidFill>
                <a:latin typeface="Tahoma"/>
                <a:ea typeface="Tahoma"/>
                <a:cs typeface="Tahoma"/>
                <a:sym typeface="Tahoma"/>
              </a:rPr>
              <a:t> </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9" name="Shape 1189"/>
        <p:cNvGrpSpPr/>
        <p:nvPr/>
      </p:nvGrpSpPr>
      <p:grpSpPr>
        <a:xfrm>
          <a:off x="0" y="0"/>
          <a:ext cx="0" cy="0"/>
          <a:chOff x="0" y="0"/>
          <a:chExt cx="0" cy="0"/>
        </a:xfrm>
      </p:grpSpPr>
      <p:sp>
        <p:nvSpPr>
          <p:cNvPr id="1190" name="Google Shape;1190;p16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9.10  Reference Types, Equality, and Object Identity</a:t>
            </a:r>
            <a:endParaRPr/>
          </a:p>
        </p:txBody>
      </p:sp>
      <p:sp>
        <p:nvSpPr>
          <p:cNvPr id="1191" name="Google Shape;1191;p165"/>
          <p:cNvSpPr txBox="1"/>
          <p:nvPr>
            <p:ph idx="1" type="body"/>
          </p:nvPr>
        </p:nvSpPr>
        <p:spPr>
          <a:xfrm>
            <a:off x="838200" y="1905000"/>
            <a:ext cx="7772400" cy="4343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operator == can also be used with other objects, such as buttons and menu items.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 these cases, the operator tests for object identity: a reference to the same object in memory.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With window objects, the use of == is appropriate because most of the time we want to compare references.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For other objects, however, the use of == should be avoided. </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5" name="Shape 1195"/>
        <p:cNvGrpSpPr/>
        <p:nvPr/>
      </p:nvGrpSpPr>
      <p:grpSpPr>
        <a:xfrm>
          <a:off x="0" y="0"/>
          <a:ext cx="0" cy="0"/>
          <a:chOff x="0" y="0"/>
          <a:chExt cx="0" cy="0"/>
        </a:xfrm>
      </p:grpSpPr>
      <p:sp>
        <p:nvSpPr>
          <p:cNvPr id="1196" name="Google Shape;1196;p16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9.10  Reference Types, Equality, and Object Identity</a:t>
            </a:r>
            <a:endParaRPr/>
          </a:p>
        </p:txBody>
      </p:sp>
      <p:sp>
        <p:nvSpPr>
          <p:cNvPr id="1197" name="Google Shape;1197;p166"/>
          <p:cNvSpPr txBox="1"/>
          <p:nvPr>
            <p:ph idx="1" type="body"/>
          </p:nvPr>
        </p:nvSpPr>
        <p:spPr>
          <a:xfrm>
            <a:off x="838200" y="1676400"/>
            <a:ext cx="7772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Copying Objects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attempt to copy an object with a simple assignment statement can cause a problem.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following code creates two references to one student object when the intent is to copy the contents of one student object to another:</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1198" name="Google Shape;1198;p166"/>
          <p:cNvSpPr txBox="1"/>
          <p:nvPr/>
        </p:nvSpPr>
        <p:spPr>
          <a:xfrm>
            <a:off x="609600" y="4648200"/>
            <a:ext cx="8305800" cy="118745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Student s1, s2;</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s1 = new Student ("Mary", 100, 80, 75);</a:t>
            </a:r>
            <a:endParaRPr/>
          </a:p>
          <a:p>
            <a:pPr indent="0" lvl="0" marL="0" marR="0" rtl="0" algn="l">
              <a:lnSpc>
                <a:spcPct val="100000"/>
              </a:lnSpc>
              <a:spcBef>
                <a:spcPts val="0"/>
              </a:spcBef>
              <a:spcAft>
                <a:spcPts val="0"/>
              </a:spcAft>
              <a:buClr>
                <a:srgbClr val="E44C22"/>
              </a:buClr>
              <a:buSzPts val="2400"/>
              <a:buFont typeface="Arial"/>
              <a:buNone/>
            </a:pPr>
            <a:r>
              <a:rPr b="0" i="0" lang="en-US" sz="2400" u="none">
                <a:solidFill>
                  <a:srgbClr val="E44C22"/>
                </a:solidFill>
                <a:latin typeface="Arial"/>
                <a:ea typeface="Arial"/>
                <a:cs typeface="Arial"/>
                <a:sym typeface="Arial"/>
              </a:rPr>
              <a:t>s2 = s1;</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 s1 and s2 refer to the same object</a:t>
            </a:r>
            <a:r>
              <a:rPr b="0" i="0" lang="en-US" sz="2400" u="none">
                <a:solidFill>
                  <a:schemeClr val="dk1"/>
                </a:solidFill>
                <a:latin typeface="Tahoma"/>
                <a:ea typeface="Tahoma"/>
                <a:cs typeface="Tahoma"/>
                <a:sym typeface="Tahoma"/>
              </a:rPr>
              <a:t> </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2" name="Shape 1202"/>
        <p:cNvGrpSpPr/>
        <p:nvPr/>
      </p:nvGrpSpPr>
      <p:grpSpPr>
        <a:xfrm>
          <a:off x="0" y="0"/>
          <a:ext cx="0" cy="0"/>
          <a:chOff x="0" y="0"/>
          <a:chExt cx="0" cy="0"/>
        </a:xfrm>
      </p:grpSpPr>
      <p:sp>
        <p:nvSpPr>
          <p:cNvPr id="1203" name="Google Shape;1203;p16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9.10  Reference Types, Equality, and Object Identity</a:t>
            </a:r>
            <a:endParaRPr/>
          </a:p>
        </p:txBody>
      </p:sp>
      <p:sp>
        <p:nvSpPr>
          <p:cNvPr id="1204" name="Google Shape;1204;p167"/>
          <p:cNvSpPr txBox="1"/>
          <p:nvPr>
            <p:ph idx="1" type="body"/>
          </p:nvPr>
        </p:nvSpPr>
        <p:spPr>
          <a:xfrm>
            <a:off x="838200" y="1905000"/>
            <a:ext cx="7772400" cy="4495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When clients of a class might copy objects, there is a standard way of providing a method that does so. </a:t>
            </a:r>
            <a:endParaRPr/>
          </a:p>
          <a:p>
            <a:pPr indent="-209550" lvl="1" marL="742950" marR="0" rtl="0" algn="l">
              <a:lnSpc>
                <a:spcPct val="90000"/>
              </a:lnSpc>
              <a:spcBef>
                <a:spcPts val="240"/>
              </a:spcBef>
              <a:spcAft>
                <a:spcPts val="0"/>
              </a:spcAft>
              <a:buClr>
                <a:schemeClr val="dk1"/>
              </a:buClr>
              <a:buSzPts val="1200"/>
              <a:buFont typeface="Tahoma"/>
              <a:buNone/>
            </a:pPr>
            <a:r>
              <a:t/>
            </a:r>
            <a:endParaRPr b="0" i="0" sz="1200" u="none" cap="none" strike="noStrike">
              <a:solidFill>
                <a:schemeClr val="dk1"/>
              </a:solidFill>
              <a:latin typeface="Tahoma"/>
              <a:ea typeface="Tahoma"/>
              <a:cs typeface="Tahoma"/>
              <a:sym typeface="Tahoma"/>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class implements the Java interface </a:t>
            </a:r>
            <a:r>
              <a:rPr b="0" i="0" lang="en-US" sz="2800" u="none" cap="none" strike="noStrike">
                <a:solidFill>
                  <a:schemeClr val="dk1"/>
                </a:solidFill>
                <a:latin typeface="Century Gothic"/>
                <a:ea typeface="Century Gothic"/>
                <a:cs typeface="Century Gothic"/>
                <a:sym typeface="Century Gothic"/>
              </a:rPr>
              <a:t>Cloneable</a:t>
            </a:r>
            <a:r>
              <a:rPr b="0" i="0" lang="en-US" sz="2800" u="none" cap="none" strike="noStrike">
                <a:solidFill>
                  <a:schemeClr val="dk1"/>
                </a:solidFill>
                <a:latin typeface="Tahoma"/>
                <a:ea typeface="Tahoma"/>
                <a:cs typeface="Tahoma"/>
                <a:sym typeface="Tahoma"/>
              </a:rPr>
              <a:t>. </a:t>
            </a:r>
            <a:endParaRPr/>
          </a:p>
          <a:p>
            <a:pPr indent="-209550" lvl="1" marL="742950" marR="0" rtl="0" algn="l">
              <a:lnSpc>
                <a:spcPct val="90000"/>
              </a:lnSpc>
              <a:spcBef>
                <a:spcPts val="240"/>
              </a:spcBef>
              <a:spcAft>
                <a:spcPts val="0"/>
              </a:spcAft>
              <a:buClr>
                <a:schemeClr val="dk1"/>
              </a:buClr>
              <a:buSzPts val="1200"/>
              <a:buFont typeface="Tahoma"/>
              <a:buNone/>
            </a:pPr>
            <a:r>
              <a:t/>
            </a:r>
            <a:endParaRPr b="0" i="0" sz="1200" u="none" cap="none" strike="noStrike">
              <a:solidFill>
                <a:schemeClr val="dk1"/>
              </a:solidFill>
              <a:latin typeface="Tahoma"/>
              <a:ea typeface="Tahoma"/>
              <a:cs typeface="Tahoma"/>
              <a:sym typeface="Tahoma"/>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This interface authorizes the method </a:t>
            </a:r>
            <a:r>
              <a:rPr b="0" i="0" lang="en-US" sz="2800" u="none" cap="none" strike="noStrike">
                <a:solidFill>
                  <a:schemeClr val="dk1"/>
                </a:solidFill>
                <a:latin typeface="Century Gothic"/>
                <a:ea typeface="Century Gothic"/>
                <a:cs typeface="Century Gothic"/>
                <a:sym typeface="Century Gothic"/>
              </a:rPr>
              <a:t>clone</a:t>
            </a:r>
            <a:r>
              <a:rPr b="0" i="0" lang="en-US" sz="2800" u="none" cap="none" strike="noStrike">
                <a:solidFill>
                  <a:schemeClr val="dk1"/>
                </a:solidFill>
                <a:latin typeface="Tahoma"/>
                <a:ea typeface="Tahoma"/>
                <a:cs typeface="Tahoma"/>
                <a:sym typeface="Tahoma"/>
              </a:rPr>
              <a:t>, which is defined in the </a:t>
            </a:r>
            <a:r>
              <a:rPr b="0" i="0" lang="en-US" sz="2800" u="none" cap="none" strike="noStrike">
                <a:solidFill>
                  <a:schemeClr val="dk1"/>
                </a:solidFill>
                <a:latin typeface="Century Gothic"/>
                <a:ea typeface="Century Gothic"/>
                <a:cs typeface="Century Gothic"/>
                <a:sym typeface="Century Gothic"/>
              </a:rPr>
              <a:t>Object</a:t>
            </a:r>
            <a:r>
              <a:rPr b="0" i="0" lang="en-US" sz="2800" u="none" cap="none" strike="noStrike">
                <a:solidFill>
                  <a:schemeClr val="dk1"/>
                </a:solidFill>
                <a:latin typeface="Tahoma"/>
                <a:ea typeface="Tahoma"/>
                <a:cs typeface="Tahoma"/>
                <a:sym typeface="Tahoma"/>
              </a:rPr>
              <a:t> class, to construct a field-wise copy of the object. </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8" name="Shape 1208"/>
        <p:cNvGrpSpPr/>
        <p:nvPr/>
      </p:nvGrpSpPr>
      <p:grpSpPr>
        <a:xfrm>
          <a:off x="0" y="0"/>
          <a:ext cx="0" cy="0"/>
          <a:chOff x="0" y="0"/>
          <a:chExt cx="0" cy="0"/>
        </a:xfrm>
      </p:grpSpPr>
      <p:sp>
        <p:nvSpPr>
          <p:cNvPr id="1209" name="Google Shape;1209;p16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9.10  Reference Types, Equality, and Object Identity</a:t>
            </a:r>
            <a:endParaRPr/>
          </a:p>
        </p:txBody>
      </p:sp>
      <p:sp>
        <p:nvSpPr>
          <p:cNvPr id="1210" name="Google Shape;1210;p168"/>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We now can rewrite the foregoing code so that it creates a copy of a student object:</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Note that == returns </a:t>
            </a:r>
            <a:r>
              <a:rPr b="0" i="0" lang="en-US" sz="2800" u="none" cap="none" strike="noStrike">
                <a:solidFill>
                  <a:schemeClr val="dk1"/>
                </a:solidFill>
                <a:latin typeface="Century Gothic"/>
                <a:ea typeface="Century Gothic"/>
                <a:cs typeface="Century Gothic"/>
                <a:sym typeface="Century Gothic"/>
              </a:rPr>
              <a:t>false</a:t>
            </a:r>
            <a:r>
              <a:rPr b="0" i="0" lang="en-US" sz="2800" u="none" cap="none" strike="noStrike">
                <a:solidFill>
                  <a:schemeClr val="dk1"/>
                </a:solidFill>
                <a:latin typeface="Tahoma"/>
                <a:ea typeface="Tahoma"/>
                <a:cs typeface="Tahoma"/>
                <a:sym typeface="Tahoma"/>
              </a:rPr>
              <a:t> and </a:t>
            </a:r>
            <a:r>
              <a:rPr b="0" i="0" lang="en-US" sz="2800" u="none" cap="none" strike="noStrike">
                <a:solidFill>
                  <a:schemeClr val="dk1"/>
                </a:solidFill>
                <a:latin typeface="Century Gothic"/>
                <a:ea typeface="Century Gothic"/>
                <a:cs typeface="Century Gothic"/>
                <a:sym typeface="Century Gothic"/>
              </a:rPr>
              <a:t>equals</a:t>
            </a:r>
            <a:r>
              <a:rPr b="0" i="0" lang="en-US" sz="2800" u="none" cap="none" strike="noStrike">
                <a:solidFill>
                  <a:schemeClr val="dk1"/>
                </a:solidFill>
                <a:latin typeface="Tahoma"/>
                <a:ea typeface="Tahoma"/>
                <a:cs typeface="Tahoma"/>
                <a:sym typeface="Tahoma"/>
              </a:rPr>
              <a:t> returns </a:t>
            </a:r>
            <a:r>
              <a:rPr b="0" i="0" lang="en-US" sz="2800" u="none" cap="none" strike="noStrike">
                <a:solidFill>
                  <a:schemeClr val="dk1"/>
                </a:solidFill>
                <a:latin typeface="Century Gothic"/>
                <a:ea typeface="Century Gothic"/>
                <a:cs typeface="Century Gothic"/>
                <a:sym typeface="Century Gothic"/>
              </a:rPr>
              <a:t>true</a:t>
            </a:r>
            <a:r>
              <a:rPr b="0" i="0" lang="en-US" sz="2800" u="none" cap="none" strike="noStrike">
                <a:solidFill>
                  <a:schemeClr val="dk1"/>
                </a:solidFill>
                <a:latin typeface="Tahoma"/>
                <a:ea typeface="Tahoma"/>
                <a:cs typeface="Tahoma"/>
                <a:sym typeface="Tahoma"/>
              </a:rPr>
              <a:t> for an object and its clone.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1211" name="Google Shape;1211;p168"/>
          <p:cNvSpPr txBox="1"/>
          <p:nvPr/>
        </p:nvSpPr>
        <p:spPr>
          <a:xfrm>
            <a:off x="609600" y="3352800"/>
            <a:ext cx="8229600" cy="12827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Student s1, s2;</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s1 = new Student ("Mary", 100, 80, 75);</a:t>
            </a:r>
            <a:endParaRPr/>
          </a:p>
          <a:p>
            <a:pPr indent="0" lvl="0" marL="0" marR="0" rtl="0" algn="l">
              <a:lnSpc>
                <a:spcPct val="100000"/>
              </a:lnSpc>
              <a:spcBef>
                <a:spcPts val="0"/>
              </a:spcBef>
              <a:spcAft>
                <a:spcPts val="0"/>
              </a:spcAft>
              <a:buClr>
                <a:srgbClr val="E44C22"/>
              </a:buClr>
              <a:buSzPts val="2600"/>
              <a:buFont typeface="Arial"/>
              <a:buNone/>
            </a:pPr>
            <a:r>
              <a:rPr b="0" i="0" lang="en-US" sz="2600" u="none">
                <a:solidFill>
                  <a:srgbClr val="E44C22"/>
                </a:solidFill>
                <a:latin typeface="Arial"/>
                <a:ea typeface="Arial"/>
                <a:cs typeface="Arial"/>
                <a:sym typeface="Arial"/>
              </a:rPr>
              <a:t>s2 = s1.clone();</a:t>
            </a:r>
            <a:r>
              <a:rPr b="0" i="0" lang="en-US" sz="2600" u="none">
                <a:solidFill>
                  <a:schemeClr val="dk1"/>
                </a:solidFill>
                <a:latin typeface="Arial"/>
                <a:ea typeface="Arial"/>
                <a:cs typeface="Arial"/>
                <a:sym typeface="Arial"/>
              </a:rPr>
              <a:t>	</a:t>
            </a:r>
            <a:r>
              <a:rPr b="0" i="1" lang="en-US" sz="2600" u="none">
                <a:solidFill>
                  <a:schemeClr val="dk1"/>
                </a:solidFill>
                <a:latin typeface="Arial"/>
                <a:ea typeface="Arial"/>
                <a:cs typeface="Arial"/>
                <a:sym typeface="Arial"/>
              </a:rPr>
              <a:t>// s1 and s2 refer to different objects</a:t>
            </a:r>
            <a:r>
              <a:rPr b="0" i="0" lang="en-US" sz="2600" u="none">
                <a:solidFill>
                  <a:schemeClr val="dk1"/>
                </a:solidFill>
                <a:latin typeface="Tahoma"/>
                <a:ea typeface="Tahoma"/>
                <a:cs typeface="Tahoma"/>
                <a:sym typeface="Tahoma"/>
              </a:rPr>
              <a:t> </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5" name="Shape 1215"/>
        <p:cNvGrpSpPr/>
        <p:nvPr/>
      </p:nvGrpSpPr>
      <p:grpSpPr>
        <a:xfrm>
          <a:off x="0" y="0"/>
          <a:ext cx="0" cy="0"/>
          <a:chOff x="0" y="0"/>
          <a:chExt cx="0" cy="0"/>
        </a:xfrm>
      </p:grpSpPr>
      <p:sp>
        <p:nvSpPr>
          <p:cNvPr id="1216" name="Google Shape;1216;p16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9.10  Reference Types, Equality, and Object Identity</a:t>
            </a:r>
            <a:endParaRPr/>
          </a:p>
        </p:txBody>
      </p:sp>
      <p:sp>
        <p:nvSpPr>
          <p:cNvPr id="1217" name="Google Shape;1217;p169"/>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implementation of the </a:t>
            </a:r>
            <a:r>
              <a:rPr b="0" i="0" lang="en-US" sz="2800" u="none" cap="none" strike="noStrike">
                <a:solidFill>
                  <a:schemeClr val="dk1"/>
                </a:solidFill>
                <a:latin typeface="Century Gothic"/>
                <a:ea typeface="Century Gothic"/>
                <a:cs typeface="Century Gothic"/>
                <a:sym typeface="Century Gothic"/>
              </a:rPr>
              <a:t>clone</a:t>
            </a:r>
            <a:r>
              <a:rPr b="0" i="0" lang="en-US" sz="2800" u="none" cap="none" strike="noStrike">
                <a:solidFill>
                  <a:schemeClr val="dk1"/>
                </a:solidFill>
                <a:latin typeface="Tahoma"/>
                <a:ea typeface="Tahoma"/>
                <a:cs typeface="Tahoma"/>
                <a:sym typeface="Tahoma"/>
              </a:rPr>
              <a:t> method returns a new instance of </a:t>
            </a:r>
            <a:r>
              <a:rPr b="0" i="0" lang="en-US" sz="2800" u="none" cap="none" strike="noStrike">
                <a:solidFill>
                  <a:schemeClr val="dk1"/>
                </a:solidFill>
                <a:latin typeface="Century Gothic"/>
                <a:ea typeface="Century Gothic"/>
                <a:cs typeface="Century Gothic"/>
                <a:sym typeface="Century Gothic"/>
              </a:rPr>
              <a:t>Student</a:t>
            </a:r>
            <a:r>
              <a:rPr b="0" i="0" lang="en-US" sz="2800" u="none" cap="none" strike="noStrike">
                <a:solidFill>
                  <a:schemeClr val="dk1"/>
                </a:solidFill>
                <a:latin typeface="Tahoma"/>
                <a:ea typeface="Tahoma"/>
                <a:cs typeface="Tahoma"/>
                <a:sym typeface="Tahoma"/>
              </a:rPr>
              <a:t> with the values of the instance variables from the receiver student.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Here is the code for method </a:t>
            </a:r>
            <a:r>
              <a:rPr b="0" i="0" lang="en-US" sz="2800" u="none" cap="none" strike="noStrike">
                <a:solidFill>
                  <a:schemeClr val="dk1"/>
                </a:solidFill>
                <a:latin typeface="Century Gothic"/>
                <a:ea typeface="Century Gothic"/>
                <a:cs typeface="Century Gothic"/>
                <a:sym typeface="Century Gothic"/>
              </a:rPr>
              <a:t>clone</a:t>
            </a:r>
            <a:r>
              <a:rPr b="0" i="0" lang="en-US" sz="2800" u="none" cap="none" strike="noStrike">
                <a:solidFill>
                  <a:schemeClr val="dk1"/>
                </a:solidFill>
                <a:latin typeface="Tahoma"/>
                <a:ea typeface="Tahoma"/>
                <a:cs typeface="Tahoma"/>
                <a:sym typeface="Tahoma"/>
              </a:rPr>
              <a:t>:</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1218" name="Google Shape;1218;p169"/>
          <p:cNvSpPr txBox="1"/>
          <p:nvPr/>
        </p:nvSpPr>
        <p:spPr>
          <a:xfrm>
            <a:off x="1219200" y="4343400"/>
            <a:ext cx="7010400" cy="13112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1" lang="en-US" sz="2000" u="none">
                <a:solidFill>
                  <a:srgbClr val="000000"/>
                </a:solidFill>
                <a:latin typeface="Courier"/>
                <a:ea typeface="Courier"/>
                <a:cs typeface="Courier"/>
                <a:sym typeface="Courier"/>
              </a:rPr>
              <a:t>// Clone a new student</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public Object clone(){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return new Student (name, test1, test2, test3);</a:t>
            </a:r>
            <a:endParaRPr/>
          </a:p>
          <a:p>
            <a:pPr indent="0" lvl="0" marL="0" marR="0" rtl="0" algn="l">
              <a:lnSpc>
                <a:spcPct val="100000"/>
              </a:lnSpc>
              <a:spcBef>
                <a:spcPts val="0"/>
              </a:spcBef>
              <a:spcAft>
                <a:spcPts val="0"/>
              </a:spcAft>
              <a:buClr>
                <a:srgbClr val="E44C22"/>
              </a:buClr>
              <a:buSzPts val="2000"/>
              <a:buFont typeface="Arial"/>
              <a:buNone/>
            </a:pPr>
            <a:r>
              <a:rPr b="0" i="0" lang="en-US" sz="2000" u="none">
                <a:solidFill>
                  <a:srgbClr val="E44C22"/>
                </a:solidFill>
                <a:latin typeface="Arial"/>
                <a:ea typeface="Arial"/>
                <a:cs typeface="Arial"/>
                <a:sym typeface="Arial"/>
              </a:rPr>
              <a:t>}</a:t>
            </a:r>
            <a:r>
              <a:rPr b="0" i="0" lang="en-US" sz="2000" u="none">
                <a:solidFill>
                  <a:schemeClr val="dk1"/>
                </a:solidFill>
                <a:latin typeface="Tahoma"/>
                <a:ea typeface="Tahoma"/>
                <a:cs typeface="Tahoma"/>
                <a:sym typeface="Tahoma"/>
              </a:rPr>
              <a:t> </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2" name="Shape 1222"/>
        <p:cNvGrpSpPr/>
        <p:nvPr/>
      </p:nvGrpSpPr>
      <p:grpSpPr>
        <a:xfrm>
          <a:off x="0" y="0"/>
          <a:ext cx="0" cy="0"/>
          <a:chOff x="0" y="0"/>
          <a:chExt cx="0" cy="0"/>
        </a:xfrm>
      </p:grpSpPr>
      <p:sp>
        <p:nvSpPr>
          <p:cNvPr id="1223" name="Google Shape;1223;p17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9.10  Reference Types, Equality, and Object Identity</a:t>
            </a:r>
            <a:endParaRPr/>
          </a:p>
        </p:txBody>
      </p:sp>
      <p:sp>
        <p:nvSpPr>
          <p:cNvPr id="1224" name="Google Shape;1224;p170"/>
          <p:cNvSpPr txBox="1"/>
          <p:nvPr>
            <p:ph idx="1" type="body"/>
          </p:nvPr>
        </p:nvSpPr>
        <p:spPr>
          <a:xfrm>
            <a:off x="609600" y="1676400"/>
            <a:ext cx="82296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Many of Java's standard classes, such as </a:t>
            </a:r>
            <a:r>
              <a:rPr b="0" i="0" lang="en-US" sz="2800" u="none" cap="none" strike="noStrike">
                <a:solidFill>
                  <a:schemeClr val="dk1"/>
                </a:solidFill>
                <a:latin typeface="Century Gothic"/>
                <a:ea typeface="Century Gothic"/>
                <a:cs typeface="Century Gothic"/>
                <a:sym typeface="Century Gothic"/>
              </a:rPr>
              <a:t>String</a:t>
            </a:r>
            <a:r>
              <a:rPr b="0" i="0" lang="en-US" sz="2800" u="none" cap="none" strike="noStrike">
                <a:solidFill>
                  <a:schemeClr val="dk1"/>
                </a:solidFill>
                <a:latin typeface="Tahoma"/>
                <a:ea typeface="Tahoma"/>
                <a:cs typeface="Tahoma"/>
                <a:sym typeface="Tahoma"/>
              </a:rPr>
              <a:t>, already implement the </a:t>
            </a:r>
            <a:r>
              <a:rPr b="0" i="0" lang="en-US" sz="2800" u="none" cap="none" strike="noStrike">
                <a:solidFill>
                  <a:schemeClr val="dk1"/>
                </a:solidFill>
                <a:latin typeface="Century Gothic"/>
                <a:ea typeface="Century Gothic"/>
                <a:cs typeface="Century Gothic"/>
                <a:sym typeface="Century Gothic"/>
              </a:rPr>
              <a:t>Cloneable</a:t>
            </a:r>
            <a:r>
              <a:rPr b="0" i="0" lang="en-US" sz="2800" u="none" cap="none" strike="noStrike">
                <a:solidFill>
                  <a:schemeClr val="dk1"/>
                </a:solidFill>
                <a:latin typeface="Tahoma"/>
                <a:ea typeface="Tahoma"/>
                <a:cs typeface="Tahoma"/>
                <a:sym typeface="Tahoma"/>
              </a:rPr>
              <a:t> interface, so they include a </a:t>
            </a:r>
            <a:r>
              <a:rPr b="0" i="0" lang="en-US" sz="2800" u="none" cap="none" strike="noStrike">
                <a:solidFill>
                  <a:schemeClr val="dk1"/>
                </a:solidFill>
                <a:latin typeface="Century Gothic"/>
                <a:ea typeface="Century Gothic"/>
                <a:cs typeface="Century Gothic"/>
                <a:sym typeface="Century Gothic"/>
              </a:rPr>
              <a:t>clone</a:t>
            </a:r>
            <a:r>
              <a:rPr b="0" i="0" lang="en-US" sz="2800" u="none" cap="none" strike="noStrike">
                <a:solidFill>
                  <a:schemeClr val="dk1"/>
                </a:solidFill>
                <a:latin typeface="Tahoma"/>
                <a:ea typeface="Tahoma"/>
                <a:cs typeface="Tahoma"/>
                <a:sym typeface="Tahoma"/>
              </a:rPr>
              <a:t> method.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When instance variables of a class are themselves objects that are cloneable, it is a good idea to send them the </a:t>
            </a:r>
            <a:r>
              <a:rPr b="0" i="0" lang="en-US" sz="2800" u="none" cap="none" strike="noStrike">
                <a:solidFill>
                  <a:schemeClr val="dk1"/>
                </a:solidFill>
                <a:latin typeface="Century Gothic"/>
                <a:ea typeface="Century Gothic"/>
                <a:cs typeface="Century Gothic"/>
                <a:sym typeface="Century Gothic"/>
              </a:rPr>
              <a:t>clone</a:t>
            </a:r>
            <a:r>
              <a:rPr b="0" i="0" lang="en-US" sz="2800" u="none" cap="none" strike="noStrike">
                <a:solidFill>
                  <a:schemeClr val="dk1"/>
                </a:solidFill>
                <a:latin typeface="Tahoma"/>
                <a:ea typeface="Tahoma"/>
                <a:cs typeface="Tahoma"/>
                <a:sym typeface="Tahoma"/>
              </a:rPr>
              <a:t> message to obtain copies when implementing the </a:t>
            </a:r>
            <a:r>
              <a:rPr b="0" i="0" lang="en-US" sz="2800" u="none" cap="none" strike="noStrike">
                <a:solidFill>
                  <a:schemeClr val="dk1"/>
                </a:solidFill>
                <a:latin typeface="Century Gothic"/>
                <a:ea typeface="Century Gothic"/>
                <a:cs typeface="Century Gothic"/>
                <a:sym typeface="Century Gothic"/>
              </a:rPr>
              <a:t>clone</a:t>
            </a:r>
            <a:r>
              <a:rPr b="0" i="0" lang="en-US" sz="2800" u="none" cap="none" strike="noStrike">
                <a:solidFill>
                  <a:schemeClr val="dk1"/>
                </a:solidFill>
                <a:latin typeface="Tahoma"/>
                <a:ea typeface="Tahoma"/>
                <a:cs typeface="Tahoma"/>
                <a:sym typeface="Tahoma"/>
              </a:rPr>
              <a:t> method for that class.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This process is called </a:t>
            </a:r>
            <a:r>
              <a:rPr b="1" i="1" lang="en-US" sz="2800" u="none" cap="none" strike="noStrike">
                <a:solidFill>
                  <a:schemeClr val="dk1"/>
                </a:solidFill>
                <a:latin typeface="Tahoma"/>
                <a:ea typeface="Tahoma"/>
                <a:cs typeface="Tahoma"/>
                <a:sym typeface="Tahoma"/>
              </a:rPr>
              <a:t>deep copying</a:t>
            </a:r>
            <a:r>
              <a:rPr b="0" i="0" lang="en-US" sz="2800" u="none" cap="none" strike="noStrike">
                <a:solidFill>
                  <a:schemeClr val="dk1"/>
                </a:solidFill>
                <a:latin typeface="Tahoma"/>
                <a:ea typeface="Tahoma"/>
                <a:cs typeface="Tahoma"/>
                <a:sym typeface="Tahoma"/>
              </a:rPr>
              <a:t> and can help minimize program errors.</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8" name="Shape 1228"/>
        <p:cNvGrpSpPr/>
        <p:nvPr/>
      </p:nvGrpSpPr>
      <p:grpSpPr>
        <a:xfrm>
          <a:off x="0" y="0"/>
          <a:ext cx="0" cy="0"/>
          <a:chOff x="0" y="0"/>
          <a:chExt cx="0" cy="0"/>
        </a:xfrm>
      </p:grpSpPr>
      <p:sp>
        <p:nvSpPr>
          <p:cNvPr id="1229" name="Google Shape;1229;p171"/>
          <p:cNvSpPr txBox="1"/>
          <p:nvPr>
            <p:ph type="ctrTitle"/>
          </p:nvPr>
        </p:nvSpPr>
        <p:spPr>
          <a:xfrm>
            <a:off x="990600" y="1752600"/>
            <a:ext cx="7239000" cy="3886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5000"/>
              <a:buFont typeface="Tahoma"/>
              <a:buNone/>
            </a:pPr>
            <a:r>
              <a:rPr b="1" i="0" lang="en-US" sz="5000" u="none">
                <a:solidFill>
                  <a:schemeClr val="dk2"/>
                </a:solidFill>
                <a:latin typeface="Tahoma"/>
                <a:ea typeface="Tahoma"/>
                <a:cs typeface="Tahoma"/>
                <a:sym typeface="Tahoma"/>
              </a:rPr>
              <a:t>Lesson 10: </a:t>
            </a:r>
            <a:br>
              <a:rPr b="1" i="0" lang="en-US" sz="5000" u="none">
                <a:solidFill>
                  <a:schemeClr val="dk2"/>
                </a:solidFill>
                <a:latin typeface="Tahoma"/>
                <a:ea typeface="Tahoma"/>
                <a:cs typeface="Tahoma"/>
                <a:sym typeface="Tahoma"/>
              </a:rPr>
            </a:br>
            <a:br>
              <a:rPr b="1" i="0" lang="en-US" sz="5000" u="none">
                <a:solidFill>
                  <a:schemeClr val="dk2"/>
                </a:solidFill>
                <a:latin typeface="Tahoma"/>
                <a:ea typeface="Tahoma"/>
                <a:cs typeface="Tahoma"/>
                <a:sym typeface="Tahoma"/>
              </a:rPr>
            </a:br>
            <a:br>
              <a:rPr b="1" i="0" lang="en-US" sz="5000" u="none">
                <a:solidFill>
                  <a:schemeClr val="dk2"/>
                </a:solidFill>
                <a:latin typeface="Tahoma"/>
                <a:ea typeface="Tahoma"/>
                <a:cs typeface="Tahoma"/>
                <a:sym typeface="Tahoma"/>
              </a:rPr>
            </a:br>
            <a:r>
              <a:rPr b="1" i="0" lang="en-US" sz="5000" u="none">
                <a:solidFill>
                  <a:schemeClr val="dk2"/>
                </a:solidFill>
                <a:latin typeface="Tahoma"/>
                <a:ea typeface="Tahoma"/>
                <a:cs typeface="Tahoma"/>
                <a:sym typeface="Tahoma"/>
              </a:rPr>
              <a:t>Arrays Continued </a:t>
            </a:r>
            <a:br>
              <a:rPr b="1" i="0" lang="en-US" sz="5000" u="none">
                <a:solidFill>
                  <a:schemeClr val="dk2"/>
                </a:solidFill>
                <a:latin typeface="Tahoma"/>
                <a:ea typeface="Tahoma"/>
                <a:cs typeface="Tahoma"/>
                <a:sym typeface="Tahoma"/>
              </a:rPr>
            </a:b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3" name="Shape 1233"/>
        <p:cNvGrpSpPr/>
        <p:nvPr/>
      </p:nvGrpSpPr>
      <p:grpSpPr>
        <a:xfrm>
          <a:off x="0" y="0"/>
          <a:ext cx="0" cy="0"/>
          <a:chOff x="0" y="0"/>
          <a:chExt cx="0" cy="0"/>
        </a:xfrm>
      </p:grpSpPr>
      <p:sp>
        <p:nvSpPr>
          <p:cNvPr id="1234" name="Google Shape;1234;p17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Lesson 10:  Arrays Continued</a:t>
            </a:r>
            <a:endParaRPr/>
          </a:p>
        </p:txBody>
      </p:sp>
      <p:sp>
        <p:nvSpPr>
          <p:cNvPr id="1235" name="Google Shape;1235;p172"/>
          <p:cNvSpPr txBox="1"/>
          <p:nvPr>
            <p:ph idx="1" type="body"/>
          </p:nvPr>
        </p:nvSpPr>
        <p:spPr>
          <a:xfrm>
            <a:off x="838200" y="1828800"/>
            <a:ext cx="77724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Objectives:</a:t>
            </a:r>
            <a:endParaRPr/>
          </a:p>
          <a:p>
            <a:pPr indent="-254000" lvl="0" marL="342900" marR="0" rtl="0" algn="l">
              <a:lnSpc>
                <a:spcPct val="100000"/>
              </a:lnSpc>
              <a:spcBef>
                <a:spcPts val="280"/>
              </a:spcBef>
              <a:spcAft>
                <a:spcPts val="0"/>
              </a:spcAft>
              <a:buClr>
                <a:schemeClr val="dk1"/>
              </a:buClr>
              <a:buSzPts val="1400"/>
              <a:buFont typeface="Tahoma"/>
              <a:buNone/>
            </a:pPr>
            <a:r>
              <a:t/>
            </a:r>
            <a:endParaRPr b="1" i="0" sz="1400" u="none">
              <a:solidFill>
                <a:schemeClr val="dk1"/>
              </a:solidFill>
              <a:latin typeface="Tahoma"/>
              <a:ea typeface="Tahoma"/>
              <a:cs typeface="Tahoma"/>
              <a:sym typeface="Tahoma"/>
            </a:endParaRPr>
          </a:p>
          <a:p>
            <a:pPr indent="-285750" lvl="1" marL="742950" marR="0" rtl="0" algn="l">
              <a:lnSpc>
                <a:spcPct val="100000"/>
              </a:lnSpc>
              <a:spcBef>
                <a:spcPts val="600"/>
              </a:spcBef>
              <a:spcAft>
                <a:spcPts val="0"/>
              </a:spcAft>
              <a:buClr>
                <a:schemeClr val="dk1"/>
              </a:buClr>
              <a:buSzPts val="3000"/>
              <a:buFont typeface="Tahoma"/>
              <a:buChar char="•"/>
            </a:pPr>
            <a:r>
              <a:rPr b="0" i="0" lang="en-US" sz="3000" u="none" cap="none" strike="noStrike">
                <a:solidFill>
                  <a:schemeClr val="dk1"/>
                </a:solidFill>
                <a:latin typeface="Tahoma"/>
                <a:ea typeface="Tahoma"/>
                <a:cs typeface="Tahoma"/>
                <a:sym typeface="Tahoma"/>
              </a:rPr>
              <a:t>Use String methods appropriately.</a:t>
            </a:r>
            <a:endParaRPr/>
          </a:p>
          <a:p>
            <a:pPr indent="-285750" lvl="1" marL="742950" marR="0" rtl="0" algn="l">
              <a:lnSpc>
                <a:spcPct val="100000"/>
              </a:lnSpc>
              <a:spcBef>
                <a:spcPts val="600"/>
              </a:spcBef>
              <a:spcAft>
                <a:spcPts val="0"/>
              </a:spcAft>
              <a:buClr>
                <a:schemeClr val="dk1"/>
              </a:buClr>
              <a:buSzPts val="3000"/>
              <a:buFont typeface="Tahoma"/>
              <a:buChar char="•"/>
            </a:pPr>
            <a:r>
              <a:rPr b="0" i="0" lang="en-US" sz="3000" u="none" cap="none" strike="noStrike">
                <a:solidFill>
                  <a:schemeClr val="dk1"/>
                </a:solidFill>
                <a:latin typeface="Tahoma"/>
                <a:ea typeface="Tahoma"/>
                <a:cs typeface="Tahoma"/>
                <a:sym typeface="Tahoma"/>
              </a:rPr>
              <a:t>Write a method for searching an array.</a:t>
            </a:r>
            <a:endParaRPr/>
          </a:p>
          <a:p>
            <a:pPr indent="-285750" lvl="1" marL="742950" marR="0" rtl="0" algn="l">
              <a:lnSpc>
                <a:spcPct val="100000"/>
              </a:lnSpc>
              <a:spcBef>
                <a:spcPts val="600"/>
              </a:spcBef>
              <a:spcAft>
                <a:spcPts val="0"/>
              </a:spcAft>
              <a:buClr>
                <a:schemeClr val="dk1"/>
              </a:buClr>
              <a:buSzPts val="3000"/>
              <a:buFont typeface="Tahoma"/>
              <a:buChar char="•"/>
            </a:pPr>
            <a:r>
              <a:rPr b="0" i="0" lang="en-US" sz="3000" u="none" cap="none" strike="noStrike">
                <a:solidFill>
                  <a:schemeClr val="dk1"/>
                </a:solidFill>
                <a:latin typeface="Tahoma"/>
                <a:ea typeface="Tahoma"/>
                <a:cs typeface="Tahoma"/>
                <a:sym typeface="Tahoma"/>
              </a:rPr>
              <a:t>Understand why a sorted array can be searched more efficiently than an unsorted array.</a:t>
            </a:r>
            <a:endParaRPr/>
          </a:p>
          <a:p>
            <a:pPr indent="-285750" lvl="1" marL="742950" marR="0" rtl="0" algn="l">
              <a:lnSpc>
                <a:spcPct val="100000"/>
              </a:lnSpc>
              <a:spcBef>
                <a:spcPts val="600"/>
              </a:spcBef>
              <a:spcAft>
                <a:spcPts val="0"/>
              </a:spcAft>
              <a:buClr>
                <a:schemeClr val="dk1"/>
              </a:buClr>
              <a:buSzPts val="3000"/>
              <a:buFont typeface="Tahoma"/>
              <a:buChar char="•"/>
            </a:pPr>
            <a:r>
              <a:rPr b="0" i="0" lang="en-US" sz="3000" u="none" cap="none" strike="noStrike">
                <a:solidFill>
                  <a:schemeClr val="dk1"/>
                </a:solidFill>
                <a:latin typeface="Tahoma"/>
                <a:ea typeface="Tahoma"/>
                <a:cs typeface="Tahoma"/>
                <a:sym typeface="Tahoma"/>
              </a:rPr>
              <a:t>Write a method to sort an array.</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9" name="Shape 1239"/>
        <p:cNvGrpSpPr/>
        <p:nvPr/>
      </p:nvGrpSpPr>
      <p:grpSpPr>
        <a:xfrm>
          <a:off x="0" y="0"/>
          <a:ext cx="0" cy="0"/>
          <a:chOff x="0" y="0"/>
          <a:chExt cx="0" cy="0"/>
        </a:xfrm>
      </p:grpSpPr>
      <p:sp>
        <p:nvSpPr>
          <p:cNvPr id="1240" name="Google Shape;1240;p17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Lesson 10:  Arrays Continued</a:t>
            </a:r>
            <a:endParaRPr/>
          </a:p>
        </p:txBody>
      </p:sp>
      <p:sp>
        <p:nvSpPr>
          <p:cNvPr id="1241" name="Google Shape;1241;p173"/>
          <p:cNvSpPr txBox="1"/>
          <p:nvPr>
            <p:ph idx="1" type="body"/>
          </p:nvPr>
        </p:nvSpPr>
        <p:spPr>
          <a:xfrm>
            <a:off x="838200" y="1828800"/>
            <a:ext cx="77724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Objectives:</a:t>
            </a:r>
            <a:endParaRPr/>
          </a:p>
          <a:p>
            <a:pPr indent="-254000" lvl="0" marL="342900" marR="0" rtl="0" algn="l">
              <a:lnSpc>
                <a:spcPct val="100000"/>
              </a:lnSpc>
              <a:spcBef>
                <a:spcPts val="280"/>
              </a:spcBef>
              <a:spcAft>
                <a:spcPts val="0"/>
              </a:spcAft>
              <a:buClr>
                <a:schemeClr val="dk1"/>
              </a:buClr>
              <a:buSzPts val="1400"/>
              <a:buFont typeface="Tahoma"/>
              <a:buNone/>
            </a:pPr>
            <a:r>
              <a:t/>
            </a:r>
            <a:endParaRPr b="1" i="0" sz="1400" u="none">
              <a:solidFill>
                <a:schemeClr val="dk1"/>
              </a:solidFill>
              <a:latin typeface="Tahoma"/>
              <a:ea typeface="Tahoma"/>
              <a:cs typeface="Tahoma"/>
              <a:sym typeface="Tahoma"/>
            </a:endParaRPr>
          </a:p>
          <a:p>
            <a:pPr indent="-285750" lvl="1" marL="742950" marR="0" rtl="0" algn="l">
              <a:lnSpc>
                <a:spcPct val="100000"/>
              </a:lnSpc>
              <a:spcBef>
                <a:spcPts val="600"/>
              </a:spcBef>
              <a:spcAft>
                <a:spcPts val="0"/>
              </a:spcAft>
              <a:buClr>
                <a:schemeClr val="dk1"/>
              </a:buClr>
              <a:buSzPts val="3000"/>
              <a:buFont typeface="Tahoma"/>
              <a:buChar char="•"/>
            </a:pPr>
            <a:r>
              <a:rPr b="0" i="0" lang="en-US" sz="3000" u="none" cap="none" strike="noStrike">
                <a:solidFill>
                  <a:schemeClr val="dk1"/>
                </a:solidFill>
                <a:latin typeface="Tahoma"/>
                <a:ea typeface="Tahoma"/>
                <a:cs typeface="Tahoma"/>
                <a:sym typeface="Tahoma"/>
              </a:rPr>
              <a:t>Write methods to perform insertions and removals at given positions in an array.</a:t>
            </a:r>
            <a:endParaRPr/>
          </a:p>
          <a:p>
            <a:pPr indent="-285750" lvl="1" marL="742950" marR="0" rtl="0" algn="l">
              <a:lnSpc>
                <a:spcPct val="100000"/>
              </a:lnSpc>
              <a:spcBef>
                <a:spcPts val="600"/>
              </a:spcBef>
              <a:spcAft>
                <a:spcPts val="0"/>
              </a:spcAft>
              <a:buClr>
                <a:schemeClr val="dk1"/>
              </a:buClr>
              <a:buSzPts val="3000"/>
              <a:buFont typeface="Tahoma"/>
              <a:buChar char="•"/>
            </a:pPr>
            <a:r>
              <a:rPr b="0" i="0" lang="en-US" sz="3000" u="none" cap="none" strike="noStrike">
                <a:solidFill>
                  <a:schemeClr val="dk1"/>
                </a:solidFill>
                <a:latin typeface="Tahoma"/>
                <a:ea typeface="Tahoma"/>
                <a:cs typeface="Tahoma"/>
                <a:sym typeface="Tahoma"/>
              </a:rPr>
              <a:t>Understand the issues involved when working with arrays of objects.</a:t>
            </a:r>
            <a:endParaRPr/>
          </a:p>
          <a:p>
            <a:pPr indent="-285750" lvl="1" marL="742950" marR="0" rtl="0" algn="l">
              <a:lnSpc>
                <a:spcPct val="100000"/>
              </a:lnSpc>
              <a:spcBef>
                <a:spcPts val="600"/>
              </a:spcBef>
              <a:spcAft>
                <a:spcPts val="0"/>
              </a:spcAft>
              <a:buClr>
                <a:schemeClr val="dk1"/>
              </a:buClr>
              <a:buSzPts val="3000"/>
              <a:buFont typeface="Tahoma"/>
              <a:buChar char="•"/>
            </a:pPr>
            <a:r>
              <a:rPr b="0" i="0" lang="en-US" sz="3000" u="none" cap="none" strike="noStrike">
                <a:solidFill>
                  <a:schemeClr val="dk1"/>
                </a:solidFill>
                <a:latin typeface="Tahoma"/>
                <a:ea typeface="Tahoma"/>
                <a:cs typeface="Tahoma"/>
                <a:sym typeface="Tahoma"/>
              </a:rPr>
              <a:t>Perform simple operations with Java's </a:t>
            </a:r>
            <a:r>
              <a:rPr b="0" i="0" lang="en-US" sz="3000" u="none" cap="none" strike="noStrike">
                <a:solidFill>
                  <a:schemeClr val="dk1"/>
                </a:solidFill>
                <a:latin typeface="Century Gothic"/>
                <a:ea typeface="Century Gothic"/>
                <a:cs typeface="Century Gothic"/>
                <a:sym typeface="Century Gothic"/>
              </a:rPr>
              <a:t>ArrayList</a:t>
            </a:r>
            <a:r>
              <a:rPr b="0" i="0" lang="en-US" sz="3000" u="none" cap="none" strike="noStrike">
                <a:solidFill>
                  <a:schemeClr val="dk1"/>
                </a:solidFill>
                <a:latin typeface="Tahoma"/>
                <a:ea typeface="Tahoma"/>
                <a:cs typeface="Tahoma"/>
                <a:sym typeface="Tahoma"/>
              </a:rPr>
              <a:t> class.</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5" name="Shape 1245"/>
        <p:cNvGrpSpPr/>
        <p:nvPr/>
      </p:nvGrpSpPr>
      <p:grpSpPr>
        <a:xfrm>
          <a:off x="0" y="0"/>
          <a:ext cx="0" cy="0"/>
          <a:chOff x="0" y="0"/>
          <a:chExt cx="0" cy="0"/>
        </a:xfrm>
      </p:grpSpPr>
      <p:sp>
        <p:nvSpPr>
          <p:cNvPr id="1246" name="Google Shape;1246;p174"/>
          <p:cNvSpPr txBox="1"/>
          <p:nvPr>
            <p:ph idx="4294967295"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Lesson 10:  Arrays Continued</a:t>
            </a:r>
            <a:endParaRPr/>
          </a:p>
        </p:txBody>
      </p:sp>
      <p:sp>
        <p:nvSpPr>
          <p:cNvPr id="1247" name="Google Shape;1247;p174"/>
          <p:cNvSpPr txBox="1"/>
          <p:nvPr>
            <p:ph idx="4294967295" type="body"/>
          </p:nvPr>
        </p:nvSpPr>
        <p:spPr>
          <a:xfrm>
            <a:off x="838200" y="19050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Vocabulary:</a:t>
            </a:r>
            <a:endParaRPr/>
          </a:p>
          <a:p>
            <a:pPr indent="-342900" lvl="0" marL="342900" marR="0" rtl="0" algn="l">
              <a:lnSpc>
                <a:spcPct val="100000"/>
              </a:lnSpc>
              <a:spcBef>
                <a:spcPts val="560"/>
              </a:spcBef>
              <a:spcAft>
                <a:spcPts val="0"/>
              </a:spcAft>
              <a:buClr>
                <a:schemeClr val="dk1"/>
              </a:buClr>
              <a:buSzPts val="2800"/>
              <a:buFont typeface="Tahoma"/>
              <a:buNone/>
            </a:pPr>
            <a:r>
              <a:t/>
            </a:r>
            <a:endParaRPr b="1" i="0" sz="2800" u="non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binary search</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bubble sort</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immutable object</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insertion sort</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linear search</a:t>
            </a:r>
            <a:endParaRPr/>
          </a:p>
        </p:txBody>
      </p:sp>
      <p:sp>
        <p:nvSpPr>
          <p:cNvPr id="1248" name="Google Shape;1248;p174"/>
          <p:cNvSpPr txBox="1"/>
          <p:nvPr>
            <p:ph idx="4294967295" type="body"/>
          </p:nvPr>
        </p:nvSpPr>
        <p:spPr>
          <a:xfrm>
            <a:off x="4800600" y="1905000"/>
            <a:ext cx="3810000" cy="41148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342900" lvl="0" marL="342900" marR="0" rtl="0" algn="l">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modal</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selection sort</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substring</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wrapper class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2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8.3  Looping Through Arrays</a:t>
            </a:r>
            <a:endParaRPr/>
          </a:p>
        </p:txBody>
      </p:sp>
      <p:sp>
        <p:nvSpPr>
          <p:cNvPr id="275" name="Google Shape;275;p2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Count the Occurrences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We can determine how many times a number x occurs in the array by comparing x to each element and incrementing count every time there is a match:</a:t>
            </a:r>
            <a:endParaRPr/>
          </a:p>
        </p:txBody>
      </p:sp>
      <p:sp>
        <p:nvSpPr>
          <p:cNvPr id="276" name="Google Shape;276;p22"/>
          <p:cNvSpPr txBox="1"/>
          <p:nvPr/>
        </p:nvSpPr>
        <p:spPr>
          <a:xfrm>
            <a:off x="609600" y="4191000"/>
            <a:ext cx="8305800" cy="20478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int x;</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int count;</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x = ...;                        //Assign some value to x</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count = 0;</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for (int i = 0; i &lt; 500; i++){</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if (abc[i] == x) </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count++;                  //Found another element equal to x</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a:t>
            </a:r>
            <a:r>
              <a:rPr b="0" i="0" lang="en-US" sz="1600" u="none">
                <a:solidFill>
                  <a:srgbClr val="E44C22"/>
                </a:solidFill>
                <a:latin typeface="Tahoma"/>
                <a:ea typeface="Tahoma"/>
                <a:cs typeface="Tahoma"/>
                <a:sym typeface="Tahoma"/>
              </a:rPr>
              <a:t> </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2" name="Shape 1252"/>
        <p:cNvGrpSpPr/>
        <p:nvPr/>
      </p:nvGrpSpPr>
      <p:grpSpPr>
        <a:xfrm>
          <a:off x="0" y="0"/>
          <a:ext cx="0" cy="0"/>
          <a:chOff x="0" y="0"/>
          <a:chExt cx="0" cy="0"/>
        </a:xfrm>
      </p:grpSpPr>
      <p:sp>
        <p:nvSpPr>
          <p:cNvPr id="1253" name="Google Shape;1253;p17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10.1  Advanced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Operations on Strings</a:t>
            </a:r>
            <a:endParaRPr/>
          </a:p>
        </p:txBody>
      </p:sp>
      <p:sp>
        <p:nvSpPr>
          <p:cNvPr id="1254" name="Google Shape;1254;p175"/>
          <p:cNvSpPr txBox="1"/>
          <p:nvPr>
            <p:ph idx="1" type="body"/>
          </p:nvPr>
        </p:nvSpPr>
        <p:spPr>
          <a:xfrm>
            <a:off x="838200" y="1676400"/>
            <a:ext cx="77724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Consider the problem of extracting words from a line of text.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To obtain the first word, we could copy the string's characters to a new string until we reach the first space character in the string (assuming the delimiter between words is the space) or we reach the length of the string.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Here is a code segment that uses this strategy:</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8" name="Shape 1258"/>
        <p:cNvGrpSpPr/>
        <p:nvPr/>
      </p:nvGrpSpPr>
      <p:grpSpPr>
        <a:xfrm>
          <a:off x="0" y="0"/>
          <a:ext cx="0" cy="0"/>
          <a:chOff x="0" y="0"/>
          <a:chExt cx="0" cy="0"/>
        </a:xfrm>
      </p:grpSpPr>
      <p:sp>
        <p:nvSpPr>
          <p:cNvPr id="1259" name="Google Shape;1259;p17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10.1  Advanced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Operations on Strings</a:t>
            </a:r>
            <a:endParaRPr/>
          </a:p>
        </p:txBody>
      </p:sp>
      <p:sp>
        <p:nvSpPr>
          <p:cNvPr id="1260" name="Google Shape;1260;p176"/>
          <p:cNvSpPr txBox="1"/>
          <p:nvPr/>
        </p:nvSpPr>
        <p:spPr>
          <a:xfrm>
            <a:off x="914400" y="1752600"/>
            <a:ext cx="7696200" cy="50038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 Create a sample string</a:t>
            </a:r>
            <a:endParaRPr/>
          </a:p>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String original = "Hi there!";</a:t>
            </a:r>
            <a:endParaRPr/>
          </a:p>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 Variable to hold the first word, set to empty string</a:t>
            </a:r>
            <a:endParaRPr/>
          </a:p>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String word = "";</a:t>
            </a:r>
            <a:endParaRPr/>
          </a:p>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 Visit all the characters in the string</a:t>
            </a:r>
            <a:endParaRPr/>
          </a:p>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for (int i = 0; i &lt; original.length(); i++){</a:t>
            </a:r>
            <a:endParaRPr/>
          </a:p>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   // Or stop when a space is found</a:t>
            </a:r>
            <a:endParaRPr/>
          </a:p>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   if (original.charAt(i) == ' ')</a:t>
            </a:r>
            <a:endParaRPr/>
          </a:p>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      break;</a:t>
            </a:r>
            <a:endParaRPr/>
          </a:p>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   // Add the non-space character to the word</a:t>
            </a:r>
            <a:endParaRPr/>
          </a:p>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   word += original.charAt(i);</a:t>
            </a:r>
            <a:endParaRPr/>
          </a:p>
          <a:p>
            <a:pPr indent="0" lvl="0" marL="0"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a:t>
            </a:r>
            <a:r>
              <a:rPr b="0" i="0" lang="en-US" sz="1900" u="none">
                <a:solidFill>
                  <a:schemeClr val="dk1"/>
                </a:solidFill>
                <a:latin typeface="Tahoma"/>
                <a:ea typeface="Tahoma"/>
                <a:cs typeface="Tahoma"/>
                <a:sym typeface="Tahoma"/>
              </a:rPr>
              <a:t> </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4" name="Shape 1264"/>
        <p:cNvGrpSpPr/>
        <p:nvPr/>
      </p:nvGrpSpPr>
      <p:grpSpPr>
        <a:xfrm>
          <a:off x="0" y="0"/>
          <a:ext cx="0" cy="0"/>
          <a:chOff x="0" y="0"/>
          <a:chExt cx="0" cy="0"/>
        </a:xfrm>
      </p:grpSpPr>
      <p:sp>
        <p:nvSpPr>
          <p:cNvPr id="1265" name="Google Shape;1265;p17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10.1  Advanced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Operations on Strings</a:t>
            </a:r>
            <a:endParaRPr/>
          </a:p>
        </p:txBody>
      </p:sp>
      <p:sp>
        <p:nvSpPr>
          <p:cNvPr id="1266" name="Google Shape;1266;p177"/>
          <p:cNvSpPr txBox="1"/>
          <p:nvPr>
            <p:ph idx="1" type="body"/>
          </p:nvPr>
        </p:nvSpPr>
        <p:spPr>
          <a:xfrm>
            <a:off x="457200" y="1600200"/>
            <a:ext cx="81534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As you can see, this code combines the tasks of finding the first space character and building a </a:t>
            </a:r>
            <a:r>
              <a:rPr b="1" i="1" lang="en-US" sz="2200" u="none" cap="none" strike="noStrike">
                <a:solidFill>
                  <a:schemeClr val="dk1"/>
                </a:solidFill>
                <a:latin typeface="Tahoma"/>
                <a:ea typeface="Tahoma"/>
                <a:cs typeface="Tahoma"/>
                <a:sym typeface="Tahoma"/>
              </a:rPr>
              <a:t>substring</a:t>
            </a:r>
            <a:r>
              <a:rPr b="0" i="0" lang="en-US" sz="2200" u="none" cap="none" strike="noStrike">
                <a:solidFill>
                  <a:schemeClr val="dk1"/>
                </a:solidFill>
                <a:latin typeface="Tahoma"/>
                <a:ea typeface="Tahoma"/>
                <a:cs typeface="Tahoma"/>
                <a:sym typeface="Tahoma"/>
              </a:rPr>
              <a:t> of the original string. </a:t>
            </a:r>
            <a:endParaRPr/>
          </a:p>
          <a:p>
            <a:pPr indent="-285750" lvl="1" marL="742950" marR="0" rtl="0" algn="l">
              <a:lnSpc>
                <a:spcPct val="100000"/>
              </a:lnSpc>
              <a:spcBef>
                <a:spcPts val="56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problem is solved much more easily by using two separate String methods that are designed for these tasks.</a:t>
            </a:r>
            <a:r>
              <a:rPr b="0" i="0" lang="en-US" sz="2800" u="none" cap="none" strike="noStrike">
                <a:solidFill>
                  <a:schemeClr val="dk1"/>
                </a:solidFill>
                <a:latin typeface="Tahoma"/>
                <a:ea typeface="Tahoma"/>
                <a:cs typeface="Tahoma"/>
                <a:sym typeface="Tahoma"/>
              </a:rPr>
              <a:t> </a:t>
            </a:r>
            <a:endParaRPr/>
          </a:p>
        </p:txBody>
      </p:sp>
      <p:sp>
        <p:nvSpPr>
          <p:cNvPr id="1267" name="Google Shape;1267;p177"/>
          <p:cNvSpPr txBox="1"/>
          <p:nvPr/>
        </p:nvSpPr>
        <p:spPr>
          <a:xfrm>
            <a:off x="1143000" y="3886200"/>
            <a:ext cx="7543800" cy="27813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String original = "Hi there!";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Search for the position of the first space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int endPosition = original.indexOf('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If there is no space, use the whole string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if (endPosition == -1)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endPosition = original.length();</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Extract the first word</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String word = original.substring(0, endPosition);</a:t>
            </a:r>
            <a:r>
              <a:rPr b="0" i="0" lang="en-US" sz="1200" u="none">
                <a:solidFill>
                  <a:schemeClr val="dk1"/>
                </a:solidFill>
                <a:latin typeface="Arial"/>
                <a:ea typeface="Arial"/>
                <a:cs typeface="Arial"/>
                <a:sym typeface="Arial"/>
              </a:rPr>
              <a:t>          </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1" name="Shape 1271"/>
        <p:cNvGrpSpPr/>
        <p:nvPr/>
      </p:nvGrpSpPr>
      <p:grpSpPr>
        <a:xfrm>
          <a:off x="0" y="0"/>
          <a:ext cx="0" cy="0"/>
          <a:chOff x="0" y="0"/>
          <a:chExt cx="0" cy="0"/>
        </a:xfrm>
      </p:grpSpPr>
      <p:sp>
        <p:nvSpPr>
          <p:cNvPr id="1272" name="Google Shape;1272;p17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10.1  Advanced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Operations on Strings</a:t>
            </a:r>
            <a:endParaRPr/>
          </a:p>
        </p:txBody>
      </p:sp>
      <p:pic>
        <p:nvPicPr>
          <p:cNvPr id="1273" name="Google Shape;1273;p178"/>
          <p:cNvPicPr preferRelativeResize="0"/>
          <p:nvPr>
            <p:ph idx="1" type="body"/>
          </p:nvPr>
        </p:nvPicPr>
        <p:blipFill rotWithShape="1">
          <a:blip r:embed="rId3">
            <a:alphaModFix/>
          </a:blip>
          <a:srcRect b="0" l="0" r="0" t="0"/>
          <a:stretch/>
        </p:blipFill>
        <p:spPr>
          <a:xfrm>
            <a:off x="990600" y="1600200"/>
            <a:ext cx="7620000" cy="50292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7" name="Shape 1277"/>
        <p:cNvGrpSpPr/>
        <p:nvPr/>
      </p:nvGrpSpPr>
      <p:grpSpPr>
        <a:xfrm>
          <a:off x="0" y="0"/>
          <a:ext cx="0" cy="0"/>
          <a:chOff x="0" y="0"/>
          <a:chExt cx="0" cy="0"/>
        </a:xfrm>
      </p:grpSpPr>
      <p:sp>
        <p:nvSpPr>
          <p:cNvPr id="1278" name="Google Shape;1278;p17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10.1  Advanced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Operations on Strings</a:t>
            </a:r>
            <a:endParaRPr/>
          </a:p>
        </p:txBody>
      </p:sp>
      <p:pic>
        <p:nvPicPr>
          <p:cNvPr id="1279" name="Google Shape;1279;p179"/>
          <p:cNvPicPr preferRelativeResize="0"/>
          <p:nvPr>
            <p:ph idx="1" type="body"/>
          </p:nvPr>
        </p:nvPicPr>
        <p:blipFill rotWithShape="1">
          <a:blip r:embed="rId3">
            <a:alphaModFix/>
          </a:blip>
          <a:srcRect b="0" l="0" r="0" t="0"/>
          <a:stretch/>
        </p:blipFill>
        <p:spPr>
          <a:xfrm>
            <a:off x="762000" y="1676400"/>
            <a:ext cx="7848600" cy="4651375"/>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3" name="Shape 1283"/>
        <p:cNvGrpSpPr/>
        <p:nvPr/>
      </p:nvGrpSpPr>
      <p:grpSpPr>
        <a:xfrm>
          <a:off x="0" y="0"/>
          <a:ext cx="0" cy="0"/>
          <a:chOff x="0" y="0"/>
          <a:chExt cx="0" cy="0"/>
        </a:xfrm>
      </p:grpSpPr>
      <p:sp>
        <p:nvSpPr>
          <p:cNvPr id="1284" name="Google Shape;1284;p18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10.1  Advanced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Operations on Strings</a:t>
            </a:r>
            <a:endParaRPr/>
          </a:p>
        </p:txBody>
      </p:sp>
      <p:pic>
        <p:nvPicPr>
          <p:cNvPr id="1285" name="Google Shape;1285;p180"/>
          <p:cNvPicPr preferRelativeResize="0"/>
          <p:nvPr>
            <p:ph idx="1" type="body"/>
          </p:nvPr>
        </p:nvPicPr>
        <p:blipFill rotWithShape="1">
          <a:blip r:embed="rId3">
            <a:alphaModFix/>
          </a:blip>
          <a:srcRect b="0" l="0" r="0" t="0"/>
          <a:stretch/>
        </p:blipFill>
        <p:spPr>
          <a:xfrm>
            <a:off x="838200" y="1752600"/>
            <a:ext cx="7772400" cy="4572000"/>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9" name="Shape 1289"/>
        <p:cNvGrpSpPr/>
        <p:nvPr/>
      </p:nvGrpSpPr>
      <p:grpSpPr>
        <a:xfrm>
          <a:off x="0" y="0"/>
          <a:ext cx="0" cy="0"/>
          <a:chOff x="0" y="0"/>
          <a:chExt cx="0" cy="0"/>
        </a:xfrm>
      </p:grpSpPr>
      <p:sp>
        <p:nvSpPr>
          <p:cNvPr id="1290" name="Google Shape;1290;p18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10.2  Searching</a:t>
            </a:r>
            <a:endParaRPr/>
          </a:p>
        </p:txBody>
      </p:sp>
      <p:sp>
        <p:nvSpPr>
          <p:cNvPr id="1291" name="Google Shape;1291;p181"/>
          <p:cNvSpPr txBox="1"/>
          <p:nvPr>
            <p:ph idx="1" type="body"/>
          </p:nvPr>
        </p:nvSpPr>
        <p:spPr>
          <a:xfrm>
            <a:off x="838200" y="1676400"/>
            <a:ext cx="79248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Linear Search</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In Lesson 7, we developed the code for a method that searches an array of </a:t>
            </a:r>
            <a:r>
              <a:rPr b="0" i="0" lang="en-US" sz="2600" u="none" cap="none" strike="noStrike">
                <a:solidFill>
                  <a:schemeClr val="dk1"/>
                </a:solidFill>
                <a:latin typeface="Century Gothic"/>
                <a:ea typeface="Century Gothic"/>
                <a:cs typeface="Century Gothic"/>
                <a:sym typeface="Century Gothic"/>
              </a:rPr>
              <a:t>int</a:t>
            </a:r>
            <a:r>
              <a:rPr b="0" i="0" lang="en-US" sz="2600" u="none" cap="none" strike="noStrike">
                <a:solidFill>
                  <a:schemeClr val="dk1"/>
                </a:solidFill>
                <a:latin typeface="Tahoma"/>
                <a:ea typeface="Tahoma"/>
                <a:cs typeface="Tahoma"/>
                <a:sym typeface="Tahoma"/>
              </a:rPr>
              <a:t> for a given target value.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method returns the index of the first matching value or -1 if the value is not in the array.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method examines each element in sequence, starting with the first one, to determine if a target element is present.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loop breaks if the target is found. </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5" name="Shape 1295"/>
        <p:cNvGrpSpPr/>
        <p:nvPr/>
      </p:nvGrpSpPr>
      <p:grpSpPr>
        <a:xfrm>
          <a:off x="0" y="0"/>
          <a:ext cx="0" cy="0"/>
          <a:chOff x="0" y="0"/>
          <a:chExt cx="0" cy="0"/>
        </a:xfrm>
      </p:grpSpPr>
      <p:sp>
        <p:nvSpPr>
          <p:cNvPr id="1296" name="Google Shape;1296;p18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10.2  Searching</a:t>
            </a:r>
            <a:endParaRPr/>
          </a:p>
        </p:txBody>
      </p:sp>
      <p:sp>
        <p:nvSpPr>
          <p:cNvPr id="1297" name="Google Shape;1297;p182"/>
          <p:cNvSpPr txBox="1"/>
          <p:nvPr>
            <p:ph idx="1" type="body"/>
          </p:nvPr>
        </p:nvSpPr>
        <p:spPr>
          <a:xfrm>
            <a:off x="838200" y="1676400"/>
            <a:ext cx="7772400" cy="4343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method must examine every element to determine the absence of a target.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This method of searching is usually called </a:t>
            </a:r>
            <a:r>
              <a:rPr b="1" i="1" lang="en-US" sz="2600" u="none" cap="none" strike="noStrike">
                <a:solidFill>
                  <a:schemeClr val="dk1"/>
                </a:solidFill>
                <a:latin typeface="Tahoma"/>
                <a:ea typeface="Tahoma"/>
                <a:cs typeface="Tahoma"/>
                <a:sym typeface="Tahoma"/>
              </a:rPr>
              <a:t>linear search</a:t>
            </a:r>
            <a:r>
              <a:rPr b="0" i="0" lang="en-US" sz="2600" u="none" cap="none" strike="noStrike">
                <a:solidFill>
                  <a:schemeClr val="dk1"/>
                </a:solidFill>
                <a:latin typeface="Tahoma"/>
                <a:ea typeface="Tahoma"/>
                <a:cs typeface="Tahoma"/>
                <a:sym typeface="Tahoma"/>
              </a:rPr>
              <a:t>.</a:t>
            </a:r>
            <a:endParaRPr/>
          </a:p>
          <a:p>
            <a:pPr indent="-177800" lvl="0" marL="34290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p:txBody>
      </p:sp>
      <p:sp>
        <p:nvSpPr>
          <p:cNvPr id="1298" name="Google Shape;1298;p182"/>
          <p:cNvSpPr txBox="1"/>
          <p:nvPr/>
        </p:nvSpPr>
        <p:spPr>
          <a:xfrm>
            <a:off x="1066800" y="3810000"/>
            <a:ext cx="7696200" cy="28702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urier New"/>
              <a:buNone/>
            </a:pPr>
            <a:r>
              <a:rPr b="0" i="0" lang="en-US" sz="2600" u="none">
                <a:solidFill>
                  <a:schemeClr val="dk1"/>
                </a:solidFill>
                <a:latin typeface="Courier New"/>
                <a:ea typeface="Courier New"/>
                <a:cs typeface="Courier New"/>
                <a:sym typeface="Courier New"/>
              </a:rPr>
              <a:t>int search (int[] a, int searchValue){</a:t>
            </a:r>
            <a:endParaRPr/>
          </a:p>
          <a:p>
            <a:pPr indent="0" lvl="0" marL="0" marR="0" rtl="0" algn="l">
              <a:lnSpc>
                <a:spcPct val="100000"/>
              </a:lnSpc>
              <a:spcBef>
                <a:spcPts val="0"/>
              </a:spcBef>
              <a:spcAft>
                <a:spcPts val="0"/>
              </a:spcAft>
              <a:buClr>
                <a:schemeClr val="dk1"/>
              </a:buClr>
              <a:buSzPts val="2600"/>
              <a:buFont typeface="Courier New"/>
              <a:buNone/>
            </a:pPr>
            <a:r>
              <a:rPr b="0" i="0" lang="en-US" sz="2600" u="none">
                <a:solidFill>
                  <a:schemeClr val="dk1"/>
                </a:solidFill>
                <a:latin typeface="Courier New"/>
                <a:ea typeface="Courier New"/>
                <a:cs typeface="Courier New"/>
                <a:sym typeface="Courier New"/>
              </a:rPr>
              <a:t>   for (int i = 0; i &lt; a.length; i++)</a:t>
            </a:r>
            <a:endParaRPr/>
          </a:p>
          <a:p>
            <a:pPr indent="0" lvl="0" marL="0" marR="0" rtl="0" algn="l">
              <a:lnSpc>
                <a:spcPct val="100000"/>
              </a:lnSpc>
              <a:spcBef>
                <a:spcPts val="0"/>
              </a:spcBef>
              <a:spcAft>
                <a:spcPts val="0"/>
              </a:spcAft>
              <a:buClr>
                <a:schemeClr val="dk1"/>
              </a:buClr>
              <a:buSzPts val="2600"/>
              <a:buFont typeface="Courier New"/>
              <a:buNone/>
            </a:pPr>
            <a:r>
              <a:rPr b="0" i="0" lang="en-US" sz="2600" u="none">
                <a:solidFill>
                  <a:schemeClr val="dk1"/>
                </a:solidFill>
                <a:latin typeface="Courier New"/>
                <a:ea typeface="Courier New"/>
                <a:cs typeface="Courier New"/>
                <a:sym typeface="Courier New"/>
              </a:rPr>
              <a:t>      if (a[i] == searchValue)</a:t>
            </a:r>
            <a:endParaRPr/>
          </a:p>
          <a:p>
            <a:pPr indent="0" lvl="0" marL="0" marR="0" rtl="0" algn="l">
              <a:lnSpc>
                <a:spcPct val="100000"/>
              </a:lnSpc>
              <a:spcBef>
                <a:spcPts val="0"/>
              </a:spcBef>
              <a:spcAft>
                <a:spcPts val="0"/>
              </a:spcAft>
              <a:buClr>
                <a:schemeClr val="dk1"/>
              </a:buClr>
              <a:buSzPts val="2600"/>
              <a:buFont typeface="Courier New"/>
              <a:buNone/>
            </a:pPr>
            <a:r>
              <a:rPr b="0" i="0" lang="en-US" sz="2600" u="none">
                <a:solidFill>
                  <a:schemeClr val="dk1"/>
                </a:solidFill>
                <a:latin typeface="Courier New"/>
                <a:ea typeface="Courier New"/>
                <a:cs typeface="Courier New"/>
                <a:sym typeface="Courier New"/>
              </a:rPr>
              <a:t>         return i;</a:t>
            </a:r>
            <a:endParaRPr/>
          </a:p>
          <a:p>
            <a:pPr indent="0" lvl="0" marL="0" marR="0" rtl="0" algn="l">
              <a:lnSpc>
                <a:spcPct val="100000"/>
              </a:lnSpc>
              <a:spcBef>
                <a:spcPts val="0"/>
              </a:spcBef>
              <a:spcAft>
                <a:spcPts val="0"/>
              </a:spcAft>
              <a:buClr>
                <a:schemeClr val="dk1"/>
              </a:buClr>
              <a:buSzPts val="2600"/>
              <a:buFont typeface="Courier New"/>
              <a:buNone/>
            </a:pPr>
            <a:r>
              <a:rPr b="0" i="0" lang="en-US" sz="2600" u="none">
                <a:solidFill>
                  <a:schemeClr val="dk1"/>
                </a:solidFill>
                <a:latin typeface="Courier New"/>
                <a:ea typeface="Courier New"/>
                <a:cs typeface="Courier New"/>
                <a:sym typeface="Courier New"/>
              </a:rPr>
              <a:t>   return -1;</a:t>
            </a:r>
            <a:endParaRPr/>
          </a:p>
          <a:p>
            <a:pPr indent="0" lvl="0" marL="0" marR="0" rtl="0" algn="l">
              <a:lnSpc>
                <a:spcPct val="100000"/>
              </a:lnSpc>
              <a:spcBef>
                <a:spcPts val="0"/>
              </a:spcBef>
              <a:spcAft>
                <a:spcPts val="0"/>
              </a:spcAft>
              <a:buClr>
                <a:schemeClr val="dk1"/>
              </a:buClr>
              <a:buSzPts val="2600"/>
              <a:buFont typeface="Arial"/>
              <a:buNone/>
            </a:pPr>
            <a:r>
              <a:rPr b="0" i="0" lang="en-US" sz="2600" u="none">
                <a:solidFill>
                  <a:schemeClr val="dk1"/>
                </a:solidFill>
                <a:latin typeface="Arial"/>
                <a:ea typeface="Arial"/>
                <a:cs typeface="Arial"/>
                <a:sym typeface="Arial"/>
              </a:rPr>
              <a:t>}</a:t>
            </a:r>
            <a:r>
              <a:rPr b="0" i="0" lang="en-US" sz="2600" u="none">
                <a:solidFill>
                  <a:schemeClr val="dk1"/>
                </a:solidFill>
                <a:latin typeface="Tahoma"/>
                <a:ea typeface="Tahoma"/>
                <a:cs typeface="Tahoma"/>
                <a:sym typeface="Tahoma"/>
              </a:rPr>
              <a:t>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2" name="Shape 1302"/>
        <p:cNvGrpSpPr/>
        <p:nvPr/>
      </p:nvGrpSpPr>
      <p:grpSpPr>
        <a:xfrm>
          <a:off x="0" y="0"/>
          <a:ext cx="0" cy="0"/>
          <a:chOff x="0" y="0"/>
          <a:chExt cx="0" cy="0"/>
        </a:xfrm>
      </p:grpSpPr>
      <p:sp>
        <p:nvSpPr>
          <p:cNvPr id="1303" name="Google Shape;1303;p18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10.2  Searching</a:t>
            </a:r>
            <a:endParaRPr/>
          </a:p>
        </p:txBody>
      </p:sp>
      <p:sp>
        <p:nvSpPr>
          <p:cNvPr id="1304" name="Google Shape;1304;p183"/>
          <p:cNvSpPr txBox="1"/>
          <p:nvPr>
            <p:ph idx="1" type="body"/>
          </p:nvPr>
        </p:nvSpPr>
        <p:spPr>
          <a:xfrm>
            <a:off x="838200" y="1600200"/>
            <a:ext cx="7772400"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SEARCHING AN ARRAY OF OBJECTS</a:t>
            </a:r>
            <a:endParaRPr/>
          </a:p>
          <a:p>
            <a:pPr indent="-285750" lvl="1" marL="742950" marR="0" rtl="0" algn="l">
              <a:lnSpc>
                <a:spcPct val="100000"/>
              </a:lnSpc>
              <a:spcBef>
                <a:spcPts val="500"/>
              </a:spcBef>
              <a:spcAft>
                <a:spcPts val="0"/>
              </a:spcAft>
              <a:buClr>
                <a:schemeClr val="dk1"/>
              </a:buClr>
              <a:buSzPts val="2500"/>
              <a:buFont typeface="Tahoma"/>
              <a:buChar char="•"/>
            </a:pPr>
            <a:r>
              <a:rPr b="0" i="0" lang="en-US" sz="2500" u="none" cap="none" strike="noStrike">
                <a:solidFill>
                  <a:schemeClr val="dk1"/>
                </a:solidFill>
                <a:latin typeface="Tahoma"/>
                <a:ea typeface="Tahoma"/>
                <a:cs typeface="Tahoma"/>
                <a:sym typeface="Tahoma"/>
              </a:rPr>
              <a:t>Suppose we have an array of names that we wish to search for a given name. </a:t>
            </a:r>
            <a:endParaRPr/>
          </a:p>
          <a:p>
            <a:pPr indent="-285750" lvl="1" marL="742950" marR="0" rtl="0" algn="l">
              <a:lnSpc>
                <a:spcPct val="100000"/>
              </a:lnSpc>
              <a:spcBef>
                <a:spcPts val="500"/>
              </a:spcBef>
              <a:spcAft>
                <a:spcPts val="0"/>
              </a:spcAft>
              <a:buClr>
                <a:schemeClr val="dk1"/>
              </a:buClr>
              <a:buSzPts val="2500"/>
              <a:buFont typeface="Tahoma"/>
              <a:buChar char="•"/>
            </a:pPr>
            <a:r>
              <a:rPr b="0" i="0" lang="en-US" sz="2500" u="none" cap="none" strike="noStrike">
                <a:solidFill>
                  <a:schemeClr val="dk1"/>
                </a:solidFill>
                <a:latin typeface="Tahoma"/>
                <a:ea typeface="Tahoma"/>
                <a:cs typeface="Tahoma"/>
                <a:sym typeface="Tahoma"/>
              </a:rPr>
              <a:t>A name is a String. </a:t>
            </a:r>
            <a:endParaRPr/>
          </a:p>
          <a:p>
            <a:pPr indent="-285750" lvl="1" marL="742950" marR="0" rtl="0" algn="l">
              <a:lnSpc>
                <a:spcPct val="100000"/>
              </a:lnSpc>
              <a:spcBef>
                <a:spcPts val="560"/>
              </a:spcBef>
              <a:spcAft>
                <a:spcPts val="0"/>
              </a:spcAft>
              <a:buClr>
                <a:schemeClr val="dk1"/>
              </a:buClr>
              <a:buSzPts val="2500"/>
              <a:buFont typeface="Tahoma"/>
              <a:buChar char="•"/>
            </a:pPr>
            <a:r>
              <a:rPr b="0" i="0" lang="en-US" sz="2500" u="none" cap="none" strike="noStrike">
                <a:solidFill>
                  <a:schemeClr val="dk1"/>
                </a:solidFill>
                <a:latin typeface="Tahoma"/>
                <a:ea typeface="Tahoma"/>
                <a:cs typeface="Tahoma"/>
                <a:sym typeface="Tahoma"/>
              </a:rPr>
              <a:t>The change in the loop is that two string elements must be compared with the method equals instead of the operator ==.</a:t>
            </a:r>
            <a:r>
              <a:rPr b="0" i="0" lang="en-US" sz="2800" u="none" cap="none" strike="noStrike">
                <a:solidFill>
                  <a:schemeClr val="dk1"/>
                </a:solidFill>
                <a:latin typeface="Tahoma"/>
                <a:ea typeface="Tahoma"/>
                <a:cs typeface="Tahoma"/>
                <a:sym typeface="Tahoma"/>
              </a:rPr>
              <a:t> </a:t>
            </a:r>
            <a:endParaRPr/>
          </a:p>
        </p:txBody>
      </p:sp>
      <p:sp>
        <p:nvSpPr>
          <p:cNvPr id="1305" name="Google Shape;1305;p183"/>
          <p:cNvSpPr txBox="1"/>
          <p:nvPr/>
        </p:nvSpPr>
        <p:spPr>
          <a:xfrm>
            <a:off x="1371600" y="4724400"/>
            <a:ext cx="7086600" cy="19208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int search (String[] a, String searchValue){</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for (i = 0; i &lt; a.length; i++)</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if (a[i].equals(searchValue))</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return i;</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return -1;</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t>
            </a:r>
            <a:r>
              <a:rPr b="0" i="0" lang="en-US" sz="2000" u="none">
                <a:solidFill>
                  <a:schemeClr val="dk1"/>
                </a:solidFill>
                <a:latin typeface="Tahoma"/>
                <a:ea typeface="Tahoma"/>
                <a:cs typeface="Tahoma"/>
                <a:sym typeface="Tahoma"/>
              </a:rPr>
              <a:t> </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9" name="Shape 1309"/>
        <p:cNvGrpSpPr/>
        <p:nvPr/>
      </p:nvGrpSpPr>
      <p:grpSpPr>
        <a:xfrm>
          <a:off x="0" y="0"/>
          <a:ext cx="0" cy="0"/>
          <a:chOff x="0" y="0"/>
          <a:chExt cx="0" cy="0"/>
        </a:xfrm>
      </p:grpSpPr>
      <p:sp>
        <p:nvSpPr>
          <p:cNvPr id="1310" name="Google Shape;1310;p18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10.2  Searching</a:t>
            </a:r>
            <a:endParaRPr/>
          </a:p>
        </p:txBody>
      </p:sp>
      <p:sp>
        <p:nvSpPr>
          <p:cNvPr id="1311" name="Google Shape;1311;p184"/>
          <p:cNvSpPr txBox="1"/>
          <p:nvPr>
            <p:ph idx="1" type="body"/>
          </p:nvPr>
        </p:nvSpPr>
        <p:spPr>
          <a:xfrm>
            <a:off x="609600" y="1600200"/>
            <a:ext cx="80010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This method can be generalized to work with any objects, not just strings. </a:t>
            </a:r>
            <a:endParaRPr/>
          </a:p>
          <a:p>
            <a:pPr indent="-254000" lvl="1" marL="742950" marR="0" rtl="0" algn="l">
              <a:lnSpc>
                <a:spcPct val="9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9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We simply substitute Object for String in the formal parameter list. </a:t>
            </a:r>
            <a:endParaRPr/>
          </a:p>
          <a:p>
            <a:pPr indent="-254000" lvl="1" marL="742950" marR="0" rtl="0" algn="l">
              <a:lnSpc>
                <a:spcPct val="9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9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method still works for strings, and we can also use it to search an array of Student objects for a target student, assuming that the Student class includes an appropriate equals method.</a:t>
            </a:r>
            <a:endParaRPr/>
          </a:p>
          <a:p>
            <a:pPr indent="-254000" lvl="1" marL="742950" marR="0" rtl="0" algn="l">
              <a:lnSpc>
                <a:spcPct val="9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9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Following is a code segment that uses this single method to search arrays of two different types: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p2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8.3  Looping Through Arrays</a:t>
            </a:r>
            <a:endParaRPr/>
          </a:p>
        </p:txBody>
      </p:sp>
      <p:sp>
        <p:nvSpPr>
          <p:cNvPr id="282" name="Google Shape;282;p23"/>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Determine Presence or Absence</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To determine if a particular number is present in the array, programmers can break out of the loop as soon as the first match is found.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Boolean variable </a:t>
            </a:r>
            <a:r>
              <a:rPr b="0" i="0" lang="en-US" sz="2800" u="none" cap="none" strike="noStrike">
                <a:solidFill>
                  <a:schemeClr val="dk1"/>
                </a:solidFill>
                <a:latin typeface="Century Gothic"/>
                <a:ea typeface="Century Gothic"/>
                <a:cs typeface="Century Gothic"/>
                <a:sym typeface="Century Gothic"/>
              </a:rPr>
              <a:t>found</a:t>
            </a:r>
            <a:r>
              <a:rPr b="0" i="0" lang="en-US" sz="2800" u="none" cap="none" strike="noStrike">
                <a:solidFill>
                  <a:schemeClr val="dk1"/>
                </a:solidFill>
                <a:latin typeface="Tahoma"/>
                <a:ea typeface="Tahoma"/>
                <a:cs typeface="Tahoma"/>
                <a:sym typeface="Tahoma"/>
              </a:rPr>
              <a:t> indicates the outcome of the search.</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5" name="Shape 1315"/>
        <p:cNvGrpSpPr/>
        <p:nvPr/>
      </p:nvGrpSpPr>
      <p:grpSpPr>
        <a:xfrm>
          <a:off x="0" y="0"/>
          <a:ext cx="0" cy="0"/>
          <a:chOff x="0" y="0"/>
          <a:chExt cx="0" cy="0"/>
        </a:xfrm>
      </p:grpSpPr>
      <p:sp>
        <p:nvSpPr>
          <p:cNvPr id="1316" name="Google Shape;1316;p18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10.2  Searching</a:t>
            </a:r>
            <a:endParaRPr/>
          </a:p>
        </p:txBody>
      </p:sp>
      <p:sp>
        <p:nvSpPr>
          <p:cNvPr id="1317" name="Google Shape;1317;p185"/>
          <p:cNvSpPr txBox="1"/>
          <p:nvPr/>
        </p:nvSpPr>
        <p:spPr>
          <a:xfrm>
            <a:off x="685800" y="1981200"/>
            <a:ext cx="8077200" cy="2563812"/>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String[]  stringArray = {"Hi", "there", "Martin"};</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Student[] studentArray = new Student[5];</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Student   stu = new Student("Student 1", 100, 100, 100);</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for (int i = 0; i &lt; studentArray.length; i++)</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0" i="0" lang="en-US" sz="1400" u="none">
                <a:solidFill>
                  <a:schemeClr val="dk1"/>
                </a:solidFill>
                <a:latin typeface="Courier New"/>
                <a:ea typeface="Courier New"/>
                <a:cs typeface="Courier New"/>
                <a:sym typeface="Courier New"/>
              </a:rPr>
              <a:t>studentArray[i] = new Student("Student " + (i + 1), 100, 100, 100);</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int stringPos = search(stringArray, "Martin");  </a:t>
            </a:r>
            <a:r>
              <a:rPr b="0" i="0" lang="en-US" sz="1200" u="none">
                <a:solidFill>
                  <a:schemeClr val="dk1"/>
                </a:solidFill>
                <a:latin typeface="Courier New"/>
                <a:ea typeface="Courier New"/>
                <a:cs typeface="Courier New"/>
                <a:sym typeface="Courier New"/>
              </a:rPr>
              <a:t>// Returns 2</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int studentPos = search(studentArray, stu);        // Returns 0</a:t>
            </a:r>
            <a:r>
              <a:rPr b="0" i="0" lang="en-US" sz="1800" u="none">
                <a:solidFill>
                  <a:schemeClr val="dk1"/>
                </a:solidFill>
                <a:latin typeface="Tahoma"/>
                <a:ea typeface="Tahoma"/>
                <a:cs typeface="Tahoma"/>
                <a:sym typeface="Tahoma"/>
              </a:rPr>
              <a:t> </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1" name="Shape 1321"/>
        <p:cNvGrpSpPr/>
        <p:nvPr/>
      </p:nvGrpSpPr>
      <p:grpSpPr>
        <a:xfrm>
          <a:off x="0" y="0"/>
          <a:ext cx="0" cy="0"/>
          <a:chOff x="0" y="0"/>
          <a:chExt cx="0" cy="0"/>
        </a:xfrm>
      </p:grpSpPr>
      <p:sp>
        <p:nvSpPr>
          <p:cNvPr id="1322" name="Google Shape;1322;p18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10.2  Searching</a:t>
            </a:r>
            <a:endParaRPr/>
          </a:p>
        </p:txBody>
      </p:sp>
      <p:sp>
        <p:nvSpPr>
          <p:cNvPr id="1323" name="Google Shape;1323;p186"/>
          <p:cNvSpPr txBox="1"/>
          <p:nvPr>
            <p:ph idx="1" type="body"/>
          </p:nvPr>
        </p:nvSpPr>
        <p:spPr>
          <a:xfrm>
            <a:off x="838200" y="1676400"/>
            <a:ext cx="77724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Binary Search</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method of linear search works well for arrays that are fairly small (a few hundred elements).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As the array gets very large (thousands or millions of elements), the behavior of the search degrades.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When we have an array of elements that are in ascending order, such as a list of numbers or names, there is a much better way to proceed, using an algorithm known as </a:t>
            </a:r>
            <a:r>
              <a:rPr b="1" i="1" lang="en-US" sz="2400" u="none" cap="none" strike="noStrike">
                <a:solidFill>
                  <a:schemeClr val="dk1"/>
                </a:solidFill>
                <a:latin typeface="Tahoma"/>
                <a:ea typeface="Tahoma"/>
                <a:cs typeface="Tahoma"/>
                <a:sym typeface="Tahoma"/>
              </a:rPr>
              <a:t>binary search</a:t>
            </a:r>
            <a:r>
              <a:rPr b="0" i="0" lang="en-US" sz="24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This method is much faster than linear search for very large arrays.</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7" name="Shape 1327"/>
        <p:cNvGrpSpPr/>
        <p:nvPr/>
      </p:nvGrpSpPr>
      <p:grpSpPr>
        <a:xfrm>
          <a:off x="0" y="0"/>
          <a:ext cx="0" cy="0"/>
          <a:chOff x="0" y="0"/>
          <a:chExt cx="0" cy="0"/>
        </a:xfrm>
      </p:grpSpPr>
      <p:sp>
        <p:nvSpPr>
          <p:cNvPr id="1328" name="Google Shape;1328;p18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10.2  Searching</a:t>
            </a:r>
            <a:endParaRPr/>
          </a:p>
        </p:txBody>
      </p:sp>
      <p:sp>
        <p:nvSpPr>
          <p:cNvPr id="1329" name="Google Shape;1329;p187"/>
          <p:cNvSpPr txBox="1"/>
          <p:nvPr>
            <p:ph idx="1" type="body"/>
          </p:nvPr>
        </p:nvSpPr>
        <p:spPr>
          <a:xfrm>
            <a:off x="685800" y="1676400"/>
            <a:ext cx="79248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basic idea of binary search is to examine the element at the array's midpoint on each pass through the search loop.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If the current element matches the target, we return its position.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If the current element is less than the target, then we search the part of the array to the right of the midpoint (containing the positions of the greater items).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3" name="Shape 1333"/>
        <p:cNvGrpSpPr/>
        <p:nvPr/>
      </p:nvGrpSpPr>
      <p:grpSpPr>
        <a:xfrm>
          <a:off x="0" y="0"/>
          <a:ext cx="0" cy="0"/>
          <a:chOff x="0" y="0"/>
          <a:chExt cx="0" cy="0"/>
        </a:xfrm>
      </p:grpSpPr>
      <p:sp>
        <p:nvSpPr>
          <p:cNvPr id="1334" name="Google Shape;1334;p18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10.2  Searching</a:t>
            </a:r>
            <a:endParaRPr/>
          </a:p>
        </p:txBody>
      </p:sp>
      <p:sp>
        <p:nvSpPr>
          <p:cNvPr id="1335" name="Google Shape;1335;p188"/>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Otherwise, we search the part of the array to the left of the midpoint (containing the positions of the lesser items).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On each pass through the loop, the current leftmost position or the current rightmost position is adjusted to track the portion of the array being searched.</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9" name="Shape 1339"/>
        <p:cNvGrpSpPr/>
        <p:nvPr/>
      </p:nvGrpSpPr>
      <p:grpSpPr>
        <a:xfrm>
          <a:off x="0" y="0"/>
          <a:ext cx="0" cy="0"/>
          <a:chOff x="0" y="0"/>
          <a:chExt cx="0" cy="0"/>
        </a:xfrm>
      </p:grpSpPr>
      <p:sp>
        <p:nvSpPr>
          <p:cNvPr id="1340" name="Google Shape;1340;p18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10.2  Searching</a:t>
            </a:r>
            <a:endParaRPr/>
          </a:p>
        </p:txBody>
      </p:sp>
      <p:sp>
        <p:nvSpPr>
          <p:cNvPr id="1341" name="Google Shape;1341;p189"/>
          <p:cNvSpPr txBox="1"/>
          <p:nvPr>
            <p:ph idx="1" type="body"/>
          </p:nvPr>
        </p:nvSpPr>
        <p:spPr>
          <a:xfrm>
            <a:off x="838200" y="1752600"/>
            <a:ext cx="7772400" cy="4267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Figure 10-1 shows a trace of a binary search for the target value 5 in the array 1 3 5 7 9 11 13 15 17.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Note that on each pass through the loop, the number of elements yet to be examined is reduced by half.</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Herein lies the advantage of binary search over linear search for very large arrays.</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5" name="Shape 1345"/>
        <p:cNvGrpSpPr/>
        <p:nvPr/>
      </p:nvGrpSpPr>
      <p:grpSpPr>
        <a:xfrm>
          <a:off x="0" y="0"/>
          <a:ext cx="0" cy="0"/>
          <a:chOff x="0" y="0"/>
          <a:chExt cx="0" cy="0"/>
        </a:xfrm>
      </p:grpSpPr>
      <p:sp>
        <p:nvSpPr>
          <p:cNvPr id="1346" name="Google Shape;1346;p19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10.2  Searching</a:t>
            </a:r>
            <a:endParaRPr/>
          </a:p>
        </p:txBody>
      </p:sp>
      <p:pic>
        <p:nvPicPr>
          <p:cNvPr id="1347" name="Google Shape;1347;p190"/>
          <p:cNvPicPr preferRelativeResize="0"/>
          <p:nvPr>
            <p:ph idx="1" type="body"/>
          </p:nvPr>
        </p:nvPicPr>
        <p:blipFill rotWithShape="1">
          <a:blip r:embed="rId3">
            <a:alphaModFix/>
          </a:blip>
          <a:srcRect b="0" l="0" r="0" t="0"/>
          <a:stretch/>
        </p:blipFill>
        <p:spPr>
          <a:xfrm>
            <a:off x="838200" y="1676400"/>
            <a:ext cx="7848600" cy="4495800"/>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1" name="Shape 1351"/>
        <p:cNvGrpSpPr/>
        <p:nvPr/>
      </p:nvGrpSpPr>
      <p:grpSpPr>
        <a:xfrm>
          <a:off x="0" y="0"/>
          <a:ext cx="0" cy="0"/>
          <a:chOff x="0" y="0"/>
          <a:chExt cx="0" cy="0"/>
        </a:xfrm>
      </p:grpSpPr>
      <p:sp>
        <p:nvSpPr>
          <p:cNvPr id="1352" name="Google Shape;1352;p19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10.2  Searching</a:t>
            </a:r>
            <a:endParaRPr/>
          </a:p>
        </p:txBody>
      </p:sp>
      <p:sp>
        <p:nvSpPr>
          <p:cNvPr id="1353" name="Google Shape;1353;p191"/>
          <p:cNvSpPr txBox="1"/>
          <p:nvPr>
            <p:ph idx="1" type="body"/>
          </p:nvPr>
        </p:nvSpPr>
        <p:spPr>
          <a:xfrm>
            <a:off x="685800" y="1676400"/>
            <a:ext cx="79248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COMPARING OBJECTS AND THE COMPARABLE INTERFACE</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When using binary search with an array of objects, we must compare two objects.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But objects do not understand the &lt; and &gt; operators, and we have seen that == is not a wise choice for comparing two objects for equality.</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Classes that implement the </a:t>
            </a:r>
            <a:r>
              <a:rPr b="0" i="0" lang="en-US" sz="2400" u="none" cap="none" strike="noStrike">
                <a:solidFill>
                  <a:schemeClr val="dk1"/>
                </a:solidFill>
                <a:latin typeface="Century Gothic"/>
                <a:ea typeface="Century Gothic"/>
                <a:cs typeface="Century Gothic"/>
                <a:sym typeface="Century Gothic"/>
              </a:rPr>
              <a:t>Comparable</a:t>
            </a:r>
            <a:r>
              <a:rPr b="0" i="0" lang="en-US" sz="2400" u="none" cap="none" strike="noStrike">
                <a:solidFill>
                  <a:schemeClr val="dk1"/>
                </a:solidFill>
                <a:latin typeface="Tahoma"/>
                <a:ea typeface="Tahoma"/>
                <a:cs typeface="Tahoma"/>
                <a:sym typeface="Tahoma"/>
              </a:rPr>
              <a:t> interface include the method </a:t>
            </a:r>
            <a:r>
              <a:rPr b="0" i="0" lang="en-US" sz="2400" u="none" cap="none" strike="noStrike">
                <a:solidFill>
                  <a:schemeClr val="dk1"/>
                </a:solidFill>
                <a:latin typeface="Century Gothic"/>
                <a:ea typeface="Century Gothic"/>
                <a:cs typeface="Century Gothic"/>
                <a:sym typeface="Century Gothic"/>
              </a:rPr>
              <a:t>compareTo</a:t>
            </a:r>
            <a:r>
              <a:rPr b="0" i="0" lang="en-US" sz="2400" u="none" cap="none" strike="noStrike">
                <a:solidFill>
                  <a:schemeClr val="dk1"/>
                </a:solidFill>
                <a:latin typeface="Tahoma"/>
                <a:ea typeface="Tahoma"/>
                <a:cs typeface="Tahoma"/>
                <a:sym typeface="Tahoma"/>
              </a:rPr>
              <a:t>, which performs the three different comparisons.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Here is the signature of </a:t>
            </a:r>
            <a:r>
              <a:rPr b="0" i="0" lang="en-US" sz="2400" u="none" cap="none" strike="noStrike">
                <a:solidFill>
                  <a:schemeClr val="dk1"/>
                </a:solidFill>
                <a:latin typeface="Century Gothic"/>
                <a:ea typeface="Century Gothic"/>
                <a:cs typeface="Century Gothic"/>
                <a:sym typeface="Century Gothic"/>
              </a:rPr>
              <a:t>compareTo</a:t>
            </a:r>
            <a:r>
              <a:rPr b="0" i="0" lang="en-US" sz="2400" u="none" cap="none" strike="noStrike">
                <a:solidFill>
                  <a:schemeClr val="dk1"/>
                </a:solidFill>
                <a:latin typeface="Tahoma"/>
                <a:ea typeface="Tahoma"/>
                <a:cs typeface="Tahoma"/>
                <a:sym typeface="Tahoma"/>
              </a:rPr>
              <a:t>:</a:t>
            </a:r>
            <a:endParaRPr/>
          </a:p>
          <a:p>
            <a:pPr indent="-285750" lvl="1" marL="742950" marR="0" rtl="0" algn="ctr">
              <a:lnSpc>
                <a:spcPct val="90000"/>
              </a:lnSpc>
              <a:spcBef>
                <a:spcPts val="480"/>
              </a:spcBef>
              <a:spcAft>
                <a:spcPts val="0"/>
              </a:spcAft>
              <a:buClr>
                <a:schemeClr val="dk1"/>
              </a:buClr>
              <a:buSzPts val="2400"/>
              <a:buFont typeface="Courier New"/>
              <a:buNone/>
            </a:pPr>
            <a:r>
              <a:rPr b="1" i="0" lang="en-US" sz="2400" u="none" cap="none" strike="noStrike">
                <a:solidFill>
                  <a:schemeClr val="dk1"/>
                </a:solidFill>
                <a:latin typeface="Courier New"/>
                <a:ea typeface="Courier New"/>
                <a:cs typeface="Courier New"/>
                <a:sym typeface="Courier New"/>
              </a:rPr>
              <a:t>public int compareTo(Object other)</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7" name="Shape 1357"/>
        <p:cNvGrpSpPr/>
        <p:nvPr/>
      </p:nvGrpSpPr>
      <p:grpSpPr>
        <a:xfrm>
          <a:off x="0" y="0"/>
          <a:ext cx="0" cy="0"/>
          <a:chOff x="0" y="0"/>
          <a:chExt cx="0" cy="0"/>
        </a:xfrm>
      </p:grpSpPr>
      <p:sp>
        <p:nvSpPr>
          <p:cNvPr id="1358" name="Google Shape;1358;p19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10.2  Searching</a:t>
            </a:r>
            <a:endParaRPr/>
          </a:p>
        </p:txBody>
      </p:sp>
      <p:sp>
        <p:nvSpPr>
          <p:cNvPr id="1359" name="Google Shape;1359;p19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behavior of compareTo is summarized in Table 10-2.</a:t>
            </a:r>
            <a:endParaRPr/>
          </a:p>
        </p:txBody>
      </p:sp>
      <p:pic>
        <p:nvPicPr>
          <p:cNvPr id="1360" name="Google Shape;1360;p192"/>
          <p:cNvPicPr preferRelativeResize="0"/>
          <p:nvPr/>
        </p:nvPicPr>
        <p:blipFill rotWithShape="1">
          <a:blip r:embed="rId3">
            <a:alphaModFix/>
          </a:blip>
          <a:srcRect b="0" l="0" r="0" t="0"/>
          <a:stretch/>
        </p:blipFill>
        <p:spPr>
          <a:xfrm>
            <a:off x="457200" y="3124200"/>
            <a:ext cx="8401050" cy="2133600"/>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4" name="Shape 1364"/>
        <p:cNvGrpSpPr/>
        <p:nvPr/>
      </p:nvGrpSpPr>
      <p:grpSpPr>
        <a:xfrm>
          <a:off x="0" y="0"/>
          <a:ext cx="0" cy="0"/>
          <a:chOff x="0" y="0"/>
          <a:chExt cx="0" cy="0"/>
        </a:xfrm>
      </p:grpSpPr>
      <p:sp>
        <p:nvSpPr>
          <p:cNvPr id="1365" name="Google Shape;1365;p19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10.2  Searching</a:t>
            </a:r>
            <a:endParaRPr/>
          </a:p>
        </p:txBody>
      </p:sp>
      <p:sp>
        <p:nvSpPr>
          <p:cNvPr id="1366" name="Google Shape;1366;p193"/>
          <p:cNvSpPr txBox="1"/>
          <p:nvPr>
            <p:ph idx="1" type="body"/>
          </p:nvPr>
        </p:nvSpPr>
        <p:spPr>
          <a:xfrm>
            <a:off x="533400" y="1905000"/>
            <a:ext cx="80772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For example, the String class implements the Comparable interface; thus, the second output of the following code segment is 0:</a:t>
            </a:r>
            <a:endParaRPr/>
          </a:p>
        </p:txBody>
      </p:sp>
      <p:sp>
        <p:nvSpPr>
          <p:cNvPr id="1367" name="Google Shape;1367;p193"/>
          <p:cNvSpPr txBox="1"/>
          <p:nvPr/>
        </p:nvSpPr>
        <p:spPr>
          <a:xfrm>
            <a:off x="762000" y="3733800"/>
            <a:ext cx="8001000" cy="210185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String str = "Mary";</a:t>
            </a:r>
            <a:endParaRPr/>
          </a:p>
          <a:p>
            <a:pPr indent="0" lvl="0" marL="0" marR="0" rtl="0" algn="l">
              <a:lnSpc>
                <a:spcPct val="100000"/>
              </a:lnSpc>
              <a:spcBef>
                <a:spcPts val="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System.out.println(str.compareTo("Suzanne"));    // Outputs -6</a:t>
            </a:r>
            <a:endParaRPr/>
          </a:p>
          <a:p>
            <a:pPr indent="0" lvl="0" marL="0" marR="0" rtl="0" algn="l">
              <a:lnSpc>
                <a:spcPct val="100000"/>
              </a:lnSpc>
              <a:spcBef>
                <a:spcPts val="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System.out.println(str.compareTo("Mary"));       // Outputs 0</a:t>
            </a:r>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System.out.println(str.compareTo("Bob"));        // Outputs 11</a:t>
            </a:r>
            <a:r>
              <a:rPr b="0" i="0" lang="en-US" sz="1100" u="none">
                <a:solidFill>
                  <a:schemeClr val="dk1"/>
                </a:solidFill>
                <a:latin typeface="Tahoma"/>
                <a:ea typeface="Tahoma"/>
                <a:cs typeface="Tahoma"/>
                <a:sym typeface="Tahoma"/>
              </a:rPr>
              <a:t> </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1" name="Shape 1371"/>
        <p:cNvGrpSpPr/>
        <p:nvPr/>
      </p:nvGrpSpPr>
      <p:grpSpPr>
        <a:xfrm>
          <a:off x="0" y="0"/>
          <a:ext cx="0" cy="0"/>
          <a:chOff x="0" y="0"/>
          <a:chExt cx="0" cy="0"/>
        </a:xfrm>
      </p:grpSpPr>
      <p:sp>
        <p:nvSpPr>
          <p:cNvPr id="1372" name="Google Shape;1372;p19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10.2  Searching</a:t>
            </a:r>
            <a:endParaRPr/>
          </a:p>
        </p:txBody>
      </p:sp>
      <p:sp>
        <p:nvSpPr>
          <p:cNvPr id="1373" name="Google Shape;1373;p194"/>
          <p:cNvSpPr txBox="1"/>
          <p:nvPr>
            <p:ph idx="1" type="body"/>
          </p:nvPr>
        </p:nvSpPr>
        <p:spPr>
          <a:xfrm>
            <a:off x="838200" y="1905000"/>
            <a:ext cx="7772400" cy="4419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other output integers are system dependent, but the first should be negative while the third should be positive (in the example given, they are -6 and 11, respectively).</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Before sending the </a:t>
            </a:r>
            <a:r>
              <a:rPr b="0" i="0" lang="en-US" sz="2400" u="none" cap="none" strike="noStrike">
                <a:solidFill>
                  <a:schemeClr val="dk1"/>
                </a:solidFill>
                <a:latin typeface="Century Gothic"/>
                <a:ea typeface="Century Gothic"/>
                <a:cs typeface="Century Gothic"/>
                <a:sym typeface="Century Gothic"/>
              </a:rPr>
              <a:t>compareTo</a:t>
            </a:r>
            <a:r>
              <a:rPr b="0" i="0" lang="en-US" sz="2400" u="none" cap="none" strike="noStrike">
                <a:solidFill>
                  <a:schemeClr val="dk1"/>
                </a:solidFill>
                <a:latin typeface="Tahoma"/>
                <a:ea typeface="Tahoma"/>
                <a:cs typeface="Tahoma"/>
                <a:sym typeface="Tahoma"/>
              </a:rPr>
              <a:t> message to an arbitrary object, that object must be cast to </a:t>
            </a:r>
            <a:r>
              <a:rPr b="0" i="0" lang="en-US" sz="2400" u="none" cap="none" strike="noStrike">
                <a:solidFill>
                  <a:schemeClr val="dk1"/>
                </a:solidFill>
                <a:latin typeface="Century Gothic"/>
                <a:ea typeface="Century Gothic"/>
                <a:cs typeface="Century Gothic"/>
                <a:sym typeface="Century Gothic"/>
              </a:rPr>
              <a:t>Comparable</a:t>
            </a:r>
            <a:r>
              <a:rPr b="0" i="0" lang="en-US" sz="2400" u="none" cap="none" strike="noStrike">
                <a:solidFill>
                  <a:schemeClr val="dk1"/>
                </a:solidFill>
                <a:latin typeface="Tahoma"/>
                <a:ea typeface="Tahoma"/>
                <a:cs typeface="Tahoma"/>
                <a:sym typeface="Tahoma"/>
              </a:rPr>
              <a:t>, because </a:t>
            </a:r>
            <a:r>
              <a:rPr b="0" i="0" lang="en-US" sz="2400" u="none" cap="none" strike="noStrike">
                <a:solidFill>
                  <a:schemeClr val="dk1"/>
                </a:solidFill>
                <a:latin typeface="Century Gothic"/>
                <a:ea typeface="Century Gothic"/>
                <a:cs typeface="Century Gothic"/>
                <a:sym typeface="Century Gothic"/>
              </a:rPr>
              <a:t>Object</a:t>
            </a:r>
            <a:r>
              <a:rPr b="0" i="0" lang="en-US" sz="2400" u="none" cap="none" strike="noStrike">
                <a:solidFill>
                  <a:schemeClr val="dk1"/>
                </a:solidFill>
                <a:latin typeface="Tahoma"/>
                <a:ea typeface="Tahoma"/>
                <a:cs typeface="Tahoma"/>
                <a:sym typeface="Tahoma"/>
              </a:rPr>
              <a:t> does not implement the </a:t>
            </a:r>
            <a:r>
              <a:rPr b="0" i="0" lang="en-US" sz="2400" u="none" cap="none" strike="noStrike">
                <a:solidFill>
                  <a:schemeClr val="dk1"/>
                </a:solidFill>
                <a:latin typeface="Century Gothic"/>
                <a:ea typeface="Century Gothic"/>
                <a:cs typeface="Century Gothic"/>
                <a:sym typeface="Century Gothic"/>
              </a:rPr>
              <a:t>Comparable</a:t>
            </a:r>
            <a:r>
              <a:rPr b="0" i="0" lang="en-US" sz="2400" u="none" cap="none" strike="noStrike">
                <a:solidFill>
                  <a:schemeClr val="dk1"/>
                </a:solidFill>
                <a:latin typeface="Tahoma"/>
                <a:ea typeface="Tahoma"/>
                <a:cs typeface="Tahoma"/>
                <a:sym typeface="Tahoma"/>
              </a:rPr>
              <a:t> interface or include a </a:t>
            </a:r>
            <a:r>
              <a:rPr b="0" i="0" lang="en-US" sz="2400" u="none" cap="none" strike="noStrike">
                <a:solidFill>
                  <a:schemeClr val="dk1"/>
                </a:solidFill>
                <a:latin typeface="Century Gothic"/>
                <a:ea typeface="Century Gothic"/>
                <a:cs typeface="Century Gothic"/>
                <a:sym typeface="Century Gothic"/>
              </a:rPr>
              <a:t>compareTo</a:t>
            </a:r>
            <a:r>
              <a:rPr b="0" i="0" lang="en-US" sz="2400" u="none" cap="none" strike="noStrike">
                <a:solidFill>
                  <a:schemeClr val="dk1"/>
                </a:solidFill>
                <a:latin typeface="Tahoma"/>
                <a:ea typeface="Tahoma"/>
                <a:cs typeface="Tahoma"/>
                <a:sym typeface="Tahoma"/>
              </a:rPr>
              <a:t> method.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Here is the code for the binary search of an array of objects: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6" name="Shape 286"/>
        <p:cNvGrpSpPr/>
        <p:nvPr/>
      </p:nvGrpSpPr>
      <p:grpSpPr>
        <a:xfrm>
          <a:off x="0" y="0"/>
          <a:ext cx="0" cy="0"/>
          <a:chOff x="0" y="0"/>
          <a:chExt cx="0" cy="0"/>
        </a:xfrm>
      </p:grpSpPr>
      <p:sp>
        <p:nvSpPr>
          <p:cNvPr id="287" name="Google Shape;287;p2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8.3  Looping Through Arrays</a:t>
            </a:r>
            <a:endParaRPr/>
          </a:p>
        </p:txBody>
      </p:sp>
      <p:sp>
        <p:nvSpPr>
          <p:cNvPr id="288" name="Google Shape;288;p24"/>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Working With Arrays of Any Size</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It is possible and also desirable to write code that works with arrays of any size.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Simply replace the literal 500 with a reference to the array's instance variable </a:t>
            </a:r>
            <a:r>
              <a:rPr b="0" i="0" lang="en-US" sz="2400" u="none" cap="none" strike="noStrike">
                <a:solidFill>
                  <a:schemeClr val="dk1"/>
                </a:solidFill>
                <a:latin typeface="Century Gothic"/>
                <a:ea typeface="Century Gothic"/>
                <a:cs typeface="Century Gothic"/>
                <a:sym typeface="Century Gothic"/>
              </a:rPr>
              <a:t>length</a:t>
            </a:r>
            <a:r>
              <a:rPr b="0" i="0" lang="en-US" sz="2400" u="none" cap="none" strike="noStrike">
                <a:solidFill>
                  <a:schemeClr val="dk1"/>
                </a:solidFill>
                <a:latin typeface="Tahoma"/>
                <a:ea typeface="Tahoma"/>
                <a:cs typeface="Tahoma"/>
                <a:sym typeface="Tahoma"/>
              </a:rPr>
              <a:t> in each of the loops.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For example, this code would sum the integers in an array of any size:</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289" name="Google Shape;289;p24"/>
          <p:cNvSpPr txBox="1"/>
          <p:nvPr/>
        </p:nvSpPr>
        <p:spPr>
          <a:xfrm>
            <a:off x="1828800" y="5181600"/>
            <a:ext cx="6400800" cy="13112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sum;</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sum = 0;</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for (int i = 0; i &lt; abc.length; i++)</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sum += abc[i];</a:t>
            </a:r>
            <a:r>
              <a:rPr b="0" i="0" lang="en-US" sz="2000" u="none">
                <a:solidFill>
                  <a:srgbClr val="E44C22"/>
                </a:solidFill>
                <a:latin typeface="Tahoma"/>
                <a:ea typeface="Tahoma"/>
                <a:cs typeface="Tahoma"/>
                <a:sym typeface="Tahoma"/>
              </a:rPr>
              <a:t> </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7" name="Shape 1377"/>
        <p:cNvGrpSpPr/>
        <p:nvPr/>
      </p:nvGrpSpPr>
      <p:grpSpPr>
        <a:xfrm>
          <a:off x="0" y="0"/>
          <a:ext cx="0" cy="0"/>
          <a:chOff x="0" y="0"/>
          <a:chExt cx="0" cy="0"/>
        </a:xfrm>
      </p:grpSpPr>
      <p:sp>
        <p:nvSpPr>
          <p:cNvPr id="1378" name="Google Shape;1378;p19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10.2  Searching</a:t>
            </a:r>
            <a:endParaRPr/>
          </a:p>
        </p:txBody>
      </p:sp>
      <p:sp>
        <p:nvSpPr>
          <p:cNvPr id="1379" name="Google Shape;1379;p195"/>
          <p:cNvSpPr txBox="1"/>
          <p:nvPr/>
        </p:nvSpPr>
        <p:spPr>
          <a:xfrm>
            <a:off x="838200" y="1676400"/>
            <a:ext cx="7848600" cy="49688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int search (Object[] a, Object searchValue){</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int left = 0;</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int right = a.length – 1;</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while (left &lt;= right){</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int midpoint = (left + right) / 2;</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int result = ((Comparable)a[midpoint]).compareTo(searchValue);</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if (result == 0)</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return midpoint;</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else if (result &lt; 0)</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left = midpoint + 1;</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else</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right = midpoint – 1;</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return -1;</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t>
            </a:r>
            <a:r>
              <a:rPr b="0" i="0" lang="en-US" sz="2000" u="none">
                <a:solidFill>
                  <a:schemeClr val="dk1"/>
                </a:solidFill>
                <a:latin typeface="Tahoma"/>
                <a:ea typeface="Tahoma"/>
                <a:cs typeface="Tahoma"/>
                <a:sym typeface="Tahoma"/>
              </a:rPr>
              <a:t> </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3" name="Shape 1383"/>
        <p:cNvGrpSpPr/>
        <p:nvPr/>
      </p:nvGrpSpPr>
      <p:grpSpPr>
        <a:xfrm>
          <a:off x="0" y="0"/>
          <a:ext cx="0" cy="0"/>
          <a:chOff x="0" y="0"/>
          <a:chExt cx="0" cy="0"/>
        </a:xfrm>
      </p:grpSpPr>
      <p:sp>
        <p:nvSpPr>
          <p:cNvPr id="1384" name="Google Shape;1384;p19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10.2  Searching</a:t>
            </a:r>
            <a:endParaRPr/>
          </a:p>
        </p:txBody>
      </p:sp>
      <p:sp>
        <p:nvSpPr>
          <p:cNvPr id="1385" name="Google Shape;1385;p196"/>
          <p:cNvSpPr txBox="1"/>
          <p:nvPr>
            <p:ph idx="1" type="body"/>
          </p:nvPr>
        </p:nvSpPr>
        <p:spPr>
          <a:xfrm>
            <a:off x="838200" y="1676400"/>
            <a:ext cx="77724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IMPLEMENTING THE METHOD COMPARETO</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Objects that are ordered by the relations less than, greater than, or equal to must understand the </a:t>
            </a:r>
            <a:r>
              <a:rPr b="0" i="0" lang="en-US" sz="2400" u="none" cap="none" strike="noStrike">
                <a:solidFill>
                  <a:schemeClr val="dk1"/>
                </a:solidFill>
                <a:latin typeface="Century Gothic"/>
                <a:ea typeface="Century Gothic"/>
                <a:cs typeface="Century Gothic"/>
                <a:sym typeface="Century Gothic"/>
              </a:rPr>
              <a:t>compareTo</a:t>
            </a:r>
            <a:r>
              <a:rPr b="0" i="0" lang="en-US" sz="2400" u="none" cap="none" strike="noStrike">
                <a:solidFill>
                  <a:schemeClr val="dk1"/>
                </a:solidFill>
                <a:latin typeface="Tahoma"/>
                <a:ea typeface="Tahoma"/>
                <a:cs typeface="Tahoma"/>
                <a:sym typeface="Tahoma"/>
              </a:rPr>
              <a:t> message.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Their class must implement the </a:t>
            </a:r>
            <a:r>
              <a:rPr b="0" i="0" lang="en-US" sz="2400" u="none" cap="none" strike="noStrike">
                <a:solidFill>
                  <a:schemeClr val="dk1"/>
                </a:solidFill>
                <a:latin typeface="Century Gothic"/>
                <a:ea typeface="Century Gothic"/>
                <a:cs typeface="Century Gothic"/>
                <a:sym typeface="Century Gothic"/>
              </a:rPr>
              <a:t>Comparable</a:t>
            </a:r>
            <a:r>
              <a:rPr b="0" i="0" lang="en-US" sz="2400" u="none" cap="none" strike="noStrike">
                <a:solidFill>
                  <a:schemeClr val="dk1"/>
                </a:solidFill>
                <a:latin typeface="Tahoma"/>
                <a:ea typeface="Tahoma"/>
                <a:cs typeface="Tahoma"/>
                <a:sym typeface="Tahoma"/>
              </a:rPr>
              <a:t> interface and their interface, if there is one, should also include the method </a:t>
            </a:r>
            <a:r>
              <a:rPr b="0" i="0" lang="en-US" sz="2400" u="none" cap="none" strike="noStrike">
                <a:solidFill>
                  <a:schemeClr val="dk1"/>
                </a:solidFill>
                <a:latin typeface="Century Gothic"/>
                <a:ea typeface="Century Gothic"/>
                <a:cs typeface="Century Gothic"/>
                <a:sym typeface="Century Gothic"/>
              </a:rPr>
              <a:t>compareTo</a:t>
            </a:r>
            <a:r>
              <a:rPr b="0" i="0" lang="en-US" sz="24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Student class of Lesson 5, which has no interface, is modified to support comparisons of students' names.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Below are the required changes to the code:</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9" name="Shape 1389"/>
        <p:cNvGrpSpPr/>
        <p:nvPr/>
      </p:nvGrpSpPr>
      <p:grpSpPr>
        <a:xfrm>
          <a:off x="0" y="0"/>
          <a:ext cx="0" cy="0"/>
          <a:chOff x="0" y="0"/>
          <a:chExt cx="0" cy="0"/>
        </a:xfrm>
      </p:grpSpPr>
      <p:sp>
        <p:nvSpPr>
          <p:cNvPr id="1390" name="Google Shape;1390;p19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10.2  Searching</a:t>
            </a:r>
            <a:endParaRPr/>
          </a:p>
        </p:txBody>
      </p:sp>
      <p:sp>
        <p:nvSpPr>
          <p:cNvPr id="1391" name="Google Shape;1391;p197"/>
          <p:cNvSpPr txBox="1"/>
          <p:nvPr/>
        </p:nvSpPr>
        <p:spPr>
          <a:xfrm>
            <a:off x="762000" y="1676400"/>
            <a:ext cx="7924800" cy="47371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public class Student implements Comparable{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&lt;data declarations&gt;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public int compareTo(Object other){</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The parameter must be an instance of Student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if (! (other instanceof Student))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r>
              <a:rPr b="0" i="0" lang="en-US" sz="1200" u="none">
                <a:solidFill>
                  <a:schemeClr val="dk1"/>
                </a:solidFill>
                <a:latin typeface="Courier New"/>
                <a:ea typeface="Courier New"/>
                <a:cs typeface="Courier New"/>
                <a:sym typeface="Courier New"/>
              </a:rPr>
              <a:t>throw new IllegalArgumentException("Parameter must be a Student");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Obtain the student’s name after casting the parameter</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String otherName = ((Student)other).getName();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Return the result of comparing the two students’ names</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return name.compareTo(otherName);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&lt;other methods&gt;</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
            </a:r>
            <a:r>
              <a:rPr b="0" i="0" lang="en-US" sz="1600" u="none">
                <a:solidFill>
                  <a:schemeClr val="dk1"/>
                </a:solidFill>
                <a:latin typeface="Tahoma"/>
                <a:ea typeface="Tahoma"/>
                <a:cs typeface="Tahoma"/>
                <a:sym typeface="Tahoma"/>
              </a:rPr>
              <a:t> </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5" name="Shape 1395"/>
        <p:cNvGrpSpPr/>
        <p:nvPr/>
      </p:nvGrpSpPr>
      <p:grpSpPr>
        <a:xfrm>
          <a:off x="0" y="0"/>
          <a:ext cx="0" cy="0"/>
          <a:chOff x="0" y="0"/>
          <a:chExt cx="0" cy="0"/>
        </a:xfrm>
      </p:grpSpPr>
      <p:sp>
        <p:nvSpPr>
          <p:cNvPr id="1396" name="Google Shape;1396;p19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10.3  Sorting</a:t>
            </a:r>
            <a:endParaRPr/>
          </a:p>
        </p:txBody>
      </p:sp>
      <p:sp>
        <p:nvSpPr>
          <p:cNvPr id="1397" name="Google Shape;1397;p198"/>
          <p:cNvSpPr txBox="1"/>
          <p:nvPr>
            <p:ph idx="1" type="body"/>
          </p:nvPr>
        </p:nvSpPr>
        <p:spPr>
          <a:xfrm>
            <a:off x="838200" y="1752600"/>
            <a:ext cx="7772400" cy="4724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When the elements are in random order, we need to rearrange them before we can take advantage of any ordering.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This process is called </a:t>
            </a:r>
            <a:r>
              <a:rPr b="1" i="1" lang="en-US" sz="2800" u="none" cap="none" strike="noStrike">
                <a:solidFill>
                  <a:schemeClr val="dk1"/>
                </a:solidFill>
                <a:latin typeface="Tahoma"/>
                <a:ea typeface="Tahoma"/>
                <a:cs typeface="Tahoma"/>
                <a:sym typeface="Tahoma"/>
              </a:rPr>
              <a:t>sorting</a:t>
            </a:r>
            <a:r>
              <a:rPr b="0" i="0" lang="en-US" sz="28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Suppose we have an array a of five integers that we wish to sort from smallest to largest.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In Figure 10-2, the values currently in a are as depicted on the left; we wish to end up with values as on the right.</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1" name="Shape 1401"/>
        <p:cNvGrpSpPr/>
        <p:nvPr/>
      </p:nvGrpSpPr>
      <p:grpSpPr>
        <a:xfrm>
          <a:off x="0" y="0"/>
          <a:ext cx="0" cy="0"/>
          <a:chOff x="0" y="0"/>
          <a:chExt cx="0" cy="0"/>
        </a:xfrm>
      </p:grpSpPr>
      <p:sp>
        <p:nvSpPr>
          <p:cNvPr id="1402" name="Google Shape;1402;p19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10.3  Sorting</a:t>
            </a:r>
            <a:endParaRPr/>
          </a:p>
        </p:txBody>
      </p:sp>
      <p:pic>
        <p:nvPicPr>
          <p:cNvPr id="1403" name="Google Shape;1403;p199"/>
          <p:cNvPicPr preferRelativeResize="0"/>
          <p:nvPr>
            <p:ph idx="1" type="body"/>
          </p:nvPr>
        </p:nvPicPr>
        <p:blipFill rotWithShape="1">
          <a:blip r:embed="rId3">
            <a:alphaModFix/>
          </a:blip>
          <a:srcRect b="0" l="0" r="0" t="0"/>
          <a:stretch/>
        </p:blipFill>
        <p:spPr>
          <a:xfrm>
            <a:off x="2057400" y="1905000"/>
            <a:ext cx="4953000" cy="4114800"/>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7" name="Shape 1407"/>
        <p:cNvGrpSpPr/>
        <p:nvPr/>
      </p:nvGrpSpPr>
      <p:grpSpPr>
        <a:xfrm>
          <a:off x="0" y="0"/>
          <a:ext cx="0" cy="0"/>
          <a:chOff x="0" y="0"/>
          <a:chExt cx="0" cy="0"/>
        </a:xfrm>
      </p:grpSpPr>
      <p:sp>
        <p:nvSpPr>
          <p:cNvPr id="1408" name="Google Shape;1408;p20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10.3  Sorting</a:t>
            </a:r>
            <a:endParaRPr/>
          </a:p>
        </p:txBody>
      </p:sp>
      <p:sp>
        <p:nvSpPr>
          <p:cNvPr id="1409" name="Google Shape;1409;p200"/>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Selection Sort</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basic idea of a selection sort is:</a:t>
            </a:r>
            <a:endParaRPr/>
          </a:p>
        </p:txBody>
      </p:sp>
      <p:sp>
        <p:nvSpPr>
          <p:cNvPr id="1410" name="Google Shape;1410;p200"/>
          <p:cNvSpPr txBox="1"/>
          <p:nvPr/>
        </p:nvSpPr>
        <p:spPr>
          <a:xfrm>
            <a:off x="838200" y="3505200"/>
            <a:ext cx="7772400" cy="2014537"/>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For each index position </a:t>
            </a:r>
            <a:r>
              <a:rPr b="0" i="1" lang="en-US" sz="1800" u="none">
                <a:solidFill>
                  <a:schemeClr val="dk1"/>
                </a:solidFill>
                <a:latin typeface="Courier New"/>
                <a:ea typeface="Courier New"/>
                <a:cs typeface="Courier New"/>
                <a:sym typeface="Courier New"/>
              </a:rPr>
              <a:t>i</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Find the smallest data value in the array from positions </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through length - 1, where length is the number of data values stored.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Exchange the smallest value with the value at position </a:t>
            </a:r>
            <a:r>
              <a:rPr b="0" i="1" lang="en-US" sz="1800" u="none">
                <a:solidFill>
                  <a:schemeClr val="dk1"/>
                </a:solidFill>
                <a:latin typeface="Arial"/>
                <a:ea typeface="Arial"/>
                <a:cs typeface="Arial"/>
                <a:sym typeface="Arial"/>
              </a:rPr>
              <a:t>i.</a:t>
            </a:r>
            <a:r>
              <a:rPr b="0" i="0" lang="en-US" sz="1200" u="none">
                <a:solidFill>
                  <a:schemeClr val="dk1"/>
                </a:solidFill>
                <a:latin typeface="Arial"/>
                <a:ea typeface="Arial"/>
                <a:cs typeface="Arial"/>
                <a:sym typeface="Arial"/>
              </a:rPr>
              <a:t>  </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4" name="Shape 1414"/>
        <p:cNvGrpSpPr/>
        <p:nvPr/>
      </p:nvGrpSpPr>
      <p:grpSpPr>
        <a:xfrm>
          <a:off x="0" y="0"/>
          <a:ext cx="0" cy="0"/>
          <a:chOff x="0" y="0"/>
          <a:chExt cx="0" cy="0"/>
        </a:xfrm>
      </p:grpSpPr>
      <p:sp>
        <p:nvSpPr>
          <p:cNvPr id="1415" name="Google Shape;1415;p20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10.3  Sorting</a:t>
            </a:r>
            <a:endParaRPr/>
          </a:p>
        </p:txBody>
      </p:sp>
      <p:sp>
        <p:nvSpPr>
          <p:cNvPr id="1416" name="Google Shape;1416;p201"/>
          <p:cNvSpPr txBox="1"/>
          <p:nvPr>
            <p:ph idx="1" type="body"/>
          </p:nvPr>
        </p:nvSpPr>
        <p:spPr>
          <a:xfrm>
            <a:off x="838200" y="1752600"/>
            <a:ext cx="7772400" cy="4648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Table 10-3 shows a trace of the elements of an array after each exchange of elements is made.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items just swapped are marked with asterisks, and the sorted portion is shaded.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Notice that in the second and fourth passes, since the current smallest numbers are already in place, we need not exchange anything.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After the last exchange, the number at the end of the array is automatically in its proper place.</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0" name="Shape 1420"/>
        <p:cNvGrpSpPr/>
        <p:nvPr/>
      </p:nvGrpSpPr>
      <p:grpSpPr>
        <a:xfrm>
          <a:off x="0" y="0"/>
          <a:ext cx="0" cy="0"/>
          <a:chOff x="0" y="0"/>
          <a:chExt cx="0" cy="0"/>
        </a:xfrm>
      </p:grpSpPr>
      <p:sp>
        <p:nvSpPr>
          <p:cNvPr id="1421" name="Google Shape;1421;p20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10.3  Sorting</a:t>
            </a:r>
            <a:endParaRPr/>
          </a:p>
        </p:txBody>
      </p:sp>
      <p:pic>
        <p:nvPicPr>
          <p:cNvPr id="1422" name="Google Shape;1422;p202"/>
          <p:cNvPicPr preferRelativeResize="0"/>
          <p:nvPr>
            <p:ph idx="1" type="body"/>
          </p:nvPr>
        </p:nvPicPr>
        <p:blipFill rotWithShape="1">
          <a:blip r:embed="rId3">
            <a:alphaModFix/>
          </a:blip>
          <a:srcRect b="0" l="0" r="0" t="0"/>
          <a:stretch/>
        </p:blipFill>
        <p:spPr>
          <a:xfrm>
            <a:off x="838200" y="1981200"/>
            <a:ext cx="7772400" cy="3810000"/>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6" name="Shape 1426"/>
        <p:cNvGrpSpPr/>
        <p:nvPr/>
      </p:nvGrpSpPr>
      <p:grpSpPr>
        <a:xfrm>
          <a:off x="0" y="0"/>
          <a:ext cx="0" cy="0"/>
          <a:chOff x="0" y="0"/>
          <a:chExt cx="0" cy="0"/>
        </a:xfrm>
      </p:grpSpPr>
      <p:sp>
        <p:nvSpPr>
          <p:cNvPr id="1427" name="Google Shape;1427;p20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10.3  Sorting</a:t>
            </a:r>
            <a:endParaRPr/>
          </a:p>
        </p:txBody>
      </p:sp>
      <p:sp>
        <p:nvSpPr>
          <p:cNvPr id="1428" name="Google Shape;1428;p203"/>
          <p:cNvSpPr txBox="1"/>
          <p:nvPr>
            <p:ph idx="1" type="body"/>
          </p:nvPr>
        </p:nvSpPr>
        <p:spPr>
          <a:xfrm>
            <a:off x="838200" y="1676400"/>
            <a:ext cx="7772400" cy="4572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Before writing the algorithm for this sorting method, note the following:</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If the array is of length n, we need n - 1 steps.</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We must be able to find the smallest number. </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We need to exchange appropriate array items.</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When the code is written for this sort, note that strict inequality (&lt;) rather than weak inequality (&lt;=) is used when looking for the smallest remaining value. </a:t>
            </a:r>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2" name="Shape 1432"/>
        <p:cNvGrpSpPr/>
        <p:nvPr/>
      </p:nvGrpSpPr>
      <p:grpSpPr>
        <a:xfrm>
          <a:off x="0" y="0"/>
          <a:ext cx="0" cy="0"/>
          <a:chOff x="0" y="0"/>
          <a:chExt cx="0" cy="0"/>
        </a:xfrm>
      </p:grpSpPr>
      <p:sp>
        <p:nvSpPr>
          <p:cNvPr id="1433" name="Google Shape;1433;p20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10.3  Sorting</a:t>
            </a:r>
            <a:endParaRPr/>
          </a:p>
        </p:txBody>
      </p:sp>
      <p:sp>
        <p:nvSpPr>
          <p:cNvPr id="1434" name="Google Shape;1434;p204"/>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algorithm to sort by selection is:</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1435" name="Google Shape;1435;p204"/>
          <p:cNvSpPr txBox="1"/>
          <p:nvPr/>
        </p:nvSpPr>
        <p:spPr>
          <a:xfrm>
            <a:off x="685800" y="2819400"/>
            <a:ext cx="8077200" cy="1173162"/>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For each i from 0 to n - 1 do</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   Find the smallest value among a[i], a[i + 1],</a:t>
            </a:r>
            <a:r>
              <a:rPr b="0" i="0" lang="en-US" sz="1200" u="none">
                <a:solidFill>
                  <a:schemeClr val="dk1"/>
                </a:solidFill>
                <a:latin typeface="Courier New"/>
                <a:ea typeface="Courier New"/>
                <a:cs typeface="Courier New"/>
                <a:sym typeface="Courier New"/>
              </a:rPr>
              <a:t>. .</a:t>
            </a:r>
            <a:r>
              <a:rPr b="0" i="0" lang="en-US" sz="1700" u="none">
                <a:solidFill>
                  <a:schemeClr val="dk1"/>
                </a:solidFill>
                <a:latin typeface="Courier New"/>
                <a:ea typeface="Courier New"/>
                <a:cs typeface="Courier New"/>
                <a:sym typeface="Courier New"/>
              </a:rPr>
              <a:t> .a[n - 1]</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   and store the index of the smallest value in minIndex</a:t>
            </a:r>
            <a:endParaRPr/>
          </a:p>
          <a:p>
            <a:pPr indent="0" lvl="0" marL="0" marR="0" rtl="0" algn="l">
              <a:lnSpc>
                <a:spcPct val="100000"/>
              </a:lnSpc>
              <a:spcBef>
                <a:spcPts val="0"/>
              </a:spcBef>
              <a:spcAft>
                <a:spcPts val="0"/>
              </a:spcAft>
              <a:buClr>
                <a:schemeClr val="dk1"/>
              </a:buClr>
              <a:buSzPts val="1700"/>
              <a:buFont typeface="Arial"/>
              <a:buNone/>
            </a:pPr>
            <a:r>
              <a:rPr b="0" i="0" lang="en-US" sz="1700" u="none">
                <a:solidFill>
                  <a:schemeClr val="dk1"/>
                </a:solidFill>
                <a:latin typeface="Arial"/>
                <a:ea typeface="Arial"/>
                <a:cs typeface="Arial"/>
                <a:sym typeface="Arial"/>
              </a:rPr>
              <a:t>   Exchange the values of a[i] and a[index], if necessary</a:t>
            </a:r>
            <a:r>
              <a:rPr b="0" i="0" lang="en-US" sz="2000" u="none">
                <a:solidFill>
                  <a:schemeClr val="dk1"/>
                </a:solidFill>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7"/>
          <p:cNvSpPr txBox="1"/>
          <p:nvPr>
            <p:ph type="ctrTitle"/>
          </p:nvPr>
        </p:nvSpPr>
        <p:spPr>
          <a:xfrm>
            <a:off x="990600" y="2286000"/>
            <a:ext cx="6934200" cy="3200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5000"/>
              <a:buFont typeface="Tahoma"/>
              <a:buNone/>
            </a:pPr>
            <a:r>
              <a:rPr b="1" i="0" lang="en-US" sz="5000" u="none">
                <a:solidFill>
                  <a:schemeClr val="dk2"/>
                </a:solidFill>
                <a:latin typeface="Tahoma"/>
                <a:ea typeface="Tahoma"/>
                <a:cs typeface="Tahoma"/>
                <a:sym typeface="Tahoma"/>
              </a:rPr>
              <a:t>Lesson 8: </a:t>
            </a:r>
            <a:br>
              <a:rPr b="1" i="0" lang="en-US" sz="5000" u="none">
                <a:solidFill>
                  <a:schemeClr val="dk2"/>
                </a:solidFill>
                <a:latin typeface="Tahoma"/>
                <a:ea typeface="Tahoma"/>
                <a:cs typeface="Tahoma"/>
                <a:sym typeface="Tahoma"/>
              </a:rPr>
            </a:br>
            <a:br>
              <a:rPr b="1" i="0" lang="en-US" sz="5000" u="none">
                <a:solidFill>
                  <a:schemeClr val="dk2"/>
                </a:solidFill>
                <a:latin typeface="Tahoma"/>
                <a:ea typeface="Tahoma"/>
                <a:cs typeface="Tahoma"/>
                <a:sym typeface="Tahoma"/>
              </a:rPr>
            </a:br>
            <a:r>
              <a:rPr b="1" i="0" lang="en-US" sz="5000" u="none">
                <a:solidFill>
                  <a:schemeClr val="dk2"/>
                </a:solidFill>
                <a:latin typeface="Tahoma"/>
                <a:ea typeface="Tahoma"/>
                <a:cs typeface="Tahoma"/>
                <a:sym typeface="Tahoma"/>
              </a:rPr>
              <a:t>Introduction To Arrays</a:t>
            </a:r>
            <a:br>
              <a:rPr b="1" i="0" lang="en-US" sz="5000" u="none">
                <a:solidFill>
                  <a:schemeClr val="dk2"/>
                </a:solidFill>
                <a:latin typeface="Tahoma"/>
                <a:ea typeface="Tahoma"/>
                <a:cs typeface="Tahoma"/>
                <a:sym typeface="Tahoma"/>
              </a:rPr>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2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8.4  Declaring Arrays</a:t>
            </a:r>
            <a:endParaRPr/>
          </a:p>
        </p:txBody>
      </p:sp>
      <p:sp>
        <p:nvSpPr>
          <p:cNvPr id="295" name="Google Shape;295;p25"/>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Arrays are objects and must be instantiated before being used.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Several array variables can be declared in a single statement like this:</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Or like this:</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296" name="Google Shape;296;p25"/>
          <p:cNvSpPr txBox="1"/>
          <p:nvPr/>
        </p:nvSpPr>
        <p:spPr>
          <a:xfrm>
            <a:off x="1524000" y="3810000"/>
            <a:ext cx="6400800" cy="10064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abc, xyz;</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abc = new int[500];</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xyz = new int[10];</a:t>
            </a:r>
            <a:r>
              <a:rPr b="0" i="0" lang="en-US" sz="2000" u="none">
                <a:solidFill>
                  <a:srgbClr val="E44C22"/>
                </a:solidFill>
                <a:latin typeface="Tahoma"/>
                <a:ea typeface="Tahoma"/>
                <a:cs typeface="Tahoma"/>
                <a:sym typeface="Tahoma"/>
              </a:rPr>
              <a:t> </a:t>
            </a:r>
            <a:endParaRPr/>
          </a:p>
        </p:txBody>
      </p:sp>
      <p:sp>
        <p:nvSpPr>
          <p:cNvPr id="297" name="Google Shape;297;p25"/>
          <p:cNvSpPr txBox="1"/>
          <p:nvPr/>
        </p:nvSpPr>
        <p:spPr>
          <a:xfrm>
            <a:off x="1524000" y="5410200"/>
            <a:ext cx="6400800" cy="396875"/>
          </a:xfrm>
          <a:prstGeom prst="rect">
            <a:avLst/>
          </a:prstGeom>
          <a:solidFill>
            <a:srgbClr val="DDDDD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int[] abc = new int[500], xyz = new int[10];</a:t>
            </a:r>
            <a:r>
              <a:rPr b="0" i="0" lang="en-US" sz="2000" u="none">
                <a:solidFill>
                  <a:srgbClr val="E44C22"/>
                </a:solidFill>
                <a:latin typeface="Tahoma"/>
                <a:ea typeface="Tahoma"/>
                <a:cs typeface="Tahoma"/>
                <a:sym typeface="Tahoma"/>
              </a:rPr>
              <a:t> </a:t>
            </a:r>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9" name="Shape 1439"/>
        <p:cNvGrpSpPr/>
        <p:nvPr/>
      </p:nvGrpSpPr>
      <p:grpSpPr>
        <a:xfrm>
          <a:off x="0" y="0"/>
          <a:ext cx="0" cy="0"/>
          <a:chOff x="0" y="0"/>
          <a:chExt cx="0" cy="0"/>
        </a:xfrm>
      </p:grpSpPr>
      <p:sp>
        <p:nvSpPr>
          <p:cNvPr id="1440" name="Google Shape;1440;p20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10.3  Sorting</a:t>
            </a:r>
            <a:endParaRPr/>
          </a:p>
        </p:txBody>
      </p:sp>
      <p:sp>
        <p:nvSpPr>
          <p:cNvPr id="1441" name="Google Shape;1441;p205"/>
          <p:cNvSpPr txBox="1"/>
          <p:nvPr>
            <p:ph idx="1" type="body"/>
          </p:nvPr>
        </p:nvSpPr>
        <p:spPr>
          <a:xfrm>
            <a:off x="838200" y="1905000"/>
            <a:ext cx="7772400" cy="4495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Here we need to find the smallest value of array </a:t>
            </a:r>
            <a:r>
              <a:rPr b="0" i="0" lang="en-US" sz="2800" u="none" cap="none" strike="noStrike">
                <a:solidFill>
                  <a:schemeClr val="dk1"/>
                </a:solidFill>
                <a:latin typeface="Century Gothic"/>
                <a:ea typeface="Century Gothic"/>
                <a:cs typeface="Century Gothic"/>
                <a:sym typeface="Century Gothic"/>
              </a:rPr>
              <a:t>a</a:t>
            </a:r>
            <a:r>
              <a:rPr b="0" i="0" lang="en-US" sz="2800" u="none" cap="none" strike="noStrike">
                <a:solidFill>
                  <a:schemeClr val="dk1"/>
                </a:solidFill>
                <a:latin typeface="Tahoma"/>
                <a:ea typeface="Tahoma"/>
                <a:cs typeface="Tahoma"/>
                <a:sym typeface="Tahoma"/>
              </a:rPr>
              <a:t>.</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We will incorporate this segment of code in a method, </a:t>
            </a:r>
            <a:r>
              <a:rPr b="0" i="0" lang="en-US" sz="2800" u="none" cap="none" strike="noStrike">
                <a:solidFill>
                  <a:schemeClr val="dk1"/>
                </a:solidFill>
                <a:latin typeface="Century Gothic"/>
                <a:ea typeface="Century Gothic"/>
                <a:cs typeface="Century Gothic"/>
                <a:sym typeface="Century Gothic"/>
              </a:rPr>
              <a:t>findMinimum</a:t>
            </a:r>
            <a:r>
              <a:rPr b="0" i="0" lang="en-US" sz="2800" u="none" cap="none" strike="noStrike">
                <a:solidFill>
                  <a:schemeClr val="dk1"/>
                </a:solidFill>
                <a:latin typeface="Tahoma"/>
                <a:ea typeface="Tahoma"/>
                <a:cs typeface="Tahoma"/>
                <a:sym typeface="Tahoma"/>
              </a:rPr>
              <a:t>, for the selection sort.</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We will also use a method </a:t>
            </a:r>
            <a:r>
              <a:rPr b="0" i="0" lang="en-US" sz="2800" u="none" cap="none" strike="noStrike">
                <a:solidFill>
                  <a:schemeClr val="dk1"/>
                </a:solidFill>
                <a:latin typeface="Century Gothic"/>
                <a:ea typeface="Century Gothic"/>
                <a:cs typeface="Century Gothic"/>
                <a:sym typeface="Century Gothic"/>
              </a:rPr>
              <a:t>swap</a:t>
            </a:r>
            <a:r>
              <a:rPr b="0" i="0" lang="en-US" sz="2800" u="none" cap="none" strike="noStrike">
                <a:solidFill>
                  <a:schemeClr val="dk1"/>
                </a:solidFill>
                <a:latin typeface="Tahoma"/>
                <a:ea typeface="Tahoma"/>
                <a:cs typeface="Tahoma"/>
                <a:sym typeface="Tahoma"/>
              </a:rPr>
              <a:t> to exchange two elements in an array.</a:t>
            </a:r>
            <a:endParaRP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5" name="Shape 1445"/>
        <p:cNvGrpSpPr/>
        <p:nvPr/>
      </p:nvGrpSpPr>
      <p:grpSpPr>
        <a:xfrm>
          <a:off x="0" y="0"/>
          <a:ext cx="0" cy="0"/>
          <a:chOff x="0" y="0"/>
          <a:chExt cx="0" cy="0"/>
        </a:xfrm>
      </p:grpSpPr>
      <p:sp>
        <p:nvSpPr>
          <p:cNvPr id="1446" name="Google Shape;1446;p20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10.3  Sorting</a:t>
            </a:r>
            <a:endParaRPr/>
          </a:p>
        </p:txBody>
      </p:sp>
      <p:sp>
        <p:nvSpPr>
          <p:cNvPr id="1447" name="Google Shape;1447;p206"/>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Using these two methods, the implementation of a selection sort method is:</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1448" name="Google Shape;1448;p206"/>
          <p:cNvSpPr txBox="1"/>
          <p:nvPr/>
        </p:nvSpPr>
        <p:spPr>
          <a:xfrm>
            <a:off x="990600" y="3429000"/>
            <a:ext cx="7848600" cy="2436812"/>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public static void selectionSort(int[] a){</a:t>
            </a:r>
            <a:endParaRPr/>
          </a:p>
          <a:p>
            <a:pPr indent="0" lvl="0" marL="0" marR="0" rtl="0" algn="l">
              <a:lnSpc>
                <a:spcPct val="100000"/>
              </a:lnSpc>
              <a:spcBef>
                <a:spcPts val="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   for (int i = 0; i &lt; a.length - 1; i++){</a:t>
            </a:r>
            <a:endParaRPr/>
          </a:p>
          <a:p>
            <a:pPr indent="0" lvl="0" marL="0" marR="0" rtl="0" algn="l">
              <a:lnSpc>
                <a:spcPct val="100000"/>
              </a:lnSpc>
              <a:spcBef>
                <a:spcPts val="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      int minIndex = findMinimum(a, i);</a:t>
            </a:r>
            <a:endParaRPr/>
          </a:p>
          <a:p>
            <a:pPr indent="0" lvl="0" marL="0" marR="0" rtl="0" algn="l">
              <a:lnSpc>
                <a:spcPct val="100000"/>
              </a:lnSpc>
              <a:spcBef>
                <a:spcPts val="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      if (minIndex != i)</a:t>
            </a:r>
            <a:endParaRPr/>
          </a:p>
          <a:p>
            <a:pPr indent="0" lvl="0" marL="0" marR="0" rtl="0" algn="l">
              <a:lnSpc>
                <a:spcPct val="100000"/>
              </a:lnSpc>
              <a:spcBef>
                <a:spcPts val="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         swap(a, i, minIndex);</a:t>
            </a:r>
            <a:endParaRPr/>
          </a:p>
          <a:p>
            <a:pPr indent="0" lvl="0" marL="0" marR="0" rtl="0" algn="l">
              <a:lnSpc>
                <a:spcPct val="100000"/>
              </a:lnSpc>
              <a:spcBef>
                <a:spcPts val="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  </a:t>
            </a:r>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2" name="Shape 1452"/>
        <p:cNvGrpSpPr/>
        <p:nvPr/>
      </p:nvGrpSpPr>
      <p:grpSpPr>
        <a:xfrm>
          <a:off x="0" y="0"/>
          <a:ext cx="0" cy="0"/>
          <a:chOff x="0" y="0"/>
          <a:chExt cx="0" cy="0"/>
        </a:xfrm>
      </p:grpSpPr>
      <p:sp>
        <p:nvSpPr>
          <p:cNvPr id="1453" name="Google Shape;1453;p20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10.3  Sorting</a:t>
            </a:r>
            <a:endParaRPr/>
          </a:p>
        </p:txBody>
      </p:sp>
      <p:sp>
        <p:nvSpPr>
          <p:cNvPr id="1454" name="Google Shape;1454;p207"/>
          <p:cNvSpPr txBox="1"/>
          <p:nvPr>
            <p:ph idx="1" type="body"/>
          </p:nvPr>
        </p:nvSpPr>
        <p:spPr>
          <a:xfrm>
            <a:off x="533400" y="1600200"/>
            <a:ext cx="8077200" cy="2895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method for finding the minimum value in an array takes two parameters:</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array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and the position to start the search.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method returns the index position of the minimum element in the array.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Its implementation uses a for loop:</a:t>
            </a:r>
            <a:endParaRPr/>
          </a:p>
        </p:txBody>
      </p:sp>
      <p:sp>
        <p:nvSpPr>
          <p:cNvPr id="1455" name="Google Shape;1455;p207"/>
          <p:cNvSpPr txBox="1"/>
          <p:nvPr/>
        </p:nvSpPr>
        <p:spPr>
          <a:xfrm>
            <a:off x="1371600" y="4419600"/>
            <a:ext cx="6858000" cy="229235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public static int findMinimum(int[] a, int first){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int minIndex = first;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for (int i = first + 1; i &lt; a.length; i++)</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if (a[i] &lt; a[minIndex])</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minIndex = i;</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return minIndex;</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9" name="Shape 1459"/>
        <p:cNvGrpSpPr/>
        <p:nvPr/>
      </p:nvGrpSpPr>
      <p:grpSpPr>
        <a:xfrm>
          <a:off x="0" y="0"/>
          <a:ext cx="0" cy="0"/>
          <a:chOff x="0" y="0"/>
          <a:chExt cx="0" cy="0"/>
        </a:xfrm>
      </p:grpSpPr>
      <p:sp>
        <p:nvSpPr>
          <p:cNvPr id="1460" name="Google Shape;1460;p20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10.3  Sorting</a:t>
            </a:r>
            <a:endParaRPr/>
          </a:p>
        </p:txBody>
      </p:sp>
      <p:sp>
        <p:nvSpPr>
          <p:cNvPr id="1461" name="Google Shape;1461;p208"/>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swap method exchanges the values of two array cells:</a:t>
            </a:r>
            <a:endParaRPr/>
          </a:p>
        </p:txBody>
      </p:sp>
      <p:sp>
        <p:nvSpPr>
          <p:cNvPr id="1462" name="Google Shape;1462;p208"/>
          <p:cNvSpPr txBox="1"/>
          <p:nvPr/>
        </p:nvSpPr>
        <p:spPr>
          <a:xfrm>
            <a:off x="914400" y="3276600"/>
            <a:ext cx="7696200" cy="16160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public static void swap(int[] a, int x, int y){</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int temp = a[x];</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a[x] = a[y];</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a[y] = temp;</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6" name="Shape 1466"/>
        <p:cNvGrpSpPr/>
        <p:nvPr/>
      </p:nvGrpSpPr>
      <p:grpSpPr>
        <a:xfrm>
          <a:off x="0" y="0"/>
          <a:ext cx="0" cy="0"/>
          <a:chOff x="0" y="0"/>
          <a:chExt cx="0" cy="0"/>
        </a:xfrm>
      </p:grpSpPr>
      <p:sp>
        <p:nvSpPr>
          <p:cNvPr id="1467" name="Google Shape;1467;p20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10.3  Sorting</a:t>
            </a:r>
            <a:endParaRPr/>
          </a:p>
        </p:txBody>
      </p:sp>
      <p:sp>
        <p:nvSpPr>
          <p:cNvPr id="1468" name="Google Shape;1468;p209"/>
          <p:cNvSpPr txBox="1"/>
          <p:nvPr>
            <p:ph idx="1" type="body"/>
          </p:nvPr>
        </p:nvSpPr>
        <p:spPr>
          <a:xfrm>
            <a:off x="838200" y="1600200"/>
            <a:ext cx="77724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Bubble Sort</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Given a list of items stored in an array, a bubble sort causes a pass through the array to compare adjacent pairs of items.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Whenever two items are out of order with respect to each other, they are swapped.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effect of such a pass through an array of items is traced in Table 10-4.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items just swapped are marked with asterisks, and the sorted portion is shaded. </a:t>
            </a:r>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2" name="Shape 1472"/>
        <p:cNvGrpSpPr/>
        <p:nvPr/>
      </p:nvGrpSpPr>
      <p:grpSpPr>
        <a:xfrm>
          <a:off x="0" y="0"/>
          <a:ext cx="0" cy="0"/>
          <a:chOff x="0" y="0"/>
          <a:chExt cx="0" cy="0"/>
        </a:xfrm>
      </p:grpSpPr>
      <p:sp>
        <p:nvSpPr>
          <p:cNvPr id="1473" name="Google Shape;1473;p21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10.3  Sorting</a:t>
            </a:r>
            <a:endParaRPr/>
          </a:p>
        </p:txBody>
      </p:sp>
      <p:sp>
        <p:nvSpPr>
          <p:cNvPr id="1474" name="Google Shape;1474;p210"/>
          <p:cNvSpPr txBox="1"/>
          <p:nvPr>
            <p:ph idx="1" type="body"/>
          </p:nvPr>
        </p:nvSpPr>
        <p:spPr>
          <a:xfrm>
            <a:off x="838200" y="1600200"/>
            <a:ext cx="7772400"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Bubble Sort</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Notice that after such a pass, we are assured that the array will have the item that comes last in order in the final array position.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That is, the last item will "sink" to the bottom of the array, and preceding items will gradually "percolate" to the top.</a:t>
            </a:r>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8" name="Shape 1478"/>
        <p:cNvGrpSpPr/>
        <p:nvPr/>
      </p:nvGrpSpPr>
      <p:grpSpPr>
        <a:xfrm>
          <a:off x="0" y="0"/>
          <a:ext cx="0" cy="0"/>
          <a:chOff x="0" y="0"/>
          <a:chExt cx="0" cy="0"/>
        </a:xfrm>
      </p:grpSpPr>
      <p:sp>
        <p:nvSpPr>
          <p:cNvPr id="1479" name="Google Shape;1479;p21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10.3  Sorting</a:t>
            </a:r>
            <a:endParaRPr/>
          </a:p>
        </p:txBody>
      </p:sp>
      <p:pic>
        <p:nvPicPr>
          <p:cNvPr id="1480" name="Google Shape;1480;p211"/>
          <p:cNvPicPr preferRelativeResize="0"/>
          <p:nvPr>
            <p:ph idx="1" type="body"/>
          </p:nvPr>
        </p:nvPicPr>
        <p:blipFill rotWithShape="1">
          <a:blip r:embed="rId3">
            <a:alphaModFix/>
          </a:blip>
          <a:srcRect b="0" l="0" r="0" t="0"/>
          <a:stretch/>
        </p:blipFill>
        <p:spPr>
          <a:xfrm>
            <a:off x="838200" y="1905000"/>
            <a:ext cx="7772400" cy="4038600"/>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4" name="Shape 1484"/>
        <p:cNvGrpSpPr/>
        <p:nvPr/>
      </p:nvGrpSpPr>
      <p:grpSpPr>
        <a:xfrm>
          <a:off x="0" y="0"/>
          <a:ext cx="0" cy="0"/>
          <a:chOff x="0" y="0"/>
          <a:chExt cx="0" cy="0"/>
        </a:xfrm>
      </p:grpSpPr>
      <p:sp>
        <p:nvSpPr>
          <p:cNvPr id="1485" name="Google Shape;1485;p21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10.3  Sorting</a:t>
            </a:r>
            <a:endParaRPr/>
          </a:p>
        </p:txBody>
      </p:sp>
      <p:sp>
        <p:nvSpPr>
          <p:cNvPr id="1486" name="Google Shape;1486;p212"/>
          <p:cNvSpPr txBox="1"/>
          <p:nvPr>
            <p:ph idx="1" type="body"/>
          </p:nvPr>
        </p:nvSpPr>
        <p:spPr>
          <a:xfrm>
            <a:off x="838200" y="1981200"/>
            <a:ext cx="7772400" cy="4038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 complete Java method to implement a bubble sort for an array of integers is shown next:</a:t>
            </a:r>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0" name="Shape 1490"/>
        <p:cNvGrpSpPr/>
        <p:nvPr/>
      </p:nvGrpSpPr>
      <p:grpSpPr>
        <a:xfrm>
          <a:off x="0" y="0"/>
          <a:ext cx="0" cy="0"/>
          <a:chOff x="0" y="0"/>
          <a:chExt cx="0" cy="0"/>
        </a:xfrm>
      </p:grpSpPr>
      <p:sp>
        <p:nvSpPr>
          <p:cNvPr id="1491" name="Google Shape;1491;p21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10.3  Sorting</a:t>
            </a:r>
            <a:endParaRPr/>
          </a:p>
        </p:txBody>
      </p:sp>
      <p:sp>
        <p:nvSpPr>
          <p:cNvPr id="1492" name="Google Shape;1492;p213"/>
          <p:cNvSpPr txBox="1"/>
          <p:nvPr/>
        </p:nvSpPr>
        <p:spPr>
          <a:xfrm>
            <a:off x="685800" y="1828800"/>
            <a:ext cx="8001000" cy="4760912"/>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public static void bubbleSort(int[] a){</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int k = 0;</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boolean exchangeMade = true;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0" i="0" lang="en-US" sz="1400" u="none">
                <a:solidFill>
                  <a:schemeClr val="dk1"/>
                </a:solidFill>
                <a:latin typeface="Courier New"/>
                <a:ea typeface="Courier New"/>
                <a:cs typeface="Courier New"/>
                <a:sym typeface="Courier New"/>
              </a:rPr>
              <a:t>// Make up to n - 1 passes through array, exit early if no exchanges</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are made on previous pass</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while ((k &lt; a.length - 1) &amp;&amp; exchangeMade){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exchangeMade = false;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k++;</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(int j = 0; j &lt; a.length - k; j++)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if (a[j] &gt; a[j + 1]){</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swap(a, j, j + 1);		</a:t>
            </a:r>
            <a:r>
              <a:rPr b="1"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exchangeMade = true;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r>
              <a:rPr b="0" i="0" lang="en-US" sz="1800" u="none">
                <a:solidFill>
                  <a:schemeClr val="dk1"/>
                </a:solidFill>
                <a:latin typeface="Tahoma"/>
                <a:ea typeface="Tahoma"/>
                <a:cs typeface="Tahoma"/>
                <a:sym typeface="Tahoma"/>
              </a:rPr>
              <a:t> </a:t>
            </a:r>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6" name="Shape 1496"/>
        <p:cNvGrpSpPr/>
        <p:nvPr/>
      </p:nvGrpSpPr>
      <p:grpSpPr>
        <a:xfrm>
          <a:off x="0" y="0"/>
          <a:ext cx="0" cy="0"/>
          <a:chOff x="0" y="0"/>
          <a:chExt cx="0" cy="0"/>
        </a:xfrm>
      </p:grpSpPr>
      <p:sp>
        <p:nvSpPr>
          <p:cNvPr id="1497" name="Google Shape;1497;p21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10.3  Sorting</a:t>
            </a:r>
            <a:endParaRPr/>
          </a:p>
        </p:txBody>
      </p:sp>
      <p:sp>
        <p:nvSpPr>
          <p:cNvPr id="1498" name="Google Shape;1498;p214"/>
          <p:cNvSpPr txBox="1"/>
          <p:nvPr>
            <p:ph idx="1" type="body"/>
          </p:nvPr>
        </p:nvSpPr>
        <p:spPr>
          <a:xfrm>
            <a:off x="838200" y="1676400"/>
            <a:ext cx="77724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Insertion Sort</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a:t>
            </a:r>
            <a:r>
              <a:rPr b="1" i="1" lang="en-US" sz="2400" u="none" cap="none" strike="noStrike">
                <a:solidFill>
                  <a:schemeClr val="dk1"/>
                </a:solidFill>
                <a:latin typeface="Tahoma"/>
                <a:ea typeface="Tahoma"/>
                <a:cs typeface="Tahoma"/>
                <a:sym typeface="Tahoma"/>
              </a:rPr>
              <a:t>insertion sort</a:t>
            </a:r>
            <a:r>
              <a:rPr b="0" i="0" lang="en-US" sz="2400" u="none" cap="none" strike="noStrike">
                <a:solidFill>
                  <a:schemeClr val="dk1"/>
                </a:solidFill>
                <a:latin typeface="Tahoma"/>
                <a:ea typeface="Tahoma"/>
                <a:cs typeface="Tahoma"/>
                <a:sym typeface="Tahoma"/>
              </a:rPr>
              <a:t> attempts to take greater advantage of an array's partial ordering.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goal is that on the </a:t>
            </a:r>
            <a:r>
              <a:rPr b="0" i="1" lang="en-US" sz="2400" u="none" cap="none" strike="noStrike">
                <a:solidFill>
                  <a:schemeClr val="dk1"/>
                </a:solidFill>
                <a:latin typeface="Tahoma"/>
                <a:ea typeface="Tahoma"/>
                <a:cs typeface="Tahoma"/>
                <a:sym typeface="Tahoma"/>
              </a:rPr>
              <a:t>kth</a:t>
            </a:r>
            <a:r>
              <a:rPr b="0" i="0" lang="en-US" sz="2400" u="none" cap="none" strike="noStrike">
                <a:solidFill>
                  <a:schemeClr val="dk1"/>
                </a:solidFill>
                <a:latin typeface="Tahoma"/>
                <a:ea typeface="Tahoma"/>
                <a:cs typeface="Tahoma"/>
                <a:sym typeface="Tahoma"/>
              </a:rPr>
              <a:t> pass through, the </a:t>
            </a:r>
            <a:r>
              <a:rPr b="0" i="1" lang="en-US" sz="2400" u="none" cap="none" strike="noStrike">
                <a:solidFill>
                  <a:schemeClr val="dk1"/>
                </a:solidFill>
                <a:latin typeface="Tahoma"/>
                <a:ea typeface="Tahoma"/>
                <a:cs typeface="Tahoma"/>
                <a:sym typeface="Tahoma"/>
              </a:rPr>
              <a:t>kth</a:t>
            </a:r>
            <a:r>
              <a:rPr b="0" i="0" lang="en-US" sz="2400" u="none" cap="none" strike="noStrike">
                <a:solidFill>
                  <a:schemeClr val="dk1"/>
                </a:solidFill>
                <a:latin typeface="Tahoma"/>
                <a:ea typeface="Tahoma"/>
                <a:cs typeface="Tahoma"/>
                <a:sym typeface="Tahoma"/>
              </a:rPr>
              <a:t> item among: </a:t>
            </a:r>
            <a:endParaRPr/>
          </a:p>
          <a:p>
            <a:pPr indent="-285750" lvl="1" marL="742950" marR="0" rtl="0" algn="ctr">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a[0], a[1], ..., a[k]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should be inserted into its rightful place among the first k items in the array.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This is analogous to the fashion in which many people pick up playing cards and order them in their hands.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1" name="Shape 301"/>
        <p:cNvGrpSpPr/>
        <p:nvPr/>
      </p:nvGrpSpPr>
      <p:grpSpPr>
        <a:xfrm>
          <a:off x="0" y="0"/>
          <a:ext cx="0" cy="0"/>
          <a:chOff x="0" y="0"/>
          <a:chExt cx="0" cy="0"/>
        </a:xfrm>
      </p:grpSpPr>
      <p:sp>
        <p:nvSpPr>
          <p:cNvPr id="302" name="Google Shape;302;p2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8.4  Declaring Arrays</a:t>
            </a:r>
            <a:endParaRPr/>
          </a:p>
        </p:txBody>
      </p:sp>
      <p:sp>
        <p:nvSpPr>
          <p:cNvPr id="303" name="Google Shape;303;p26"/>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Array variables are null before they are assigned array objects.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Failure to assign an array object can result in a null pointer exception.</a:t>
            </a:r>
            <a:endParaRPr/>
          </a:p>
        </p:txBody>
      </p:sp>
      <p:sp>
        <p:nvSpPr>
          <p:cNvPr id="304" name="Google Shape;304;p26"/>
          <p:cNvSpPr txBox="1"/>
          <p:nvPr/>
        </p:nvSpPr>
        <p:spPr>
          <a:xfrm>
            <a:off x="1143000" y="4343400"/>
            <a:ext cx="7162800" cy="701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abc;</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abc[1] = 10;		// runtime error: null pointer exception</a:t>
            </a:r>
            <a:r>
              <a:rPr b="0" i="0" lang="en-US" sz="2000" u="none">
                <a:solidFill>
                  <a:srgbClr val="E44C22"/>
                </a:solidFill>
                <a:latin typeface="Tahoma"/>
                <a:ea typeface="Tahoma"/>
                <a:cs typeface="Tahoma"/>
                <a:sym typeface="Tahoma"/>
              </a:rPr>
              <a:t> </a:t>
            </a:r>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2" name="Shape 1502"/>
        <p:cNvGrpSpPr/>
        <p:nvPr/>
      </p:nvGrpSpPr>
      <p:grpSpPr>
        <a:xfrm>
          <a:off x="0" y="0"/>
          <a:ext cx="0" cy="0"/>
          <a:chOff x="0" y="0"/>
          <a:chExt cx="0" cy="0"/>
        </a:xfrm>
      </p:grpSpPr>
      <p:sp>
        <p:nvSpPr>
          <p:cNvPr id="1503" name="Google Shape;1503;p21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10.3  Sorting</a:t>
            </a:r>
            <a:endParaRPr/>
          </a:p>
        </p:txBody>
      </p:sp>
      <p:sp>
        <p:nvSpPr>
          <p:cNvPr id="1504" name="Google Shape;1504;p215"/>
          <p:cNvSpPr txBox="1"/>
          <p:nvPr/>
        </p:nvSpPr>
        <p:spPr>
          <a:xfrm>
            <a:off x="685800" y="2209800"/>
            <a:ext cx="7924800" cy="26447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For each k from 1 to n - 1 (k is the index of array element to insert)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Set itemToInsert to a[k]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Set j to k - 1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(j starts at k - 1 and is decremented until insertion position is found)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While (insertion position not found) and (not beginning of array)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If itemToInsert &lt; a[j]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Move a[j] to index position j + 1</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Decrement j by 1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Else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The insertion position has been found </a:t>
            </a:r>
            <a:endParaRPr/>
          </a:p>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itemToInsert should be positioned at index j + 1 </a:t>
            </a:r>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8" name="Shape 1508"/>
        <p:cNvGrpSpPr/>
        <p:nvPr/>
      </p:nvGrpSpPr>
      <p:grpSpPr>
        <a:xfrm>
          <a:off x="0" y="0"/>
          <a:ext cx="0" cy="0"/>
          <a:chOff x="0" y="0"/>
          <a:chExt cx="0" cy="0"/>
        </a:xfrm>
      </p:grpSpPr>
      <p:sp>
        <p:nvSpPr>
          <p:cNvPr id="1509" name="Google Shape;1509;p21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10.3  Sorting</a:t>
            </a:r>
            <a:endParaRPr/>
          </a:p>
        </p:txBody>
      </p:sp>
      <p:sp>
        <p:nvSpPr>
          <p:cNvPr id="1510" name="Google Shape;1510;p216"/>
          <p:cNvSpPr txBox="1"/>
          <p:nvPr>
            <p:ph idx="1" type="body"/>
          </p:nvPr>
        </p:nvSpPr>
        <p:spPr>
          <a:xfrm>
            <a:off x="838200" y="1600200"/>
            <a:ext cx="7772400" cy="4419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An insertion sort for each value of </a:t>
            </a:r>
            <a:r>
              <a:rPr b="0" i="1" lang="en-US" sz="2400" u="none" cap="none" strike="noStrike">
                <a:solidFill>
                  <a:schemeClr val="dk1"/>
                </a:solidFill>
                <a:latin typeface="Tahoma"/>
                <a:ea typeface="Tahoma"/>
                <a:cs typeface="Tahoma"/>
                <a:sym typeface="Tahoma"/>
              </a:rPr>
              <a:t>k</a:t>
            </a:r>
            <a:r>
              <a:rPr b="0" i="0" lang="en-US" sz="2400" u="none" cap="none" strike="noStrike">
                <a:solidFill>
                  <a:schemeClr val="dk1"/>
                </a:solidFill>
                <a:latin typeface="Tahoma"/>
                <a:ea typeface="Tahoma"/>
                <a:cs typeface="Tahoma"/>
                <a:sym typeface="Tahoma"/>
              </a:rPr>
              <a:t> is traced in Table 10-5.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 each column of this table, the data items are sorted in order relative to each other above the item with the asterisk; below this item, the data are not affected.</a:t>
            </a:r>
            <a:endParaRPr/>
          </a:p>
        </p:txBody>
      </p:sp>
      <p:pic>
        <p:nvPicPr>
          <p:cNvPr id="1511" name="Google Shape;1511;p216"/>
          <p:cNvPicPr preferRelativeResize="0"/>
          <p:nvPr/>
        </p:nvPicPr>
        <p:blipFill rotWithShape="1">
          <a:blip r:embed="rId3">
            <a:alphaModFix/>
          </a:blip>
          <a:srcRect b="0" l="0" r="0" t="0"/>
          <a:stretch/>
        </p:blipFill>
        <p:spPr>
          <a:xfrm>
            <a:off x="685800" y="4038600"/>
            <a:ext cx="7924800" cy="2540000"/>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5" name="Shape 1515"/>
        <p:cNvGrpSpPr/>
        <p:nvPr/>
      </p:nvGrpSpPr>
      <p:grpSpPr>
        <a:xfrm>
          <a:off x="0" y="0"/>
          <a:ext cx="0" cy="0"/>
          <a:chOff x="0" y="0"/>
          <a:chExt cx="0" cy="0"/>
        </a:xfrm>
      </p:grpSpPr>
      <p:sp>
        <p:nvSpPr>
          <p:cNvPr id="1516" name="Google Shape;1516;p21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10.3  Sorting</a:t>
            </a:r>
            <a:endParaRPr/>
          </a:p>
        </p:txBody>
      </p:sp>
      <p:sp>
        <p:nvSpPr>
          <p:cNvPr id="1517" name="Google Shape;1517;p217"/>
          <p:cNvSpPr txBox="1"/>
          <p:nvPr>
            <p:ph idx="1" type="body"/>
          </p:nvPr>
        </p:nvSpPr>
        <p:spPr>
          <a:xfrm>
            <a:off x="838200" y="1752600"/>
            <a:ext cx="77724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Sorting Arrays of Objects</a:t>
            </a:r>
            <a:endParaRPr/>
          </a:p>
          <a:p>
            <a:pPr indent="-342900" lvl="0" marL="342900" marR="0" rtl="0" algn="l">
              <a:lnSpc>
                <a:spcPct val="90000"/>
              </a:lnSpc>
              <a:spcBef>
                <a:spcPts val="340"/>
              </a:spcBef>
              <a:spcAft>
                <a:spcPts val="0"/>
              </a:spcAft>
              <a:buClr>
                <a:schemeClr val="dk1"/>
              </a:buClr>
              <a:buSzPts val="1700"/>
              <a:buFont typeface="Tahoma"/>
              <a:buNone/>
            </a:pPr>
            <a:r>
              <a:t/>
            </a:r>
            <a:endParaRPr b="0" i="0" sz="1700" u="none">
              <a:solidFill>
                <a:schemeClr val="dk1"/>
              </a:solidFill>
              <a:latin typeface="Tahoma"/>
              <a:ea typeface="Tahoma"/>
              <a:cs typeface="Tahoma"/>
              <a:sym typeface="Tahoma"/>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Any of the sort methods can be modified to sort arrays of objects.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We assume that the objects implement the </a:t>
            </a:r>
            <a:r>
              <a:rPr b="0" i="0" lang="en-US" sz="2800" u="none" cap="none" strike="noStrike">
                <a:solidFill>
                  <a:schemeClr val="dk1"/>
                </a:solidFill>
                <a:latin typeface="Century Gothic"/>
                <a:ea typeface="Century Gothic"/>
                <a:cs typeface="Century Gothic"/>
                <a:sym typeface="Century Gothic"/>
              </a:rPr>
              <a:t>Comparable</a:t>
            </a:r>
            <a:r>
              <a:rPr b="0" i="0" lang="en-US" sz="2800" u="none" cap="none" strike="noStrike">
                <a:solidFill>
                  <a:schemeClr val="dk1"/>
                </a:solidFill>
                <a:latin typeface="Tahoma"/>
                <a:ea typeface="Tahoma"/>
                <a:cs typeface="Tahoma"/>
                <a:sym typeface="Tahoma"/>
              </a:rPr>
              <a:t> interface and support the method </a:t>
            </a:r>
            <a:r>
              <a:rPr b="0" i="0" lang="en-US" sz="2800" u="none" cap="none" strike="noStrike">
                <a:solidFill>
                  <a:schemeClr val="dk1"/>
                </a:solidFill>
                <a:latin typeface="Century Gothic"/>
                <a:ea typeface="Century Gothic"/>
                <a:cs typeface="Century Gothic"/>
                <a:sym typeface="Century Gothic"/>
              </a:rPr>
              <a:t>compareTo</a:t>
            </a:r>
            <a:r>
              <a:rPr b="0" i="0" lang="en-US" sz="2800" u="none" cap="none" strike="noStrike">
                <a:solidFill>
                  <a:schemeClr val="dk1"/>
                </a:solidFill>
                <a:latin typeface="Tahoma"/>
                <a:ea typeface="Tahoma"/>
                <a:cs typeface="Tahoma"/>
                <a:sym typeface="Tahoma"/>
              </a:rPr>
              <a:t>.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Then, we simply replace the type of all array parameters with </a:t>
            </a:r>
            <a:r>
              <a:rPr b="0" i="0" lang="en-US" sz="2800" u="none" cap="none" strike="noStrike">
                <a:solidFill>
                  <a:schemeClr val="dk1"/>
                </a:solidFill>
                <a:latin typeface="Century Gothic"/>
                <a:ea typeface="Century Gothic"/>
                <a:cs typeface="Century Gothic"/>
                <a:sym typeface="Century Gothic"/>
              </a:rPr>
              <a:t>Object</a:t>
            </a:r>
            <a:r>
              <a:rPr b="0" i="0" lang="en-US" sz="2800" u="none" cap="none" strike="noStrike">
                <a:solidFill>
                  <a:schemeClr val="dk1"/>
                </a:solidFill>
                <a:latin typeface="Tahoma"/>
                <a:ea typeface="Tahoma"/>
                <a:cs typeface="Tahoma"/>
                <a:sym typeface="Tahoma"/>
              </a:rPr>
              <a:t> and make the appropriate use of </a:t>
            </a:r>
            <a:r>
              <a:rPr b="0" i="0" lang="en-US" sz="2800" u="none" cap="none" strike="noStrike">
                <a:solidFill>
                  <a:schemeClr val="dk1"/>
                </a:solidFill>
                <a:latin typeface="Century Gothic"/>
                <a:ea typeface="Century Gothic"/>
                <a:cs typeface="Century Gothic"/>
                <a:sym typeface="Century Gothic"/>
              </a:rPr>
              <a:t>compareTo</a:t>
            </a:r>
            <a:r>
              <a:rPr b="0" i="0" lang="en-US" sz="2800" u="none" cap="none" strike="noStrike">
                <a:solidFill>
                  <a:schemeClr val="dk1"/>
                </a:solidFill>
                <a:latin typeface="Tahoma"/>
                <a:ea typeface="Tahoma"/>
                <a:cs typeface="Tahoma"/>
                <a:sym typeface="Tahoma"/>
              </a:rPr>
              <a:t> where the comparison operators are used.</a:t>
            </a:r>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1" name="Shape 1521"/>
        <p:cNvGrpSpPr/>
        <p:nvPr/>
      </p:nvGrpSpPr>
      <p:grpSpPr>
        <a:xfrm>
          <a:off x="0" y="0"/>
          <a:ext cx="0" cy="0"/>
          <a:chOff x="0" y="0"/>
          <a:chExt cx="0" cy="0"/>
        </a:xfrm>
      </p:grpSpPr>
      <p:sp>
        <p:nvSpPr>
          <p:cNvPr id="1522" name="Google Shape;1522;p21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10.3  Sorting</a:t>
            </a:r>
            <a:endParaRPr/>
          </a:p>
        </p:txBody>
      </p:sp>
      <p:sp>
        <p:nvSpPr>
          <p:cNvPr id="1523" name="Google Shape;1523;p218"/>
          <p:cNvSpPr txBox="1"/>
          <p:nvPr/>
        </p:nvSpPr>
        <p:spPr>
          <a:xfrm>
            <a:off x="685800" y="2514600"/>
            <a:ext cx="8153400" cy="26924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public static int findMinimum(Object[] a, int first){</a:t>
            </a:r>
            <a:endParaRPr/>
          </a:p>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   int minIndex = first; </a:t>
            </a:r>
            <a:endParaRPr/>
          </a:p>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   for (int i = first + 1; i &lt; a.length(); i++)</a:t>
            </a:r>
            <a:endParaRPr/>
          </a:p>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    if (((Comparable)a[i]).compareTo(a[minIndex]) &lt; 0)</a:t>
            </a:r>
            <a:endParaRPr/>
          </a:p>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         minIndex = i;</a:t>
            </a:r>
            <a:endParaRPr/>
          </a:p>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900"/>
              <a:buFont typeface="Courier New"/>
              <a:buNone/>
            </a:pPr>
            <a:r>
              <a:rPr b="0" i="0" lang="en-US" sz="1900" u="none">
                <a:solidFill>
                  <a:schemeClr val="dk1"/>
                </a:solidFill>
                <a:latin typeface="Courier New"/>
                <a:ea typeface="Courier New"/>
                <a:cs typeface="Courier New"/>
                <a:sym typeface="Courier New"/>
              </a:rPr>
              <a:t>   return minIndex;</a:t>
            </a:r>
            <a:endParaRPr/>
          </a:p>
          <a:p>
            <a:pPr indent="0" lvl="0" marL="0"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  </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7" name="Shape 1527"/>
        <p:cNvGrpSpPr/>
        <p:nvPr/>
      </p:nvGrpSpPr>
      <p:grpSpPr>
        <a:xfrm>
          <a:off x="0" y="0"/>
          <a:ext cx="0" cy="0"/>
          <a:chOff x="0" y="0"/>
          <a:chExt cx="0" cy="0"/>
        </a:xfrm>
      </p:grpSpPr>
      <p:sp>
        <p:nvSpPr>
          <p:cNvPr id="1528" name="Google Shape;1528;p21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10.4  Insertions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and Removals</a:t>
            </a:r>
            <a:endParaRPr/>
          </a:p>
        </p:txBody>
      </p:sp>
      <p:sp>
        <p:nvSpPr>
          <p:cNvPr id="1529" name="Google Shape;1529;p219"/>
          <p:cNvSpPr txBox="1"/>
          <p:nvPr>
            <p:ph idx="1" type="body"/>
          </p:nvPr>
        </p:nvSpPr>
        <p:spPr>
          <a:xfrm>
            <a:off x="533400" y="1600200"/>
            <a:ext cx="80772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In this section, we show how to add or remove an element at the end of an array that is not full at arbitrary positions within an array.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For simplicity, we make four assumptions:</a:t>
            </a:r>
            <a:endParaRPr/>
          </a:p>
          <a:p>
            <a:pPr indent="-228600" lvl="2" marL="1143000" marR="0" rtl="0" algn="l">
              <a:lnSpc>
                <a:spcPct val="100000"/>
              </a:lnSpc>
              <a:spcBef>
                <a:spcPts val="480"/>
              </a:spcBef>
              <a:spcAft>
                <a:spcPts val="0"/>
              </a:spcAft>
              <a:buClr>
                <a:schemeClr val="hlink"/>
              </a:buClr>
              <a:buSzPts val="2280"/>
              <a:buFont typeface="Noto Sans Symbols"/>
              <a:buAutoNum type="arabicPeriod"/>
            </a:pPr>
            <a:r>
              <a:rPr b="0" i="0" lang="en-US" sz="2400" u="none" cap="none" strike="noStrike">
                <a:solidFill>
                  <a:schemeClr val="dk1"/>
                </a:solidFill>
                <a:latin typeface="Tahoma"/>
                <a:ea typeface="Tahoma"/>
                <a:cs typeface="Tahoma"/>
                <a:sym typeface="Tahoma"/>
              </a:rPr>
              <a:t>Arrays are of fixed size; thus, when an array becomes full, insertions are not performed. </a:t>
            </a:r>
            <a:endParaRPr/>
          </a:p>
          <a:p>
            <a:pPr indent="-228600" lvl="2" marL="1143000" marR="0" rtl="0" algn="l">
              <a:lnSpc>
                <a:spcPct val="100000"/>
              </a:lnSpc>
              <a:spcBef>
                <a:spcPts val="480"/>
              </a:spcBef>
              <a:spcAft>
                <a:spcPts val="0"/>
              </a:spcAft>
              <a:buClr>
                <a:schemeClr val="hlink"/>
              </a:buClr>
              <a:buSzPts val="2280"/>
              <a:buFont typeface="Noto Sans Symbols"/>
              <a:buAutoNum type="arabicPeriod"/>
            </a:pPr>
            <a:r>
              <a:rPr b="0" i="0" lang="en-US" sz="2400" u="none" cap="none" strike="noStrike">
                <a:solidFill>
                  <a:schemeClr val="dk1"/>
                </a:solidFill>
                <a:latin typeface="Tahoma"/>
                <a:ea typeface="Tahoma"/>
                <a:cs typeface="Tahoma"/>
                <a:sym typeface="Tahoma"/>
              </a:rPr>
              <a:t>We are working with an array of objects, although we can modify the code to cover arrays of integers, employees, or whatever element type is desired.</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3" name="Shape 1533"/>
        <p:cNvGrpSpPr/>
        <p:nvPr/>
      </p:nvGrpSpPr>
      <p:grpSpPr>
        <a:xfrm>
          <a:off x="0" y="0"/>
          <a:ext cx="0" cy="0"/>
          <a:chOff x="0" y="0"/>
          <a:chExt cx="0" cy="0"/>
        </a:xfrm>
      </p:grpSpPr>
      <p:sp>
        <p:nvSpPr>
          <p:cNvPr id="1534" name="Google Shape;1534;p22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10.4  Insertions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and Removals</a:t>
            </a:r>
            <a:endParaRPr/>
          </a:p>
        </p:txBody>
      </p:sp>
      <p:sp>
        <p:nvSpPr>
          <p:cNvPr id="1535" name="Google Shape;1535;p220"/>
          <p:cNvSpPr txBox="1"/>
          <p:nvPr>
            <p:ph idx="1" type="body"/>
          </p:nvPr>
        </p:nvSpPr>
        <p:spPr>
          <a:xfrm>
            <a:off x="838200" y="1600200"/>
            <a:ext cx="7772400" cy="4648200"/>
          </a:xfrm>
          <a:prstGeom prst="rect">
            <a:avLst/>
          </a:prstGeom>
          <a:noFill/>
          <a:ln>
            <a:noFill/>
          </a:ln>
        </p:spPr>
        <p:txBody>
          <a:bodyPr anchorCtr="0" anchor="t" bIns="45700" lIns="91425" spcFirstLastPara="1" rIns="91425" wrap="square" tIns="45700">
            <a:noAutofit/>
          </a:bodyPr>
          <a:lstStyle/>
          <a:p>
            <a:pPr indent="-228600" lvl="2" marL="1143000" marR="0" rtl="0" algn="l">
              <a:lnSpc>
                <a:spcPct val="100000"/>
              </a:lnSpc>
              <a:spcBef>
                <a:spcPts val="0"/>
              </a:spcBef>
              <a:spcAft>
                <a:spcPts val="0"/>
              </a:spcAft>
              <a:buClr>
                <a:schemeClr val="hlink"/>
              </a:buClr>
              <a:buSzPts val="2280"/>
              <a:buFont typeface="Noto Sans Symbols"/>
              <a:buAutoNum type="arabicPeriod" startAt="3"/>
            </a:pPr>
            <a:r>
              <a:rPr b="0" i="0" lang="en-US" sz="2400" u="none" cap="none" strike="noStrike">
                <a:solidFill>
                  <a:schemeClr val="dk1"/>
                </a:solidFill>
                <a:latin typeface="Tahoma"/>
                <a:ea typeface="Tahoma"/>
                <a:cs typeface="Tahoma"/>
                <a:sym typeface="Tahoma"/>
              </a:rPr>
              <a:t>For a successful insertions, 0 &lt;= target index &lt;= logical size. </a:t>
            </a:r>
            <a:endParaRPr/>
          </a:p>
          <a:p>
            <a:pPr indent="-228600" lvl="3" marL="16002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new element is inserted before the element currently at the target index, or after the last element if the target index equals the logical size.</a:t>
            </a:r>
            <a:endParaRPr/>
          </a:p>
          <a:p>
            <a:pPr indent="-228600" lvl="2" marL="1143000" marR="0" rtl="0" algn="l">
              <a:lnSpc>
                <a:spcPct val="100000"/>
              </a:lnSpc>
              <a:spcBef>
                <a:spcPts val="480"/>
              </a:spcBef>
              <a:spcAft>
                <a:spcPts val="0"/>
              </a:spcAft>
              <a:buClr>
                <a:schemeClr val="hlink"/>
              </a:buClr>
              <a:buSzPts val="2280"/>
              <a:buFont typeface="Noto Sans Symbols"/>
              <a:buAutoNum type="arabicPeriod" startAt="3"/>
            </a:pPr>
            <a:r>
              <a:rPr b="0" i="0" lang="en-US" sz="2400" u="none" cap="none" strike="noStrike">
                <a:solidFill>
                  <a:schemeClr val="dk1"/>
                </a:solidFill>
                <a:latin typeface="Tahoma"/>
                <a:ea typeface="Tahoma"/>
                <a:cs typeface="Tahoma"/>
                <a:sym typeface="Tahoma"/>
              </a:rPr>
              <a:t>For successful removals, 0 &lt;= target index &lt; logical size.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When an assumption is not satisfied, the operation is not performed and we return </a:t>
            </a:r>
            <a:r>
              <a:rPr b="0" i="0" lang="en-US" sz="2800" u="none" cap="none" strike="noStrike">
                <a:solidFill>
                  <a:schemeClr val="dk1"/>
                </a:solidFill>
                <a:latin typeface="Century Gothic"/>
                <a:ea typeface="Century Gothic"/>
                <a:cs typeface="Century Gothic"/>
                <a:sym typeface="Century Gothic"/>
              </a:rPr>
              <a:t>false</a:t>
            </a:r>
            <a:r>
              <a:rPr b="0" i="0" lang="en-US" sz="2800" u="none" cap="none" strike="noStrike">
                <a:solidFill>
                  <a:schemeClr val="dk1"/>
                </a:solidFill>
                <a:latin typeface="Tahoma"/>
                <a:ea typeface="Tahoma"/>
                <a:cs typeface="Tahoma"/>
                <a:sym typeface="Tahoma"/>
              </a:rPr>
              <a:t>; otherwise, the operation is performed and we return </a:t>
            </a:r>
            <a:r>
              <a:rPr b="0" i="0" lang="en-US" sz="2800" u="none" cap="none" strike="noStrike">
                <a:solidFill>
                  <a:schemeClr val="dk1"/>
                </a:solidFill>
                <a:latin typeface="Century Gothic"/>
                <a:ea typeface="Century Gothic"/>
                <a:cs typeface="Century Gothic"/>
                <a:sym typeface="Century Gothic"/>
              </a:rPr>
              <a:t>true</a:t>
            </a:r>
            <a:r>
              <a:rPr b="0" i="0" lang="en-US" sz="2800" u="none" cap="none" strike="noStrike">
                <a:solidFill>
                  <a:schemeClr val="dk1"/>
                </a:solidFill>
                <a:latin typeface="Tahoma"/>
                <a:ea typeface="Tahoma"/>
                <a:cs typeface="Tahoma"/>
                <a:sym typeface="Tahoma"/>
              </a:rPr>
              <a:t>. </a:t>
            </a:r>
            <a:endParaRPr/>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9" name="Shape 1539"/>
        <p:cNvGrpSpPr/>
        <p:nvPr/>
      </p:nvGrpSpPr>
      <p:grpSpPr>
        <a:xfrm>
          <a:off x="0" y="0"/>
          <a:ext cx="0" cy="0"/>
          <a:chOff x="0" y="0"/>
          <a:chExt cx="0" cy="0"/>
        </a:xfrm>
      </p:grpSpPr>
      <p:sp>
        <p:nvSpPr>
          <p:cNvPr id="1540" name="Google Shape;1540;p22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10.4  Insertions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and Removals</a:t>
            </a:r>
            <a:endParaRPr/>
          </a:p>
        </p:txBody>
      </p:sp>
      <p:sp>
        <p:nvSpPr>
          <p:cNvPr id="1541" name="Google Shape;1541;p221"/>
          <p:cNvSpPr txBox="1"/>
          <p:nvPr>
            <p:ph idx="1" type="body"/>
          </p:nvPr>
        </p:nvSpPr>
        <p:spPr>
          <a:xfrm>
            <a:off x="838200" y="1600200"/>
            <a:ext cx="77724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Inserting an Item into an Array at an Arbitrary Position</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Inserting an item into an array differs from replacing an item in an array.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In the case of a replacement: </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an item already exists at the given index position and a simple assignment suffices.</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and the logical size of the array does not change. </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5" name="Shape 1545"/>
        <p:cNvGrpSpPr/>
        <p:nvPr/>
      </p:nvGrpSpPr>
      <p:grpSpPr>
        <a:xfrm>
          <a:off x="0" y="0"/>
          <a:ext cx="0" cy="0"/>
          <a:chOff x="0" y="0"/>
          <a:chExt cx="0" cy="0"/>
        </a:xfrm>
      </p:grpSpPr>
      <p:sp>
        <p:nvSpPr>
          <p:cNvPr id="1546" name="Google Shape;1546;p22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10.4  Insertions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and Removals</a:t>
            </a:r>
            <a:endParaRPr/>
          </a:p>
        </p:txBody>
      </p:sp>
      <p:sp>
        <p:nvSpPr>
          <p:cNvPr id="1547" name="Google Shape;1547;p222"/>
          <p:cNvSpPr txBox="1"/>
          <p:nvPr>
            <p:ph idx="1" type="body"/>
          </p:nvPr>
        </p:nvSpPr>
        <p:spPr>
          <a:xfrm>
            <a:off x="609600" y="1600200"/>
            <a:ext cx="80010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 the case of an insertion, we must do six things:</a:t>
            </a:r>
            <a:endParaRPr/>
          </a:p>
          <a:p>
            <a:pPr indent="-228600" lvl="2" marL="1143000" marR="0" rtl="0" algn="l">
              <a:lnSpc>
                <a:spcPct val="10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Check for available space before attempting an insertion; if there is no space, return false.</a:t>
            </a:r>
            <a:endParaRPr/>
          </a:p>
          <a:p>
            <a:pPr indent="-228600" lvl="2" marL="1143000" marR="0" rtl="0" algn="l">
              <a:lnSpc>
                <a:spcPct val="10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Check the validity of the target index and return false if it is not &gt;= 0 and &lt;= logical size.</a:t>
            </a:r>
            <a:endParaRPr/>
          </a:p>
          <a:p>
            <a:pPr indent="-228600" lvl="2" marL="1143000" marR="0" rtl="0" algn="l">
              <a:lnSpc>
                <a:spcPct val="10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Shift the items from the logical end of the array to the target index down by one position.</a:t>
            </a:r>
            <a:endParaRPr/>
          </a:p>
          <a:p>
            <a:pPr indent="-228600" lvl="2" marL="1143000" marR="0" rtl="0" algn="l">
              <a:lnSpc>
                <a:spcPct val="10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Assign the new item to the cell at the target index.</a:t>
            </a:r>
            <a:endParaRPr/>
          </a:p>
          <a:p>
            <a:pPr indent="-228600" lvl="2" marL="1143000" marR="0" rtl="0" algn="l">
              <a:lnSpc>
                <a:spcPct val="10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Increment the logical size by one.</a:t>
            </a:r>
            <a:endParaRPr/>
          </a:p>
          <a:p>
            <a:pPr indent="-228600" lvl="2" marL="1143000" marR="0" rtl="0" algn="l">
              <a:lnSpc>
                <a:spcPct val="10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Return true.</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Figure 10-3 shows these steps for the insertion of an item at position 1 in an array of four items.</a:t>
            </a:r>
            <a:endParaRPr/>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1" name="Shape 1551"/>
        <p:cNvGrpSpPr/>
        <p:nvPr/>
      </p:nvGrpSpPr>
      <p:grpSpPr>
        <a:xfrm>
          <a:off x="0" y="0"/>
          <a:ext cx="0" cy="0"/>
          <a:chOff x="0" y="0"/>
          <a:chExt cx="0" cy="0"/>
        </a:xfrm>
      </p:grpSpPr>
      <p:sp>
        <p:nvSpPr>
          <p:cNvPr id="1552" name="Google Shape;1552;p22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10.4  Insertions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and Removals</a:t>
            </a:r>
            <a:endParaRPr/>
          </a:p>
        </p:txBody>
      </p:sp>
      <p:pic>
        <p:nvPicPr>
          <p:cNvPr id="1553" name="Google Shape;1553;p223"/>
          <p:cNvPicPr preferRelativeResize="0"/>
          <p:nvPr>
            <p:ph idx="1" type="body"/>
          </p:nvPr>
        </p:nvPicPr>
        <p:blipFill rotWithShape="1">
          <a:blip r:embed="rId3">
            <a:alphaModFix/>
          </a:blip>
          <a:srcRect b="0" l="0" r="0" t="0"/>
          <a:stretch/>
        </p:blipFill>
        <p:spPr>
          <a:xfrm>
            <a:off x="838200" y="1981200"/>
            <a:ext cx="7772400" cy="4191000"/>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7" name="Shape 1557"/>
        <p:cNvGrpSpPr/>
        <p:nvPr/>
      </p:nvGrpSpPr>
      <p:grpSpPr>
        <a:xfrm>
          <a:off x="0" y="0"/>
          <a:ext cx="0" cy="0"/>
          <a:chOff x="0" y="0"/>
          <a:chExt cx="0" cy="0"/>
        </a:xfrm>
      </p:grpSpPr>
      <p:sp>
        <p:nvSpPr>
          <p:cNvPr id="1558" name="Google Shape;1558;p22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10.4  Insertions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and Removals</a:t>
            </a:r>
            <a:endParaRPr/>
          </a:p>
        </p:txBody>
      </p:sp>
      <p:sp>
        <p:nvSpPr>
          <p:cNvPr id="1559" name="Google Shape;1559;p224"/>
          <p:cNvSpPr txBox="1"/>
          <p:nvPr>
            <p:ph idx="1" type="body"/>
          </p:nvPr>
        </p:nvSpPr>
        <p:spPr>
          <a:xfrm>
            <a:off x="838200" y="1676400"/>
            <a:ext cx="7772400" cy="4648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As you can see, the order in which the items are shifted is critical.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If we had started at the target index and copied down from there, we would have lost two items.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Thus, we must start at the logical end of the array and work back up to the target index, copying each item to the cell of its successor.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Next is the Java code for the insertion operation: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2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8.4  Declaring Arrays</a:t>
            </a:r>
            <a:endParaRPr/>
          </a:p>
        </p:txBody>
      </p:sp>
      <p:sp>
        <p:nvSpPr>
          <p:cNvPr id="310" name="Google Shape;310;p27"/>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Because arrays are objects, two variables can refer to the same array as indicated in Figure 8-2 and the next segment of code:</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311" name="Google Shape;311;p27"/>
          <p:cNvSpPr txBox="1"/>
          <p:nvPr/>
        </p:nvSpPr>
        <p:spPr>
          <a:xfrm>
            <a:off x="990600" y="4038600"/>
            <a:ext cx="7467600" cy="204152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abc, xyz;</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abc = new int[5];</a:t>
            </a:r>
            <a:r>
              <a:rPr b="0" i="0" lang="en-US" sz="1600" u="none">
                <a:solidFill>
                  <a:srgbClr val="000000"/>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 Instantiate an array of 5 </a:t>
            </a:r>
            <a:endParaRPr/>
          </a:p>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			         integers</a:t>
            </a:r>
            <a:endParaRPr b="0" i="0" sz="14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xyz = abc;</a:t>
            </a:r>
            <a:r>
              <a:rPr b="0" i="0" lang="en-US" sz="1600" u="none">
                <a:solidFill>
                  <a:srgbClr val="000000"/>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 xyz and abc refer to the same array</a:t>
            </a:r>
            <a:endParaRPr b="0" i="0" sz="14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xyz[3] = 100;</a:t>
            </a:r>
            <a:r>
              <a:rPr b="0" i="0" lang="en-US" sz="1600" u="none">
                <a:solidFill>
                  <a:srgbClr val="000000"/>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 Changing xyz changes abc as well.</a:t>
            </a:r>
            <a:endParaRPr b="0" i="0" sz="14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System.out.println (abc[3]);</a:t>
            </a:r>
            <a:r>
              <a:rPr b="0" i="0" lang="en-US" sz="1600" u="none">
                <a:solidFill>
                  <a:srgbClr val="000000"/>
                </a:solidFill>
                <a:latin typeface="Arial"/>
                <a:ea typeface="Arial"/>
                <a:cs typeface="Arial"/>
                <a:sym typeface="Arial"/>
              </a:rPr>
              <a:t>         </a:t>
            </a:r>
            <a:r>
              <a:rPr b="0" i="0" lang="en-US" sz="1400" u="none">
                <a:solidFill>
                  <a:srgbClr val="000000"/>
                </a:solidFill>
                <a:latin typeface="Arial"/>
                <a:ea typeface="Arial"/>
                <a:cs typeface="Arial"/>
                <a:sym typeface="Arial"/>
              </a:rPr>
              <a:t>// 100 is displayed</a:t>
            </a:r>
            <a:r>
              <a:rPr b="0" i="0" lang="en-US" sz="1600" u="none">
                <a:solidFill>
                  <a:srgbClr val="E44C22"/>
                </a:solidFill>
                <a:latin typeface="Tahoma"/>
                <a:ea typeface="Tahoma"/>
                <a:cs typeface="Tahoma"/>
                <a:sym typeface="Tahoma"/>
              </a:rPr>
              <a:t> </a:t>
            </a:r>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3" name="Shape 1563"/>
        <p:cNvGrpSpPr/>
        <p:nvPr/>
      </p:nvGrpSpPr>
      <p:grpSpPr>
        <a:xfrm>
          <a:off x="0" y="0"/>
          <a:ext cx="0" cy="0"/>
          <a:chOff x="0" y="0"/>
          <a:chExt cx="0" cy="0"/>
        </a:xfrm>
      </p:grpSpPr>
      <p:sp>
        <p:nvSpPr>
          <p:cNvPr id="1564" name="Google Shape;1564;p22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10.4  Insertions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and Removals</a:t>
            </a:r>
            <a:endParaRPr/>
          </a:p>
        </p:txBody>
      </p:sp>
      <p:sp>
        <p:nvSpPr>
          <p:cNvPr id="1565" name="Google Shape;1565;p225"/>
          <p:cNvSpPr txBox="1"/>
          <p:nvPr/>
        </p:nvSpPr>
        <p:spPr>
          <a:xfrm>
            <a:off x="838200" y="1905000"/>
            <a:ext cx="7848600" cy="42322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700"/>
              <a:buFont typeface="Courier New"/>
              <a:buNone/>
            </a:pPr>
            <a:r>
              <a:rPr b="0" i="1" lang="en-US" sz="1700" u="none">
                <a:solidFill>
                  <a:schemeClr val="dk1"/>
                </a:solidFill>
                <a:latin typeface="Courier New"/>
                <a:ea typeface="Courier New"/>
                <a:cs typeface="Courier New"/>
                <a:sym typeface="Courier New"/>
              </a:rPr>
              <a:t>// Check for a full array and return false if full</a:t>
            </a:r>
            <a:endParaRPr b="0" i="0" sz="17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if (logicalSize == array.length)</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   return false;</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700"/>
              <a:buFont typeface="Courier New"/>
              <a:buNone/>
            </a:pPr>
            <a:r>
              <a:rPr b="0" i="1" lang="en-US" sz="1700" u="none">
                <a:solidFill>
                  <a:schemeClr val="dk1"/>
                </a:solidFill>
                <a:latin typeface="Courier New"/>
                <a:ea typeface="Courier New"/>
                <a:cs typeface="Courier New"/>
                <a:sym typeface="Courier New"/>
              </a:rPr>
              <a:t>// Check for valid target index return false if not valid</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if (targetIndex &lt; 0 || targetIndex &gt; logicalSize)</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   return false;</a:t>
            </a:r>
            <a:endParaRPr/>
          </a:p>
          <a:p>
            <a:pPr indent="0" lvl="0" marL="0" marR="0" rtl="0" algn="l">
              <a:lnSpc>
                <a:spcPct val="100000"/>
              </a:lnSpc>
              <a:spcBef>
                <a:spcPts val="0"/>
              </a:spcBef>
              <a:spcAft>
                <a:spcPts val="0"/>
              </a:spcAft>
              <a:buClr>
                <a:schemeClr val="dk1"/>
              </a:buClr>
              <a:buSzPts val="1700"/>
              <a:buFont typeface="Courier New"/>
              <a:buNone/>
            </a:pPr>
            <a:r>
              <a:rPr b="0" i="1" lang="en-US" sz="1700" u="none">
                <a:solidFill>
                  <a:schemeClr val="dk1"/>
                </a:solidFill>
                <a:latin typeface="Courier New"/>
                <a:ea typeface="Courier New"/>
                <a:cs typeface="Courier New"/>
                <a:sym typeface="Courier New"/>
              </a:rPr>
              <a:t> </a:t>
            </a:r>
            <a:endParaRPr b="0" i="0" sz="17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700"/>
              <a:buFont typeface="Courier New"/>
              <a:buNone/>
            </a:pPr>
            <a:r>
              <a:rPr b="0" i="1" lang="en-US" sz="1700" u="none">
                <a:solidFill>
                  <a:schemeClr val="dk1"/>
                </a:solidFill>
                <a:latin typeface="Courier New"/>
                <a:ea typeface="Courier New"/>
                <a:cs typeface="Courier New"/>
                <a:sym typeface="Courier New"/>
              </a:rPr>
              <a:t>// Shift items down by one position</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for (int i = logicalSize; i &gt; targetIndex; i--)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   array[i] = array[i - 1];</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700"/>
              <a:buFont typeface="Courier New"/>
              <a:buNone/>
            </a:pPr>
            <a:r>
              <a:rPr b="0" i="1" lang="en-US" sz="1700" u="none">
                <a:solidFill>
                  <a:schemeClr val="dk1"/>
                </a:solidFill>
                <a:latin typeface="Courier New"/>
                <a:ea typeface="Courier New"/>
                <a:cs typeface="Courier New"/>
                <a:sym typeface="Courier New"/>
              </a:rPr>
              <a:t>// Add new item, increment logical size, and return true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array[targetIndex] = newItem;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logicalSize++;</a:t>
            </a:r>
            <a:endParaRPr/>
          </a:p>
          <a:p>
            <a:pPr indent="0" lvl="0" marL="0" marR="0" rtl="0" algn="l">
              <a:lnSpc>
                <a:spcPct val="100000"/>
              </a:lnSpc>
              <a:spcBef>
                <a:spcPts val="0"/>
              </a:spcBef>
              <a:spcAft>
                <a:spcPts val="0"/>
              </a:spcAft>
              <a:buClr>
                <a:schemeClr val="dk1"/>
              </a:buClr>
              <a:buSzPts val="1700"/>
              <a:buFont typeface="Arial"/>
              <a:buNone/>
            </a:pPr>
            <a:r>
              <a:rPr b="0" i="0" lang="en-US" sz="1700" u="none">
                <a:solidFill>
                  <a:schemeClr val="dk1"/>
                </a:solidFill>
                <a:latin typeface="Arial"/>
                <a:ea typeface="Arial"/>
                <a:cs typeface="Arial"/>
                <a:sym typeface="Arial"/>
              </a:rPr>
              <a:t>return true;</a:t>
            </a:r>
            <a:r>
              <a:rPr b="0" i="0" lang="en-US" sz="1700" u="none">
                <a:solidFill>
                  <a:schemeClr val="dk1"/>
                </a:solidFill>
                <a:latin typeface="Tahoma"/>
                <a:ea typeface="Tahoma"/>
                <a:cs typeface="Tahoma"/>
                <a:sym typeface="Tahoma"/>
              </a:rPr>
              <a:t> </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9" name="Shape 1569"/>
        <p:cNvGrpSpPr/>
        <p:nvPr/>
      </p:nvGrpSpPr>
      <p:grpSpPr>
        <a:xfrm>
          <a:off x="0" y="0"/>
          <a:ext cx="0" cy="0"/>
          <a:chOff x="0" y="0"/>
          <a:chExt cx="0" cy="0"/>
        </a:xfrm>
      </p:grpSpPr>
      <p:sp>
        <p:nvSpPr>
          <p:cNvPr id="1570" name="Google Shape;1570;p22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10.4  Insertions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and Removals</a:t>
            </a:r>
            <a:endParaRPr/>
          </a:p>
        </p:txBody>
      </p:sp>
      <p:sp>
        <p:nvSpPr>
          <p:cNvPr id="1571" name="Google Shape;1571;p226"/>
          <p:cNvSpPr txBox="1"/>
          <p:nvPr>
            <p:ph idx="1" type="body"/>
          </p:nvPr>
        </p:nvSpPr>
        <p:spPr>
          <a:xfrm>
            <a:off x="838200" y="1676400"/>
            <a:ext cx="78486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Removing an Item from an Array</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Removing an item from an array involves the inverse process of inserting an item into the array.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Here are the steps in this process:</a:t>
            </a:r>
            <a:endParaRPr/>
          </a:p>
          <a:p>
            <a:pPr indent="-228600" lvl="2" marL="1143000" marR="0" rtl="0" algn="l">
              <a:lnSpc>
                <a:spcPct val="9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Check the validity of the target index and return false if it is not &gt;= 0 and &lt; logical size.</a:t>
            </a:r>
            <a:endParaRPr/>
          </a:p>
          <a:p>
            <a:pPr indent="-228600" lvl="2" marL="1143000" marR="0" rtl="0" algn="l">
              <a:lnSpc>
                <a:spcPct val="9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Shift the items from the target index to the logical end of the array up by one position.</a:t>
            </a:r>
            <a:endParaRPr/>
          </a:p>
          <a:p>
            <a:pPr indent="-228600" lvl="2" marL="1143000" marR="0" rtl="0" algn="l">
              <a:lnSpc>
                <a:spcPct val="9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Decrement the logical size by one.</a:t>
            </a:r>
            <a:endParaRPr/>
          </a:p>
          <a:p>
            <a:pPr indent="-228600" lvl="2" marL="1143000" marR="0" rtl="0" algn="l">
              <a:lnSpc>
                <a:spcPct val="9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Return true.</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Figure 10-4 shows these steps for the removal of an item at position 1 in an array of five items.</a:t>
            </a:r>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5" name="Shape 1575"/>
        <p:cNvGrpSpPr/>
        <p:nvPr/>
      </p:nvGrpSpPr>
      <p:grpSpPr>
        <a:xfrm>
          <a:off x="0" y="0"/>
          <a:ext cx="0" cy="0"/>
          <a:chOff x="0" y="0"/>
          <a:chExt cx="0" cy="0"/>
        </a:xfrm>
      </p:grpSpPr>
      <p:sp>
        <p:nvSpPr>
          <p:cNvPr id="1576" name="Google Shape;1576;p22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10.4  Insertions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and Removals</a:t>
            </a:r>
            <a:endParaRPr/>
          </a:p>
        </p:txBody>
      </p:sp>
      <p:pic>
        <p:nvPicPr>
          <p:cNvPr id="1577" name="Google Shape;1577;p227"/>
          <p:cNvPicPr preferRelativeResize="0"/>
          <p:nvPr>
            <p:ph idx="1" type="body"/>
          </p:nvPr>
        </p:nvPicPr>
        <p:blipFill rotWithShape="1">
          <a:blip r:embed="rId3">
            <a:alphaModFix/>
          </a:blip>
          <a:srcRect b="0" l="0" r="0" t="0"/>
          <a:stretch/>
        </p:blipFill>
        <p:spPr>
          <a:xfrm>
            <a:off x="838200" y="1828800"/>
            <a:ext cx="7772400" cy="4114800"/>
          </a:xfrm>
          <a:prstGeom prst="rect">
            <a:avLst/>
          </a:prstGeom>
          <a:noFill/>
          <a:ln>
            <a:noFill/>
          </a:ln>
        </p:spPr>
      </p:pic>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1" name="Shape 1581"/>
        <p:cNvGrpSpPr/>
        <p:nvPr/>
      </p:nvGrpSpPr>
      <p:grpSpPr>
        <a:xfrm>
          <a:off x="0" y="0"/>
          <a:ext cx="0" cy="0"/>
          <a:chOff x="0" y="0"/>
          <a:chExt cx="0" cy="0"/>
        </a:xfrm>
      </p:grpSpPr>
      <p:sp>
        <p:nvSpPr>
          <p:cNvPr id="1582" name="Google Shape;1582;p22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10.4  Insertions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and Removals</a:t>
            </a:r>
            <a:endParaRPr/>
          </a:p>
        </p:txBody>
      </p:sp>
      <p:sp>
        <p:nvSpPr>
          <p:cNvPr id="1583" name="Google Shape;1583;p228"/>
          <p:cNvSpPr txBox="1"/>
          <p:nvPr>
            <p:ph idx="1" type="body"/>
          </p:nvPr>
        </p:nvSpPr>
        <p:spPr>
          <a:xfrm>
            <a:off x="838200" y="1905000"/>
            <a:ext cx="7772400" cy="4267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As with insertions, the order in which we shift items is critical.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For a removal, we begin at the item following the target position and move toward the logical end of the array, copying each item to the cell of its predecessor.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Here is the Java code for the removal operation:</a:t>
            </a:r>
            <a:endParaRP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7" name="Shape 1587"/>
        <p:cNvGrpSpPr/>
        <p:nvPr/>
      </p:nvGrpSpPr>
      <p:grpSpPr>
        <a:xfrm>
          <a:off x="0" y="0"/>
          <a:ext cx="0" cy="0"/>
          <a:chOff x="0" y="0"/>
          <a:chExt cx="0" cy="0"/>
        </a:xfrm>
      </p:grpSpPr>
      <p:sp>
        <p:nvSpPr>
          <p:cNvPr id="1588" name="Google Shape;1588;p22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10.4  Insertions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and Removals</a:t>
            </a:r>
            <a:endParaRPr/>
          </a:p>
        </p:txBody>
      </p:sp>
      <p:sp>
        <p:nvSpPr>
          <p:cNvPr id="1589" name="Google Shape;1589;p229"/>
          <p:cNvSpPr txBox="1"/>
          <p:nvPr/>
        </p:nvSpPr>
        <p:spPr>
          <a:xfrm>
            <a:off x="762000" y="2362200"/>
            <a:ext cx="8001000" cy="3113087"/>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1" lang="en-US" sz="1800" u="none">
                <a:solidFill>
                  <a:schemeClr val="dk1"/>
                </a:solidFill>
                <a:latin typeface="Courier New"/>
                <a:ea typeface="Courier New"/>
                <a:cs typeface="Courier New"/>
                <a:sym typeface="Courier New"/>
              </a:rPr>
              <a:t>// Check for valid target index return false if not valid</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if (targetIndex &lt; 0 || targetIndex &gt;= logicalSize)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return false;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1" lang="en-US" sz="1800" u="none">
                <a:solidFill>
                  <a:schemeClr val="dk1"/>
                </a:solidFill>
                <a:latin typeface="Courier New"/>
                <a:ea typeface="Courier New"/>
                <a:cs typeface="Courier New"/>
                <a:sym typeface="Courier New"/>
              </a:rPr>
              <a:t>// Shift items up by one position</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for (int i = targetIndex; i &lt; logicalSize - 1; i++)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array[i] = array[i + 1];</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1" lang="en-US" sz="1800" u="none">
                <a:solidFill>
                  <a:schemeClr val="dk1"/>
                </a:solidFill>
                <a:latin typeface="Courier New"/>
                <a:ea typeface="Courier New"/>
                <a:cs typeface="Courier New"/>
                <a:sym typeface="Courier New"/>
              </a:rPr>
              <a:t>// Decrement logical size and return true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logicalSize--;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return true;</a:t>
            </a:r>
            <a:r>
              <a:rPr b="0" i="0" lang="en-US" sz="1200" u="none">
                <a:solidFill>
                  <a:schemeClr val="dk1"/>
                </a:solidFill>
                <a:latin typeface="Arial"/>
                <a:ea typeface="Arial"/>
                <a:cs typeface="Arial"/>
                <a:sym typeface="Arial"/>
              </a:rPr>
              <a:t>                                   </a:t>
            </a:r>
            <a:endParaRPr/>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3" name="Shape 1593"/>
        <p:cNvGrpSpPr/>
        <p:nvPr/>
      </p:nvGrpSpPr>
      <p:grpSpPr>
        <a:xfrm>
          <a:off x="0" y="0"/>
          <a:ext cx="0" cy="0"/>
          <a:chOff x="0" y="0"/>
          <a:chExt cx="0" cy="0"/>
        </a:xfrm>
      </p:grpSpPr>
      <p:sp>
        <p:nvSpPr>
          <p:cNvPr id="1594" name="Google Shape;1594;p23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10.5  Working with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Arrays of Objects</a:t>
            </a:r>
            <a:endParaRPr/>
          </a:p>
        </p:txBody>
      </p:sp>
      <p:sp>
        <p:nvSpPr>
          <p:cNvPr id="1595" name="Google Shape;1595;p230"/>
          <p:cNvSpPr txBox="1"/>
          <p:nvPr>
            <p:ph idx="1" type="body"/>
          </p:nvPr>
        </p:nvSpPr>
        <p:spPr>
          <a:xfrm>
            <a:off x="838200" y="1676400"/>
            <a:ext cx="7772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Polymorphism, Casting, and </a:t>
            </a:r>
            <a:r>
              <a:rPr b="0" i="0" lang="en-US" sz="3200" u="none">
                <a:solidFill>
                  <a:schemeClr val="dk1"/>
                </a:solidFill>
                <a:latin typeface="Century Gothic"/>
                <a:ea typeface="Century Gothic"/>
                <a:cs typeface="Century Gothic"/>
                <a:sym typeface="Century Gothic"/>
              </a:rPr>
              <a:t>instanceof</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It is quite common to declare and instantiate an array of some interface type.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For instance, below is code that reserves 10 cells for shapes:</a:t>
            </a:r>
            <a:endParaRPr/>
          </a:p>
          <a:p>
            <a:pPr indent="-285750" lvl="1" marL="742950" marR="0" rtl="0" algn="ctr">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Courier New"/>
              <a:ea typeface="Courier New"/>
              <a:cs typeface="Courier New"/>
              <a:sym typeface="Courier New"/>
            </a:endParaRPr>
          </a:p>
          <a:p>
            <a:pPr indent="-285750" lvl="1" marL="742950" marR="0" rtl="0" algn="ctr">
              <a:lnSpc>
                <a:spcPct val="100000"/>
              </a:lnSpc>
              <a:spcBef>
                <a:spcPts val="600"/>
              </a:spcBef>
              <a:spcAft>
                <a:spcPts val="0"/>
              </a:spcAft>
              <a:buClr>
                <a:schemeClr val="dk1"/>
              </a:buClr>
              <a:buSzPts val="3000"/>
              <a:buFont typeface="Courier New"/>
              <a:buNone/>
            </a:pPr>
            <a:r>
              <a:rPr b="0" i="0" lang="en-US" sz="3000" u="none" cap="none" strike="noStrike">
                <a:solidFill>
                  <a:schemeClr val="dk1"/>
                </a:solidFill>
                <a:latin typeface="Courier New"/>
                <a:ea typeface="Courier New"/>
                <a:cs typeface="Courier New"/>
                <a:sym typeface="Courier New"/>
              </a:rPr>
              <a:t>Shape[] shapes = new Shape[10];</a:t>
            </a:r>
            <a:endParaRPr/>
          </a:p>
        </p:txBody>
      </p:sp>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9" name="Shape 1599"/>
        <p:cNvGrpSpPr/>
        <p:nvPr/>
      </p:nvGrpSpPr>
      <p:grpSpPr>
        <a:xfrm>
          <a:off x="0" y="0"/>
          <a:ext cx="0" cy="0"/>
          <a:chOff x="0" y="0"/>
          <a:chExt cx="0" cy="0"/>
        </a:xfrm>
      </p:grpSpPr>
      <p:sp>
        <p:nvSpPr>
          <p:cNvPr id="1600" name="Google Shape;1600;p23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10.5  Working with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Arrays of Objects</a:t>
            </a:r>
            <a:endParaRPr/>
          </a:p>
        </p:txBody>
      </p:sp>
      <p:sp>
        <p:nvSpPr>
          <p:cNvPr id="1601" name="Google Shape;1601;p231"/>
          <p:cNvSpPr txBox="1"/>
          <p:nvPr>
            <p:ph idx="1" type="body"/>
          </p:nvPr>
        </p:nvSpPr>
        <p:spPr>
          <a:xfrm>
            <a:off x="838200" y="1676400"/>
            <a:ext cx="77724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We can now store in this array instances of any class that implements </a:t>
            </a:r>
            <a:r>
              <a:rPr b="0" i="0" lang="en-US" sz="2400" u="none" cap="none" strike="noStrike">
                <a:solidFill>
                  <a:schemeClr val="dk1"/>
                </a:solidFill>
                <a:latin typeface="Century Gothic"/>
                <a:ea typeface="Century Gothic"/>
                <a:cs typeface="Century Gothic"/>
                <a:sym typeface="Century Gothic"/>
              </a:rPr>
              <a:t>Shape</a:t>
            </a:r>
            <a:r>
              <a:rPr b="0" i="0" lang="en-US" sz="2400" u="none" cap="none" strike="noStrike">
                <a:solidFill>
                  <a:schemeClr val="dk1"/>
                </a:solidFill>
                <a:latin typeface="Tahoma"/>
                <a:ea typeface="Tahoma"/>
                <a:cs typeface="Tahoma"/>
                <a:sym typeface="Tahoma"/>
              </a:rPr>
              <a:t>, such as </a:t>
            </a:r>
            <a:r>
              <a:rPr b="0" i="0" lang="en-US" sz="2400" u="none" cap="none" strike="noStrike">
                <a:solidFill>
                  <a:schemeClr val="dk1"/>
                </a:solidFill>
                <a:latin typeface="Century Gothic"/>
                <a:ea typeface="Century Gothic"/>
                <a:cs typeface="Century Gothic"/>
                <a:sym typeface="Century Gothic"/>
              </a:rPr>
              <a:t>Rect</a:t>
            </a:r>
            <a:r>
              <a:rPr b="0" i="0" lang="en-US" sz="2400" u="none" cap="none" strike="noStrike">
                <a:solidFill>
                  <a:schemeClr val="dk1"/>
                </a:solidFill>
                <a:latin typeface="Tahoma"/>
                <a:ea typeface="Tahoma"/>
                <a:cs typeface="Tahoma"/>
                <a:sym typeface="Tahoma"/>
              </a:rPr>
              <a:t>, </a:t>
            </a:r>
            <a:r>
              <a:rPr b="0" i="0" lang="en-US" sz="2400" u="none" cap="none" strike="noStrike">
                <a:solidFill>
                  <a:schemeClr val="dk1"/>
                </a:solidFill>
                <a:latin typeface="Century Gothic"/>
                <a:ea typeface="Century Gothic"/>
                <a:cs typeface="Century Gothic"/>
                <a:sym typeface="Century Gothic"/>
              </a:rPr>
              <a:t>Circle</a:t>
            </a:r>
            <a:r>
              <a:rPr b="0" i="0" lang="en-US" sz="2400" u="none" cap="none" strike="noStrike">
                <a:solidFill>
                  <a:schemeClr val="dk1"/>
                </a:solidFill>
                <a:latin typeface="Tahoma"/>
                <a:ea typeface="Tahoma"/>
                <a:cs typeface="Tahoma"/>
                <a:sym typeface="Tahoma"/>
              </a:rPr>
              <a:t>, or </a:t>
            </a:r>
            <a:r>
              <a:rPr b="0" i="0" lang="en-US" sz="2400" u="none" cap="none" strike="noStrike">
                <a:solidFill>
                  <a:schemeClr val="dk1"/>
                </a:solidFill>
                <a:latin typeface="Century Gothic"/>
                <a:ea typeface="Century Gothic"/>
                <a:cs typeface="Century Gothic"/>
                <a:sym typeface="Century Gothic"/>
              </a:rPr>
              <a:t>Wheel</a:t>
            </a:r>
            <a:r>
              <a:rPr b="0" i="0" lang="en-US" sz="2400" u="none" cap="none" strike="noStrike">
                <a:solidFill>
                  <a:schemeClr val="dk1"/>
                </a:solidFill>
                <a:latin typeface="Tahoma"/>
                <a:ea typeface="Tahoma"/>
                <a:cs typeface="Tahoma"/>
                <a:sym typeface="Tahoma"/>
              </a:rPr>
              <a:t>, as follows:</a:t>
            </a:r>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03200" lvl="1" marL="742950" marR="0" rtl="0" algn="l">
              <a:lnSpc>
                <a:spcPct val="100000"/>
              </a:lnSpc>
              <a:spcBef>
                <a:spcPts val="260"/>
              </a:spcBef>
              <a:spcAft>
                <a:spcPts val="0"/>
              </a:spcAft>
              <a:buClr>
                <a:schemeClr val="dk1"/>
              </a:buClr>
              <a:buSzPts val="1300"/>
              <a:buFont typeface="Tahoma"/>
              <a:buNone/>
            </a:pPr>
            <a:r>
              <a:t/>
            </a:r>
            <a:endParaRPr b="0" i="0" sz="13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As long as we send </a:t>
            </a:r>
            <a:r>
              <a:rPr b="0" i="0" lang="en-US" sz="2400" u="none" cap="none" strike="noStrike">
                <a:solidFill>
                  <a:schemeClr val="dk1"/>
                </a:solidFill>
                <a:latin typeface="Century Gothic"/>
                <a:ea typeface="Century Gothic"/>
                <a:cs typeface="Century Gothic"/>
                <a:sym typeface="Century Gothic"/>
              </a:rPr>
              <a:t>Shape</a:t>
            </a:r>
            <a:r>
              <a:rPr b="0" i="0" lang="en-US" sz="2400" u="none" cap="none" strike="noStrike">
                <a:solidFill>
                  <a:schemeClr val="dk1"/>
                </a:solidFill>
                <a:latin typeface="Tahoma"/>
                <a:ea typeface="Tahoma"/>
                <a:cs typeface="Tahoma"/>
                <a:sym typeface="Tahoma"/>
              </a:rPr>
              <a:t> messages to the elements of this array, we can ignore the fact that they are of different concrete classes (that’s what polymorphism is all about).</a:t>
            </a:r>
            <a:endParaRPr/>
          </a:p>
        </p:txBody>
      </p:sp>
      <p:sp>
        <p:nvSpPr>
          <p:cNvPr id="1602" name="Google Shape;1602;p231"/>
          <p:cNvSpPr txBox="1"/>
          <p:nvPr/>
        </p:nvSpPr>
        <p:spPr>
          <a:xfrm>
            <a:off x="1143000" y="3048000"/>
            <a:ext cx="7467600" cy="16160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shapes[0] = new Rect(20, 20, 40, 40);		// Cell 0 refers to a Rect</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shapes[1] = new Circle(100, 100, 20);		// Cell 1 refers to a Circle</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shapes[2] = new Wheel(200, 200, 20, 6);	// Cell 2 refers to a Wheel</a:t>
            </a:r>
            <a:r>
              <a:rPr b="0" i="0" lang="en-US" sz="2000" u="none">
                <a:solidFill>
                  <a:schemeClr val="dk1"/>
                </a:solidFill>
                <a:latin typeface="Tahoma"/>
                <a:ea typeface="Tahoma"/>
                <a:cs typeface="Tahoma"/>
                <a:sym typeface="Tahoma"/>
              </a:rPr>
              <a:t> </a:t>
            </a:r>
            <a:endParaRPr/>
          </a:p>
        </p:txBody>
      </p:sp>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6" name="Shape 1606"/>
        <p:cNvGrpSpPr/>
        <p:nvPr/>
      </p:nvGrpSpPr>
      <p:grpSpPr>
        <a:xfrm>
          <a:off x="0" y="0"/>
          <a:ext cx="0" cy="0"/>
          <a:chOff x="0" y="0"/>
          <a:chExt cx="0" cy="0"/>
        </a:xfrm>
      </p:grpSpPr>
      <p:sp>
        <p:nvSpPr>
          <p:cNvPr id="1607" name="Google Shape;1607;p23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10.5  Working with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Arrays of Objects</a:t>
            </a:r>
            <a:endParaRPr/>
          </a:p>
        </p:txBody>
      </p:sp>
      <p:sp>
        <p:nvSpPr>
          <p:cNvPr id="1608" name="Google Shape;1608;p23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Let us now draw all the shapes in the array:</a:t>
            </a:r>
            <a:endParaRPr/>
          </a:p>
        </p:txBody>
      </p:sp>
      <p:sp>
        <p:nvSpPr>
          <p:cNvPr id="1609" name="Google Shape;1609;p232"/>
          <p:cNvSpPr txBox="1"/>
          <p:nvPr/>
        </p:nvSpPr>
        <p:spPr>
          <a:xfrm>
            <a:off x="1219200" y="3276600"/>
            <a:ext cx="7010400" cy="1463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0"/>
              <a:buFont typeface="Courier New"/>
              <a:buNone/>
            </a:pPr>
            <a:r>
              <a:rPr b="0" i="0" lang="en-US" sz="3000" u="none">
                <a:solidFill>
                  <a:schemeClr val="dk1"/>
                </a:solidFill>
                <a:latin typeface="Courier New"/>
                <a:ea typeface="Courier New"/>
                <a:cs typeface="Courier New"/>
                <a:sym typeface="Courier New"/>
              </a:rPr>
              <a:t>Pen pen = new StandardPen();</a:t>
            </a:r>
            <a:endParaRPr/>
          </a:p>
          <a:p>
            <a:pPr indent="0" lvl="0" marL="0" marR="0" rtl="0" algn="l">
              <a:lnSpc>
                <a:spcPct val="100000"/>
              </a:lnSpc>
              <a:spcBef>
                <a:spcPts val="0"/>
              </a:spcBef>
              <a:spcAft>
                <a:spcPts val="0"/>
              </a:spcAft>
              <a:buClr>
                <a:schemeClr val="dk1"/>
              </a:buClr>
              <a:buSzPts val="3000"/>
              <a:buFont typeface="Courier New"/>
              <a:buNone/>
            </a:pPr>
            <a:r>
              <a:rPr b="0" i="0" lang="en-US" sz="3000" u="none">
                <a:solidFill>
                  <a:schemeClr val="dk1"/>
                </a:solidFill>
                <a:latin typeface="Courier New"/>
                <a:ea typeface="Courier New"/>
                <a:cs typeface="Courier New"/>
                <a:sym typeface="Courier New"/>
              </a:rPr>
              <a:t>for (int i = 0; i &lt; 3; i++)</a:t>
            </a:r>
            <a:endParaRPr/>
          </a:p>
          <a:p>
            <a:pPr indent="0" lvl="0" marL="0" marR="0" rtl="0" algn="l">
              <a:lnSpc>
                <a:spcPct val="100000"/>
              </a:lnSpc>
              <a:spcBef>
                <a:spcPts val="0"/>
              </a:spcBef>
              <a:spcAft>
                <a:spcPts val="0"/>
              </a:spcAft>
              <a:buClr>
                <a:schemeClr val="dk1"/>
              </a:buClr>
              <a:buSzPts val="3000"/>
              <a:buFont typeface="Arial"/>
              <a:buNone/>
            </a:pPr>
            <a:r>
              <a:rPr b="0" i="0" lang="en-US" sz="3000" u="none">
                <a:solidFill>
                  <a:schemeClr val="dk1"/>
                </a:solidFill>
                <a:latin typeface="Arial"/>
                <a:ea typeface="Arial"/>
                <a:cs typeface="Arial"/>
                <a:sym typeface="Arial"/>
              </a:rPr>
              <a:t>   shapes[i].draw(pen);</a:t>
            </a:r>
            <a:r>
              <a:rPr b="0" i="0" lang="en-US" sz="3000" u="none">
                <a:solidFill>
                  <a:schemeClr val="dk1"/>
                </a:solidFill>
                <a:latin typeface="Tahoma"/>
                <a:ea typeface="Tahoma"/>
                <a:cs typeface="Tahoma"/>
                <a:sym typeface="Tahoma"/>
              </a:rPr>
              <a:t> </a:t>
            </a:r>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3" name="Shape 1613"/>
        <p:cNvGrpSpPr/>
        <p:nvPr/>
      </p:nvGrpSpPr>
      <p:grpSpPr>
        <a:xfrm>
          <a:off x="0" y="0"/>
          <a:ext cx="0" cy="0"/>
          <a:chOff x="0" y="0"/>
          <a:chExt cx="0" cy="0"/>
        </a:xfrm>
      </p:grpSpPr>
      <p:sp>
        <p:nvSpPr>
          <p:cNvPr id="1614" name="Google Shape;1614;p23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10.5  Working with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Arrays of Objects</a:t>
            </a:r>
            <a:endParaRPr/>
          </a:p>
        </p:txBody>
      </p:sp>
      <p:sp>
        <p:nvSpPr>
          <p:cNvPr id="1615" name="Google Shape;1615;p233"/>
          <p:cNvSpPr txBox="1"/>
          <p:nvPr>
            <p:ph idx="1" type="body"/>
          </p:nvPr>
        </p:nvSpPr>
        <p:spPr>
          <a:xfrm>
            <a:off x="609600" y="1752600"/>
            <a:ext cx="8001000" cy="4495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Let us assume that we know the position of the wheel object in the array (in our example, it's at position 2).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Then, to set its spokes to 5, we perform the following steps:</a:t>
            </a:r>
            <a:endParaRPr/>
          </a:p>
          <a:p>
            <a:pPr indent="-228600" lvl="2" marL="1143000" marR="0" rtl="0" algn="l">
              <a:lnSpc>
                <a:spcPct val="10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Access the array element with the subscript.</a:t>
            </a:r>
            <a:endParaRPr/>
          </a:p>
          <a:p>
            <a:pPr indent="-228600" lvl="2" marL="1143000" marR="0" rtl="0" algn="l">
              <a:lnSpc>
                <a:spcPct val="10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Cast the element, which is masquerading as a </a:t>
            </a:r>
            <a:r>
              <a:rPr b="0" i="0" lang="en-US" sz="2000" u="none" cap="none" strike="noStrike">
                <a:solidFill>
                  <a:schemeClr val="dk1"/>
                </a:solidFill>
                <a:latin typeface="Century Gothic"/>
                <a:ea typeface="Century Gothic"/>
                <a:cs typeface="Century Gothic"/>
                <a:sym typeface="Century Gothic"/>
              </a:rPr>
              <a:t>Shape</a:t>
            </a:r>
            <a:r>
              <a:rPr b="0" i="0" lang="en-US" sz="2000" u="none" cap="none" strike="noStrike">
                <a:solidFill>
                  <a:schemeClr val="dk1"/>
                </a:solidFill>
                <a:latin typeface="Tahoma"/>
                <a:ea typeface="Tahoma"/>
                <a:cs typeface="Tahoma"/>
                <a:sym typeface="Tahoma"/>
              </a:rPr>
              <a:t>, to a </a:t>
            </a:r>
            <a:r>
              <a:rPr b="0" i="0" lang="en-US" sz="2000" u="none" cap="none" strike="noStrike">
                <a:solidFill>
                  <a:schemeClr val="dk1"/>
                </a:solidFill>
                <a:latin typeface="Century Gothic"/>
                <a:ea typeface="Century Gothic"/>
                <a:cs typeface="Century Gothic"/>
                <a:sym typeface="Century Gothic"/>
              </a:rPr>
              <a:t>Wheel</a:t>
            </a:r>
            <a:r>
              <a:rPr b="0" i="0" lang="en-US" sz="2000" u="none" cap="none" strike="noStrike">
                <a:solidFill>
                  <a:schemeClr val="dk1"/>
                </a:solidFill>
                <a:latin typeface="Tahoma"/>
                <a:ea typeface="Tahoma"/>
                <a:cs typeface="Tahoma"/>
                <a:sym typeface="Tahoma"/>
              </a:rPr>
              <a:t>. </a:t>
            </a:r>
            <a:endParaRPr/>
          </a:p>
          <a:p>
            <a:pPr indent="-228600" lvl="2" marL="1143000" marR="0" rtl="0" algn="l">
              <a:lnSpc>
                <a:spcPct val="10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Send the </a:t>
            </a:r>
            <a:r>
              <a:rPr b="0" i="0" lang="en-US" sz="2000" u="none" cap="none" strike="noStrike">
                <a:solidFill>
                  <a:schemeClr val="dk1"/>
                </a:solidFill>
                <a:latin typeface="Century Gothic"/>
                <a:ea typeface="Century Gothic"/>
                <a:cs typeface="Century Gothic"/>
                <a:sym typeface="Century Gothic"/>
              </a:rPr>
              <a:t>setSpokes(5)</a:t>
            </a:r>
            <a:r>
              <a:rPr b="0" i="0" lang="en-US" sz="2000" u="none" cap="none" strike="noStrike">
                <a:solidFill>
                  <a:schemeClr val="dk1"/>
                </a:solidFill>
                <a:latin typeface="Tahoma"/>
                <a:ea typeface="Tahoma"/>
                <a:cs typeface="Tahoma"/>
                <a:sym typeface="Tahoma"/>
              </a:rPr>
              <a:t> message to the result.</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Here is the code:</a:t>
            </a:r>
            <a:endParaRPr/>
          </a:p>
          <a:p>
            <a:pPr indent="-285750" lvl="1" marL="742950" marR="0" rtl="0" algn="ctr">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((Wheel) shapes[2]).setSpokes(5);</a:t>
            </a:r>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9" name="Shape 1619"/>
        <p:cNvGrpSpPr/>
        <p:nvPr/>
      </p:nvGrpSpPr>
      <p:grpSpPr>
        <a:xfrm>
          <a:off x="0" y="0"/>
          <a:ext cx="0" cy="0"/>
          <a:chOff x="0" y="0"/>
          <a:chExt cx="0" cy="0"/>
        </a:xfrm>
      </p:grpSpPr>
      <p:sp>
        <p:nvSpPr>
          <p:cNvPr id="1620" name="Google Shape;1620;p23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10.5  Working with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Arrays of Objects</a:t>
            </a:r>
            <a:endParaRPr/>
          </a:p>
        </p:txBody>
      </p:sp>
      <p:sp>
        <p:nvSpPr>
          <p:cNvPr id="1621" name="Google Shape;1621;p234"/>
          <p:cNvSpPr txBox="1"/>
          <p:nvPr>
            <p:ph idx="1" type="body"/>
          </p:nvPr>
        </p:nvSpPr>
        <p:spPr>
          <a:xfrm>
            <a:off x="838200" y="1905000"/>
            <a:ext cx="7772400" cy="4495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Note the use of parentheses to override the precedence of the method selector, which would otherwise be run before the cast operation.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Failure to cast in this code causes a compile-time error.</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Suppose we don't know the position of a wheel in the array of shapes, but we wish to set the spokes of each wheel to 5.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We must first determine that a shape is a wheel before casting, and Java's instanceof operator comes to our rescue.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2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8.4  Declaring Arrays</a:t>
            </a:r>
            <a:endParaRPr/>
          </a:p>
        </p:txBody>
      </p:sp>
      <p:pic>
        <p:nvPicPr>
          <p:cNvPr id="317" name="Google Shape;317;p28"/>
          <p:cNvPicPr preferRelativeResize="0"/>
          <p:nvPr>
            <p:ph idx="1" type="body"/>
          </p:nvPr>
        </p:nvPicPr>
        <p:blipFill rotWithShape="1">
          <a:blip r:embed="rId3">
            <a:alphaModFix/>
          </a:blip>
          <a:srcRect b="0" l="0" r="0" t="0"/>
          <a:stretch/>
        </p:blipFill>
        <p:spPr>
          <a:xfrm>
            <a:off x="1828800" y="1905000"/>
            <a:ext cx="5715000" cy="4419600"/>
          </a:xfrm>
          <a:prstGeom prst="rect">
            <a:avLst/>
          </a:prstGeom>
          <a:noFill/>
          <a:ln>
            <a:noFill/>
          </a:ln>
        </p:spPr>
      </p:pic>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5" name="Shape 1625"/>
        <p:cNvGrpSpPr/>
        <p:nvPr/>
      </p:nvGrpSpPr>
      <p:grpSpPr>
        <a:xfrm>
          <a:off x="0" y="0"/>
          <a:ext cx="0" cy="0"/>
          <a:chOff x="0" y="0"/>
          <a:chExt cx="0" cy="0"/>
        </a:xfrm>
      </p:grpSpPr>
      <p:sp>
        <p:nvSpPr>
          <p:cNvPr id="1626" name="Google Shape;1626;p23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10.5  Working with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Arrays of Objects</a:t>
            </a:r>
            <a:endParaRPr/>
          </a:p>
        </p:txBody>
      </p:sp>
      <p:sp>
        <p:nvSpPr>
          <p:cNvPr id="1627" name="Google Shape;1627;p235"/>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Here is a loop that solves the problem:</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1628" name="Google Shape;1628;p235"/>
          <p:cNvSpPr txBox="1"/>
          <p:nvPr/>
        </p:nvSpPr>
        <p:spPr>
          <a:xfrm>
            <a:off x="762000" y="2895600"/>
            <a:ext cx="7924800" cy="12827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urier New"/>
              <a:buNone/>
            </a:pPr>
            <a:r>
              <a:rPr b="0" i="0" lang="en-US" sz="2600" u="none">
                <a:solidFill>
                  <a:schemeClr val="dk1"/>
                </a:solidFill>
                <a:latin typeface="Courier New"/>
                <a:ea typeface="Courier New"/>
                <a:cs typeface="Courier New"/>
                <a:sym typeface="Courier New"/>
              </a:rPr>
              <a:t>for (int i = 0; i &lt; shapes.length; i++)</a:t>
            </a:r>
            <a:endParaRPr/>
          </a:p>
          <a:p>
            <a:pPr indent="0" lvl="0" marL="0" marR="0" rtl="0" algn="l">
              <a:lnSpc>
                <a:spcPct val="100000"/>
              </a:lnSpc>
              <a:spcBef>
                <a:spcPts val="0"/>
              </a:spcBef>
              <a:spcAft>
                <a:spcPts val="0"/>
              </a:spcAft>
              <a:buClr>
                <a:schemeClr val="dk1"/>
              </a:buClr>
              <a:buSzPts val="2600"/>
              <a:buFont typeface="Courier New"/>
              <a:buNone/>
            </a:pPr>
            <a:r>
              <a:rPr b="0" i="0" lang="en-US" sz="2600" u="none">
                <a:solidFill>
                  <a:schemeClr val="dk1"/>
                </a:solidFill>
                <a:latin typeface="Courier New"/>
                <a:ea typeface="Courier New"/>
                <a:cs typeface="Courier New"/>
                <a:sym typeface="Courier New"/>
              </a:rPr>
              <a:t>   if (shapes[i] instanceof Wheel)</a:t>
            </a:r>
            <a:endParaRPr/>
          </a:p>
          <a:p>
            <a:pPr indent="0" lvl="0" marL="0" marR="0" rtl="0" algn="l">
              <a:lnSpc>
                <a:spcPct val="100000"/>
              </a:lnSpc>
              <a:spcBef>
                <a:spcPts val="0"/>
              </a:spcBef>
              <a:spcAft>
                <a:spcPts val="0"/>
              </a:spcAft>
              <a:buClr>
                <a:schemeClr val="dk1"/>
              </a:buClr>
              <a:buSzPts val="2600"/>
              <a:buFont typeface="Arial"/>
              <a:buNone/>
            </a:pPr>
            <a:r>
              <a:rPr b="0" i="0" lang="en-US" sz="2600" u="none">
                <a:solidFill>
                  <a:schemeClr val="dk1"/>
                </a:solidFill>
                <a:latin typeface="Arial"/>
                <a:ea typeface="Arial"/>
                <a:cs typeface="Arial"/>
                <a:sym typeface="Arial"/>
              </a:rPr>
              <a:t>      ((Wheel) shapes[i]).setSpokes(5);</a:t>
            </a:r>
            <a:r>
              <a:rPr b="0" i="0" lang="en-US" sz="2600" u="none">
                <a:solidFill>
                  <a:schemeClr val="dk1"/>
                </a:solidFill>
                <a:latin typeface="Tahoma"/>
                <a:ea typeface="Tahoma"/>
                <a:cs typeface="Tahoma"/>
                <a:sym typeface="Tahoma"/>
              </a:rPr>
              <a:t> </a:t>
            </a:r>
            <a:endParaRPr/>
          </a:p>
        </p:txBody>
      </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2" name="Shape 1632"/>
        <p:cNvGrpSpPr/>
        <p:nvPr/>
      </p:nvGrpSpPr>
      <p:grpSpPr>
        <a:xfrm>
          <a:off x="0" y="0"/>
          <a:ext cx="0" cy="0"/>
          <a:chOff x="0" y="0"/>
          <a:chExt cx="0" cy="0"/>
        </a:xfrm>
      </p:grpSpPr>
      <p:sp>
        <p:nvSpPr>
          <p:cNvPr id="1633" name="Google Shape;1633;p23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10.5  Working with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Arrays of Objects</a:t>
            </a:r>
            <a:endParaRPr/>
          </a:p>
        </p:txBody>
      </p:sp>
      <p:sp>
        <p:nvSpPr>
          <p:cNvPr id="1634" name="Google Shape;1634;p236"/>
          <p:cNvSpPr txBox="1"/>
          <p:nvPr>
            <p:ph idx="1" type="body"/>
          </p:nvPr>
        </p:nvSpPr>
        <p:spPr>
          <a:xfrm>
            <a:off x="533400" y="1905000"/>
            <a:ext cx="8077200" cy="4495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Let us now summarize the use of objects in an array by making two fundamental points:</a:t>
            </a:r>
            <a:endParaRPr/>
          </a:p>
          <a:p>
            <a:pPr indent="-228600" lvl="2" marL="1143000" marR="0" rtl="0" algn="l">
              <a:lnSpc>
                <a:spcPct val="100000"/>
              </a:lnSpc>
              <a:spcBef>
                <a:spcPts val="480"/>
              </a:spcBef>
              <a:spcAft>
                <a:spcPts val="0"/>
              </a:spcAft>
              <a:buClr>
                <a:schemeClr val="hlink"/>
              </a:buClr>
              <a:buSzPts val="2280"/>
              <a:buFont typeface="Noto Sans Symbols"/>
              <a:buAutoNum type="arabicPeriod"/>
            </a:pPr>
            <a:r>
              <a:rPr b="0" i="0" lang="en-US" sz="2400" u="none" cap="none" strike="noStrike">
                <a:solidFill>
                  <a:schemeClr val="dk1"/>
                </a:solidFill>
                <a:latin typeface="Tahoma"/>
                <a:ea typeface="Tahoma"/>
                <a:cs typeface="Tahoma"/>
                <a:sym typeface="Tahoma"/>
              </a:rPr>
              <a:t>When the element type of an array is a reference type or interface, objects of those types or any subtype (subclass or implementing class) can be directly inserted into the array.</a:t>
            </a:r>
            <a:endParaRPr/>
          </a:p>
          <a:p>
            <a:pPr indent="-228600" lvl="2" marL="1143000" marR="0" rtl="0" algn="l">
              <a:lnSpc>
                <a:spcPct val="100000"/>
              </a:lnSpc>
              <a:spcBef>
                <a:spcPts val="480"/>
              </a:spcBef>
              <a:spcAft>
                <a:spcPts val="0"/>
              </a:spcAft>
              <a:buClr>
                <a:schemeClr val="hlink"/>
              </a:buClr>
              <a:buSzPts val="2280"/>
              <a:buFont typeface="Noto Sans Symbols"/>
              <a:buAutoNum type="arabicPeriod"/>
            </a:pPr>
            <a:r>
              <a:rPr b="0" i="0" lang="en-US" sz="2400" u="none" cap="none" strike="noStrike">
                <a:solidFill>
                  <a:schemeClr val="dk1"/>
                </a:solidFill>
                <a:latin typeface="Tahoma"/>
                <a:ea typeface="Tahoma"/>
                <a:cs typeface="Tahoma"/>
                <a:sym typeface="Tahoma"/>
              </a:rPr>
              <a:t>After accessing an object in an array, care must be taken to send it the appropriate messages or to cast it down to a type that can receive the appropriate messages.</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8" name="Shape 1638"/>
        <p:cNvGrpSpPr/>
        <p:nvPr/>
      </p:nvGrpSpPr>
      <p:grpSpPr>
        <a:xfrm>
          <a:off x="0" y="0"/>
          <a:ext cx="0" cy="0"/>
          <a:chOff x="0" y="0"/>
          <a:chExt cx="0" cy="0"/>
        </a:xfrm>
      </p:grpSpPr>
      <p:sp>
        <p:nvSpPr>
          <p:cNvPr id="1639" name="Google Shape;1639;p23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10.6  BreezySwing: Menus, Scrolling List Boxes, and Dialogs</a:t>
            </a:r>
            <a:endParaRPr/>
          </a:p>
        </p:txBody>
      </p:sp>
      <p:sp>
        <p:nvSpPr>
          <p:cNvPr id="1640" name="Google Shape;1640;p237"/>
          <p:cNvSpPr txBox="1"/>
          <p:nvPr>
            <p:ph idx="1" type="body"/>
          </p:nvPr>
        </p:nvSpPr>
        <p:spPr>
          <a:xfrm>
            <a:off x="838200" y="1676400"/>
            <a:ext cx="77724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Menus</a:t>
            </a:r>
            <a:endParaRPr/>
          </a:p>
          <a:p>
            <a:pPr indent="-285750" lvl="1" marL="742950" marR="0" rtl="0" algn="l">
              <a:lnSpc>
                <a:spcPct val="90000"/>
              </a:lnSpc>
              <a:spcBef>
                <a:spcPts val="560"/>
              </a:spcBef>
              <a:spcAft>
                <a:spcPts val="0"/>
              </a:spcAft>
              <a:buClr>
                <a:schemeClr val="dk1"/>
              </a:buClr>
              <a:buSzPts val="2800"/>
              <a:buFont typeface="Tahoma"/>
              <a:buChar char="•"/>
            </a:pPr>
            <a:r>
              <a:rPr b="1" i="1" lang="en-US" sz="2800" u="none" cap="none" strike="noStrike">
                <a:solidFill>
                  <a:schemeClr val="dk1"/>
                </a:solidFill>
                <a:latin typeface="Tahoma"/>
                <a:ea typeface="Tahoma"/>
                <a:cs typeface="Tahoma"/>
                <a:sym typeface="Tahoma"/>
              </a:rPr>
              <a:t>Menus</a:t>
            </a:r>
            <a:r>
              <a:rPr b="0" i="0" lang="en-US" sz="2800" u="none" cap="none" strike="noStrike">
                <a:solidFill>
                  <a:schemeClr val="dk1"/>
                </a:solidFill>
                <a:latin typeface="Tahoma"/>
                <a:ea typeface="Tahoma"/>
                <a:cs typeface="Tahoma"/>
                <a:sym typeface="Tahoma"/>
              </a:rPr>
              <a:t> provide a convenient mechanism for entering commands into a program.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 menu system consists of a menu bar, a number of menus, and for each menu, several selections.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It is also possible to have submenus.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To add a menu system to an application, declare a menu item object for each menu selection.</a:t>
            </a:r>
            <a:endParaRPr/>
          </a:p>
        </p:txBody>
      </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4" name="Shape 1644"/>
        <p:cNvGrpSpPr/>
        <p:nvPr/>
      </p:nvGrpSpPr>
      <p:grpSpPr>
        <a:xfrm>
          <a:off x="0" y="0"/>
          <a:ext cx="0" cy="0"/>
          <a:chOff x="0" y="0"/>
          <a:chExt cx="0" cy="0"/>
        </a:xfrm>
      </p:grpSpPr>
      <p:sp>
        <p:nvSpPr>
          <p:cNvPr id="1645" name="Google Shape;1645;p23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10.6  BreezySwing: Menus, Scrolling List Boxes, and Dialogs</a:t>
            </a:r>
            <a:endParaRPr/>
          </a:p>
        </p:txBody>
      </p:sp>
      <p:sp>
        <p:nvSpPr>
          <p:cNvPr id="1646" name="Google Shape;1646;p238"/>
          <p:cNvSpPr txBox="1"/>
          <p:nvPr>
            <p:ph idx="1" type="body"/>
          </p:nvPr>
        </p:nvSpPr>
        <p:spPr>
          <a:xfrm>
            <a:off x="838200" y="1905000"/>
            <a:ext cx="7772400" cy="4267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Suppose we want to move the editing commands for the student test scores program to a menu.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We would like a menu of commands to sort the students by name, by high score, and by average.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following code adds the two menus to the application's interface:</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0" name="Shape 1650"/>
        <p:cNvGrpSpPr/>
        <p:nvPr/>
      </p:nvGrpSpPr>
      <p:grpSpPr>
        <a:xfrm>
          <a:off x="0" y="0"/>
          <a:ext cx="0" cy="0"/>
          <a:chOff x="0" y="0"/>
          <a:chExt cx="0" cy="0"/>
        </a:xfrm>
      </p:grpSpPr>
      <p:sp>
        <p:nvSpPr>
          <p:cNvPr id="1651" name="Google Shape;1651;p23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10.6  BreezySwing: Menus, Scrolling List Boxes, and Dialogs</a:t>
            </a:r>
            <a:endParaRPr/>
          </a:p>
        </p:txBody>
      </p:sp>
      <p:sp>
        <p:nvSpPr>
          <p:cNvPr id="1652" name="Google Shape;1652;p239"/>
          <p:cNvSpPr txBox="1"/>
          <p:nvPr/>
        </p:nvSpPr>
        <p:spPr>
          <a:xfrm>
            <a:off x="685800" y="1828800"/>
            <a:ext cx="8153400" cy="35210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Declare menu item variables</a:t>
            </a:r>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JMenuItem addMI, modifyMI, deleteMI, </a:t>
            </a:r>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sortByNameMI, sortByHighScoreMI, sortByAverageScoreMI;</a:t>
            </a:r>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public SomeApplication(){</a:t>
            </a:r>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 Instantiate menu items</a:t>
            </a:r>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addMI    = addMenuItem ("Edit", "Add");</a:t>
            </a:r>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modifyMI = addMenuItem ("Edit", "Modify");</a:t>
            </a:r>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deleteMI = addMenuItem ("Edit", "Delete");</a:t>
            </a:r>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sortByNameMI         = addMenuItem ("Sort", "By Name");</a:t>
            </a:r>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sortByHighScoreMI    = addMenuItem ("Sort", "By High Score");</a:t>
            </a:r>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sortByAverageScoreMI = addMenuItem ("Sort", "By Average Score ");</a:t>
            </a:r>
            <a:endParaRPr/>
          </a:p>
          <a:p>
            <a:pPr indent="0" lvl="0" marL="0" marR="0" rtl="0" algn="l">
              <a:lnSpc>
                <a:spcPct val="100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r>
              <a:rPr b="0" i="0" lang="en-US" sz="1500" u="none">
                <a:solidFill>
                  <a:schemeClr val="dk1"/>
                </a:solidFill>
                <a:latin typeface="Tahoma"/>
                <a:ea typeface="Tahoma"/>
                <a:cs typeface="Tahoma"/>
                <a:sym typeface="Tahoma"/>
              </a:rPr>
              <a:t> </a:t>
            </a:r>
            <a:endParaRPr/>
          </a:p>
        </p:txBody>
      </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6" name="Shape 1656"/>
        <p:cNvGrpSpPr/>
        <p:nvPr/>
      </p:nvGrpSpPr>
      <p:grpSpPr>
        <a:xfrm>
          <a:off x="0" y="0"/>
          <a:ext cx="0" cy="0"/>
          <a:chOff x="0" y="0"/>
          <a:chExt cx="0" cy="0"/>
        </a:xfrm>
      </p:grpSpPr>
      <p:sp>
        <p:nvSpPr>
          <p:cNvPr id="1657" name="Google Shape;1657;p24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10.6  BreezySwing: Menus, Scrolling List Boxes, and Dialogs</a:t>
            </a:r>
            <a:endParaRPr/>
          </a:p>
        </p:txBody>
      </p:sp>
      <p:sp>
        <p:nvSpPr>
          <p:cNvPr id="1658" name="Google Shape;1658;p240"/>
          <p:cNvSpPr txBox="1"/>
          <p:nvPr>
            <p:ph idx="1" type="body"/>
          </p:nvPr>
        </p:nvSpPr>
        <p:spPr>
          <a:xfrm>
            <a:off x="838200" y="1676400"/>
            <a:ext cx="7772400" cy="4343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first menu is called </a:t>
            </a:r>
            <a:r>
              <a:rPr b="1" i="0" lang="en-US" sz="2400" u="none" cap="none" strike="noStrike">
                <a:solidFill>
                  <a:schemeClr val="dk1"/>
                </a:solidFill>
                <a:latin typeface="Tahoma"/>
                <a:ea typeface="Tahoma"/>
                <a:cs typeface="Tahoma"/>
                <a:sym typeface="Tahoma"/>
              </a:rPr>
              <a:t>Edit</a:t>
            </a:r>
            <a:r>
              <a:rPr b="0" i="0" lang="en-US" sz="2400" u="none" cap="none" strike="noStrike">
                <a:solidFill>
                  <a:schemeClr val="dk1"/>
                </a:solidFill>
                <a:latin typeface="Tahoma"/>
                <a:ea typeface="Tahoma"/>
                <a:cs typeface="Tahoma"/>
                <a:sym typeface="Tahoma"/>
              </a:rPr>
              <a:t> and has three items.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second, called </a:t>
            </a:r>
            <a:r>
              <a:rPr b="1" i="0" lang="en-US" sz="2400" u="none" cap="none" strike="noStrike">
                <a:solidFill>
                  <a:schemeClr val="dk1"/>
                </a:solidFill>
                <a:latin typeface="Tahoma"/>
                <a:ea typeface="Tahoma"/>
                <a:cs typeface="Tahoma"/>
                <a:sym typeface="Tahoma"/>
              </a:rPr>
              <a:t>Sort</a:t>
            </a:r>
            <a:r>
              <a:rPr b="0" i="0" lang="en-US" sz="2400" u="none" cap="none" strike="noStrike">
                <a:solidFill>
                  <a:schemeClr val="dk1"/>
                </a:solidFill>
                <a:latin typeface="Tahoma"/>
                <a:ea typeface="Tahoma"/>
                <a:cs typeface="Tahoma"/>
                <a:sym typeface="Tahoma"/>
              </a:rPr>
              <a:t>, also has three.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When the user selects a menu item, the JVM sends a </a:t>
            </a:r>
            <a:r>
              <a:rPr b="0" i="0" lang="en-US" sz="2400" u="none" cap="none" strike="noStrike">
                <a:solidFill>
                  <a:schemeClr val="dk1"/>
                </a:solidFill>
                <a:latin typeface="Century Gothic"/>
                <a:ea typeface="Century Gothic"/>
                <a:cs typeface="Century Gothic"/>
                <a:sym typeface="Century Gothic"/>
              </a:rPr>
              <a:t>menuItemSelected</a:t>
            </a:r>
            <a:r>
              <a:rPr b="0" i="0" lang="en-US" sz="2400" u="none" cap="none" strike="noStrike">
                <a:solidFill>
                  <a:schemeClr val="dk1"/>
                </a:solidFill>
                <a:latin typeface="Tahoma"/>
                <a:ea typeface="Tahoma"/>
                <a:cs typeface="Tahoma"/>
                <a:sym typeface="Tahoma"/>
              </a:rPr>
              <a:t> message to the application, so we need to write the corresponding method.</a:t>
            </a:r>
            <a:endParaRPr/>
          </a:p>
        </p:txBody>
      </p:sp>
      <p:sp>
        <p:nvSpPr>
          <p:cNvPr id="1659" name="Google Shape;1659;p240"/>
          <p:cNvSpPr txBox="1"/>
          <p:nvPr/>
        </p:nvSpPr>
        <p:spPr>
          <a:xfrm>
            <a:off x="1143000" y="4267200"/>
            <a:ext cx="7467600" cy="22891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public void menuItemSelected (JMenuItem menuItemObj){</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if (menuItemObj == addMI)</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add();</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else if (menuItemObj == modifyMI){</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modify();</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etc.</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r>
              <a:rPr b="0" i="0" lang="en-US" sz="1800" u="none">
                <a:solidFill>
                  <a:schemeClr val="dk1"/>
                </a:solidFill>
                <a:latin typeface="Tahoma"/>
                <a:ea typeface="Tahoma"/>
                <a:cs typeface="Tahoma"/>
                <a:sym typeface="Tahoma"/>
              </a:rPr>
              <a:t> </a:t>
            </a:r>
            <a:endParaRPr/>
          </a:p>
        </p:txBody>
      </p:sp>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3" name="Shape 1663"/>
        <p:cNvGrpSpPr/>
        <p:nvPr/>
      </p:nvGrpSpPr>
      <p:grpSpPr>
        <a:xfrm>
          <a:off x="0" y="0"/>
          <a:ext cx="0" cy="0"/>
          <a:chOff x="0" y="0"/>
          <a:chExt cx="0" cy="0"/>
        </a:xfrm>
      </p:grpSpPr>
      <p:sp>
        <p:nvSpPr>
          <p:cNvPr id="1664" name="Google Shape;1664;p24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10.6  BreezySwing: Menus, Scrolling List Boxes, and Dialogs</a:t>
            </a:r>
            <a:endParaRPr/>
          </a:p>
        </p:txBody>
      </p:sp>
      <p:sp>
        <p:nvSpPr>
          <p:cNvPr id="1665" name="Google Shape;1665;p241"/>
          <p:cNvSpPr txBox="1"/>
          <p:nvPr>
            <p:ph idx="1" type="body"/>
          </p:nvPr>
        </p:nvSpPr>
        <p:spPr>
          <a:xfrm>
            <a:off x="838200" y="1752600"/>
            <a:ext cx="77724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Scrolling Lists</a:t>
            </a:r>
            <a:endParaRPr/>
          </a:p>
          <a:p>
            <a:pPr indent="-209550" lvl="1" marL="742950" marR="0" rtl="0" algn="l">
              <a:lnSpc>
                <a:spcPct val="100000"/>
              </a:lnSpc>
              <a:spcBef>
                <a:spcPts val="240"/>
              </a:spcBef>
              <a:spcAft>
                <a:spcPts val="0"/>
              </a:spcAft>
              <a:buClr>
                <a:schemeClr val="dk1"/>
              </a:buClr>
              <a:buSzPts val="1200"/>
              <a:buFont typeface="Tahoma"/>
              <a:buNone/>
            </a:pPr>
            <a:r>
              <a:t/>
            </a:r>
            <a:endParaRPr b="1" i="1" sz="12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1" i="1" lang="en-US" sz="2800" u="none" cap="none" strike="noStrike">
                <a:solidFill>
                  <a:schemeClr val="dk1"/>
                </a:solidFill>
                <a:latin typeface="Tahoma"/>
                <a:ea typeface="Tahoma"/>
                <a:cs typeface="Tahoma"/>
                <a:sym typeface="Tahoma"/>
              </a:rPr>
              <a:t>Scrolling lists</a:t>
            </a:r>
            <a:r>
              <a:rPr b="0" i="0" lang="en-US" sz="2800" u="none" cap="none" strike="noStrike">
                <a:solidFill>
                  <a:schemeClr val="dk1"/>
                </a:solidFill>
                <a:latin typeface="Tahoma"/>
                <a:ea typeface="Tahoma"/>
                <a:cs typeface="Tahoma"/>
                <a:sym typeface="Tahoma"/>
              </a:rPr>
              <a:t> are instances of the class </a:t>
            </a:r>
            <a:r>
              <a:rPr b="0" i="0" lang="en-US" sz="2800" u="none" cap="none" strike="noStrike">
                <a:solidFill>
                  <a:schemeClr val="dk1"/>
                </a:solidFill>
                <a:latin typeface="Century Gothic"/>
                <a:ea typeface="Century Gothic"/>
                <a:cs typeface="Century Gothic"/>
                <a:sym typeface="Century Gothic"/>
              </a:rPr>
              <a:t>JList</a:t>
            </a:r>
            <a:r>
              <a:rPr b="0" i="0" lang="en-US" sz="2800" u="none" cap="none" strike="noStrike">
                <a:solidFill>
                  <a:schemeClr val="dk1"/>
                </a:solidFill>
                <a:latin typeface="Tahoma"/>
                <a:ea typeface="Tahoma"/>
                <a:cs typeface="Tahoma"/>
                <a:sym typeface="Tahoma"/>
              </a:rPr>
              <a:t> as defined in the package </a:t>
            </a:r>
            <a:r>
              <a:rPr b="0" i="0" lang="en-US" sz="2800" u="none" cap="none" strike="noStrike">
                <a:solidFill>
                  <a:schemeClr val="dk1"/>
                </a:solidFill>
                <a:latin typeface="Century Gothic"/>
                <a:ea typeface="Century Gothic"/>
                <a:cs typeface="Century Gothic"/>
                <a:sym typeface="Century Gothic"/>
              </a:rPr>
              <a:t>javax.swing</a:t>
            </a:r>
            <a:r>
              <a:rPr b="0" i="0" lang="en-US" sz="28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When the user clicks on an entry in a scrolling list, the entry is automatically highlighted, thus giving the user visual feedback.</a:t>
            </a:r>
            <a:endParaRPr/>
          </a:p>
        </p:txBody>
      </p:sp>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9" name="Shape 1669"/>
        <p:cNvGrpSpPr/>
        <p:nvPr/>
      </p:nvGrpSpPr>
      <p:grpSpPr>
        <a:xfrm>
          <a:off x="0" y="0"/>
          <a:ext cx="0" cy="0"/>
          <a:chOff x="0" y="0"/>
          <a:chExt cx="0" cy="0"/>
        </a:xfrm>
      </p:grpSpPr>
      <p:sp>
        <p:nvSpPr>
          <p:cNvPr id="1670" name="Google Shape;1670;p24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10.6  BreezySwing: Menus, Scrolling List Boxes, and Dialogs</a:t>
            </a:r>
            <a:endParaRPr/>
          </a:p>
        </p:txBody>
      </p:sp>
      <p:sp>
        <p:nvSpPr>
          <p:cNvPr id="1671" name="Google Shape;1671;p242"/>
          <p:cNvSpPr txBox="1"/>
          <p:nvPr>
            <p:ph idx="1" type="body"/>
          </p:nvPr>
        </p:nvSpPr>
        <p:spPr>
          <a:xfrm>
            <a:off x="838200" y="1676400"/>
            <a:ext cx="7772400" cy="4343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Figure 10-5 illustrates the use of a scrolling list.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pic>
        <p:nvPicPr>
          <p:cNvPr id="1672" name="Google Shape;1672;p242"/>
          <p:cNvPicPr preferRelativeResize="0"/>
          <p:nvPr/>
        </p:nvPicPr>
        <p:blipFill rotWithShape="1">
          <a:blip r:embed="rId3">
            <a:alphaModFix/>
          </a:blip>
          <a:srcRect b="0" l="0" r="0" t="0"/>
          <a:stretch/>
        </p:blipFill>
        <p:spPr>
          <a:xfrm>
            <a:off x="1828800" y="2687637"/>
            <a:ext cx="5181600" cy="2951162"/>
          </a:xfrm>
          <a:prstGeom prst="rect">
            <a:avLst/>
          </a:prstGeom>
          <a:noFill/>
          <a:ln>
            <a:noFill/>
          </a:ln>
        </p:spPr>
      </p:pic>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6" name="Shape 1676"/>
        <p:cNvGrpSpPr/>
        <p:nvPr/>
      </p:nvGrpSpPr>
      <p:grpSpPr>
        <a:xfrm>
          <a:off x="0" y="0"/>
          <a:ext cx="0" cy="0"/>
          <a:chOff x="0" y="0"/>
          <a:chExt cx="0" cy="0"/>
        </a:xfrm>
      </p:grpSpPr>
      <p:sp>
        <p:nvSpPr>
          <p:cNvPr id="1677" name="Google Shape;1677;p24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10.6  BreezySwing: Menus, Scrolling List Boxes, and Dialogs</a:t>
            </a:r>
            <a:endParaRPr/>
          </a:p>
        </p:txBody>
      </p:sp>
      <p:sp>
        <p:nvSpPr>
          <p:cNvPr id="1678" name="Google Shape;1678;p243"/>
          <p:cNvSpPr txBox="1"/>
          <p:nvPr>
            <p:ph idx="1" type="body"/>
          </p:nvPr>
        </p:nvSpPr>
        <p:spPr>
          <a:xfrm>
            <a:off x="838200" y="1676400"/>
            <a:ext cx="77724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Associated with a scrolling list window object is a </a:t>
            </a:r>
            <a:r>
              <a:rPr b="1" i="1" lang="en-US" sz="2200" u="none" cap="none" strike="noStrike">
                <a:solidFill>
                  <a:schemeClr val="dk1"/>
                </a:solidFill>
                <a:latin typeface="Tahoma"/>
                <a:ea typeface="Tahoma"/>
                <a:cs typeface="Tahoma"/>
                <a:sym typeface="Tahoma"/>
              </a:rPr>
              <a:t>list model</a:t>
            </a:r>
            <a:r>
              <a:rPr b="0" i="0" lang="en-US" sz="2200" u="none" cap="none" strike="noStrike">
                <a:solidFill>
                  <a:schemeClr val="dk1"/>
                </a:solidFill>
                <a:latin typeface="Tahoma"/>
                <a:ea typeface="Tahoma"/>
                <a:cs typeface="Tahoma"/>
                <a:sym typeface="Tahoma"/>
              </a:rPr>
              <a:t>, which contains the data displayed in the scrolling list. </a:t>
            </a:r>
            <a:endParaRPr/>
          </a:p>
          <a:p>
            <a:pPr indent="-285750" lvl="1" marL="742950" marR="0" rtl="0" algn="l">
              <a:lnSpc>
                <a:spcPct val="9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When the programmer adds a scrolling list to an interface with the method </a:t>
            </a:r>
            <a:r>
              <a:rPr b="0" i="0" lang="en-US" sz="2200" u="none" cap="none" strike="noStrike">
                <a:solidFill>
                  <a:schemeClr val="dk1"/>
                </a:solidFill>
                <a:latin typeface="Century Gothic"/>
                <a:ea typeface="Century Gothic"/>
                <a:cs typeface="Century Gothic"/>
                <a:sym typeface="Century Gothic"/>
              </a:rPr>
              <a:t>addList</a:t>
            </a: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entury Gothic"/>
                <a:ea typeface="Century Gothic"/>
                <a:cs typeface="Century Gothic"/>
                <a:sym typeface="Century Gothic"/>
              </a:rPr>
              <a:t>BreezySwing</a:t>
            </a:r>
            <a:r>
              <a:rPr b="0" i="0" lang="en-US" sz="2200" u="none" cap="none" strike="noStrike">
                <a:solidFill>
                  <a:schemeClr val="dk1"/>
                </a:solidFill>
                <a:latin typeface="Tahoma"/>
                <a:ea typeface="Tahoma"/>
                <a:cs typeface="Tahoma"/>
                <a:sym typeface="Tahoma"/>
              </a:rPr>
              <a:t> automatically creates an instance of the class </a:t>
            </a:r>
            <a:r>
              <a:rPr b="0" i="0" lang="en-US" sz="2200" u="none" cap="none" strike="noStrike">
                <a:solidFill>
                  <a:schemeClr val="dk1"/>
                </a:solidFill>
                <a:latin typeface="Century Gothic"/>
                <a:ea typeface="Century Gothic"/>
                <a:cs typeface="Century Gothic"/>
                <a:sym typeface="Century Gothic"/>
              </a:rPr>
              <a:t>DefaultListModel</a:t>
            </a:r>
            <a:r>
              <a:rPr b="0" i="0" lang="en-US" sz="2200" u="none" cap="none" strike="noStrike">
                <a:solidFill>
                  <a:schemeClr val="dk1"/>
                </a:solidFill>
                <a:latin typeface="Tahoma"/>
                <a:ea typeface="Tahoma"/>
                <a:cs typeface="Tahoma"/>
                <a:sym typeface="Tahoma"/>
              </a:rPr>
              <a:t> and associates it with the scrolling list. </a:t>
            </a:r>
            <a:endParaRPr/>
          </a:p>
          <a:p>
            <a:pPr indent="-285750" lvl="1" marL="742950" marR="0" rtl="0" algn="l">
              <a:lnSpc>
                <a:spcPct val="9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programmer can then send messages to either the scrolling list or its model to accomplish such tasks as asking which item, if any, has been selected or selecting an item. </a:t>
            </a:r>
            <a:endParaRPr/>
          </a:p>
          <a:p>
            <a:pPr indent="-285750" lvl="1" marL="742950" marR="0" rtl="0" algn="l">
              <a:lnSpc>
                <a:spcPct val="90000"/>
              </a:lnSpc>
              <a:spcBef>
                <a:spcPts val="48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In addition, a program can add entries to and remove entries from a scrolling list.</a:t>
            </a:r>
            <a:r>
              <a:rPr b="0" i="0" lang="en-US" sz="2400" u="none" cap="none" strike="noStrike">
                <a:solidFill>
                  <a:schemeClr val="dk1"/>
                </a:solidFill>
                <a:latin typeface="Tahoma"/>
                <a:ea typeface="Tahoma"/>
                <a:cs typeface="Tahoma"/>
                <a:sym typeface="Tahoma"/>
              </a:rPr>
              <a:t> </a:t>
            </a:r>
            <a:endParaRPr/>
          </a:p>
        </p:txBody>
      </p:sp>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2" name="Shape 1682"/>
        <p:cNvGrpSpPr/>
        <p:nvPr/>
      </p:nvGrpSpPr>
      <p:grpSpPr>
        <a:xfrm>
          <a:off x="0" y="0"/>
          <a:ext cx="0" cy="0"/>
          <a:chOff x="0" y="0"/>
          <a:chExt cx="0" cy="0"/>
        </a:xfrm>
      </p:grpSpPr>
      <p:sp>
        <p:nvSpPr>
          <p:cNvPr id="1683" name="Google Shape;1683;p24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10.6  BreezySwing: Menus, Scrolling List Boxes, and Dialogs</a:t>
            </a:r>
            <a:endParaRPr/>
          </a:p>
        </p:txBody>
      </p:sp>
      <p:sp>
        <p:nvSpPr>
          <p:cNvPr id="1684" name="Google Shape;1684;p244"/>
          <p:cNvSpPr txBox="1"/>
          <p:nvPr>
            <p:ph idx="1" type="body"/>
          </p:nvPr>
        </p:nvSpPr>
        <p:spPr>
          <a:xfrm>
            <a:off x="838200" y="1905000"/>
            <a:ext cx="7772400" cy="4343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Table 10-6 describes many of the most useful methods for manipulating a scrolling list.</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Table 10-7 describes useful methods for its model.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Table 10-8 describes the methods, included in the classes </a:t>
            </a:r>
            <a:r>
              <a:rPr b="0" i="0" lang="en-US" sz="2800" u="none" cap="none" strike="noStrike">
                <a:solidFill>
                  <a:schemeClr val="dk1"/>
                </a:solidFill>
                <a:latin typeface="Century Gothic"/>
                <a:ea typeface="Century Gothic"/>
                <a:cs typeface="Century Gothic"/>
                <a:sym typeface="Century Gothic"/>
              </a:rPr>
              <a:t>GBFrame</a:t>
            </a:r>
            <a:r>
              <a:rPr b="0" i="0" lang="en-US" sz="2800" u="none" cap="none" strike="noStrike">
                <a:solidFill>
                  <a:schemeClr val="dk1"/>
                </a:solidFill>
                <a:latin typeface="Tahoma"/>
                <a:ea typeface="Tahoma"/>
                <a:cs typeface="Tahoma"/>
                <a:sym typeface="Tahoma"/>
              </a:rPr>
              <a:t>, </a:t>
            </a:r>
            <a:r>
              <a:rPr b="0" i="0" lang="en-US" sz="2800" u="none" cap="none" strike="noStrike">
                <a:solidFill>
                  <a:schemeClr val="dk1"/>
                </a:solidFill>
                <a:latin typeface="Century Gothic"/>
                <a:ea typeface="Century Gothic"/>
                <a:cs typeface="Century Gothic"/>
                <a:sym typeface="Century Gothic"/>
              </a:rPr>
              <a:t>GBDialog</a:t>
            </a:r>
            <a:r>
              <a:rPr b="0" i="0" lang="en-US" sz="2800" u="none" cap="none" strike="noStrike">
                <a:solidFill>
                  <a:schemeClr val="dk1"/>
                </a:solidFill>
                <a:latin typeface="Tahoma"/>
                <a:ea typeface="Tahoma"/>
                <a:cs typeface="Tahoma"/>
                <a:sym typeface="Tahoma"/>
              </a:rPr>
              <a:t>, and </a:t>
            </a:r>
            <a:r>
              <a:rPr b="0" i="0" lang="en-US" sz="2800" u="none" cap="none" strike="noStrike">
                <a:solidFill>
                  <a:schemeClr val="dk1"/>
                </a:solidFill>
                <a:latin typeface="Century Gothic"/>
                <a:ea typeface="Century Gothic"/>
                <a:cs typeface="Century Gothic"/>
                <a:sym typeface="Century Gothic"/>
              </a:rPr>
              <a:t>GBApplet</a:t>
            </a:r>
            <a:r>
              <a:rPr b="0" i="0" lang="en-US" sz="2800" u="none" cap="none" strike="noStrike">
                <a:solidFill>
                  <a:schemeClr val="dk1"/>
                </a:solidFill>
                <a:latin typeface="Tahoma"/>
                <a:ea typeface="Tahoma"/>
                <a:cs typeface="Tahoma"/>
                <a:sym typeface="Tahoma"/>
              </a:rPr>
              <a:t>, for responding to single and double click events.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p2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8.4  Declaring Arrays</a:t>
            </a:r>
            <a:endParaRPr/>
          </a:p>
        </p:txBody>
      </p:sp>
      <p:sp>
        <p:nvSpPr>
          <p:cNvPr id="323" name="Google Shape;323;p29"/>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Arrays can be declared, instantiated, and initialized in one step.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list of numbers between the braces is called an </a:t>
            </a:r>
            <a:r>
              <a:rPr b="1" i="1" lang="en-US" sz="2800" u="none" cap="none" strike="noStrike">
                <a:solidFill>
                  <a:schemeClr val="dk1"/>
                </a:solidFill>
                <a:latin typeface="Tahoma"/>
                <a:ea typeface="Tahoma"/>
                <a:cs typeface="Tahoma"/>
                <a:sym typeface="Tahoma"/>
              </a:rPr>
              <a:t>initializer list</a:t>
            </a:r>
            <a:r>
              <a:rPr b="0" i="0" lang="en-US" sz="2800" u="none" cap="none" strike="noStrike">
                <a:solidFill>
                  <a:schemeClr val="dk1"/>
                </a:solidFill>
                <a:latin typeface="Tahoma"/>
                <a:ea typeface="Tahoma"/>
                <a:cs typeface="Tahoma"/>
                <a:sym typeface="Tahoma"/>
              </a:rPr>
              <a:t>.</a:t>
            </a:r>
            <a:endParaRPr/>
          </a:p>
          <a:p>
            <a:pPr indent="-107950" lvl="1" marL="742950" marR="0" rtl="0" algn="l">
              <a:lnSpc>
                <a:spcPct val="9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9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Here then are arrays of doubles, characters, Booleans, strings, and students:</a:t>
            </a:r>
            <a:endParaRPr/>
          </a:p>
        </p:txBody>
      </p:sp>
      <p:sp>
        <p:nvSpPr>
          <p:cNvPr id="324" name="Google Shape;324;p29"/>
          <p:cNvSpPr txBox="1"/>
          <p:nvPr/>
        </p:nvSpPr>
        <p:spPr>
          <a:xfrm>
            <a:off x="914400" y="3810000"/>
            <a:ext cx="7239000" cy="396875"/>
          </a:xfrm>
          <a:prstGeom prst="rect">
            <a:avLst/>
          </a:prstGeom>
          <a:solidFill>
            <a:srgbClr val="DDDDD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int[] abc = {1,2,3,4,5} // abc now references an array of five integers.</a:t>
            </a:r>
            <a:r>
              <a:rPr b="0" i="0" lang="en-US" sz="1100" u="none">
                <a:solidFill>
                  <a:srgbClr val="E44C22"/>
                </a:solidFill>
                <a:latin typeface="Tahoma"/>
                <a:ea typeface="Tahoma"/>
                <a:cs typeface="Tahoma"/>
                <a:sym typeface="Tahoma"/>
              </a:rPr>
              <a:t> </a:t>
            </a:r>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8" name="Shape 1688"/>
        <p:cNvGrpSpPr/>
        <p:nvPr/>
      </p:nvGrpSpPr>
      <p:grpSpPr>
        <a:xfrm>
          <a:off x="0" y="0"/>
          <a:ext cx="0" cy="0"/>
          <a:chOff x="0" y="0"/>
          <a:chExt cx="0" cy="0"/>
        </a:xfrm>
      </p:grpSpPr>
      <p:sp>
        <p:nvSpPr>
          <p:cNvPr id="1689" name="Google Shape;1689;p24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10.6  BreezySwing: Menus, Scrolling List Boxes, and Dialogs</a:t>
            </a:r>
            <a:endParaRPr/>
          </a:p>
        </p:txBody>
      </p:sp>
      <p:sp>
        <p:nvSpPr>
          <p:cNvPr id="1690" name="Google Shape;1690;p245"/>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107950" lvl="1" marL="74295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pic>
        <p:nvPicPr>
          <p:cNvPr id="1691" name="Google Shape;1691;p245"/>
          <p:cNvPicPr preferRelativeResize="0"/>
          <p:nvPr/>
        </p:nvPicPr>
        <p:blipFill rotWithShape="1">
          <a:blip r:embed="rId3">
            <a:alphaModFix/>
          </a:blip>
          <a:srcRect b="0" l="0" r="0" t="0"/>
          <a:stretch/>
        </p:blipFill>
        <p:spPr>
          <a:xfrm>
            <a:off x="685800" y="1989137"/>
            <a:ext cx="7924800" cy="3725862"/>
          </a:xfrm>
          <a:prstGeom prst="rect">
            <a:avLst/>
          </a:prstGeom>
          <a:noFill/>
          <a:ln>
            <a:noFill/>
          </a:ln>
        </p:spPr>
      </p:pic>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5" name="Shape 1695"/>
        <p:cNvGrpSpPr/>
        <p:nvPr/>
      </p:nvGrpSpPr>
      <p:grpSpPr>
        <a:xfrm>
          <a:off x="0" y="0"/>
          <a:ext cx="0" cy="0"/>
          <a:chOff x="0" y="0"/>
          <a:chExt cx="0" cy="0"/>
        </a:xfrm>
      </p:grpSpPr>
      <p:sp>
        <p:nvSpPr>
          <p:cNvPr id="1696" name="Google Shape;1696;p24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10.6  BreezySwing: Menus, Scrolling List Boxes, and Dialogs</a:t>
            </a:r>
            <a:endParaRPr/>
          </a:p>
        </p:txBody>
      </p:sp>
      <p:sp>
        <p:nvSpPr>
          <p:cNvPr id="1697" name="Google Shape;1697;p246"/>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107950" lvl="1" marL="74295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pic>
        <p:nvPicPr>
          <p:cNvPr id="1698" name="Google Shape;1698;p246"/>
          <p:cNvPicPr preferRelativeResize="0"/>
          <p:nvPr/>
        </p:nvPicPr>
        <p:blipFill rotWithShape="1">
          <a:blip r:embed="rId3">
            <a:alphaModFix/>
          </a:blip>
          <a:srcRect b="0" l="0" r="0" t="0"/>
          <a:stretch/>
        </p:blipFill>
        <p:spPr>
          <a:xfrm>
            <a:off x="609600" y="1676400"/>
            <a:ext cx="8229600" cy="4495800"/>
          </a:xfrm>
          <a:prstGeom prst="rect">
            <a:avLst/>
          </a:prstGeom>
          <a:noFill/>
          <a:ln>
            <a:noFill/>
          </a:ln>
        </p:spPr>
      </p:pic>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2" name="Shape 1702"/>
        <p:cNvGrpSpPr/>
        <p:nvPr/>
      </p:nvGrpSpPr>
      <p:grpSpPr>
        <a:xfrm>
          <a:off x="0" y="0"/>
          <a:ext cx="0" cy="0"/>
          <a:chOff x="0" y="0"/>
          <a:chExt cx="0" cy="0"/>
        </a:xfrm>
      </p:grpSpPr>
      <p:sp>
        <p:nvSpPr>
          <p:cNvPr id="1703" name="Google Shape;1703;p24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10.6  BreezySwing: Menus, Scrolling List Boxes, and Dialogs</a:t>
            </a:r>
            <a:endParaRPr/>
          </a:p>
        </p:txBody>
      </p:sp>
      <p:sp>
        <p:nvSpPr>
          <p:cNvPr id="1704" name="Google Shape;1704;p247"/>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107950" lvl="1" marL="74295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pic>
        <p:nvPicPr>
          <p:cNvPr id="1705" name="Google Shape;1705;p247"/>
          <p:cNvPicPr preferRelativeResize="0"/>
          <p:nvPr/>
        </p:nvPicPr>
        <p:blipFill rotWithShape="1">
          <a:blip r:embed="rId3">
            <a:alphaModFix/>
          </a:blip>
          <a:srcRect b="0" l="0" r="0" t="0"/>
          <a:stretch/>
        </p:blipFill>
        <p:spPr>
          <a:xfrm>
            <a:off x="685800" y="1828800"/>
            <a:ext cx="8001000" cy="4170362"/>
          </a:xfrm>
          <a:prstGeom prst="rect">
            <a:avLst/>
          </a:prstGeom>
          <a:noFill/>
          <a:ln>
            <a:noFill/>
          </a:ln>
        </p:spPr>
      </p:pic>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9" name="Shape 1709"/>
        <p:cNvGrpSpPr/>
        <p:nvPr/>
      </p:nvGrpSpPr>
      <p:grpSpPr>
        <a:xfrm>
          <a:off x="0" y="0"/>
          <a:ext cx="0" cy="0"/>
          <a:chOff x="0" y="0"/>
          <a:chExt cx="0" cy="0"/>
        </a:xfrm>
      </p:grpSpPr>
      <p:sp>
        <p:nvSpPr>
          <p:cNvPr id="1710" name="Google Shape;1710;p24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10.6  BreezySwing: Menus, Scrolling List Boxes, and Dialogs</a:t>
            </a:r>
            <a:endParaRPr/>
          </a:p>
        </p:txBody>
      </p:sp>
      <p:sp>
        <p:nvSpPr>
          <p:cNvPr id="1711" name="Google Shape;1711;p248"/>
          <p:cNvSpPr txBox="1"/>
          <p:nvPr>
            <p:ph idx="1" type="body"/>
          </p:nvPr>
        </p:nvSpPr>
        <p:spPr>
          <a:xfrm>
            <a:off x="838200" y="1905000"/>
            <a:ext cx="7772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Dialogs</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Usually, a dialog is </a:t>
            </a:r>
            <a:r>
              <a:rPr b="1" i="1" lang="en-US" sz="2400" u="none" cap="none" strike="noStrike">
                <a:solidFill>
                  <a:schemeClr val="dk1"/>
                </a:solidFill>
                <a:latin typeface="Tahoma"/>
                <a:ea typeface="Tahoma"/>
                <a:cs typeface="Tahoma"/>
                <a:sym typeface="Tahoma"/>
              </a:rPr>
              <a:t>modal</a:t>
            </a:r>
            <a:r>
              <a:rPr b="0" i="0" lang="en-US" sz="2400" u="none" cap="none" strike="noStrike">
                <a:solidFill>
                  <a:schemeClr val="dk1"/>
                </a:solidFill>
                <a:latin typeface="Tahoma"/>
                <a:ea typeface="Tahoma"/>
                <a:cs typeface="Tahoma"/>
                <a:sym typeface="Tahoma"/>
              </a:rPr>
              <a:t>, meaning that the rest of the application is inaccessible as long as the dialog is active.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Users quit most dialogs by clicking an </a:t>
            </a:r>
            <a:r>
              <a:rPr b="1" i="0" lang="en-US" sz="2400" u="none" cap="none" strike="noStrike">
                <a:solidFill>
                  <a:schemeClr val="dk1"/>
                </a:solidFill>
                <a:latin typeface="Tahoma"/>
                <a:ea typeface="Tahoma"/>
                <a:cs typeface="Tahoma"/>
                <a:sym typeface="Tahoma"/>
              </a:rPr>
              <a:t>OK</a:t>
            </a:r>
            <a:r>
              <a:rPr b="0" i="0" lang="en-US" sz="2400" u="none" cap="none" strike="noStrike">
                <a:solidFill>
                  <a:schemeClr val="dk1"/>
                </a:solidFill>
                <a:latin typeface="Tahoma"/>
                <a:ea typeface="Tahoma"/>
                <a:cs typeface="Tahoma"/>
                <a:sym typeface="Tahoma"/>
              </a:rPr>
              <a:t> or a </a:t>
            </a:r>
            <a:r>
              <a:rPr b="1" i="0" lang="en-US" sz="2400" u="none" cap="none" strike="noStrike">
                <a:solidFill>
                  <a:schemeClr val="dk1"/>
                </a:solidFill>
                <a:latin typeface="Tahoma"/>
                <a:ea typeface="Tahoma"/>
                <a:cs typeface="Tahoma"/>
                <a:sym typeface="Tahoma"/>
              </a:rPr>
              <a:t>Cancel</a:t>
            </a:r>
            <a:r>
              <a:rPr b="0" i="0" lang="en-US" sz="2400" u="none" cap="none" strike="noStrike">
                <a:solidFill>
                  <a:schemeClr val="dk1"/>
                </a:solidFill>
                <a:latin typeface="Tahoma"/>
                <a:ea typeface="Tahoma"/>
                <a:cs typeface="Tahoma"/>
                <a:sym typeface="Tahoma"/>
              </a:rPr>
              <a:t> button.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a:t>
            </a:r>
            <a:r>
              <a:rPr b="1" i="0" lang="en-US" sz="2400" u="none" cap="none" strike="noStrike">
                <a:solidFill>
                  <a:schemeClr val="dk1"/>
                </a:solidFill>
                <a:latin typeface="Tahoma"/>
                <a:ea typeface="Tahoma"/>
                <a:cs typeface="Tahoma"/>
                <a:sym typeface="Tahoma"/>
              </a:rPr>
              <a:t>OK</a:t>
            </a:r>
            <a:r>
              <a:rPr b="0" i="0" lang="en-US" sz="2400" u="none" cap="none" strike="noStrike">
                <a:solidFill>
                  <a:schemeClr val="dk1"/>
                </a:solidFill>
                <a:latin typeface="Tahoma"/>
                <a:ea typeface="Tahoma"/>
                <a:cs typeface="Tahoma"/>
                <a:sym typeface="Tahoma"/>
              </a:rPr>
              <a:t> button closes a dialog and transmits data entered by the user back to the rest of the application</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a:t>
            </a:r>
            <a:r>
              <a:rPr b="1" i="0" lang="en-US" sz="2400" u="none" cap="none" strike="noStrike">
                <a:solidFill>
                  <a:schemeClr val="dk1"/>
                </a:solidFill>
                <a:latin typeface="Tahoma"/>
                <a:ea typeface="Tahoma"/>
                <a:cs typeface="Tahoma"/>
                <a:sym typeface="Tahoma"/>
              </a:rPr>
              <a:t>Cancel</a:t>
            </a:r>
            <a:r>
              <a:rPr b="0" i="0" lang="en-US" sz="2400" u="none" cap="none" strike="noStrike">
                <a:solidFill>
                  <a:schemeClr val="dk1"/>
                </a:solidFill>
                <a:latin typeface="Tahoma"/>
                <a:ea typeface="Tahoma"/>
                <a:cs typeface="Tahoma"/>
                <a:sym typeface="Tahoma"/>
              </a:rPr>
              <a:t> button closes a dialog and discards the data. </a:t>
            </a:r>
            <a:endParaRPr/>
          </a:p>
        </p:txBody>
      </p:sp>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5" name="Shape 1715"/>
        <p:cNvGrpSpPr/>
        <p:nvPr/>
      </p:nvGrpSpPr>
      <p:grpSpPr>
        <a:xfrm>
          <a:off x="0" y="0"/>
          <a:ext cx="0" cy="0"/>
          <a:chOff x="0" y="0"/>
          <a:chExt cx="0" cy="0"/>
        </a:xfrm>
      </p:grpSpPr>
      <p:sp>
        <p:nvSpPr>
          <p:cNvPr id="1716" name="Google Shape;1716;p24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10.6  BreezySwing: Menus, Scrolling List Boxes, and Dialogs</a:t>
            </a:r>
            <a:endParaRPr/>
          </a:p>
        </p:txBody>
      </p:sp>
      <p:sp>
        <p:nvSpPr>
          <p:cNvPr id="1717" name="Google Shape;1717;p249"/>
          <p:cNvSpPr txBox="1"/>
          <p:nvPr>
            <p:ph idx="1" type="body"/>
          </p:nvPr>
        </p:nvSpPr>
        <p:spPr>
          <a:xfrm>
            <a:off x="838200" y="1905000"/>
            <a:ext cx="7772400" cy="4572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Dialogs are implemented in much the same way as application windows, but by extending the class </a:t>
            </a:r>
            <a:r>
              <a:rPr b="0" i="0" lang="en-US" sz="2400" u="none" cap="none" strike="noStrike">
                <a:solidFill>
                  <a:schemeClr val="dk1"/>
                </a:solidFill>
                <a:latin typeface="Century Gothic"/>
                <a:ea typeface="Century Gothic"/>
                <a:cs typeface="Century Gothic"/>
                <a:sym typeface="Century Gothic"/>
              </a:rPr>
              <a:t>GBDialog</a:t>
            </a:r>
            <a:r>
              <a:rPr b="0" i="0" lang="en-US" sz="2400" u="none" cap="none" strike="noStrike">
                <a:solidFill>
                  <a:schemeClr val="dk1"/>
                </a:solidFill>
                <a:latin typeface="Tahoma"/>
                <a:ea typeface="Tahoma"/>
                <a:cs typeface="Tahoma"/>
                <a:sym typeface="Tahoma"/>
              </a:rPr>
              <a:t> rather than </a:t>
            </a:r>
            <a:r>
              <a:rPr b="0" i="0" lang="en-US" sz="2400" u="none" cap="none" strike="noStrike">
                <a:solidFill>
                  <a:schemeClr val="dk1"/>
                </a:solidFill>
                <a:latin typeface="Century Gothic"/>
                <a:ea typeface="Century Gothic"/>
                <a:cs typeface="Century Gothic"/>
                <a:sym typeface="Century Gothic"/>
              </a:rPr>
              <a:t>GBFrame</a:t>
            </a:r>
            <a:r>
              <a:rPr b="0" i="0" lang="en-US" sz="2400" u="none" cap="none" strike="noStrike">
                <a:solidFill>
                  <a:schemeClr val="dk1"/>
                </a:solidFill>
                <a:latin typeface="Tahoma"/>
                <a:ea typeface="Tahoma"/>
                <a:cs typeface="Tahoma"/>
                <a:sym typeface="Tahoma"/>
              </a:rPr>
              <a:t>.</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Figure 10-6 shows the application's main window and accompanying dialog.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dialog is activated when the user selects menu option </a:t>
            </a:r>
            <a:r>
              <a:rPr b="1" i="0" lang="en-US" sz="2400" u="none" cap="none" strike="noStrike">
                <a:solidFill>
                  <a:schemeClr val="dk1"/>
                </a:solidFill>
                <a:latin typeface="Tahoma"/>
                <a:ea typeface="Tahoma"/>
                <a:cs typeface="Tahoma"/>
                <a:sym typeface="Tahoma"/>
              </a:rPr>
              <a:t>Edit/Add</a:t>
            </a:r>
            <a:r>
              <a:rPr b="0" i="0" lang="en-US" sz="2400" u="none" cap="none" strike="noStrike">
                <a:solidFill>
                  <a:schemeClr val="dk1"/>
                </a:solidFill>
                <a:latin typeface="Tahoma"/>
                <a:ea typeface="Tahoma"/>
                <a:cs typeface="Tahoma"/>
                <a:sym typeface="Tahoma"/>
              </a:rPr>
              <a:t> or </a:t>
            </a:r>
            <a:r>
              <a:rPr b="1" i="0" lang="en-US" sz="2400" u="none" cap="none" strike="noStrike">
                <a:solidFill>
                  <a:schemeClr val="dk1"/>
                </a:solidFill>
                <a:latin typeface="Tahoma"/>
                <a:ea typeface="Tahoma"/>
                <a:cs typeface="Tahoma"/>
                <a:sym typeface="Tahoma"/>
              </a:rPr>
              <a:t>Edit/Modify</a:t>
            </a:r>
            <a:r>
              <a:rPr b="0" i="0" lang="en-US" sz="2400" u="none" cap="none" strike="noStrike">
                <a:solidFill>
                  <a:schemeClr val="dk1"/>
                </a:solidFill>
                <a:latin typeface="Tahoma"/>
                <a:ea typeface="Tahoma"/>
                <a:cs typeface="Tahoma"/>
                <a:sym typeface="Tahoma"/>
              </a:rPr>
              <a:t>, at which point the dialog is activated and passed a student object.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dialog then retains control of the application until the user clicks the dialog's </a:t>
            </a:r>
            <a:r>
              <a:rPr b="1" i="0" lang="en-US" sz="2400" u="none" cap="none" strike="noStrike">
                <a:solidFill>
                  <a:schemeClr val="dk1"/>
                </a:solidFill>
                <a:latin typeface="Tahoma"/>
                <a:ea typeface="Tahoma"/>
                <a:cs typeface="Tahoma"/>
                <a:sym typeface="Tahoma"/>
              </a:rPr>
              <a:t>OK</a:t>
            </a:r>
            <a:r>
              <a:rPr b="0" i="0" lang="en-US" sz="2400" u="none" cap="none" strike="noStrike">
                <a:solidFill>
                  <a:schemeClr val="dk1"/>
                </a:solidFill>
                <a:latin typeface="Tahoma"/>
                <a:ea typeface="Tahoma"/>
                <a:cs typeface="Tahoma"/>
                <a:sym typeface="Tahoma"/>
              </a:rPr>
              <a:t> or </a:t>
            </a:r>
            <a:r>
              <a:rPr b="1" i="0" lang="en-US" sz="2400" u="none" cap="none" strike="noStrike">
                <a:solidFill>
                  <a:schemeClr val="dk1"/>
                </a:solidFill>
                <a:latin typeface="Tahoma"/>
                <a:ea typeface="Tahoma"/>
                <a:cs typeface="Tahoma"/>
                <a:sym typeface="Tahoma"/>
              </a:rPr>
              <a:t>Cancel</a:t>
            </a:r>
            <a:r>
              <a:rPr b="0" i="0" lang="en-US" sz="2400" u="none" cap="none" strike="noStrike">
                <a:solidFill>
                  <a:schemeClr val="dk1"/>
                </a:solidFill>
                <a:latin typeface="Tahoma"/>
                <a:ea typeface="Tahoma"/>
                <a:cs typeface="Tahoma"/>
                <a:sym typeface="Tahoma"/>
              </a:rPr>
              <a:t> button. </a:t>
            </a:r>
            <a:endParaRPr/>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1" name="Shape 1721"/>
        <p:cNvGrpSpPr/>
        <p:nvPr/>
      </p:nvGrpSpPr>
      <p:grpSpPr>
        <a:xfrm>
          <a:off x="0" y="0"/>
          <a:ext cx="0" cy="0"/>
          <a:chOff x="0" y="0"/>
          <a:chExt cx="0" cy="0"/>
        </a:xfrm>
      </p:grpSpPr>
      <p:sp>
        <p:nvSpPr>
          <p:cNvPr id="1722" name="Google Shape;1722;p25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10.6  BreezySwing: Menus, Scrolling List Boxes, and Dialogs</a:t>
            </a:r>
            <a:endParaRPr/>
          </a:p>
        </p:txBody>
      </p:sp>
      <p:sp>
        <p:nvSpPr>
          <p:cNvPr id="1723" name="Google Shape;1723;p250"/>
          <p:cNvSpPr txBox="1"/>
          <p:nvPr>
            <p:ph idx="1" type="body"/>
          </p:nvPr>
        </p:nvSpPr>
        <p:spPr>
          <a:xfrm>
            <a:off x="838200" y="1600200"/>
            <a:ext cx="7772400" cy="2819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If the user clicks </a:t>
            </a:r>
            <a:r>
              <a:rPr b="1" i="0" lang="en-US" sz="2400" u="none" cap="none" strike="noStrike">
                <a:solidFill>
                  <a:schemeClr val="dk1"/>
                </a:solidFill>
                <a:latin typeface="Tahoma"/>
                <a:ea typeface="Tahoma"/>
                <a:cs typeface="Tahoma"/>
                <a:sym typeface="Tahoma"/>
              </a:rPr>
              <a:t>OK</a:t>
            </a:r>
            <a:r>
              <a:rPr b="0" i="0" lang="en-US" sz="2400" u="none" cap="none" strike="noStrike">
                <a:solidFill>
                  <a:schemeClr val="dk1"/>
                </a:solidFill>
                <a:latin typeface="Tahoma"/>
                <a:ea typeface="Tahoma"/>
                <a:cs typeface="Tahoma"/>
                <a:sym typeface="Tahoma"/>
              </a:rPr>
              <a:t>, the student object is updated with the data on the screen, but if the user clicks </a:t>
            </a:r>
            <a:r>
              <a:rPr b="1" i="0" lang="en-US" sz="2400" u="none" cap="none" strike="noStrike">
                <a:solidFill>
                  <a:schemeClr val="dk1"/>
                </a:solidFill>
                <a:latin typeface="Tahoma"/>
                <a:ea typeface="Tahoma"/>
                <a:cs typeface="Tahoma"/>
                <a:sym typeface="Tahoma"/>
              </a:rPr>
              <a:t>Cancel</a:t>
            </a:r>
            <a:r>
              <a:rPr b="0" i="0" lang="en-US" sz="2400" u="none" cap="none" strike="noStrike">
                <a:solidFill>
                  <a:schemeClr val="dk1"/>
                </a:solidFill>
                <a:latin typeface="Tahoma"/>
                <a:ea typeface="Tahoma"/>
                <a:cs typeface="Tahoma"/>
                <a:sym typeface="Tahoma"/>
              </a:rPr>
              <a:t>, no changes are made to the student object.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 either event, the dialog then closes and control returns to the main window.</a:t>
            </a:r>
            <a:endParaRPr/>
          </a:p>
        </p:txBody>
      </p:sp>
      <p:pic>
        <p:nvPicPr>
          <p:cNvPr id="1724" name="Google Shape;1724;p250"/>
          <p:cNvPicPr preferRelativeResize="0"/>
          <p:nvPr/>
        </p:nvPicPr>
        <p:blipFill rotWithShape="1">
          <a:blip r:embed="rId3">
            <a:alphaModFix/>
          </a:blip>
          <a:srcRect b="0" l="0" r="0" t="0"/>
          <a:stretch/>
        </p:blipFill>
        <p:spPr>
          <a:xfrm>
            <a:off x="1676400" y="3962400"/>
            <a:ext cx="5843587" cy="2665412"/>
          </a:xfrm>
          <a:prstGeom prst="rect">
            <a:avLst/>
          </a:prstGeom>
          <a:noFill/>
          <a:ln>
            <a:noFill/>
          </a:ln>
        </p:spPr>
      </p:pic>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8" name="Shape 1728"/>
        <p:cNvGrpSpPr/>
        <p:nvPr/>
      </p:nvGrpSpPr>
      <p:grpSpPr>
        <a:xfrm>
          <a:off x="0" y="0"/>
          <a:ext cx="0" cy="0"/>
          <a:chOff x="0" y="0"/>
          <a:chExt cx="0" cy="0"/>
        </a:xfrm>
      </p:grpSpPr>
      <p:sp>
        <p:nvSpPr>
          <p:cNvPr id="1729" name="Google Shape;1729;p25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10.7  The Class </a:t>
            </a:r>
            <a:r>
              <a:rPr b="1" i="0" lang="en-US" sz="4000" u="none">
                <a:solidFill>
                  <a:schemeClr val="dk2"/>
                </a:solidFill>
                <a:latin typeface="Century Gothic"/>
                <a:ea typeface="Century Gothic"/>
                <a:cs typeface="Century Gothic"/>
                <a:sym typeface="Century Gothic"/>
              </a:rPr>
              <a:t>java.util.ArrayList</a:t>
            </a:r>
            <a:r>
              <a:rPr b="1" i="0" lang="en-US" sz="3600" u="none">
                <a:solidFill>
                  <a:schemeClr val="dk2"/>
                </a:solidFill>
                <a:latin typeface="Tahoma"/>
                <a:ea typeface="Tahoma"/>
                <a:cs typeface="Tahoma"/>
                <a:sym typeface="Tahoma"/>
              </a:rPr>
              <a:t> </a:t>
            </a:r>
            <a:endParaRPr/>
          </a:p>
        </p:txBody>
      </p:sp>
      <p:sp>
        <p:nvSpPr>
          <p:cNvPr id="1730" name="Google Shape;1730;p251"/>
          <p:cNvSpPr txBox="1"/>
          <p:nvPr>
            <p:ph idx="1" type="body"/>
          </p:nvPr>
        </p:nvSpPr>
        <p:spPr>
          <a:xfrm>
            <a:off x="609600" y="1752600"/>
            <a:ext cx="8001000" cy="4648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Arrays are easiest to use when:</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We know how many data elements will be added to them, so we don't run out of cells or waste any cells</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We know they are full</a:t>
            </a:r>
            <a:endParaRPr/>
          </a:p>
          <a:p>
            <a:pPr indent="-228600" lvl="2" marL="1143000" marR="0" rtl="0" algn="l">
              <a:lnSpc>
                <a:spcPct val="100000"/>
              </a:lnSpc>
              <a:spcBef>
                <a:spcPts val="48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	When these conditions do not hold, clients must</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Find a way to increase the length of the array when it becomes full or shrink it when many cells become unoccupied</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Track the array's logical size with a separate variable</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4" name="Shape 1734"/>
        <p:cNvGrpSpPr/>
        <p:nvPr/>
      </p:nvGrpSpPr>
      <p:grpSpPr>
        <a:xfrm>
          <a:off x="0" y="0"/>
          <a:ext cx="0" cy="0"/>
          <a:chOff x="0" y="0"/>
          <a:chExt cx="0" cy="0"/>
        </a:xfrm>
      </p:grpSpPr>
      <p:sp>
        <p:nvSpPr>
          <p:cNvPr id="1735" name="Google Shape;1735;p25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10.7  The Class </a:t>
            </a:r>
            <a:r>
              <a:rPr b="1" i="0" lang="en-US" sz="4000" u="none">
                <a:solidFill>
                  <a:schemeClr val="dk2"/>
                </a:solidFill>
                <a:latin typeface="Century Gothic"/>
                <a:ea typeface="Century Gothic"/>
                <a:cs typeface="Century Gothic"/>
                <a:sym typeface="Century Gothic"/>
              </a:rPr>
              <a:t>java.util.ArrayList</a:t>
            </a:r>
            <a:r>
              <a:rPr b="1" i="0" lang="en-US" sz="3600" u="none">
                <a:solidFill>
                  <a:schemeClr val="dk2"/>
                </a:solidFill>
                <a:latin typeface="Tahoma"/>
                <a:ea typeface="Tahoma"/>
                <a:cs typeface="Tahoma"/>
                <a:sym typeface="Tahoma"/>
              </a:rPr>
              <a:t> </a:t>
            </a:r>
            <a:endParaRPr/>
          </a:p>
        </p:txBody>
      </p:sp>
      <p:sp>
        <p:nvSpPr>
          <p:cNvPr id="1736" name="Google Shape;1736;p25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Like most object-oriented languages, Java provides a wide range of classes for maintaining collections of objects.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collection class most like an array is called </a:t>
            </a:r>
            <a:r>
              <a:rPr b="0" i="0" lang="en-US" sz="2800" u="none" cap="none" strike="noStrike">
                <a:solidFill>
                  <a:schemeClr val="dk1"/>
                </a:solidFill>
                <a:latin typeface="Century Gothic"/>
                <a:ea typeface="Century Gothic"/>
                <a:cs typeface="Century Gothic"/>
                <a:sym typeface="Century Gothic"/>
              </a:rPr>
              <a:t>ArrayList</a:t>
            </a:r>
            <a:r>
              <a:rPr b="0" i="0" lang="en-US" sz="2800" u="none" cap="none" strike="noStrike">
                <a:solidFill>
                  <a:schemeClr val="dk1"/>
                </a:solidFill>
                <a:latin typeface="Tahoma"/>
                <a:ea typeface="Tahoma"/>
                <a:cs typeface="Tahoma"/>
                <a:sym typeface="Tahoma"/>
              </a:rPr>
              <a:t> and is included in the package </a:t>
            </a:r>
            <a:r>
              <a:rPr b="0" i="0" lang="en-US" sz="2800" u="none" cap="none" strike="noStrike">
                <a:solidFill>
                  <a:schemeClr val="dk1"/>
                </a:solidFill>
                <a:latin typeface="Century Gothic"/>
                <a:ea typeface="Century Gothic"/>
                <a:cs typeface="Century Gothic"/>
                <a:sym typeface="Century Gothic"/>
              </a:rPr>
              <a:t>java.util</a:t>
            </a:r>
            <a:r>
              <a:rPr b="0" i="0" lang="en-US" sz="2800" u="none" cap="none" strike="noStrike">
                <a:solidFill>
                  <a:schemeClr val="dk1"/>
                </a:solidFill>
                <a:latin typeface="Tahoma"/>
                <a:ea typeface="Tahoma"/>
                <a:cs typeface="Tahoma"/>
                <a:sym typeface="Tahoma"/>
              </a:rPr>
              <a:t>.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0" name="Shape 1740"/>
        <p:cNvGrpSpPr/>
        <p:nvPr/>
      </p:nvGrpSpPr>
      <p:grpSpPr>
        <a:xfrm>
          <a:off x="0" y="0"/>
          <a:ext cx="0" cy="0"/>
          <a:chOff x="0" y="0"/>
          <a:chExt cx="0" cy="0"/>
        </a:xfrm>
      </p:grpSpPr>
      <p:sp>
        <p:nvSpPr>
          <p:cNvPr id="1741" name="Google Shape;1741;p25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10.7  The Class </a:t>
            </a:r>
            <a:r>
              <a:rPr b="1" i="0" lang="en-US" sz="4000" u="none">
                <a:solidFill>
                  <a:schemeClr val="dk2"/>
                </a:solidFill>
                <a:latin typeface="Century Gothic"/>
                <a:ea typeface="Century Gothic"/>
                <a:cs typeface="Century Gothic"/>
                <a:sym typeface="Century Gothic"/>
              </a:rPr>
              <a:t>java.util.ArrayList</a:t>
            </a:r>
            <a:r>
              <a:rPr b="1" i="0" lang="en-US" sz="3600" u="none">
                <a:solidFill>
                  <a:schemeClr val="dk2"/>
                </a:solidFill>
                <a:latin typeface="Tahoma"/>
                <a:ea typeface="Tahoma"/>
                <a:cs typeface="Tahoma"/>
                <a:sym typeface="Tahoma"/>
              </a:rPr>
              <a:t> </a:t>
            </a:r>
            <a:endParaRPr/>
          </a:p>
        </p:txBody>
      </p:sp>
      <p:sp>
        <p:nvSpPr>
          <p:cNvPr id="1742" name="Google Shape;1742;p253"/>
          <p:cNvSpPr txBox="1"/>
          <p:nvPr>
            <p:ph idx="1" type="body"/>
          </p:nvPr>
        </p:nvSpPr>
        <p:spPr>
          <a:xfrm>
            <a:off x="838200" y="1676400"/>
            <a:ext cx="77724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Declaring and Instantiating an Array List</a:t>
            </a:r>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An array list is an object, so it is instantiated like any other object, as in the following example:</a:t>
            </a:r>
            <a:endParaRPr/>
          </a:p>
          <a:p>
            <a:pPr indent="-146050" lvl="1" marL="74295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46050" lvl="1" marL="74295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46050" lvl="1" marL="74295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Note that no initial length is specified in the array.</a:t>
            </a:r>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An array list tracks its own physical size and logical size, which initially is 0. </a:t>
            </a:r>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When a client inserts objects into an array list, the list automatically updates its logical size and adds cells to accommodate new objects if necessary.</a:t>
            </a:r>
            <a:endParaRPr/>
          </a:p>
        </p:txBody>
      </p:sp>
      <p:sp>
        <p:nvSpPr>
          <p:cNvPr id="1743" name="Google Shape;1743;p253"/>
          <p:cNvSpPr txBox="1"/>
          <p:nvPr/>
        </p:nvSpPr>
        <p:spPr>
          <a:xfrm>
            <a:off x="1905000" y="3048000"/>
            <a:ext cx="6019800" cy="10064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import java.util.ArrayList;</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ArrayList list = new ArrayList();</a:t>
            </a:r>
            <a:r>
              <a:rPr b="0" i="0" lang="en-US" sz="1100" u="none">
                <a:solidFill>
                  <a:schemeClr val="dk1"/>
                </a:solidFill>
                <a:latin typeface="Tahoma"/>
                <a:ea typeface="Tahoma"/>
                <a:cs typeface="Tahoma"/>
                <a:sym typeface="Tahoma"/>
              </a:rPr>
              <a:t> </a:t>
            </a:r>
            <a:endParaRPr/>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7" name="Shape 1747"/>
        <p:cNvGrpSpPr/>
        <p:nvPr/>
      </p:nvGrpSpPr>
      <p:grpSpPr>
        <a:xfrm>
          <a:off x="0" y="0"/>
          <a:ext cx="0" cy="0"/>
          <a:chOff x="0" y="0"/>
          <a:chExt cx="0" cy="0"/>
        </a:xfrm>
      </p:grpSpPr>
      <p:sp>
        <p:nvSpPr>
          <p:cNvPr id="1748" name="Google Shape;1748;p25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10.7  The Class </a:t>
            </a:r>
            <a:r>
              <a:rPr b="1" i="0" lang="en-US" sz="4000" u="none">
                <a:solidFill>
                  <a:schemeClr val="dk2"/>
                </a:solidFill>
                <a:latin typeface="Century Gothic"/>
                <a:ea typeface="Century Gothic"/>
                <a:cs typeface="Century Gothic"/>
                <a:sym typeface="Century Gothic"/>
              </a:rPr>
              <a:t>java.util.ArrayList</a:t>
            </a:r>
            <a:r>
              <a:rPr b="1" i="0" lang="en-US" sz="3600" u="none">
                <a:solidFill>
                  <a:schemeClr val="dk2"/>
                </a:solidFill>
                <a:latin typeface="Tahoma"/>
                <a:ea typeface="Tahoma"/>
                <a:cs typeface="Tahoma"/>
                <a:sym typeface="Tahoma"/>
              </a:rPr>
              <a:t> </a:t>
            </a:r>
            <a:endParaRPr/>
          </a:p>
        </p:txBody>
      </p:sp>
      <p:sp>
        <p:nvSpPr>
          <p:cNvPr id="1749" name="Google Shape;1749;p254"/>
          <p:cNvSpPr txBox="1"/>
          <p:nvPr>
            <p:ph idx="1" type="body"/>
          </p:nvPr>
        </p:nvSpPr>
        <p:spPr>
          <a:xfrm>
            <a:off x="838200" y="1676400"/>
            <a:ext cx="77724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Using </a:t>
            </a:r>
            <a:r>
              <a:rPr b="0" i="0" lang="en-US" sz="2800" u="none">
                <a:solidFill>
                  <a:schemeClr val="dk1"/>
                </a:solidFill>
                <a:latin typeface="Century Gothic"/>
                <a:ea typeface="Century Gothic"/>
                <a:cs typeface="Century Gothic"/>
                <a:sym typeface="Century Gothic"/>
              </a:rPr>
              <a:t>ArrayList</a:t>
            </a:r>
            <a:r>
              <a:rPr b="0" i="0" lang="en-US" sz="2800" u="none">
                <a:solidFill>
                  <a:schemeClr val="dk1"/>
                </a:solidFill>
                <a:latin typeface="Tahoma"/>
                <a:ea typeface="Tahoma"/>
                <a:cs typeface="Tahoma"/>
                <a:sym typeface="Tahoma"/>
              </a:rPr>
              <a:t> Methods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programmer manipulates an array list by sending it messages.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There are methods for examining an array list's logical size, testing it for emptiness (it's never full, at least in theory), insertions, removals, examining or replacing elements at given positions, and searching for a given element.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Table 10-12 contains descriptions of these commonly used methods.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p3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8.4  Declaring Arrays</a:t>
            </a:r>
            <a:endParaRPr/>
          </a:p>
        </p:txBody>
      </p:sp>
      <p:sp>
        <p:nvSpPr>
          <p:cNvPr id="330" name="Google Shape;330;p30"/>
          <p:cNvSpPr txBox="1"/>
          <p:nvPr>
            <p:ph idx="1" type="body"/>
          </p:nvPr>
        </p:nvSpPr>
        <p:spPr>
          <a:xfrm>
            <a:off x="838200" y="1905000"/>
            <a:ext cx="7772400" cy="4572000"/>
          </a:xfrm>
          <a:prstGeom prst="rect">
            <a:avLst/>
          </a:prstGeom>
          <a:solidFill>
            <a:srgbClr val="DFDFDF"/>
          </a:solid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double[]   ddd = new double[10];</a:t>
            </a:r>
            <a:endParaRPr b="0" i="0" sz="2000" u="none">
              <a:solidFill>
                <a:srgbClr val="E44C22"/>
              </a:solidFill>
              <a:latin typeface="Courier New"/>
              <a:ea typeface="Courier New"/>
              <a:cs typeface="Courier New"/>
              <a:sym typeface="Courier New"/>
            </a:endParaRPr>
          </a:p>
          <a:p>
            <a:pPr indent="-342900" lvl="0" marL="342900" marR="0" rtl="0" algn="l">
              <a:lnSpc>
                <a:spcPct val="9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char[]     ccc = new char[10];</a:t>
            </a:r>
            <a:endParaRPr b="0" i="0" sz="2000" u="none">
              <a:solidFill>
                <a:srgbClr val="E44C22"/>
              </a:solidFill>
              <a:latin typeface="Courier New"/>
              <a:ea typeface="Courier New"/>
              <a:cs typeface="Courier New"/>
              <a:sym typeface="Courier New"/>
            </a:endParaRPr>
          </a:p>
          <a:p>
            <a:pPr indent="-342900" lvl="0" marL="342900" marR="0" rtl="0" algn="l">
              <a:lnSpc>
                <a:spcPct val="9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boolean[]  bbb = new boolean[10];</a:t>
            </a:r>
            <a:endParaRPr b="0" i="0" sz="2000" u="none">
              <a:solidFill>
                <a:srgbClr val="E44C22"/>
              </a:solidFill>
              <a:latin typeface="Courier New"/>
              <a:ea typeface="Courier New"/>
              <a:cs typeface="Courier New"/>
              <a:sym typeface="Courier New"/>
            </a:endParaRPr>
          </a:p>
          <a:p>
            <a:pPr indent="-342900" lvl="0" marL="342900" marR="0" rtl="0" algn="l">
              <a:lnSpc>
                <a:spcPct val="9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String[]   ggg = new String[10];</a:t>
            </a:r>
            <a:endParaRPr b="0" i="0" sz="2000" u="none">
              <a:solidFill>
                <a:srgbClr val="E44C22"/>
              </a:solidFill>
              <a:latin typeface="Courier New"/>
              <a:ea typeface="Courier New"/>
              <a:cs typeface="Courier New"/>
              <a:sym typeface="Courier New"/>
            </a:endParaRPr>
          </a:p>
          <a:p>
            <a:pPr indent="-342900" lvl="0" marL="342900" marR="0" rtl="0" algn="l">
              <a:lnSpc>
                <a:spcPct val="9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Student[]  sss = new Student[10];</a:t>
            </a:r>
            <a:endParaRPr b="0" i="0" sz="2000" u="none">
              <a:solidFill>
                <a:srgbClr val="E44C22"/>
              </a:solidFill>
              <a:latin typeface="Courier New"/>
              <a:ea typeface="Courier New"/>
              <a:cs typeface="Courier New"/>
              <a:sym typeface="Courier New"/>
            </a:endParaRPr>
          </a:p>
          <a:p>
            <a:pPr indent="-342900" lvl="0" marL="342900" marR="0" rtl="0" algn="l">
              <a:lnSpc>
                <a:spcPct val="9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String     str;</a:t>
            </a:r>
            <a:endParaRPr b="0" i="0" sz="2000" u="none">
              <a:solidFill>
                <a:srgbClr val="E44C22"/>
              </a:solidFill>
              <a:latin typeface="Courier New"/>
              <a:ea typeface="Courier New"/>
              <a:cs typeface="Courier New"/>
              <a:sym typeface="Courier New"/>
            </a:endParaRPr>
          </a:p>
          <a:p>
            <a:pPr indent="-342900" lvl="0" marL="342900" marR="0" rtl="0" algn="l">
              <a:lnSpc>
                <a:spcPct val="9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t>
            </a:r>
            <a:endParaRPr b="0" i="0" sz="2000" u="none">
              <a:solidFill>
                <a:srgbClr val="E44C22"/>
              </a:solidFill>
              <a:latin typeface="Courier New"/>
              <a:ea typeface="Courier New"/>
              <a:cs typeface="Courier New"/>
              <a:sym typeface="Courier New"/>
            </a:endParaRPr>
          </a:p>
          <a:p>
            <a:pPr indent="-342900" lvl="0" marL="342900" marR="0" rtl="0" algn="l">
              <a:lnSpc>
                <a:spcPct val="9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ddd[5] = 3.14;</a:t>
            </a:r>
            <a:endParaRPr b="0" i="0" sz="2000" u="none">
              <a:solidFill>
                <a:srgbClr val="E44C22"/>
              </a:solidFill>
              <a:latin typeface="Courier New"/>
              <a:ea typeface="Courier New"/>
              <a:cs typeface="Courier New"/>
              <a:sym typeface="Courier New"/>
            </a:endParaRPr>
          </a:p>
          <a:p>
            <a:pPr indent="-342900" lvl="0" marL="342900" marR="0" rtl="0" algn="l">
              <a:lnSpc>
                <a:spcPct val="9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ccc[5] = 'Z';</a:t>
            </a:r>
            <a:endParaRPr b="0" i="0" sz="2000" u="none">
              <a:solidFill>
                <a:srgbClr val="E44C22"/>
              </a:solidFill>
              <a:latin typeface="Courier New"/>
              <a:ea typeface="Courier New"/>
              <a:cs typeface="Courier New"/>
              <a:sym typeface="Courier New"/>
            </a:endParaRPr>
          </a:p>
          <a:p>
            <a:pPr indent="-342900" lvl="0" marL="342900" marR="0" rtl="0" algn="l">
              <a:lnSpc>
                <a:spcPct val="9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bbb[5] = true;</a:t>
            </a:r>
            <a:endParaRPr b="0" i="0" sz="2000" u="none">
              <a:solidFill>
                <a:srgbClr val="E44C22"/>
              </a:solidFill>
              <a:latin typeface="Courier New"/>
              <a:ea typeface="Courier New"/>
              <a:cs typeface="Courier New"/>
              <a:sym typeface="Courier New"/>
            </a:endParaRPr>
          </a:p>
          <a:p>
            <a:pPr indent="-342900" lvl="0" marL="342900" marR="0" rtl="0" algn="l">
              <a:lnSpc>
                <a:spcPct val="9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ggg[5] = "The cat sat on the mat.";</a:t>
            </a:r>
            <a:endParaRPr b="0" i="0" sz="2000" u="none">
              <a:solidFill>
                <a:srgbClr val="E44C22"/>
              </a:solidFill>
              <a:latin typeface="Courier New"/>
              <a:ea typeface="Courier New"/>
              <a:cs typeface="Courier New"/>
              <a:sym typeface="Courier New"/>
            </a:endParaRPr>
          </a:p>
          <a:p>
            <a:pPr indent="-342900" lvl="0" marL="342900" marR="0" rtl="0" algn="l">
              <a:lnSpc>
                <a:spcPct val="9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sss[5] = new Student();</a:t>
            </a:r>
            <a:endParaRPr b="0" i="0" sz="2000" u="none">
              <a:solidFill>
                <a:srgbClr val="E44C22"/>
              </a:solidFill>
              <a:latin typeface="Courier New"/>
              <a:ea typeface="Courier New"/>
              <a:cs typeface="Courier New"/>
              <a:sym typeface="Courier New"/>
            </a:endParaRPr>
          </a:p>
          <a:p>
            <a:pPr indent="-342900" lvl="0" marL="342900" marR="0" rtl="0" algn="l">
              <a:lnSpc>
                <a:spcPct val="9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t>
            </a:r>
            <a:endParaRPr b="0" i="0" sz="2000" u="none">
              <a:solidFill>
                <a:srgbClr val="E44C22"/>
              </a:solidFill>
              <a:latin typeface="Courier New"/>
              <a:ea typeface="Courier New"/>
              <a:cs typeface="Courier New"/>
              <a:sym typeface="Courier New"/>
            </a:endParaRPr>
          </a:p>
          <a:p>
            <a:pPr indent="-342900" lvl="0" marL="342900" marR="0" rtl="0" algn="l">
              <a:lnSpc>
                <a:spcPct val="9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sss[5].setName ("Bill");</a:t>
            </a:r>
            <a:endParaRPr b="0" i="0" sz="2000" u="none">
              <a:solidFill>
                <a:srgbClr val="E44C22"/>
              </a:solidFill>
              <a:latin typeface="Courier New"/>
              <a:ea typeface="Courier New"/>
              <a:cs typeface="Courier New"/>
              <a:sym typeface="Courier New"/>
            </a:endParaRPr>
          </a:p>
          <a:p>
            <a:pPr indent="-342900" lvl="0" marL="342900" marR="0" rtl="0" algn="l">
              <a:lnSpc>
                <a:spcPct val="9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str = sss[5].getName() + ggg[5].substring(7);</a:t>
            </a:r>
            <a:endParaRPr b="0" i="0" sz="2000" u="none">
              <a:solidFill>
                <a:srgbClr val="E44C22"/>
              </a:solidFill>
              <a:latin typeface="Courier New"/>
              <a:ea typeface="Courier New"/>
              <a:cs typeface="Courier New"/>
              <a:sym typeface="Courier New"/>
            </a:endParaRPr>
          </a:p>
          <a:p>
            <a:pPr indent="-342900" lvl="0" marL="342900" marR="0" rtl="0" algn="l">
              <a:lnSpc>
                <a:spcPct val="9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 str now equals "Bill sat on the mat."</a:t>
            </a:r>
            <a:r>
              <a:rPr b="0" i="0" lang="en-US" sz="2000" u="none">
                <a:solidFill>
                  <a:srgbClr val="E44C22"/>
                </a:solidFill>
                <a:latin typeface="Tahoma"/>
                <a:ea typeface="Tahoma"/>
                <a:cs typeface="Tahoma"/>
                <a:sym typeface="Tahoma"/>
              </a:rPr>
              <a:t> </a:t>
            </a:r>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3" name="Shape 1753"/>
        <p:cNvGrpSpPr/>
        <p:nvPr/>
      </p:nvGrpSpPr>
      <p:grpSpPr>
        <a:xfrm>
          <a:off x="0" y="0"/>
          <a:ext cx="0" cy="0"/>
          <a:chOff x="0" y="0"/>
          <a:chExt cx="0" cy="0"/>
        </a:xfrm>
      </p:grpSpPr>
      <p:sp>
        <p:nvSpPr>
          <p:cNvPr id="1754" name="Google Shape;1754;p25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10.7  The Class </a:t>
            </a:r>
            <a:r>
              <a:rPr b="1" i="0" lang="en-US" sz="4000" u="none">
                <a:solidFill>
                  <a:schemeClr val="dk2"/>
                </a:solidFill>
                <a:latin typeface="Century Gothic"/>
                <a:ea typeface="Century Gothic"/>
                <a:cs typeface="Century Gothic"/>
                <a:sym typeface="Century Gothic"/>
              </a:rPr>
              <a:t>java.util.ArrayList</a:t>
            </a:r>
            <a:r>
              <a:rPr b="1" i="0" lang="en-US" sz="3600" u="none">
                <a:solidFill>
                  <a:schemeClr val="dk2"/>
                </a:solidFill>
                <a:latin typeface="Tahoma"/>
                <a:ea typeface="Tahoma"/>
                <a:cs typeface="Tahoma"/>
                <a:sym typeface="Tahoma"/>
              </a:rPr>
              <a:t> </a:t>
            </a:r>
            <a:endParaRPr/>
          </a:p>
        </p:txBody>
      </p:sp>
      <p:sp>
        <p:nvSpPr>
          <p:cNvPr id="1755" name="Google Shape;1755;p255"/>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pic>
        <p:nvPicPr>
          <p:cNvPr id="1756" name="Google Shape;1756;p255"/>
          <p:cNvPicPr preferRelativeResize="0"/>
          <p:nvPr/>
        </p:nvPicPr>
        <p:blipFill rotWithShape="1">
          <a:blip r:embed="rId3">
            <a:alphaModFix/>
          </a:blip>
          <a:srcRect b="0" l="0" r="0" t="0"/>
          <a:stretch/>
        </p:blipFill>
        <p:spPr>
          <a:xfrm>
            <a:off x="685800" y="1676400"/>
            <a:ext cx="8077200" cy="4343400"/>
          </a:xfrm>
          <a:prstGeom prst="rect">
            <a:avLst/>
          </a:prstGeom>
          <a:noFill/>
          <a:ln>
            <a:noFill/>
          </a:ln>
        </p:spPr>
      </p:pic>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0" name="Shape 1760"/>
        <p:cNvGrpSpPr/>
        <p:nvPr/>
      </p:nvGrpSpPr>
      <p:grpSpPr>
        <a:xfrm>
          <a:off x="0" y="0"/>
          <a:ext cx="0" cy="0"/>
          <a:chOff x="0" y="0"/>
          <a:chExt cx="0" cy="0"/>
        </a:xfrm>
      </p:grpSpPr>
      <p:sp>
        <p:nvSpPr>
          <p:cNvPr id="1761" name="Google Shape;1761;p25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10.7  The Class </a:t>
            </a:r>
            <a:r>
              <a:rPr b="1" i="0" lang="en-US" sz="4000" u="none">
                <a:solidFill>
                  <a:schemeClr val="dk2"/>
                </a:solidFill>
                <a:latin typeface="Century Gothic"/>
                <a:ea typeface="Century Gothic"/>
                <a:cs typeface="Century Gothic"/>
                <a:sym typeface="Century Gothic"/>
              </a:rPr>
              <a:t>java.util.ArrayList</a:t>
            </a:r>
            <a:r>
              <a:rPr b="1" i="0" lang="en-US" sz="3600" u="none">
                <a:solidFill>
                  <a:schemeClr val="dk2"/>
                </a:solidFill>
                <a:latin typeface="Tahoma"/>
                <a:ea typeface="Tahoma"/>
                <a:cs typeface="Tahoma"/>
                <a:sym typeface="Tahoma"/>
              </a:rPr>
              <a:t> </a:t>
            </a:r>
            <a:endParaRPr/>
          </a:p>
        </p:txBody>
      </p:sp>
      <p:sp>
        <p:nvSpPr>
          <p:cNvPr id="1762" name="Google Shape;1762;p256"/>
          <p:cNvSpPr txBox="1"/>
          <p:nvPr>
            <p:ph idx="1" type="body"/>
          </p:nvPr>
        </p:nvSpPr>
        <p:spPr>
          <a:xfrm>
            <a:off x="838200" y="1676400"/>
            <a:ext cx="7772400" cy="4343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next code segment performs some example searches:</a:t>
            </a:r>
            <a:endParaRPr/>
          </a:p>
          <a:p>
            <a:pPr indent="-146050" lvl="1" marL="74295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46050" lvl="1" marL="74295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46050" lvl="1" marL="74295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Our final code segment removes the first element from the list and displays that element and the list's size after each removal, until the list becomes empty:</a:t>
            </a:r>
            <a:endParaRPr/>
          </a:p>
          <a:p>
            <a:pPr indent="-203200" lvl="0" marL="34290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p:txBody>
      </p:sp>
      <p:sp>
        <p:nvSpPr>
          <p:cNvPr id="1763" name="Google Shape;1763;p256"/>
          <p:cNvSpPr txBox="1"/>
          <p:nvPr/>
        </p:nvSpPr>
        <p:spPr>
          <a:xfrm>
            <a:off x="1447800" y="2514600"/>
            <a:ext cx="7086600" cy="10064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System.out.println(list.indexOf("Item3"));      // Displays 2</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System.out.println(list.indexOf("Martin"));     // Displays -1</a:t>
            </a:r>
            <a:r>
              <a:rPr b="0" i="0" lang="en-US" sz="2000" u="none">
                <a:solidFill>
                  <a:schemeClr val="dk1"/>
                </a:solidFill>
                <a:latin typeface="Tahoma"/>
                <a:ea typeface="Tahoma"/>
                <a:cs typeface="Tahoma"/>
                <a:sym typeface="Tahoma"/>
              </a:rPr>
              <a:t> </a:t>
            </a:r>
            <a:endParaRPr/>
          </a:p>
        </p:txBody>
      </p:sp>
      <p:sp>
        <p:nvSpPr>
          <p:cNvPr id="1764" name="Google Shape;1764;p256"/>
          <p:cNvSpPr txBox="1"/>
          <p:nvPr/>
        </p:nvSpPr>
        <p:spPr>
          <a:xfrm>
            <a:off x="1828800" y="4876800"/>
            <a:ext cx="5867400" cy="17399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while (! list.isEmpty()){</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Object obj = list.remove(0);</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System.out.println(obj);</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System.out.println("Size: " + list.size());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r>
              <a:rPr b="0" i="0" lang="en-US" sz="1800" u="none">
                <a:solidFill>
                  <a:schemeClr val="dk1"/>
                </a:solidFill>
                <a:latin typeface="Tahoma"/>
                <a:ea typeface="Tahoma"/>
                <a:cs typeface="Tahoma"/>
                <a:sym typeface="Tahoma"/>
              </a:rPr>
              <a:t> </a:t>
            </a:r>
            <a:endParaRPr/>
          </a:p>
        </p:txBody>
      </p:sp>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8" name="Shape 1768"/>
        <p:cNvGrpSpPr/>
        <p:nvPr/>
      </p:nvGrpSpPr>
      <p:grpSpPr>
        <a:xfrm>
          <a:off x="0" y="0"/>
          <a:ext cx="0" cy="0"/>
          <a:chOff x="0" y="0"/>
          <a:chExt cx="0" cy="0"/>
        </a:xfrm>
      </p:grpSpPr>
      <p:sp>
        <p:nvSpPr>
          <p:cNvPr id="1769" name="Google Shape;1769;p25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10.7  The Class </a:t>
            </a:r>
            <a:r>
              <a:rPr b="1" i="0" lang="en-US" sz="4000" u="none">
                <a:solidFill>
                  <a:schemeClr val="dk2"/>
                </a:solidFill>
                <a:latin typeface="Century Gothic"/>
                <a:ea typeface="Century Gothic"/>
                <a:cs typeface="Century Gothic"/>
                <a:sym typeface="Century Gothic"/>
              </a:rPr>
              <a:t>java.util.ArrayList</a:t>
            </a:r>
            <a:r>
              <a:rPr b="1" i="0" lang="en-US" sz="3600" u="none">
                <a:solidFill>
                  <a:schemeClr val="dk2"/>
                </a:solidFill>
                <a:latin typeface="Tahoma"/>
                <a:ea typeface="Tahoma"/>
                <a:cs typeface="Tahoma"/>
                <a:sym typeface="Tahoma"/>
              </a:rPr>
              <a:t> </a:t>
            </a:r>
            <a:endParaRPr/>
          </a:p>
        </p:txBody>
      </p:sp>
      <p:sp>
        <p:nvSpPr>
          <p:cNvPr id="1770" name="Google Shape;1770;p257"/>
          <p:cNvSpPr txBox="1"/>
          <p:nvPr>
            <p:ph idx="1" type="body"/>
          </p:nvPr>
        </p:nvSpPr>
        <p:spPr>
          <a:xfrm>
            <a:off x="838200" y="1676400"/>
            <a:ext cx="77724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Array Lists and Objects</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array list is a powerful data structure, however, there are some restrictions on their use: </a:t>
            </a:r>
            <a:endParaRPr/>
          </a:p>
          <a:p>
            <a:pPr indent="-228600" lvl="2" marL="1143000" marR="0" rtl="0" algn="l">
              <a:lnSpc>
                <a:spcPct val="9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an array list can contain only objects, not primitive types. </a:t>
            </a:r>
            <a:endParaRPr/>
          </a:p>
          <a:p>
            <a:pPr indent="-228600" lvl="2" marL="1143000" marR="0" rtl="0" algn="l">
              <a:lnSpc>
                <a:spcPct val="9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although it's easy to insert any object into an array list, care must be taken when manipulating objects extracted from an array list.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Remember that the elements come out as objects, which must be cast down to the appropriate classes before they are sent messages.</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4" name="Shape 1774"/>
        <p:cNvGrpSpPr/>
        <p:nvPr/>
      </p:nvGrpSpPr>
      <p:grpSpPr>
        <a:xfrm>
          <a:off x="0" y="0"/>
          <a:ext cx="0" cy="0"/>
          <a:chOff x="0" y="0"/>
          <a:chExt cx="0" cy="0"/>
        </a:xfrm>
      </p:grpSpPr>
      <p:sp>
        <p:nvSpPr>
          <p:cNvPr id="1775" name="Google Shape;1775;p25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10.7  The Class </a:t>
            </a:r>
            <a:r>
              <a:rPr b="1" i="0" lang="en-US" sz="4000" u="none">
                <a:solidFill>
                  <a:schemeClr val="dk2"/>
                </a:solidFill>
                <a:latin typeface="Century Gothic"/>
                <a:ea typeface="Century Gothic"/>
                <a:cs typeface="Century Gothic"/>
                <a:sym typeface="Century Gothic"/>
              </a:rPr>
              <a:t>java.util.ArrayList</a:t>
            </a:r>
            <a:r>
              <a:rPr b="1" i="0" lang="en-US" sz="3600" u="none">
                <a:solidFill>
                  <a:schemeClr val="dk2"/>
                </a:solidFill>
                <a:latin typeface="Tahoma"/>
                <a:ea typeface="Tahoma"/>
                <a:cs typeface="Tahoma"/>
                <a:sym typeface="Tahoma"/>
              </a:rPr>
              <a:t> </a:t>
            </a:r>
            <a:endParaRPr/>
          </a:p>
        </p:txBody>
      </p:sp>
      <p:sp>
        <p:nvSpPr>
          <p:cNvPr id="1776" name="Google Shape;1776;p258"/>
          <p:cNvSpPr txBox="1"/>
          <p:nvPr>
            <p:ph idx="1" type="body"/>
          </p:nvPr>
        </p:nvSpPr>
        <p:spPr>
          <a:xfrm>
            <a:off x="838200" y="1676400"/>
            <a:ext cx="7772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Primitive Types and Wrapper Classes</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Java distinguishes between primitive data types (numbers, characters, Booleans) and objects (instances of </a:t>
            </a:r>
            <a:r>
              <a:rPr b="0" i="0" lang="en-US" sz="2600" u="none" cap="none" strike="noStrike">
                <a:solidFill>
                  <a:schemeClr val="dk1"/>
                </a:solidFill>
                <a:latin typeface="Century Gothic"/>
                <a:ea typeface="Century Gothic"/>
                <a:cs typeface="Century Gothic"/>
                <a:sym typeface="Century Gothic"/>
              </a:rPr>
              <a:t>String</a:t>
            </a:r>
            <a:r>
              <a:rPr b="0" i="0" lang="en-US" sz="2600" u="none" cap="none" strike="noStrike">
                <a:solidFill>
                  <a:schemeClr val="dk1"/>
                </a:solidFill>
                <a:latin typeface="Tahoma"/>
                <a:ea typeface="Tahoma"/>
                <a:cs typeface="Tahoma"/>
                <a:sym typeface="Tahoma"/>
              </a:rPr>
              <a:t>, </a:t>
            </a:r>
            <a:r>
              <a:rPr b="0" i="0" lang="en-US" sz="2600" u="none" cap="none" strike="noStrike">
                <a:solidFill>
                  <a:schemeClr val="dk1"/>
                </a:solidFill>
                <a:latin typeface="Century Gothic"/>
                <a:ea typeface="Century Gothic"/>
                <a:cs typeface="Century Gothic"/>
                <a:sym typeface="Century Gothic"/>
              </a:rPr>
              <a:t>Employee</a:t>
            </a:r>
            <a:r>
              <a:rPr b="0" i="0" lang="en-US" sz="2600" u="none" cap="none" strike="noStrike">
                <a:solidFill>
                  <a:schemeClr val="dk1"/>
                </a:solidFill>
                <a:latin typeface="Tahoma"/>
                <a:ea typeface="Tahoma"/>
                <a:cs typeface="Tahoma"/>
                <a:sym typeface="Tahoma"/>
              </a:rPr>
              <a:t>, </a:t>
            </a:r>
            <a:r>
              <a:rPr b="0" i="0" lang="en-US" sz="2600" u="none" cap="none" strike="noStrike">
                <a:solidFill>
                  <a:schemeClr val="dk1"/>
                </a:solidFill>
                <a:latin typeface="Century Gothic"/>
                <a:ea typeface="Century Gothic"/>
                <a:cs typeface="Century Gothic"/>
                <a:sym typeface="Century Gothic"/>
              </a:rPr>
              <a:t>Student</a:t>
            </a:r>
            <a:r>
              <a:rPr b="0" i="0" lang="en-US" sz="2600" u="none" cap="none" strike="noStrike">
                <a:solidFill>
                  <a:schemeClr val="dk1"/>
                </a:solidFill>
                <a:latin typeface="Tahoma"/>
                <a:ea typeface="Tahoma"/>
                <a:cs typeface="Tahoma"/>
                <a:sym typeface="Tahoma"/>
              </a:rPr>
              <a:t>, etc.).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Variables and arrays can refer either to primitive data types or to objects, as in:</a:t>
            </a:r>
            <a:endParaRPr/>
          </a:p>
          <a:p>
            <a:pPr indent="-177800" lvl="0" marL="34290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p:txBody>
      </p:sp>
      <p:sp>
        <p:nvSpPr>
          <p:cNvPr id="1777" name="Google Shape;1777;p258"/>
          <p:cNvSpPr txBox="1"/>
          <p:nvPr/>
        </p:nvSpPr>
        <p:spPr>
          <a:xfrm>
            <a:off x="838200" y="4953000"/>
            <a:ext cx="7848600" cy="16160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int x;			      // An integer variable</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int nums[];		      // An array of integers</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Student student;	      // A Student variable</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Student students[];	      // An array of Students</a:t>
            </a:r>
            <a:r>
              <a:rPr b="0" i="0" lang="en-US" sz="1100" u="none">
                <a:solidFill>
                  <a:schemeClr val="dk1"/>
                </a:solidFill>
                <a:latin typeface="Tahoma"/>
                <a:ea typeface="Tahoma"/>
                <a:cs typeface="Tahoma"/>
                <a:sym typeface="Tahoma"/>
              </a:rPr>
              <a:t> </a:t>
            </a:r>
            <a:endParaRPr/>
          </a:p>
        </p:txBody>
      </p:sp>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1" name="Shape 1781"/>
        <p:cNvGrpSpPr/>
        <p:nvPr/>
      </p:nvGrpSpPr>
      <p:grpSpPr>
        <a:xfrm>
          <a:off x="0" y="0"/>
          <a:ext cx="0" cy="0"/>
          <a:chOff x="0" y="0"/>
          <a:chExt cx="0" cy="0"/>
        </a:xfrm>
      </p:grpSpPr>
      <p:sp>
        <p:nvSpPr>
          <p:cNvPr id="1782" name="Google Shape;1782;p25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10.7  The Class </a:t>
            </a:r>
            <a:r>
              <a:rPr b="1" i="0" lang="en-US" sz="4000" u="none">
                <a:solidFill>
                  <a:schemeClr val="dk2"/>
                </a:solidFill>
                <a:latin typeface="Century Gothic"/>
                <a:ea typeface="Century Gothic"/>
                <a:cs typeface="Century Gothic"/>
                <a:sym typeface="Century Gothic"/>
              </a:rPr>
              <a:t>java.util.ArrayList</a:t>
            </a:r>
            <a:r>
              <a:rPr b="1" i="0" lang="en-US" sz="3600" u="none">
                <a:solidFill>
                  <a:schemeClr val="dk2"/>
                </a:solidFill>
                <a:latin typeface="Tahoma"/>
                <a:ea typeface="Tahoma"/>
                <a:cs typeface="Tahoma"/>
                <a:sym typeface="Tahoma"/>
              </a:rPr>
              <a:t> </a:t>
            </a:r>
            <a:endParaRPr/>
          </a:p>
        </p:txBody>
      </p:sp>
      <p:sp>
        <p:nvSpPr>
          <p:cNvPr id="1783" name="Google Shape;1783;p259"/>
          <p:cNvSpPr txBox="1"/>
          <p:nvPr>
            <p:ph idx="1" type="body"/>
          </p:nvPr>
        </p:nvSpPr>
        <p:spPr>
          <a:xfrm>
            <a:off x="838200" y="1981200"/>
            <a:ext cx="7772400" cy="4038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items in an array list must all be objects:</a:t>
            </a:r>
            <a:endParaRPr/>
          </a:p>
        </p:txBody>
      </p:sp>
      <p:sp>
        <p:nvSpPr>
          <p:cNvPr id="1784" name="Google Shape;1784;p259"/>
          <p:cNvSpPr txBox="1"/>
          <p:nvPr/>
        </p:nvSpPr>
        <p:spPr>
          <a:xfrm>
            <a:off x="838200" y="2895600"/>
            <a:ext cx="8077200" cy="15525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ArrayList list = new ArrayList();</a:t>
            </a:r>
            <a:endParaRPr/>
          </a:p>
          <a:p>
            <a:pPr indent="0" lvl="0" marL="0" marR="0" rtl="0" algn="l">
              <a:lnSpc>
                <a:spcPct val="100000"/>
              </a:lnSpc>
              <a:spcBef>
                <a:spcPts val="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list.add (3.14);    </a:t>
            </a:r>
            <a:r>
              <a:rPr b="0" i="0" lang="en-US" sz="1200" u="none">
                <a:solidFill>
                  <a:schemeClr val="dk1"/>
                </a:solidFill>
                <a:latin typeface="Courier New"/>
                <a:ea typeface="Courier New"/>
                <a:cs typeface="Courier New"/>
                <a:sym typeface="Courier New"/>
              </a:rPr>
              <a:t>// Invalid (compile-time error), 3.14 is </a:t>
            </a:r>
            <a:r>
              <a:rPr b="0" i="0" lang="en-US" sz="1200" u="none">
                <a:solidFill>
                  <a:srgbClr val="000000"/>
                </a:solidFill>
                <a:latin typeface="Courier New"/>
                <a:ea typeface="Courier New"/>
                <a:cs typeface="Courier New"/>
                <a:sym typeface="Courier New"/>
              </a:rPr>
              <a:t>not</a:t>
            </a:r>
            <a:r>
              <a:rPr b="0" i="0" lang="en-US" sz="2400" u="none">
                <a:solidFill>
                  <a:srgbClr val="000000"/>
                </a:solidFill>
                <a:latin typeface="Courier New"/>
                <a:ea typeface="Courier New"/>
                <a:cs typeface="Courier New"/>
                <a:sym typeface="Courier New"/>
              </a:rPr>
              <a:t> </a:t>
            </a:r>
            <a:endParaRPr b="0" i="0" sz="24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                   // an object</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list.add (new Student());       // Valid</a:t>
            </a:r>
            <a:r>
              <a:rPr b="0" i="0" lang="en-US" sz="2400" u="none">
                <a:solidFill>
                  <a:schemeClr val="dk1"/>
                </a:solidFill>
                <a:latin typeface="Tahoma"/>
                <a:ea typeface="Tahoma"/>
                <a:cs typeface="Tahoma"/>
                <a:sym typeface="Tahoma"/>
              </a:rPr>
              <a:t> </a:t>
            </a:r>
            <a:endParaRPr/>
          </a:p>
        </p:txBody>
      </p:sp>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8" name="Shape 1788"/>
        <p:cNvGrpSpPr/>
        <p:nvPr/>
      </p:nvGrpSpPr>
      <p:grpSpPr>
        <a:xfrm>
          <a:off x="0" y="0"/>
          <a:ext cx="0" cy="0"/>
          <a:chOff x="0" y="0"/>
          <a:chExt cx="0" cy="0"/>
        </a:xfrm>
      </p:grpSpPr>
      <p:sp>
        <p:nvSpPr>
          <p:cNvPr id="1789" name="Google Shape;1789;p26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10.7  The Class </a:t>
            </a:r>
            <a:r>
              <a:rPr b="1" i="0" lang="en-US" sz="4000" u="none">
                <a:solidFill>
                  <a:schemeClr val="dk2"/>
                </a:solidFill>
                <a:latin typeface="Century Gothic"/>
                <a:ea typeface="Century Gothic"/>
                <a:cs typeface="Century Gothic"/>
                <a:sym typeface="Century Gothic"/>
              </a:rPr>
              <a:t>java.util.ArrayList</a:t>
            </a:r>
            <a:r>
              <a:rPr b="1" i="0" lang="en-US" sz="3600" u="none">
                <a:solidFill>
                  <a:schemeClr val="dk2"/>
                </a:solidFill>
                <a:latin typeface="Tahoma"/>
                <a:ea typeface="Tahoma"/>
                <a:cs typeface="Tahoma"/>
                <a:sym typeface="Tahoma"/>
              </a:rPr>
              <a:t> </a:t>
            </a:r>
            <a:endParaRPr/>
          </a:p>
        </p:txBody>
      </p:sp>
      <p:sp>
        <p:nvSpPr>
          <p:cNvPr id="1790" name="Google Shape;1790;p260"/>
          <p:cNvSpPr txBox="1"/>
          <p:nvPr>
            <p:ph idx="1" type="body"/>
          </p:nvPr>
        </p:nvSpPr>
        <p:spPr>
          <a:xfrm>
            <a:off x="838200" y="1676400"/>
            <a:ext cx="7772400" cy="3200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There are occasions when we desire to store primitive data types in lists, which we can do if we first convert them to objects. </a:t>
            </a:r>
            <a:endParaRPr/>
          </a:p>
          <a:p>
            <a:pPr indent="-285750" lvl="1" marL="742950" marR="0" rtl="0" algn="l">
              <a:lnSpc>
                <a:spcPct val="9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Java provides wrapper classes for this purpose. </a:t>
            </a:r>
            <a:endParaRPr/>
          </a:p>
          <a:p>
            <a:pPr indent="-285750" lvl="1" marL="742950" marR="0" rtl="0" algn="l">
              <a:lnSpc>
                <a:spcPct val="9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Here is an example that illustrates how to convert an integer to and from its wrapper class Integer:</a:t>
            </a:r>
            <a:endParaRPr/>
          </a:p>
        </p:txBody>
      </p:sp>
      <p:sp>
        <p:nvSpPr>
          <p:cNvPr id="1791" name="Google Shape;1791;p260"/>
          <p:cNvSpPr txBox="1"/>
          <p:nvPr/>
        </p:nvSpPr>
        <p:spPr>
          <a:xfrm>
            <a:off x="762000" y="4953000"/>
            <a:ext cx="7924800" cy="12350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Integer intObject;           // Variable for wrapper object</a:t>
            </a:r>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int i, j;</a:t>
            </a:r>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i = 3;</a:t>
            </a:r>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intObject = new Integer (i); // Wrap 3 in an Integer wrapper object</a:t>
            </a:r>
            <a:endParaRPr/>
          </a:p>
          <a:p>
            <a:pPr indent="0" lvl="0" marL="0" marR="0" rtl="0" algn="l">
              <a:lnSpc>
                <a:spcPct val="100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j = intObject.intValue();    // Unwrap 3 from the Integer wrapper object</a:t>
            </a:r>
            <a:r>
              <a:rPr b="0" i="0" lang="en-US" sz="1500" u="none">
                <a:solidFill>
                  <a:schemeClr val="dk1"/>
                </a:solidFill>
                <a:latin typeface="Tahoma"/>
                <a:ea typeface="Tahoma"/>
                <a:cs typeface="Tahoma"/>
                <a:sym typeface="Tahoma"/>
              </a:rPr>
              <a:t> </a:t>
            </a:r>
            <a:endParaRPr/>
          </a:p>
        </p:txBody>
      </p:sp>
    </p:spTree>
  </p:cSld>
  <p:clrMapOvr>
    <a:masterClrMapping/>
  </p:clrMapOvr>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5" name="Shape 1795"/>
        <p:cNvGrpSpPr/>
        <p:nvPr/>
      </p:nvGrpSpPr>
      <p:grpSpPr>
        <a:xfrm>
          <a:off x="0" y="0"/>
          <a:ext cx="0" cy="0"/>
          <a:chOff x="0" y="0"/>
          <a:chExt cx="0" cy="0"/>
        </a:xfrm>
      </p:grpSpPr>
      <p:sp>
        <p:nvSpPr>
          <p:cNvPr id="1796" name="Google Shape;1796;p26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10.7  The Class </a:t>
            </a:r>
            <a:r>
              <a:rPr b="1" i="0" lang="en-US" sz="4000" u="none">
                <a:solidFill>
                  <a:schemeClr val="dk2"/>
                </a:solidFill>
                <a:latin typeface="Century Gothic"/>
                <a:ea typeface="Century Gothic"/>
                <a:cs typeface="Century Gothic"/>
                <a:sym typeface="Century Gothic"/>
              </a:rPr>
              <a:t>java.util.ArrayList</a:t>
            </a:r>
            <a:r>
              <a:rPr b="1" i="0" lang="en-US" sz="3600" u="none">
                <a:solidFill>
                  <a:schemeClr val="dk2"/>
                </a:solidFill>
                <a:latin typeface="Tahoma"/>
                <a:ea typeface="Tahoma"/>
                <a:cs typeface="Tahoma"/>
                <a:sym typeface="Tahoma"/>
              </a:rPr>
              <a:t> </a:t>
            </a:r>
            <a:endParaRPr/>
          </a:p>
        </p:txBody>
      </p:sp>
      <p:sp>
        <p:nvSpPr>
          <p:cNvPr id="1797" name="Google Shape;1797;p261"/>
          <p:cNvSpPr txBox="1"/>
          <p:nvPr>
            <p:ph idx="1" type="body"/>
          </p:nvPr>
        </p:nvSpPr>
        <p:spPr>
          <a:xfrm>
            <a:off x="838200" y="1676400"/>
            <a:ext cx="77724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As you can see from this code, the wrapper object </a:t>
            </a:r>
            <a:r>
              <a:rPr b="0" i="0" lang="en-US" sz="2200" u="none" cap="none" strike="noStrike">
                <a:solidFill>
                  <a:schemeClr val="dk1"/>
                </a:solidFill>
                <a:latin typeface="Century Gothic"/>
                <a:ea typeface="Century Gothic"/>
                <a:cs typeface="Century Gothic"/>
                <a:sym typeface="Century Gothic"/>
              </a:rPr>
              <a:t>intObject</a:t>
            </a:r>
            <a:r>
              <a:rPr b="0" i="0" lang="en-US" sz="2200" u="none" cap="none" strike="noStrike">
                <a:solidFill>
                  <a:schemeClr val="dk1"/>
                </a:solidFill>
                <a:latin typeface="Tahoma"/>
                <a:ea typeface="Tahoma"/>
                <a:cs typeface="Tahoma"/>
                <a:sym typeface="Tahoma"/>
              </a:rPr>
              <a:t> serves as a container in which the integer value 3 is stored or wrapped.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a:t>
            </a:r>
            <a:r>
              <a:rPr b="0" i="0" lang="en-US" sz="2200" u="none" cap="none" strike="noStrike">
                <a:solidFill>
                  <a:schemeClr val="dk1"/>
                </a:solidFill>
                <a:latin typeface="Century Gothic"/>
                <a:ea typeface="Century Gothic"/>
                <a:cs typeface="Century Gothic"/>
                <a:sym typeface="Century Gothic"/>
              </a:rPr>
              <a:t>intValue</a:t>
            </a:r>
            <a:r>
              <a:rPr b="0" i="0" lang="en-US" sz="2200" u="none" cap="none" strike="noStrike">
                <a:solidFill>
                  <a:schemeClr val="dk1"/>
                </a:solidFill>
                <a:latin typeface="Tahoma"/>
                <a:ea typeface="Tahoma"/>
                <a:cs typeface="Tahoma"/>
                <a:sym typeface="Tahoma"/>
              </a:rPr>
              <a:t> method retrieves or unwraps the value in </a:t>
            </a:r>
            <a:r>
              <a:rPr b="0" i="0" lang="en-US" sz="2200" u="none" cap="none" strike="noStrike">
                <a:solidFill>
                  <a:schemeClr val="dk1"/>
                </a:solidFill>
                <a:latin typeface="Century Gothic"/>
                <a:ea typeface="Century Gothic"/>
                <a:cs typeface="Century Gothic"/>
                <a:sym typeface="Century Gothic"/>
              </a:rPr>
              <a:t>intObject</a:t>
            </a:r>
            <a:r>
              <a:rPr b="0" i="0" lang="en-US" sz="2200" u="none" cap="none" strike="noStrike">
                <a:solidFill>
                  <a:schemeClr val="dk1"/>
                </a:solidFill>
                <a:latin typeface="Tahoma"/>
                <a:ea typeface="Tahoma"/>
                <a:cs typeface="Tahoma"/>
                <a:sym typeface="Tahoma"/>
              </a:rPr>
              <a:t>.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All wrapper objects understand the equals and </a:t>
            </a:r>
            <a:r>
              <a:rPr b="0" i="0" lang="en-US" sz="2200" u="none" cap="none" strike="noStrike">
                <a:solidFill>
                  <a:schemeClr val="dk1"/>
                </a:solidFill>
                <a:latin typeface="Century Gothic"/>
                <a:ea typeface="Century Gothic"/>
                <a:cs typeface="Century Gothic"/>
                <a:sym typeface="Century Gothic"/>
              </a:rPr>
              <a:t>compareTo</a:t>
            </a:r>
            <a:r>
              <a:rPr b="0" i="0" lang="en-US" sz="2200" u="none" cap="none" strike="noStrike">
                <a:solidFill>
                  <a:schemeClr val="dk1"/>
                </a:solidFill>
                <a:latin typeface="Tahoma"/>
                <a:ea typeface="Tahoma"/>
                <a:cs typeface="Tahoma"/>
                <a:sym typeface="Tahoma"/>
              </a:rPr>
              <a:t> messages, so they can be included in arrays that are searched and sorted.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However, they cannot be used directly as operands in standard arithmetic expressions.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Usually, casting as well as unwrapping is necessary. </a:t>
            </a:r>
            <a:endParaRPr/>
          </a:p>
        </p:txBody>
      </p:sp>
    </p:spTree>
  </p:cSld>
  <p:clrMapOvr>
    <a:masterClrMapping/>
  </p:clrMapOvr>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1" name="Shape 1801"/>
        <p:cNvGrpSpPr/>
        <p:nvPr/>
      </p:nvGrpSpPr>
      <p:grpSpPr>
        <a:xfrm>
          <a:off x="0" y="0"/>
          <a:ext cx="0" cy="0"/>
          <a:chOff x="0" y="0"/>
          <a:chExt cx="0" cy="0"/>
        </a:xfrm>
      </p:grpSpPr>
      <p:sp>
        <p:nvSpPr>
          <p:cNvPr id="1802" name="Google Shape;1802;p26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10.7  The Class </a:t>
            </a:r>
            <a:r>
              <a:rPr b="1" i="0" lang="en-US" sz="4000" u="none">
                <a:solidFill>
                  <a:schemeClr val="dk2"/>
                </a:solidFill>
                <a:latin typeface="Century Gothic"/>
                <a:ea typeface="Century Gothic"/>
                <a:cs typeface="Century Gothic"/>
                <a:sym typeface="Century Gothic"/>
              </a:rPr>
              <a:t>java.util.ArrayList</a:t>
            </a:r>
            <a:r>
              <a:rPr b="1" i="0" lang="en-US" sz="3600" u="none">
                <a:solidFill>
                  <a:schemeClr val="dk2"/>
                </a:solidFill>
                <a:latin typeface="Tahoma"/>
                <a:ea typeface="Tahoma"/>
                <a:cs typeface="Tahoma"/>
                <a:sym typeface="Tahoma"/>
              </a:rPr>
              <a:t> </a:t>
            </a:r>
            <a:endParaRPr/>
          </a:p>
        </p:txBody>
      </p:sp>
      <p:sp>
        <p:nvSpPr>
          <p:cNvPr id="1803" name="Google Shape;1803;p262"/>
          <p:cNvSpPr txBox="1"/>
          <p:nvPr>
            <p:ph idx="1" type="body"/>
          </p:nvPr>
        </p:nvSpPr>
        <p:spPr>
          <a:xfrm>
            <a:off x="838200" y="1676400"/>
            <a:ext cx="7772400" cy="4343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For example, the next code segment shows how to compute the sum of the first two integers in an array list:</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1804" name="Google Shape;1804;p262"/>
          <p:cNvSpPr txBox="1"/>
          <p:nvPr/>
        </p:nvSpPr>
        <p:spPr>
          <a:xfrm>
            <a:off x="1295400" y="3276600"/>
            <a:ext cx="6934200" cy="25019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ArrayList list = new ArrayList();</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Wrap ints before insertion</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list.add(0, new Integer(55));</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list.add(1, new Integer(66));</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They come out as Objects, so cast down before unwrapping</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int sum = ((Integer)list.get(0)).intValue() +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((Integer)list.get(0)).intValue();</a:t>
            </a:r>
            <a:r>
              <a:rPr b="0" i="0" lang="en-US" sz="1800" u="none">
                <a:solidFill>
                  <a:schemeClr val="dk1"/>
                </a:solidFill>
                <a:latin typeface="Tahoma"/>
                <a:ea typeface="Tahoma"/>
                <a:cs typeface="Tahoma"/>
                <a:sym typeface="Tahoma"/>
              </a:rPr>
              <a:t> </a:t>
            </a:r>
            <a:endParaRPr/>
          </a:p>
        </p:txBody>
      </p:sp>
    </p:spTree>
  </p:cSld>
  <p:clrMapOvr>
    <a:masterClrMapping/>
  </p:clrMapOvr>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8" name="Shape 1808"/>
        <p:cNvGrpSpPr/>
        <p:nvPr/>
      </p:nvGrpSpPr>
      <p:grpSpPr>
        <a:xfrm>
          <a:off x="0" y="0"/>
          <a:ext cx="0" cy="0"/>
          <a:chOff x="0" y="0"/>
          <a:chExt cx="0" cy="0"/>
        </a:xfrm>
      </p:grpSpPr>
      <p:sp>
        <p:nvSpPr>
          <p:cNvPr id="1809" name="Google Shape;1809;p26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10.7  The Class </a:t>
            </a:r>
            <a:r>
              <a:rPr b="1" i="0" lang="en-US" sz="4000" u="none">
                <a:solidFill>
                  <a:schemeClr val="dk2"/>
                </a:solidFill>
                <a:latin typeface="Century Gothic"/>
                <a:ea typeface="Century Gothic"/>
                <a:cs typeface="Century Gothic"/>
                <a:sym typeface="Century Gothic"/>
              </a:rPr>
              <a:t>java.util.ArrayList</a:t>
            </a:r>
            <a:r>
              <a:rPr b="1" i="0" lang="en-US" sz="3600" u="none">
                <a:solidFill>
                  <a:schemeClr val="dk2"/>
                </a:solidFill>
                <a:latin typeface="Tahoma"/>
                <a:ea typeface="Tahoma"/>
                <a:cs typeface="Tahoma"/>
                <a:sym typeface="Tahoma"/>
              </a:rPr>
              <a:t> </a:t>
            </a:r>
            <a:endParaRPr/>
          </a:p>
        </p:txBody>
      </p:sp>
      <p:sp>
        <p:nvSpPr>
          <p:cNvPr id="1810" name="Google Shape;1810;p263"/>
          <p:cNvSpPr txBox="1"/>
          <p:nvPr>
            <p:ph idx="1" type="body"/>
          </p:nvPr>
        </p:nvSpPr>
        <p:spPr>
          <a:xfrm>
            <a:off x="838200" y="1981200"/>
            <a:ext cx="7772400" cy="4038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Like strings, wrapper objects are immutable; once they have been instantiated, the primitive values they contain cannot be changed. </a:t>
            </a:r>
            <a:endParaRPr/>
          </a:p>
          <a:p>
            <a:pPr indent="-190500" lvl="1" marL="742950" marR="0" rtl="0" algn="l">
              <a:lnSpc>
                <a:spcPct val="100000"/>
              </a:lnSpc>
              <a:spcBef>
                <a:spcPts val="300"/>
              </a:spcBef>
              <a:spcAft>
                <a:spcPts val="0"/>
              </a:spcAft>
              <a:buClr>
                <a:schemeClr val="dk1"/>
              </a:buClr>
              <a:buSzPts val="1500"/>
              <a:buFont typeface="Tahoma"/>
              <a:buNone/>
            </a:pPr>
            <a:r>
              <a:t/>
            </a:r>
            <a:endParaRPr b="0" i="0" sz="15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wrapper classes for all the primitive data types are listed in Table 10-13.</a:t>
            </a:r>
            <a:endParaRPr/>
          </a:p>
        </p:txBody>
      </p:sp>
    </p:spTree>
  </p:cSld>
  <p:clrMapOvr>
    <a:masterClrMapping/>
  </p:clrMapOvr>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4" name="Shape 1814"/>
        <p:cNvGrpSpPr/>
        <p:nvPr/>
      </p:nvGrpSpPr>
      <p:grpSpPr>
        <a:xfrm>
          <a:off x="0" y="0"/>
          <a:ext cx="0" cy="0"/>
          <a:chOff x="0" y="0"/>
          <a:chExt cx="0" cy="0"/>
        </a:xfrm>
      </p:grpSpPr>
      <p:sp>
        <p:nvSpPr>
          <p:cNvPr id="1815" name="Google Shape;1815;p26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10.7  The Class </a:t>
            </a:r>
            <a:r>
              <a:rPr b="1" i="0" lang="en-US" sz="4000" u="none">
                <a:solidFill>
                  <a:schemeClr val="dk2"/>
                </a:solidFill>
                <a:latin typeface="Century Gothic"/>
                <a:ea typeface="Century Gothic"/>
                <a:cs typeface="Century Gothic"/>
                <a:sym typeface="Century Gothic"/>
              </a:rPr>
              <a:t>java.util.ArrayList</a:t>
            </a:r>
            <a:r>
              <a:rPr b="1" i="0" lang="en-US" sz="3600" u="none">
                <a:solidFill>
                  <a:schemeClr val="dk2"/>
                </a:solidFill>
                <a:latin typeface="Tahoma"/>
                <a:ea typeface="Tahoma"/>
                <a:cs typeface="Tahoma"/>
                <a:sym typeface="Tahoma"/>
              </a:rPr>
              <a:t> </a:t>
            </a:r>
            <a:endParaRPr/>
          </a:p>
        </p:txBody>
      </p:sp>
      <p:pic>
        <p:nvPicPr>
          <p:cNvPr id="1816" name="Google Shape;1816;p264"/>
          <p:cNvPicPr preferRelativeResize="0"/>
          <p:nvPr>
            <p:ph idx="1" type="body"/>
          </p:nvPr>
        </p:nvPicPr>
        <p:blipFill rotWithShape="1">
          <a:blip r:embed="rId3">
            <a:alphaModFix/>
          </a:blip>
          <a:srcRect b="0" l="0" r="0" t="0"/>
          <a:stretch/>
        </p:blipFill>
        <p:spPr>
          <a:xfrm>
            <a:off x="838200" y="2057400"/>
            <a:ext cx="7772400" cy="4038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4" name="Shape 334"/>
        <p:cNvGrpSpPr/>
        <p:nvPr/>
      </p:nvGrpSpPr>
      <p:grpSpPr>
        <a:xfrm>
          <a:off x="0" y="0"/>
          <a:ext cx="0" cy="0"/>
          <a:chOff x="0" y="0"/>
          <a:chExt cx="0" cy="0"/>
        </a:xfrm>
      </p:grpSpPr>
      <p:sp>
        <p:nvSpPr>
          <p:cNvPr id="335" name="Google Shape;335;p3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8.4  Declaring Arrays</a:t>
            </a:r>
            <a:endParaRPr/>
          </a:p>
        </p:txBody>
      </p:sp>
      <p:sp>
        <p:nvSpPr>
          <p:cNvPr id="336" name="Google Shape;336;p31"/>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3200"/>
              <a:buFont typeface="Tahoma"/>
              <a:buChar char="•"/>
            </a:pPr>
            <a:r>
              <a:rPr b="0" i="0" lang="en-US" sz="3200" u="none" cap="none" strike="noStrike">
                <a:solidFill>
                  <a:schemeClr val="dk1"/>
                </a:solidFill>
                <a:latin typeface="Tahoma"/>
                <a:ea typeface="Tahoma"/>
                <a:cs typeface="Tahoma"/>
                <a:sym typeface="Tahoma"/>
              </a:rPr>
              <a:t>There is another way to declare array variables. but its use can be confusing. </a:t>
            </a:r>
            <a:endParaRPr/>
          </a:p>
          <a:p>
            <a:pPr indent="-285750" lvl="1" marL="742950" marR="0" rtl="0" algn="l">
              <a:lnSpc>
                <a:spcPct val="100000"/>
              </a:lnSpc>
              <a:spcBef>
                <a:spcPts val="640"/>
              </a:spcBef>
              <a:spcAft>
                <a:spcPts val="0"/>
              </a:spcAft>
              <a:buClr>
                <a:schemeClr val="dk1"/>
              </a:buClr>
              <a:buSzPts val="3200"/>
              <a:buFont typeface="Tahoma"/>
              <a:buChar char="•"/>
            </a:pPr>
            <a:r>
              <a:rPr b="0" i="0" lang="en-US" sz="3200" u="none" cap="none" strike="noStrike">
                <a:solidFill>
                  <a:schemeClr val="dk1"/>
                </a:solidFill>
                <a:latin typeface="Tahoma"/>
                <a:ea typeface="Tahoma"/>
                <a:cs typeface="Tahoma"/>
                <a:sym typeface="Tahoma"/>
              </a:rPr>
              <a:t>Here it is:</a:t>
            </a:r>
            <a:endParaRPr/>
          </a:p>
          <a:p>
            <a:pPr indent="-139700" lvl="0" marL="342900" marR="0" rtl="0" algn="l">
              <a:lnSpc>
                <a:spcPct val="100000"/>
              </a:lnSpc>
              <a:spcBef>
                <a:spcPts val="640"/>
              </a:spcBef>
              <a:spcAft>
                <a:spcPts val="0"/>
              </a:spcAft>
              <a:buClr>
                <a:schemeClr val="dk1"/>
              </a:buClr>
              <a:buSzPts val="3200"/>
              <a:buFont typeface="Tahoma"/>
              <a:buNone/>
            </a:pPr>
            <a:r>
              <a:t/>
            </a:r>
            <a:endParaRPr b="0" i="0" sz="3200" u="none" cap="none" strike="noStrike">
              <a:solidFill>
                <a:schemeClr val="dk1"/>
              </a:solidFill>
              <a:latin typeface="Tahoma"/>
              <a:ea typeface="Tahoma"/>
              <a:cs typeface="Tahoma"/>
              <a:sym typeface="Tahoma"/>
            </a:endParaRPr>
          </a:p>
        </p:txBody>
      </p:sp>
      <p:sp>
        <p:nvSpPr>
          <p:cNvPr id="337" name="Google Shape;337;p31"/>
          <p:cNvSpPr txBox="1"/>
          <p:nvPr/>
        </p:nvSpPr>
        <p:spPr>
          <a:xfrm>
            <a:off x="1524000" y="4495800"/>
            <a:ext cx="6400800" cy="396875"/>
          </a:xfrm>
          <a:prstGeom prst="rect">
            <a:avLst/>
          </a:prstGeom>
          <a:solidFill>
            <a:srgbClr val="DDDDD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int aaa[];                // aaa is an array variable.</a:t>
            </a:r>
            <a:r>
              <a:rPr b="0" i="0" lang="en-US" sz="1100" u="none">
                <a:solidFill>
                  <a:srgbClr val="E44C22"/>
                </a:solidFill>
                <a:latin typeface="Tahoma"/>
                <a:ea typeface="Tahoma"/>
                <a:cs typeface="Tahoma"/>
                <a:sym typeface="Tahoma"/>
              </a:rPr>
              <a:t> </a:t>
            </a:r>
            <a:endParaRPr/>
          </a:p>
        </p:txBody>
      </p:sp>
    </p:spTree>
  </p:cSld>
  <p:clrMapOvr>
    <a:masterClrMapping/>
  </p:clrMapOvr>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0" name="Shape 1820"/>
        <p:cNvGrpSpPr/>
        <p:nvPr/>
      </p:nvGrpSpPr>
      <p:grpSpPr>
        <a:xfrm>
          <a:off x="0" y="0"/>
          <a:ext cx="0" cy="0"/>
          <a:chOff x="0" y="0"/>
          <a:chExt cx="0" cy="0"/>
        </a:xfrm>
      </p:grpSpPr>
      <p:sp>
        <p:nvSpPr>
          <p:cNvPr id="1821" name="Google Shape;1821;p265"/>
          <p:cNvSpPr txBox="1"/>
          <p:nvPr>
            <p:ph type="ctrTitle"/>
          </p:nvPr>
        </p:nvSpPr>
        <p:spPr>
          <a:xfrm>
            <a:off x="990600" y="1981200"/>
            <a:ext cx="7239000" cy="3657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5000"/>
              <a:buFont typeface="Tahoma"/>
              <a:buNone/>
            </a:pPr>
            <a:r>
              <a:rPr b="1" i="0" lang="en-US" sz="5000" u="none">
                <a:solidFill>
                  <a:schemeClr val="dk2"/>
                </a:solidFill>
                <a:latin typeface="Tahoma"/>
                <a:ea typeface="Tahoma"/>
                <a:cs typeface="Tahoma"/>
                <a:sym typeface="Tahoma"/>
              </a:rPr>
              <a:t>Lesson 11: </a:t>
            </a:r>
            <a:br>
              <a:rPr b="1" i="0" lang="en-US" sz="5000" u="none">
                <a:solidFill>
                  <a:schemeClr val="dk2"/>
                </a:solidFill>
                <a:latin typeface="Tahoma"/>
                <a:ea typeface="Tahoma"/>
                <a:cs typeface="Tahoma"/>
                <a:sym typeface="Tahoma"/>
              </a:rPr>
            </a:br>
            <a:br>
              <a:rPr b="1" i="0" lang="en-US" sz="5000" u="none">
                <a:solidFill>
                  <a:schemeClr val="dk2"/>
                </a:solidFill>
                <a:latin typeface="Tahoma"/>
                <a:ea typeface="Tahoma"/>
                <a:cs typeface="Tahoma"/>
                <a:sym typeface="Tahoma"/>
              </a:rPr>
            </a:br>
            <a:r>
              <a:rPr b="1" i="0" lang="en-US" sz="4000" u="none">
                <a:solidFill>
                  <a:schemeClr val="dk2"/>
                </a:solidFill>
                <a:latin typeface="Tahoma"/>
                <a:ea typeface="Tahoma"/>
                <a:cs typeface="Tahoma"/>
                <a:sym typeface="Tahoma"/>
              </a:rPr>
              <a:t>Recursion, Complexity, and Searching and Sorting</a:t>
            </a:r>
            <a:r>
              <a:rPr b="1" i="0" lang="en-US" sz="5000" u="none">
                <a:solidFill>
                  <a:schemeClr val="dk2"/>
                </a:solidFill>
                <a:latin typeface="Tahoma"/>
                <a:ea typeface="Tahoma"/>
                <a:cs typeface="Tahoma"/>
                <a:sym typeface="Tahoma"/>
              </a:rPr>
              <a:t> </a:t>
            </a:r>
            <a:br>
              <a:rPr b="1" i="0" lang="en-US" sz="5000" u="none">
                <a:solidFill>
                  <a:schemeClr val="dk2"/>
                </a:solidFill>
                <a:latin typeface="Tahoma"/>
                <a:ea typeface="Tahoma"/>
                <a:cs typeface="Tahoma"/>
                <a:sym typeface="Tahoma"/>
              </a:rPr>
            </a:br>
            <a:endParaRPr/>
          </a:p>
        </p:txBody>
      </p:sp>
    </p:spTree>
  </p:cSld>
  <p:clrMapOvr>
    <a:masterClrMapping/>
  </p:clrMapOvr>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5" name="Shape 1825"/>
        <p:cNvGrpSpPr/>
        <p:nvPr/>
      </p:nvGrpSpPr>
      <p:grpSpPr>
        <a:xfrm>
          <a:off x="0" y="0"/>
          <a:ext cx="0" cy="0"/>
          <a:chOff x="0" y="0"/>
          <a:chExt cx="0" cy="0"/>
        </a:xfrm>
      </p:grpSpPr>
      <p:sp>
        <p:nvSpPr>
          <p:cNvPr id="1826" name="Google Shape;1826;p26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400"/>
              <a:buFont typeface="Tahoma"/>
              <a:buNone/>
            </a:pPr>
            <a:r>
              <a:rPr b="1" i="0" lang="en-US" sz="3400" u="none">
                <a:solidFill>
                  <a:schemeClr val="dk2"/>
                </a:solidFill>
                <a:latin typeface="Tahoma"/>
                <a:ea typeface="Tahoma"/>
                <a:cs typeface="Tahoma"/>
                <a:sym typeface="Tahoma"/>
              </a:rPr>
              <a:t>Lesson 11:  Recursion, Complexity, </a:t>
            </a:r>
            <a:br>
              <a:rPr b="1" i="0" lang="en-US" sz="3400" u="none">
                <a:solidFill>
                  <a:schemeClr val="dk2"/>
                </a:solidFill>
                <a:latin typeface="Tahoma"/>
                <a:ea typeface="Tahoma"/>
                <a:cs typeface="Tahoma"/>
                <a:sym typeface="Tahoma"/>
              </a:rPr>
            </a:br>
            <a:r>
              <a:rPr b="1" i="0" lang="en-US" sz="3400" u="none">
                <a:solidFill>
                  <a:schemeClr val="dk2"/>
                </a:solidFill>
                <a:latin typeface="Tahoma"/>
                <a:ea typeface="Tahoma"/>
                <a:cs typeface="Tahoma"/>
                <a:sym typeface="Tahoma"/>
              </a:rPr>
              <a:t>and Searching and Sorting</a:t>
            </a:r>
            <a:endParaRPr/>
          </a:p>
        </p:txBody>
      </p:sp>
      <p:sp>
        <p:nvSpPr>
          <p:cNvPr id="1827" name="Google Shape;1827;p266"/>
          <p:cNvSpPr txBox="1"/>
          <p:nvPr>
            <p:ph idx="1" type="body"/>
          </p:nvPr>
        </p:nvSpPr>
        <p:spPr>
          <a:xfrm>
            <a:off x="838200" y="1828800"/>
            <a:ext cx="77724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Objectives:</a:t>
            </a:r>
            <a:endParaRPr/>
          </a:p>
          <a:p>
            <a:pPr indent="-266700" lvl="0" marL="342900" marR="0" rtl="0" algn="l">
              <a:lnSpc>
                <a:spcPct val="100000"/>
              </a:lnSpc>
              <a:spcBef>
                <a:spcPts val="24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Design and implement a recursive method to solve a problem.</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Understand the similarities and differences between recursive and iterative solutions of a problem.</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Check and test a recursive method for correctness.</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Understand how a computer executes a recursive method.</a:t>
            </a:r>
            <a:endParaRPr/>
          </a:p>
        </p:txBody>
      </p:sp>
    </p:spTree>
  </p:cSld>
  <p:clrMapOvr>
    <a:masterClrMapping/>
  </p:clrMapOvr>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1" name="Shape 1831"/>
        <p:cNvGrpSpPr/>
        <p:nvPr/>
      </p:nvGrpSpPr>
      <p:grpSpPr>
        <a:xfrm>
          <a:off x="0" y="0"/>
          <a:ext cx="0" cy="0"/>
          <a:chOff x="0" y="0"/>
          <a:chExt cx="0" cy="0"/>
        </a:xfrm>
      </p:grpSpPr>
      <p:sp>
        <p:nvSpPr>
          <p:cNvPr id="1832" name="Google Shape;1832;p26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400"/>
              <a:buFont typeface="Tahoma"/>
              <a:buNone/>
            </a:pPr>
            <a:r>
              <a:rPr b="1" i="0" lang="en-US" sz="3400" u="none">
                <a:solidFill>
                  <a:schemeClr val="dk2"/>
                </a:solidFill>
                <a:latin typeface="Tahoma"/>
                <a:ea typeface="Tahoma"/>
                <a:cs typeface="Tahoma"/>
                <a:sym typeface="Tahoma"/>
              </a:rPr>
              <a:t>Lesson 11:  Recursion, Complexity, </a:t>
            </a:r>
            <a:br>
              <a:rPr b="1" i="0" lang="en-US" sz="3400" u="none">
                <a:solidFill>
                  <a:schemeClr val="dk2"/>
                </a:solidFill>
                <a:latin typeface="Tahoma"/>
                <a:ea typeface="Tahoma"/>
                <a:cs typeface="Tahoma"/>
                <a:sym typeface="Tahoma"/>
              </a:rPr>
            </a:br>
            <a:r>
              <a:rPr b="1" i="0" lang="en-US" sz="3400" u="none">
                <a:solidFill>
                  <a:schemeClr val="dk2"/>
                </a:solidFill>
                <a:latin typeface="Tahoma"/>
                <a:ea typeface="Tahoma"/>
                <a:cs typeface="Tahoma"/>
                <a:sym typeface="Tahoma"/>
              </a:rPr>
              <a:t>and Searching and Sorting</a:t>
            </a:r>
            <a:endParaRPr/>
          </a:p>
        </p:txBody>
      </p:sp>
      <p:sp>
        <p:nvSpPr>
          <p:cNvPr id="1833" name="Google Shape;1833;p267"/>
          <p:cNvSpPr txBox="1"/>
          <p:nvPr>
            <p:ph idx="1" type="body"/>
          </p:nvPr>
        </p:nvSpPr>
        <p:spPr>
          <a:xfrm>
            <a:off x="838200" y="1828800"/>
            <a:ext cx="77724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Objectives:</a:t>
            </a:r>
            <a:endParaRPr/>
          </a:p>
          <a:p>
            <a:pPr indent="-254000" lvl="0" marL="342900" marR="0" rtl="0" algn="l">
              <a:lnSpc>
                <a:spcPct val="100000"/>
              </a:lnSpc>
              <a:spcBef>
                <a:spcPts val="280"/>
              </a:spcBef>
              <a:spcAft>
                <a:spcPts val="0"/>
              </a:spcAft>
              <a:buClr>
                <a:schemeClr val="dk1"/>
              </a:buClr>
              <a:buSzPts val="1400"/>
              <a:buFont typeface="Tahoma"/>
              <a:buNone/>
            </a:pPr>
            <a:r>
              <a:t/>
            </a:r>
            <a:endParaRPr b="1" i="0" sz="1400" u="non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Perform a simple complexity analysis of an algorithm using big-O notation.</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Recognize some typical orders of complexity.</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Understand the behavior of a complex sort algorithm such as the quicksort.</a:t>
            </a:r>
            <a:endParaRPr/>
          </a:p>
        </p:txBody>
      </p:sp>
    </p:spTree>
  </p:cSld>
  <p:clrMapOvr>
    <a:masterClrMapping/>
  </p:clrMapOvr>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7" name="Shape 1837"/>
        <p:cNvGrpSpPr/>
        <p:nvPr/>
      </p:nvGrpSpPr>
      <p:grpSpPr>
        <a:xfrm>
          <a:off x="0" y="0"/>
          <a:ext cx="0" cy="0"/>
          <a:chOff x="0" y="0"/>
          <a:chExt cx="0" cy="0"/>
        </a:xfrm>
      </p:grpSpPr>
      <p:sp>
        <p:nvSpPr>
          <p:cNvPr id="1838" name="Google Shape;1838;p268"/>
          <p:cNvSpPr txBox="1"/>
          <p:nvPr>
            <p:ph idx="4294967295"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400"/>
              <a:buFont typeface="Tahoma"/>
              <a:buNone/>
            </a:pPr>
            <a:r>
              <a:rPr b="1" i="0" lang="en-US" sz="3400" u="none">
                <a:solidFill>
                  <a:schemeClr val="dk2"/>
                </a:solidFill>
                <a:latin typeface="Tahoma"/>
                <a:ea typeface="Tahoma"/>
                <a:cs typeface="Tahoma"/>
                <a:sym typeface="Tahoma"/>
              </a:rPr>
              <a:t>Lesson 11:  Recursion, Complexity, </a:t>
            </a:r>
            <a:br>
              <a:rPr b="1" i="0" lang="en-US" sz="3400" u="none">
                <a:solidFill>
                  <a:schemeClr val="dk2"/>
                </a:solidFill>
                <a:latin typeface="Tahoma"/>
                <a:ea typeface="Tahoma"/>
                <a:cs typeface="Tahoma"/>
                <a:sym typeface="Tahoma"/>
              </a:rPr>
            </a:br>
            <a:r>
              <a:rPr b="1" i="0" lang="en-US" sz="3400" u="none">
                <a:solidFill>
                  <a:schemeClr val="dk2"/>
                </a:solidFill>
                <a:latin typeface="Tahoma"/>
                <a:ea typeface="Tahoma"/>
                <a:cs typeface="Tahoma"/>
                <a:sym typeface="Tahoma"/>
              </a:rPr>
              <a:t>and Searching and Sorting</a:t>
            </a:r>
            <a:endParaRPr/>
          </a:p>
        </p:txBody>
      </p:sp>
      <p:sp>
        <p:nvSpPr>
          <p:cNvPr id="1839" name="Google Shape;1839;p268"/>
          <p:cNvSpPr txBox="1"/>
          <p:nvPr>
            <p:ph idx="4294967295" type="body"/>
          </p:nvPr>
        </p:nvSpPr>
        <p:spPr>
          <a:xfrm>
            <a:off x="838200" y="19050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Vocabulary:</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activation record</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big-O notation</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binary search algorithm</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call stack</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complexity analysis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infinite recursion</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iterative process</a:t>
            </a:r>
            <a:endParaRPr/>
          </a:p>
        </p:txBody>
      </p:sp>
      <p:sp>
        <p:nvSpPr>
          <p:cNvPr id="1840" name="Google Shape;1840;p268"/>
          <p:cNvSpPr txBox="1"/>
          <p:nvPr>
            <p:ph idx="4294967295" type="body"/>
          </p:nvPr>
        </p:nvSpPr>
        <p:spPr>
          <a:xfrm>
            <a:off x="4800600" y="1905000"/>
            <a:ext cx="3810000" cy="41148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quicksort</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recursive method</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recursive step</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stack</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stack overflow error</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stopping state</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tail-recursive</a:t>
            </a:r>
            <a:endParaRPr/>
          </a:p>
        </p:txBody>
      </p:sp>
    </p:spTree>
  </p:cSld>
  <p:clrMapOvr>
    <a:masterClrMapping/>
  </p:clrMapOvr>
</p:sld>
</file>

<file path=ppt/slides/slide2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4" name="Shape 1844"/>
        <p:cNvGrpSpPr/>
        <p:nvPr/>
      </p:nvGrpSpPr>
      <p:grpSpPr>
        <a:xfrm>
          <a:off x="0" y="0"/>
          <a:ext cx="0" cy="0"/>
          <a:chOff x="0" y="0"/>
          <a:chExt cx="0" cy="0"/>
        </a:xfrm>
      </p:grpSpPr>
      <p:sp>
        <p:nvSpPr>
          <p:cNvPr id="1845" name="Google Shape;1845;p26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11.1  Recursion</a:t>
            </a:r>
            <a:endParaRPr/>
          </a:p>
        </p:txBody>
      </p:sp>
      <p:sp>
        <p:nvSpPr>
          <p:cNvPr id="1846" name="Google Shape;1846;p269"/>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 recursive algorithm is one that refers to itself by name in a manner that appears to be circular.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Everyday algorithms, such as a recipe to bake cake or instructions to change car oil, are not expressed recursively, but recursive algorithms are common in computer science.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Complexity analysis is concerned with determining an algorithm's efficiency.</a:t>
            </a:r>
            <a:endParaRPr/>
          </a:p>
        </p:txBody>
      </p:sp>
    </p:spTree>
  </p:cSld>
  <p:clrMapOvr>
    <a:masterClrMapping/>
  </p:clrMapOvr>
</p:sld>
</file>

<file path=ppt/slides/slide2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0" name="Shape 1850"/>
        <p:cNvGrpSpPr/>
        <p:nvPr/>
      </p:nvGrpSpPr>
      <p:grpSpPr>
        <a:xfrm>
          <a:off x="0" y="0"/>
          <a:ext cx="0" cy="0"/>
          <a:chOff x="0" y="0"/>
          <a:chExt cx="0" cy="0"/>
        </a:xfrm>
      </p:grpSpPr>
      <p:sp>
        <p:nvSpPr>
          <p:cNvPr id="1851" name="Google Shape;1851;p27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11.1  Recursion</a:t>
            </a:r>
            <a:endParaRPr/>
          </a:p>
        </p:txBody>
      </p:sp>
      <p:sp>
        <p:nvSpPr>
          <p:cNvPr id="1852" name="Google Shape;1852;p270"/>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Java's looping constructs make implementing this process easy. </a:t>
            </a:r>
            <a:endParaRPr/>
          </a:p>
          <a:p>
            <a:pPr indent="-228600" lvl="3" marL="1600200" marR="0" rtl="0" algn="l">
              <a:lnSpc>
                <a:spcPct val="90000"/>
              </a:lnSpc>
              <a:spcBef>
                <a:spcPts val="36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sum(1) = 1</a:t>
            </a:r>
            <a:endParaRPr/>
          </a:p>
          <a:p>
            <a:pPr indent="-228600" lvl="3" marL="1600200" marR="0" rtl="0" algn="l">
              <a:lnSpc>
                <a:spcPct val="90000"/>
              </a:lnSpc>
              <a:spcBef>
                <a:spcPts val="36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sum(N) = N + sum(N - 1) if N &gt; 1</a:t>
            </a:r>
            <a:endParaRPr/>
          </a:p>
          <a:p>
            <a:pPr indent="-228600" lvl="3" marL="1600200" marR="0" rtl="0" algn="l">
              <a:lnSpc>
                <a:spcPct val="9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Consider what happens when the definition is applied to the problem of calculating </a:t>
            </a:r>
            <a:r>
              <a:rPr b="0" i="0" lang="en-US" sz="2400" u="none" cap="none" strike="noStrike">
                <a:solidFill>
                  <a:schemeClr val="dk1"/>
                </a:solidFill>
                <a:latin typeface="Century Gothic"/>
                <a:ea typeface="Century Gothic"/>
                <a:cs typeface="Century Gothic"/>
                <a:sym typeface="Century Gothic"/>
              </a:rPr>
              <a:t>sum(4):</a:t>
            </a:r>
            <a:endParaRPr/>
          </a:p>
          <a:p>
            <a:pPr indent="-228600" lvl="3" marL="1600200" marR="0" rtl="0" algn="l">
              <a:lnSpc>
                <a:spcPct val="90000"/>
              </a:lnSpc>
              <a:spcBef>
                <a:spcPts val="36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sum(4) = 4 + sum(3)</a:t>
            </a:r>
            <a:endParaRPr/>
          </a:p>
          <a:p>
            <a:pPr indent="-228600" lvl="3" marL="1600200" marR="0" rtl="0" algn="l">
              <a:lnSpc>
                <a:spcPct val="90000"/>
              </a:lnSpc>
              <a:spcBef>
                <a:spcPts val="36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	    = 4 + 3 + sum(2)</a:t>
            </a:r>
            <a:endParaRPr/>
          </a:p>
          <a:p>
            <a:pPr indent="-228600" lvl="3" marL="1600200" marR="0" rtl="0" algn="l">
              <a:lnSpc>
                <a:spcPct val="90000"/>
              </a:lnSpc>
              <a:spcBef>
                <a:spcPts val="36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   	    = 4 + 3 + 2 + sum(1)</a:t>
            </a:r>
            <a:endParaRPr/>
          </a:p>
          <a:p>
            <a:pPr indent="-228600" lvl="3" marL="1600200" marR="0" rtl="0" algn="l">
              <a:lnSpc>
                <a:spcPct val="90000"/>
              </a:lnSpc>
              <a:spcBef>
                <a:spcPts val="36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   		 = 4 + 3 + 2 + 1</a:t>
            </a:r>
            <a:endParaRPr/>
          </a:p>
          <a:p>
            <a:pPr indent="-228600" lvl="3" marL="1600200" marR="0" rtl="0" algn="l">
              <a:lnSpc>
                <a:spcPct val="9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fact that sum(1) is defined to be 1 without making reference to further invocations of sum saves the process from going on forever and the definition from being circular. </a:t>
            </a:r>
            <a:endParaRPr/>
          </a:p>
        </p:txBody>
      </p:sp>
    </p:spTree>
  </p:cSld>
  <p:clrMapOvr>
    <a:masterClrMapping/>
  </p:clrMapOvr>
</p:sld>
</file>

<file path=ppt/slides/slide2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6" name="Shape 1856"/>
        <p:cNvGrpSpPr/>
        <p:nvPr/>
      </p:nvGrpSpPr>
      <p:grpSpPr>
        <a:xfrm>
          <a:off x="0" y="0"/>
          <a:ext cx="0" cy="0"/>
          <a:chOff x="0" y="0"/>
          <a:chExt cx="0" cy="0"/>
        </a:xfrm>
      </p:grpSpPr>
      <p:sp>
        <p:nvSpPr>
          <p:cNvPr id="1857" name="Google Shape;1857;p27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11.1  Recursion</a:t>
            </a:r>
            <a:endParaRPr/>
          </a:p>
        </p:txBody>
      </p:sp>
      <p:sp>
        <p:nvSpPr>
          <p:cNvPr id="1858" name="Google Shape;1858;p271"/>
          <p:cNvSpPr txBox="1"/>
          <p:nvPr>
            <p:ph idx="1" type="body"/>
          </p:nvPr>
        </p:nvSpPr>
        <p:spPr>
          <a:xfrm>
            <a:off x="533400" y="1600200"/>
            <a:ext cx="80772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Functions that are defined in terms of themselves in this way are called </a:t>
            </a:r>
            <a:r>
              <a:rPr b="1" i="1" lang="en-US" sz="2400" u="none" cap="none" strike="noStrike">
                <a:solidFill>
                  <a:schemeClr val="dk1"/>
                </a:solidFill>
                <a:latin typeface="Tahoma"/>
                <a:ea typeface="Tahoma"/>
                <a:cs typeface="Tahoma"/>
                <a:sym typeface="Tahoma"/>
              </a:rPr>
              <a:t>recursive</a:t>
            </a:r>
            <a:r>
              <a:rPr b="0" i="0" lang="en-US" sz="24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Here, for example, are two ways to express the definition of factorial,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first iterative and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second recursive:</a:t>
            </a:r>
            <a:endParaRPr/>
          </a:p>
          <a:p>
            <a:pPr indent="-228600" lvl="3" marL="1600200" marR="0" rtl="0" algn="l">
              <a:lnSpc>
                <a:spcPct val="100000"/>
              </a:lnSpc>
              <a:spcBef>
                <a:spcPts val="360"/>
              </a:spcBef>
              <a:spcAft>
                <a:spcPts val="0"/>
              </a:spcAft>
              <a:buClr>
                <a:schemeClr val="dk1"/>
              </a:buClr>
              <a:buSzPts val="1170"/>
              <a:buFont typeface="Noto Sans Symbols"/>
              <a:buAutoNum type="arabicPeriod"/>
            </a:pPr>
            <a:r>
              <a:rPr b="0" i="0" lang="en-US" sz="1800" u="none" cap="none" strike="noStrike">
                <a:solidFill>
                  <a:schemeClr val="dk1"/>
                </a:solidFill>
                <a:latin typeface="Tahoma"/>
                <a:ea typeface="Tahoma"/>
                <a:cs typeface="Tahoma"/>
                <a:sym typeface="Tahoma"/>
              </a:rPr>
              <a:t>factorial(N) = 1 * 2 * 3 * ... * N, where N &gt;= 1</a:t>
            </a:r>
            <a:endParaRPr/>
          </a:p>
          <a:p>
            <a:pPr indent="-228600" lvl="3" marL="1600200" marR="0" rtl="0" algn="l">
              <a:lnSpc>
                <a:spcPct val="100000"/>
              </a:lnSpc>
              <a:spcBef>
                <a:spcPts val="360"/>
              </a:spcBef>
              <a:spcAft>
                <a:spcPts val="0"/>
              </a:spcAft>
              <a:buClr>
                <a:schemeClr val="dk1"/>
              </a:buClr>
              <a:buSzPts val="1170"/>
              <a:buFont typeface="Noto Sans Symbols"/>
              <a:buAutoNum type="arabicPeriod"/>
            </a:pPr>
            <a:r>
              <a:rPr b="0" i="0" lang="en-US" sz="1800" u="none" cap="none" strike="noStrike">
                <a:solidFill>
                  <a:schemeClr val="dk1"/>
                </a:solidFill>
                <a:latin typeface="Tahoma"/>
                <a:ea typeface="Tahoma"/>
                <a:cs typeface="Tahoma"/>
                <a:sym typeface="Tahoma"/>
              </a:rPr>
              <a:t>factorial(1) = 1</a:t>
            </a:r>
            <a:endParaRPr/>
          </a:p>
          <a:p>
            <a:pPr indent="-228600" lvl="3" marL="1600200" marR="0" rtl="0" algn="l">
              <a:lnSpc>
                <a:spcPct val="100000"/>
              </a:lnSpc>
              <a:spcBef>
                <a:spcPts val="36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	factorial(N) = N * factorial(N - 1) if N &gt; 1</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 this case the iterative definition is more familiar and thus easier to understand than the recursive one; however, such is not always the case. </a:t>
            </a:r>
            <a:endParaRPr/>
          </a:p>
        </p:txBody>
      </p:sp>
    </p:spTree>
  </p:cSld>
  <p:clrMapOvr>
    <a:masterClrMapping/>
  </p:clrMapOvr>
</p:sld>
</file>

<file path=ppt/slides/slide2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2" name="Shape 1862"/>
        <p:cNvGrpSpPr/>
        <p:nvPr/>
      </p:nvGrpSpPr>
      <p:grpSpPr>
        <a:xfrm>
          <a:off x="0" y="0"/>
          <a:ext cx="0" cy="0"/>
          <a:chOff x="0" y="0"/>
          <a:chExt cx="0" cy="0"/>
        </a:xfrm>
      </p:grpSpPr>
      <p:sp>
        <p:nvSpPr>
          <p:cNvPr id="1863" name="Google Shape;1863;p27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11.1  Recursion</a:t>
            </a:r>
            <a:endParaRPr/>
          </a:p>
        </p:txBody>
      </p:sp>
      <p:sp>
        <p:nvSpPr>
          <p:cNvPr id="1864" name="Google Shape;1864;p272"/>
          <p:cNvSpPr txBox="1"/>
          <p:nvPr>
            <p:ph idx="1" type="body"/>
          </p:nvPr>
        </p:nvSpPr>
        <p:spPr>
          <a:xfrm>
            <a:off x="685800" y="1600200"/>
            <a:ext cx="79248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Consider the definition of Fibonacci numbers below.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first and second numbers in the Fibonacci sequence are 1.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Thereafter, each number is the sum of its two immediate predecessors, as follows: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1  1  2  3  5  8  13  21  34  55  89  144  233 ... </a:t>
            </a:r>
            <a:endParaRPr/>
          </a:p>
          <a:p>
            <a:pPr indent="-228600" lvl="3" marL="1600200" marR="0" rtl="0" algn="l">
              <a:lnSpc>
                <a:spcPct val="100000"/>
              </a:lnSpc>
              <a:spcBef>
                <a:spcPts val="36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Or in other words:</a:t>
            </a:r>
            <a:endParaRPr/>
          </a:p>
          <a:p>
            <a:pPr indent="-228600" lvl="2" marL="1143000" marR="0" rtl="0" algn="l">
              <a:lnSpc>
                <a:spcPct val="100000"/>
              </a:lnSpc>
              <a:spcBef>
                <a:spcPts val="40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fibonacci(1) = 1</a:t>
            </a:r>
            <a:endParaRPr/>
          </a:p>
          <a:p>
            <a:pPr indent="-228600" lvl="2" marL="1143000" marR="0" rtl="0" algn="l">
              <a:lnSpc>
                <a:spcPct val="100000"/>
              </a:lnSpc>
              <a:spcBef>
                <a:spcPts val="40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fibonacci(2) = 1</a:t>
            </a:r>
            <a:endParaRPr/>
          </a:p>
          <a:p>
            <a:pPr indent="-228600" lvl="2" marL="1143000" marR="0" rtl="0" algn="l">
              <a:lnSpc>
                <a:spcPct val="100000"/>
              </a:lnSpc>
              <a:spcBef>
                <a:spcPts val="40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fibonacci(N) = fibonacci(N - 1) + fibonacci(N - 2) if N &gt; 2</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This is a recursive definition, and it is hard to imagine how one could express it nonrecursively.</a:t>
            </a:r>
            <a:endParaRPr/>
          </a:p>
        </p:txBody>
      </p:sp>
    </p:spTree>
  </p:cSld>
  <p:clrMapOvr>
    <a:masterClrMapping/>
  </p:clrMapOvr>
</p:sld>
</file>

<file path=ppt/slides/slide2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8" name="Shape 1868"/>
        <p:cNvGrpSpPr/>
        <p:nvPr/>
      </p:nvGrpSpPr>
      <p:grpSpPr>
        <a:xfrm>
          <a:off x="0" y="0"/>
          <a:ext cx="0" cy="0"/>
          <a:chOff x="0" y="0"/>
          <a:chExt cx="0" cy="0"/>
        </a:xfrm>
      </p:grpSpPr>
      <p:sp>
        <p:nvSpPr>
          <p:cNvPr id="1869" name="Google Shape;1869;p27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11.1  Recursion</a:t>
            </a:r>
            <a:endParaRPr/>
          </a:p>
        </p:txBody>
      </p:sp>
      <p:sp>
        <p:nvSpPr>
          <p:cNvPr id="1870" name="Google Shape;1870;p273"/>
          <p:cNvSpPr txBox="1"/>
          <p:nvPr>
            <p:ph idx="1" type="body"/>
          </p:nvPr>
        </p:nvSpPr>
        <p:spPr>
          <a:xfrm>
            <a:off x="685800" y="1905000"/>
            <a:ext cx="7924800" cy="4724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Recursion involves two factors: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some function f(N) is expressed in terms of f(N - 1)and perhaps f(N - 2), and so on. </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Second, to prevent the definition from being circular, f(1) and perhaps f(2), and so on, are defined explicitly.</a:t>
            </a:r>
            <a:endParaRPr/>
          </a:p>
        </p:txBody>
      </p:sp>
    </p:spTree>
  </p:cSld>
  <p:clrMapOvr>
    <a:masterClrMapping/>
  </p:clrMapOvr>
</p:sld>
</file>

<file path=ppt/slides/slide2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4" name="Shape 1874"/>
        <p:cNvGrpSpPr/>
        <p:nvPr/>
      </p:nvGrpSpPr>
      <p:grpSpPr>
        <a:xfrm>
          <a:off x="0" y="0"/>
          <a:ext cx="0" cy="0"/>
          <a:chOff x="0" y="0"/>
          <a:chExt cx="0" cy="0"/>
        </a:xfrm>
      </p:grpSpPr>
      <p:sp>
        <p:nvSpPr>
          <p:cNvPr id="1875" name="Google Shape;1875;p27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11.1  Recursion</a:t>
            </a:r>
            <a:endParaRPr/>
          </a:p>
        </p:txBody>
      </p:sp>
      <p:sp>
        <p:nvSpPr>
          <p:cNvPr id="1876" name="Google Shape;1876;p274"/>
          <p:cNvSpPr txBox="1"/>
          <p:nvPr>
            <p:ph idx="1" type="body"/>
          </p:nvPr>
        </p:nvSpPr>
        <p:spPr>
          <a:xfrm>
            <a:off x="838200" y="1524000"/>
            <a:ext cx="77724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Implementing Recursion</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Given a recursive definition of some process, it is usually easy to write a </a:t>
            </a:r>
            <a:r>
              <a:rPr b="1" i="1" lang="en-US" sz="2400" u="none" cap="none" strike="noStrike">
                <a:solidFill>
                  <a:schemeClr val="dk1"/>
                </a:solidFill>
                <a:latin typeface="Tahoma"/>
                <a:ea typeface="Tahoma"/>
                <a:cs typeface="Tahoma"/>
                <a:sym typeface="Tahoma"/>
              </a:rPr>
              <a:t>recursive method</a:t>
            </a:r>
            <a:r>
              <a:rPr b="0" i="0" lang="en-US" sz="2400" u="none" cap="none" strike="noStrike">
                <a:solidFill>
                  <a:schemeClr val="dk1"/>
                </a:solidFill>
                <a:latin typeface="Tahoma"/>
                <a:ea typeface="Tahoma"/>
                <a:cs typeface="Tahoma"/>
                <a:sym typeface="Tahoma"/>
              </a:rPr>
              <a:t> that implements it.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method is said to be recursive if it calls itself.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Start with a method that computes factorials.</a:t>
            </a:r>
            <a:endParaRPr/>
          </a:p>
        </p:txBody>
      </p:sp>
      <p:sp>
        <p:nvSpPr>
          <p:cNvPr id="1877" name="Google Shape;1877;p274"/>
          <p:cNvSpPr txBox="1"/>
          <p:nvPr/>
        </p:nvSpPr>
        <p:spPr>
          <a:xfrm>
            <a:off x="1143000" y="4191000"/>
            <a:ext cx="7239000" cy="2436812"/>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int factorial (int n){</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//Precondition n &gt;= 1</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if (n == 1)</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return 1;</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else</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return n * factorial (n - 1);</a:t>
            </a:r>
            <a:endParaRPr/>
          </a:p>
          <a:p>
            <a:pPr indent="0" lvl="0" marL="0" marR="0" rtl="0" algn="l">
              <a:lnSpc>
                <a:spcPct val="100000"/>
              </a:lnSpc>
              <a:spcBef>
                <a:spcPts val="0"/>
              </a:spcBef>
              <a:spcAft>
                <a:spcPts val="0"/>
              </a:spcAft>
              <a:buClr>
                <a:srgbClr val="E44C22"/>
              </a:buClr>
              <a:buSzPts val="2200"/>
              <a:buFont typeface="Tahoma"/>
              <a:buNone/>
            </a:pPr>
            <a:r>
              <a:rPr b="0" i="0" lang="en-US" sz="2200" u="none">
                <a:solidFill>
                  <a:srgbClr val="E44C22"/>
                </a:solidFill>
                <a:latin typeface="Tahoma"/>
                <a:ea typeface="Tahoma"/>
                <a:cs typeface="Tahoma"/>
                <a:sym typeface="Tahoma"/>
              </a:rPr>
              <a:t>}</a:t>
            </a:r>
            <a:r>
              <a:rPr b="0" i="0" lang="en-US" sz="22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1" name="Shape 341"/>
        <p:cNvGrpSpPr/>
        <p:nvPr/>
      </p:nvGrpSpPr>
      <p:grpSpPr>
        <a:xfrm>
          <a:off x="0" y="0"/>
          <a:ext cx="0" cy="0"/>
          <a:chOff x="0" y="0"/>
          <a:chExt cx="0" cy="0"/>
        </a:xfrm>
      </p:grpSpPr>
      <p:sp>
        <p:nvSpPr>
          <p:cNvPr id="342" name="Google Shape;342;p3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8.5  Working with Arrays That Are Not Full</a:t>
            </a:r>
            <a:endParaRPr/>
          </a:p>
        </p:txBody>
      </p:sp>
      <p:sp>
        <p:nvSpPr>
          <p:cNvPr id="343" name="Google Shape;343;p3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One might create an array of 20 </a:t>
            </a:r>
            <a:r>
              <a:rPr b="0" i="0" lang="en-US" sz="2800" u="none" cap="none" strike="noStrike">
                <a:solidFill>
                  <a:schemeClr val="dk1"/>
                </a:solidFill>
                <a:latin typeface="Century Gothic"/>
                <a:ea typeface="Century Gothic"/>
                <a:cs typeface="Century Gothic"/>
                <a:sym typeface="Century Gothic"/>
              </a:rPr>
              <a:t>ints</a:t>
            </a:r>
            <a:r>
              <a:rPr b="0" i="0" lang="en-US" sz="2800" u="none" cap="none" strike="noStrike">
                <a:solidFill>
                  <a:schemeClr val="dk1"/>
                </a:solidFill>
                <a:latin typeface="Tahoma"/>
                <a:ea typeface="Tahoma"/>
                <a:cs typeface="Tahoma"/>
                <a:sym typeface="Tahoma"/>
              </a:rPr>
              <a:t> but receive only 5 </a:t>
            </a:r>
            <a:r>
              <a:rPr b="0" i="0" lang="en-US" sz="2800" u="none" cap="none" strike="noStrike">
                <a:solidFill>
                  <a:schemeClr val="dk1"/>
                </a:solidFill>
                <a:latin typeface="Century Gothic"/>
                <a:ea typeface="Century Gothic"/>
                <a:cs typeface="Century Gothic"/>
                <a:sym typeface="Century Gothic"/>
              </a:rPr>
              <a:t>ints</a:t>
            </a:r>
            <a:r>
              <a:rPr b="0" i="0" lang="en-US" sz="2800" u="none" cap="none" strike="noStrike">
                <a:solidFill>
                  <a:schemeClr val="dk1"/>
                </a:solidFill>
                <a:latin typeface="Tahoma"/>
                <a:ea typeface="Tahoma"/>
                <a:cs typeface="Tahoma"/>
                <a:sym typeface="Tahoma"/>
              </a:rPr>
              <a:t> from interactive input.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This array has a </a:t>
            </a:r>
            <a:r>
              <a:rPr b="1" i="1" lang="en-US" sz="2800" u="none" cap="none" strike="noStrike">
                <a:solidFill>
                  <a:schemeClr val="dk1"/>
                </a:solidFill>
                <a:latin typeface="Tahoma"/>
                <a:ea typeface="Tahoma"/>
                <a:cs typeface="Tahoma"/>
                <a:sym typeface="Tahoma"/>
              </a:rPr>
              <a:t>physical size</a:t>
            </a:r>
            <a:r>
              <a:rPr b="0" i="0" lang="en-US" sz="2800" u="none" cap="none" strike="noStrike">
                <a:solidFill>
                  <a:schemeClr val="dk1"/>
                </a:solidFill>
                <a:latin typeface="Tahoma"/>
                <a:ea typeface="Tahoma"/>
                <a:cs typeface="Tahoma"/>
                <a:sym typeface="Tahoma"/>
              </a:rPr>
              <a:t> of 20 cells but a </a:t>
            </a:r>
            <a:r>
              <a:rPr b="1" i="1" lang="en-US" sz="2800" u="none" cap="none" strike="noStrike">
                <a:solidFill>
                  <a:schemeClr val="dk1"/>
                </a:solidFill>
                <a:latin typeface="Tahoma"/>
                <a:ea typeface="Tahoma"/>
                <a:cs typeface="Tahoma"/>
                <a:sym typeface="Tahoma"/>
              </a:rPr>
              <a:t>logical size</a:t>
            </a:r>
            <a:r>
              <a:rPr b="0" i="0" lang="en-US" sz="2800" u="none" cap="none" strike="noStrike">
                <a:solidFill>
                  <a:schemeClr val="dk1"/>
                </a:solidFill>
                <a:latin typeface="Tahoma"/>
                <a:ea typeface="Tahoma"/>
                <a:cs typeface="Tahoma"/>
                <a:sym typeface="Tahoma"/>
              </a:rPr>
              <a:t> of 5 cells currently used by the application.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From the application's perspective, the remaining 15 cells contain garbage.</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2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1" name="Shape 1881"/>
        <p:cNvGrpSpPr/>
        <p:nvPr/>
      </p:nvGrpSpPr>
      <p:grpSpPr>
        <a:xfrm>
          <a:off x="0" y="0"/>
          <a:ext cx="0" cy="0"/>
          <a:chOff x="0" y="0"/>
          <a:chExt cx="0" cy="0"/>
        </a:xfrm>
      </p:grpSpPr>
      <p:sp>
        <p:nvSpPr>
          <p:cNvPr id="1882" name="Google Shape;1882;p27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11.1  Recursion</a:t>
            </a:r>
            <a:endParaRPr/>
          </a:p>
        </p:txBody>
      </p:sp>
      <p:sp>
        <p:nvSpPr>
          <p:cNvPr id="1883" name="Google Shape;1883;p275"/>
          <p:cNvSpPr txBox="1"/>
          <p:nvPr>
            <p:ph idx="1" type="body"/>
          </p:nvPr>
        </p:nvSpPr>
        <p:spPr>
          <a:xfrm>
            <a:off x="838200" y="1524000"/>
            <a:ext cx="7772400" cy="5105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For comparison, here is an iterative version of the method.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As you can see, it is slightly longer and no easier to understand.</a:t>
            </a:r>
            <a:endParaRPr/>
          </a:p>
        </p:txBody>
      </p:sp>
      <p:sp>
        <p:nvSpPr>
          <p:cNvPr id="1884" name="Google Shape;1884;p275"/>
          <p:cNvSpPr txBox="1"/>
          <p:nvPr/>
        </p:nvSpPr>
        <p:spPr>
          <a:xfrm>
            <a:off x="1524000" y="3352800"/>
            <a:ext cx="6400800" cy="32924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int factorial (int n){</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int product = 1;</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for (int i = 2; i &lt;= n; i++)</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product = product * i;</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return product;</a:t>
            </a:r>
            <a:endParaRPr/>
          </a:p>
          <a:p>
            <a:pPr indent="0" lvl="0" marL="0" marR="0" rtl="0" algn="l">
              <a:lnSpc>
                <a:spcPct val="100000"/>
              </a:lnSpc>
              <a:spcBef>
                <a:spcPts val="0"/>
              </a:spcBef>
              <a:spcAft>
                <a:spcPts val="0"/>
              </a:spcAft>
              <a:buClr>
                <a:srgbClr val="E44C22"/>
              </a:buClr>
              <a:buSzPts val="3000"/>
              <a:buFont typeface="Tahoma"/>
              <a:buNone/>
            </a:pPr>
            <a:r>
              <a:rPr b="0" i="0" lang="en-US" sz="3000" u="none">
                <a:solidFill>
                  <a:srgbClr val="E44C22"/>
                </a:solidFill>
                <a:latin typeface="Tahoma"/>
                <a:ea typeface="Tahoma"/>
                <a:cs typeface="Tahoma"/>
                <a:sym typeface="Tahoma"/>
              </a:rPr>
              <a:t>}</a:t>
            </a:r>
            <a:r>
              <a:rPr b="0" i="0" lang="en-US" sz="30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8" name="Shape 1888"/>
        <p:cNvGrpSpPr/>
        <p:nvPr/>
      </p:nvGrpSpPr>
      <p:grpSpPr>
        <a:xfrm>
          <a:off x="0" y="0"/>
          <a:ext cx="0" cy="0"/>
          <a:chOff x="0" y="0"/>
          <a:chExt cx="0" cy="0"/>
        </a:xfrm>
      </p:grpSpPr>
      <p:sp>
        <p:nvSpPr>
          <p:cNvPr id="1889" name="Google Shape;1889;p27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11.1  Recursion</a:t>
            </a:r>
            <a:endParaRPr/>
          </a:p>
        </p:txBody>
      </p:sp>
      <p:sp>
        <p:nvSpPr>
          <p:cNvPr id="1890" name="Google Shape;1890;p276"/>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As a second example of recursion, below is a method that calculates Fibonacci numbers:</a:t>
            </a:r>
            <a:endParaRPr/>
          </a:p>
        </p:txBody>
      </p:sp>
      <p:sp>
        <p:nvSpPr>
          <p:cNvPr id="1891" name="Google Shape;1891;p276"/>
          <p:cNvSpPr txBox="1"/>
          <p:nvPr/>
        </p:nvSpPr>
        <p:spPr>
          <a:xfrm>
            <a:off x="1676400" y="3124200"/>
            <a:ext cx="5943600" cy="32924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int fibonacci (int n){</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if (n &lt;= 2) </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return 1;</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else</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return fibonacci (n - 1) + fibonacci (n - 2);</a:t>
            </a:r>
            <a:endParaRPr/>
          </a:p>
          <a:p>
            <a:pPr indent="0" lvl="0" marL="0" marR="0" rtl="0" algn="l">
              <a:lnSpc>
                <a:spcPct val="100000"/>
              </a:lnSpc>
              <a:spcBef>
                <a:spcPts val="0"/>
              </a:spcBef>
              <a:spcAft>
                <a:spcPts val="0"/>
              </a:spcAft>
              <a:buClr>
                <a:srgbClr val="E44C22"/>
              </a:buClr>
              <a:buSzPts val="3000"/>
              <a:buFont typeface="Tahoma"/>
              <a:buNone/>
            </a:pPr>
            <a:r>
              <a:rPr b="0" i="0" lang="en-US" sz="3000" u="none">
                <a:solidFill>
                  <a:srgbClr val="E44C22"/>
                </a:solidFill>
                <a:latin typeface="Tahoma"/>
                <a:ea typeface="Tahoma"/>
                <a:cs typeface="Tahoma"/>
                <a:sym typeface="Tahoma"/>
              </a:rPr>
              <a:t>}</a:t>
            </a:r>
            <a:r>
              <a:rPr b="0" i="0" lang="en-US" sz="30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5" name="Shape 1895"/>
        <p:cNvGrpSpPr/>
        <p:nvPr/>
      </p:nvGrpSpPr>
      <p:grpSpPr>
        <a:xfrm>
          <a:off x="0" y="0"/>
          <a:ext cx="0" cy="0"/>
          <a:chOff x="0" y="0"/>
          <a:chExt cx="0" cy="0"/>
        </a:xfrm>
      </p:grpSpPr>
      <p:sp>
        <p:nvSpPr>
          <p:cNvPr id="1896" name="Google Shape;1896;p27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11.1  Recursion</a:t>
            </a:r>
            <a:endParaRPr/>
          </a:p>
        </p:txBody>
      </p:sp>
      <p:sp>
        <p:nvSpPr>
          <p:cNvPr id="1897" name="Google Shape;1897;p277"/>
          <p:cNvSpPr txBox="1"/>
          <p:nvPr>
            <p:ph idx="1" type="body"/>
          </p:nvPr>
        </p:nvSpPr>
        <p:spPr>
          <a:xfrm>
            <a:off x="685800" y="1600200"/>
            <a:ext cx="80772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Guidelines for Writing Recursive Methods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recursive method must have a well-defined termination or </a:t>
            </a:r>
            <a:r>
              <a:rPr b="1" i="1" lang="en-US" sz="2400" u="none" cap="none" strike="noStrike">
                <a:solidFill>
                  <a:schemeClr val="dk1"/>
                </a:solidFill>
                <a:latin typeface="Tahoma"/>
                <a:ea typeface="Tahoma"/>
                <a:cs typeface="Tahoma"/>
                <a:sym typeface="Tahoma"/>
              </a:rPr>
              <a:t>stopping state</a:t>
            </a:r>
            <a:r>
              <a:rPr b="0" i="0" lang="en-US" sz="24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For the factorial method, this was expressed in the lines:</a:t>
            </a:r>
            <a:endParaRPr/>
          </a:p>
          <a:p>
            <a:pPr indent="-31750" lvl="1" marL="742950" marR="0" rtl="0" algn="l">
              <a:lnSpc>
                <a:spcPct val="100000"/>
              </a:lnSpc>
              <a:spcBef>
                <a:spcPts val="800"/>
              </a:spcBef>
              <a:spcAft>
                <a:spcPts val="0"/>
              </a:spcAft>
              <a:buClr>
                <a:schemeClr val="dk1"/>
              </a:buClr>
              <a:buSzPts val="4000"/>
              <a:buFont typeface="Tahoma"/>
              <a:buNone/>
            </a:pPr>
            <a:r>
              <a:t/>
            </a:r>
            <a:endParaRPr b="0" i="0" sz="4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a:t>
            </a:r>
            <a:r>
              <a:rPr b="1" i="1" lang="en-US" sz="2400" u="none" cap="none" strike="noStrike">
                <a:solidFill>
                  <a:schemeClr val="dk1"/>
                </a:solidFill>
                <a:latin typeface="Tahoma"/>
                <a:ea typeface="Tahoma"/>
                <a:cs typeface="Tahoma"/>
                <a:sym typeface="Tahoma"/>
              </a:rPr>
              <a:t>recursive step</a:t>
            </a:r>
            <a:r>
              <a:rPr b="0" i="0" lang="en-US" sz="2400" u="none" cap="none" strike="noStrike">
                <a:solidFill>
                  <a:schemeClr val="dk1"/>
                </a:solidFill>
                <a:latin typeface="Tahoma"/>
                <a:ea typeface="Tahoma"/>
                <a:cs typeface="Tahoma"/>
                <a:sym typeface="Tahoma"/>
              </a:rPr>
              <a:t>, in which the method calls itself, must eventually lead to the stopping state.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For the factorial method, the recursive step was expressed in the lines:</a:t>
            </a:r>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1898" name="Google Shape;1898;p277"/>
          <p:cNvSpPr txBox="1"/>
          <p:nvPr/>
        </p:nvSpPr>
        <p:spPr>
          <a:xfrm>
            <a:off x="2667000" y="3505200"/>
            <a:ext cx="3429000" cy="701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if (n == 1)</a:t>
            </a:r>
            <a:endParaRPr/>
          </a:p>
          <a:p>
            <a:pPr indent="0" lvl="0" marL="0" marR="0" rtl="0" algn="l">
              <a:lnSpc>
                <a:spcPct val="100000"/>
              </a:lnSpc>
              <a:spcBef>
                <a:spcPts val="0"/>
              </a:spcBef>
              <a:spcAft>
                <a:spcPts val="0"/>
              </a:spcAft>
              <a:buClr>
                <a:srgbClr val="E44C22"/>
              </a:buClr>
              <a:buSzPts val="2000"/>
              <a:buFont typeface="Tahoma"/>
              <a:buNone/>
            </a:pPr>
            <a:r>
              <a:rPr b="0" i="0" lang="en-US" sz="2000" u="none">
                <a:solidFill>
                  <a:srgbClr val="E44C22"/>
                </a:solidFill>
                <a:latin typeface="Tahoma"/>
                <a:ea typeface="Tahoma"/>
                <a:cs typeface="Tahoma"/>
                <a:sym typeface="Tahoma"/>
              </a:rPr>
              <a:t>   </a:t>
            </a:r>
            <a:r>
              <a:rPr b="0" i="0" lang="en-US" sz="2000" u="none">
                <a:solidFill>
                  <a:schemeClr val="dk1"/>
                </a:solidFill>
                <a:latin typeface="Times New Roman"/>
                <a:ea typeface="Times New Roman"/>
                <a:cs typeface="Times New Roman"/>
                <a:sym typeface="Times New Roman"/>
              </a:rPr>
              <a:t>return 1;   </a:t>
            </a:r>
            <a:endParaRPr/>
          </a:p>
        </p:txBody>
      </p:sp>
      <p:sp>
        <p:nvSpPr>
          <p:cNvPr id="1899" name="Google Shape;1899;p277"/>
          <p:cNvSpPr txBox="1"/>
          <p:nvPr/>
        </p:nvSpPr>
        <p:spPr>
          <a:xfrm>
            <a:off x="2895600" y="5943600"/>
            <a:ext cx="3505200" cy="701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else</a:t>
            </a:r>
            <a:endParaRPr/>
          </a:p>
          <a:p>
            <a:pPr indent="0" lvl="0" marL="0" marR="0" rtl="0" algn="l">
              <a:lnSpc>
                <a:spcPct val="100000"/>
              </a:lnSpc>
              <a:spcBef>
                <a:spcPts val="0"/>
              </a:spcBef>
              <a:spcAft>
                <a:spcPts val="0"/>
              </a:spcAft>
              <a:buClr>
                <a:srgbClr val="E44C22"/>
              </a:buClr>
              <a:buSzPts val="2000"/>
              <a:buFont typeface="Tahoma"/>
              <a:buNone/>
            </a:pPr>
            <a:r>
              <a:rPr b="0" i="0" lang="en-US" sz="2000" u="none">
                <a:solidFill>
                  <a:srgbClr val="E44C22"/>
                </a:solidFill>
                <a:latin typeface="Tahoma"/>
                <a:ea typeface="Tahoma"/>
                <a:cs typeface="Tahoma"/>
                <a:sym typeface="Tahoma"/>
              </a:rPr>
              <a:t>   </a:t>
            </a:r>
            <a:r>
              <a:rPr b="0" i="0" lang="en-US" sz="2000" u="none">
                <a:solidFill>
                  <a:schemeClr val="dk1"/>
                </a:solidFill>
                <a:latin typeface="Times New Roman"/>
                <a:ea typeface="Times New Roman"/>
                <a:cs typeface="Times New Roman"/>
                <a:sym typeface="Times New Roman"/>
              </a:rPr>
              <a:t>return n * factorial(n - 1);</a:t>
            </a:r>
            <a:r>
              <a:rPr b="0" i="0" lang="en-US" sz="11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3" name="Shape 1903"/>
        <p:cNvGrpSpPr/>
        <p:nvPr/>
      </p:nvGrpSpPr>
      <p:grpSpPr>
        <a:xfrm>
          <a:off x="0" y="0"/>
          <a:ext cx="0" cy="0"/>
          <a:chOff x="0" y="0"/>
          <a:chExt cx="0" cy="0"/>
        </a:xfrm>
      </p:grpSpPr>
      <p:sp>
        <p:nvSpPr>
          <p:cNvPr id="1904" name="Google Shape;1904;p27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11.1  Recursion</a:t>
            </a:r>
            <a:endParaRPr/>
          </a:p>
        </p:txBody>
      </p:sp>
      <p:sp>
        <p:nvSpPr>
          <p:cNvPr id="1905" name="Google Shape;1905;p278"/>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Because each invocation of the factorial method is passed a smaller value, eventually the stopping state must be reached.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Had we accidentally written:</a:t>
            </a:r>
            <a:endParaRPr/>
          </a:p>
          <a:p>
            <a:pPr indent="-133350" lvl="1" marL="742950" marR="0" rtl="0" algn="l">
              <a:lnSpc>
                <a:spcPct val="9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33350" lvl="1" marL="742950" marR="0" rtl="0" algn="l">
              <a:lnSpc>
                <a:spcPct val="9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33350" lvl="1" marL="742950" marR="0" rtl="0" algn="l">
              <a:lnSpc>
                <a:spcPct val="9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method would describe an </a:t>
            </a:r>
            <a:r>
              <a:rPr b="1" i="1" lang="en-US" sz="2400" u="none" cap="none" strike="noStrike">
                <a:solidFill>
                  <a:schemeClr val="dk1"/>
                </a:solidFill>
                <a:latin typeface="Tahoma"/>
                <a:ea typeface="Tahoma"/>
                <a:cs typeface="Tahoma"/>
                <a:sym typeface="Tahoma"/>
              </a:rPr>
              <a:t>infinite recursion</a:t>
            </a:r>
            <a:r>
              <a:rPr b="0" i="0" lang="en-US" sz="2400" u="none" cap="none" strike="noStrike">
                <a:solidFill>
                  <a:schemeClr val="dk1"/>
                </a:solidFill>
                <a:latin typeface="Tahoma"/>
                <a:ea typeface="Tahoma"/>
                <a:cs typeface="Tahoma"/>
                <a:sym typeface="Tahoma"/>
              </a:rPr>
              <a:t>.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Eventually, the user would notice and terminate the program, or else the Java interpreter would run out memory, and the program would terminate with a </a:t>
            </a:r>
            <a:r>
              <a:rPr b="1" i="1" lang="en-US" sz="2400" u="none" cap="none" strike="noStrike">
                <a:solidFill>
                  <a:schemeClr val="dk1"/>
                </a:solidFill>
                <a:latin typeface="Tahoma"/>
                <a:ea typeface="Tahoma"/>
                <a:cs typeface="Tahoma"/>
                <a:sym typeface="Tahoma"/>
              </a:rPr>
              <a:t>stack overflow error</a:t>
            </a:r>
            <a:r>
              <a:rPr b="0" i="0" lang="en-US" sz="2400" u="none" cap="none" strike="noStrike">
                <a:solidFill>
                  <a:schemeClr val="dk1"/>
                </a:solidFill>
                <a:latin typeface="Tahoma"/>
                <a:ea typeface="Tahoma"/>
                <a:cs typeface="Tahoma"/>
                <a:sym typeface="Tahoma"/>
              </a:rPr>
              <a:t>.</a:t>
            </a:r>
            <a:endParaRPr/>
          </a:p>
        </p:txBody>
      </p:sp>
      <p:sp>
        <p:nvSpPr>
          <p:cNvPr id="1906" name="Google Shape;1906;p278"/>
          <p:cNvSpPr txBox="1"/>
          <p:nvPr/>
        </p:nvSpPr>
        <p:spPr>
          <a:xfrm>
            <a:off x="1981200" y="3200400"/>
            <a:ext cx="5715000" cy="88582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Courier"/>
              <a:buNone/>
            </a:pPr>
            <a:r>
              <a:rPr b="1" i="0" lang="en-US" sz="2600" u="none">
                <a:solidFill>
                  <a:srgbClr val="000000"/>
                </a:solidFill>
                <a:latin typeface="Courier"/>
                <a:ea typeface="Courier"/>
                <a:cs typeface="Courier"/>
                <a:sym typeface="Courier"/>
              </a:rPr>
              <a:t>else</a:t>
            </a:r>
            <a:endParaRPr/>
          </a:p>
          <a:p>
            <a:pPr indent="0" lvl="0" marL="0" marR="0" rtl="0" algn="l">
              <a:lnSpc>
                <a:spcPct val="100000"/>
              </a:lnSpc>
              <a:spcBef>
                <a:spcPts val="0"/>
              </a:spcBef>
              <a:spcAft>
                <a:spcPts val="0"/>
              </a:spcAft>
              <a:buClr>
                <a:srgbClr val="E44C22"/>
              </a:buClr>
              <a:buSzPts val="2600"/>
              <a:buFont typeface="Tahoma"/>
              <a:buNone/>
            </a:pPr>
            <a:r>
              <a:rPr b="1" i="0" lang="en-US" sz="2600" u="none">
                <a:solidFill>
                  <a:srgbClr val="E44C22"/>
                </a:solidFill>
                <a:latin typeface="Tahoma"/>
                <a:ea typeface="Tahoma"/>
                <a:cs typeface="Tahoma"/>
                <a:sym typeface="Tahoma"/>
              </a:rPr>
              <a:t>   </a:t>
            </a:r>
            <a:r>
              <a:rPr b="1" i="0" lang="en-US" sz="2600" u="none">
                <a:solidFill>
                  <a:schemeClr val="dk1"/>
                </a:solidFill>
                <a:latin typeface="Times New Roman"/>
                <a:ea typeface="Times New Roman"/>
                <a:cs typeface="Times New Roman"/>
                <a:sym typeface="Times New Roman"/>
              </a:rPr>
              <a:t>return n * factorial(n + 1);</a:t>
            </a:r>
            <a:r>
              <a:rPr b="1" i="0" lang="en-US" sz="11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0" name="Shape 1910"/>
        <p:cNvGrpSpPr/>
        <p:nvPr/>
      </p:nvGrpSpPr>
      <p:grpSpPr>
        <a:xfrm>
          <a:off x="0" y="0"/>
          <a:ext cx="0" cy="0"/>
          <a:chOff x="0" y="0"/>
          <a:chExt cx="0" cy="0"/>
        </a:xfrm>
      </p:grpSpPr>
      <p:sp>
        <p:nvSpPr>
          <p:cNvPr id="1911" name="Google Shape;1911;p27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11.1  Recursion</a:t>
            </a:r>
            <a:endParaRPr/>
          </a:p>
        </p:txBody>
      </p:sp>
      <p:sp>
        <p:nvSpPr>
          <p:cNvPr id="1912" name="Google Shape;1912;p279"/>
          <p:cNvSpPr txBox="1"/>
          <p:nvPr>
            <p:ph idx="1" type="body"/>
          </p:nvPr>
        </p:nvSpPr>
        <p:spPr>
          <a:xfrm>
            <a:off x="685800" y="1600200"/>
            <a:ext cx="79248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Here is a subtler example of a malformed recursive method:</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This method works fine if n is odd, but when n is even, the method passes through the stopping state and keeps on going.</a:t>
            </a:r>
            <a:endParaRPr/>
          </a:p>
        </p:txBody>
      </p:sp>
      <p:sp>
        <p:nvSpPr>
          <p:cNvPr id="1913" name="Google Shape;1913;p279"/>
          <p:cNvSpPr txBox="1"/>
          <p:nvPr/>
        </p:nvSpPr>
        <p:spPr>
          <a:xfrm>
            <a:off x="1828800" y="2590800"/>
            <a:ext cx="6019800" cy="19208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int badMethod (int n){</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if (n == 1)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return 1;</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else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return n * badMethod(n - 2);</a:t>
            </a:r>
            <a:endParaRPr/>
          </a:p>
          <a:p>
            <a:pPr indent="0" lvl="0" marL="0" marR="0" rtl="0" algn="l">
              <a:lnSpc>
                <a:spcPct val="100000"/>
              </a:lnSpc>
              <a:spcBef>
                <a:spcPts val="0"/>
              </a:spcBef>
              <a:spcAft>
                <a:spcPts val="0"/>
              </a:spcAft>
              <a:buClr>
                <a:srgbClr val="E44C22"/>
              </a:buClr>
              <a:buSzPts val="2000"/>
              <a:buFont typeface="Tahoma"/>
              <a:buNone/>
            </a:pPr>
            <a:r>
              <a:rPr b="0" i="0" lang="en-US" sz="2000" u="none">
                <a:solidFill>
                  <a:srgbClr val="E44C22"/>
                </a:solidFill>
                <a:latin typeface="Tahoma"/>
                <a:ea typeface="Tahoma"/>
                <a:cs typeface="Tahoma"/>
                <a:sym typeface="Tahoma"/>
              </a:rPr>
              <a:t>}</a:t>
            </a:r>
            <a:r>
              <a:rPr b="0" i="0" lang="en-US" sz="20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7" name="Shape 1917"/>
        <p:cNvGrpSpPr/>
        <p:nvPr/>
      </p:nvGrpSpPr>
      <p:grpSpPr>
        <a:xfrm>
          <a:off x="0" y="0"/>
          <a:ext cx="0" cy="0"/>
          <a:chOff x="0" y="0"/>
          <a:chExt cx="0" cy="0"/>
        </a:xfrm>
      </p:grpSpPr>
      <p:sp>
        <p:nvSpPr>
          <p:cNvPr id="1918" name="Google Shape;1918;p28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11.1  Recursion</a:t>
            </a:r>
            <a:endParaRPr/>
          </a:p>
        </p:txBody>
      </p:sp>
      <p:sp>
        <p:nvSpPr>
          <p:cNvPr id="1919" name="Google Shape;1919;p280"/>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Runtime Support for Recursive Methods</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Computers provide the following support at run time for method calls:</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large storage area known as a </a:t>
            </a:r>
            <a:r>
              <a:rPr b="1" i="1" lang="en-US" sz="2400" u="none" cap="none" strike="noStrike">
                <a:solidFill>
                  <a:schemeClr val="dk1"/>
                </a:solidFill>
                <a:latin typeface="Tahoma"/>
                <a:ea typeface="Tahoma"/>
                <a:cs typeface="Tahoma"/>
                <a:sym typeface="Tahoma"/>
              </a:rPr>
              <a:t>call stack</a:t>
            </a:r>
            <a:r>
              <a:rPr b="0" i="0" lang="en-US" sz="2400" u="none" cap="none" strike="noStrike">
                <a:solidFill>
                  <a:schemeClr val="dk1"/>
                </a:solidFill>
                <a:latin typeface="Tahoma"/>
                <a:ea typeface="Tahoma"/>
                <a:cs typeface="Tahoma"/>
                <a:sym typeface="Tahoma"/>
              </a:rPr>
              <a:t> is created at program startup.</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When a method is called, an </a:t>
            </a:r>
            <a:r>
              <a:rPr b="1" i="1" lang="en-US" sz="2400" u="none" cap="none" strike="noStrike">
                <a:solidFill>
                  <a:schemeClr val="dk1"/>
                </a:solidFill>
                <a:latin typeface="Tahoma"/>
                <a:ea typeface="Tahoma"/>
                <a:cs typeface="Tahoma"/>
                <a:sym typeface="Tahoma"/>
              </a:rPr>
              <a:t>activation record</a:t>
            </a:r>
            <a:r>
              <a:rPr b="0" i="0" lang="en-US" sz="2400" u="none" cap="none" strike="noStrike">
                <a:solidFill>
                  <a:schemeClr val="dk1"/>
                </a:solidFill>
                <a:latin typeface="Tahoma"/>
                <a:ea typeface="Tahoma"/>
                <a:cs typeface="Tahoma"/>
                <a:sym typeface="Tahoma"/>
              </a:rPr>
              <a:t> is added to the top of the call stack.</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activation record contains, among other things, space for the parameters passed to the method, the method's local variables, and the value returned by the method.</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When a method returns, its activation record is removed from the top of the stack.</a:t>
            </a:r>
            <a:endParaRPr/>
          </a:p>
        </p:txBody>
      </p:sp>
    </p:spTree>
  </p:cSld>
  <p:clrMapOvr>
    <a:masterClrMapping/>
  </p:clrMapOvr>
</p:sld>
</file>

<file path=ppt/slides/slide2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3" name="Shape 1923"/>
        <p:cNvGrpSpPr/>
        <p:nvPr/>
      </p:nvGrpSpPr>
      <p:grpSpPr>
        <a:xfrm>
          <a:off x="0" y="0"/>
          <a:ext cx="0" cy="0"/>
          <a:chOff x="0" y="0"/>
          <a:chExt cx="0" cy="0"/>
        </a:xfrm>
      </p:grpSpPr>
      <p:sp>
        <p:nvSpPr>
          <p:cNvPr id="1924" name="Google Shape;1924;p28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11.1  Recursion</a:t>
            </a:r>
            <a:endParaRPr/>
          </a:p>
        </p:txBody>
      </p:sp>
      <p:sp>
        <p:nvSpPr>
          <p:cNvPr id="1925" name="Google Shape;1925;p281"/>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An activation record for this method requires cells for the following items:</a:t>
            </a:r>
            <a:endParaRPr/>
          </a:p>
          <a:p>
            <a:pPr indent="-228600" lvl="2" marL="114300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value of the parameter n</a:t>
            </a:r>
            <a:endParaRPr/>
          </a:p>
          <a:p>
            <a:pPr indent="-228600" lvl="2" marL="114300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return value of factorial.</a:t>
            </a:r>
            <a:endParaRPr/>
          </a:p>
          <a:p>
            <a:pPr indent="-101600" lvl="2" marL="1143000" marR="0" rtl="0" algn="l">
              <a:lnSpc>
                <a:spcPct val="9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101600" lvl="2" marL="1143000" marR="0" rtl="0" algn="l">
              <a:lnSpc>
                <a:spcPct val="9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101600" lvl="2" marL="1143000" marR="0" rtl="0" algn="l">
              <a:lnSpc>
                <a:spcPct val="9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101600" lvl="2" marL="1143000" marR="0" rtl="0" algn="l">
              <a:lnSpc>
                <a:spcPct val="9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101600" lvl="2" marL="1143000" marR="0" rtl="0" algn="l">
              <a:lnSpc>
                <a:spcPct val="9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101600" lvl="2" marL="1143000" marR="0" rtl="0" algn="l">
              <a:lnSpc>
                <a:spcPct val="9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101600" lvl="2" marL="1143000" marR="0" rtl="0" algn="l">
              <a:lnSpc>
                <a:spcPct val="9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Suppose we call factorial(4). A trace of the state of the call stack during calls to factorial down to factorial(1) is shown in Figure 11-1.</a:t>
            </a:r>
            <a:endParaRPr/>
          </a:p>
        </p:txBody>
      </p:sp>
      <p:sp>
        <p:nvSpPr>
          <p:cNvPr id="1926" name="Google Shape;1926;p281"/>
          <p:cNvSpPr txBox="1"/>
          <p:nvPr/>
        </p:nvSpPr>
        <p:spPr>
          <a:xfrm>
            <a:off x="1524000" y="3124200"/>
            <a:ext cx="6248400" cy="21971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300"/>
              <a:buFont typeface="Courier"/>
              <a:buNone/>
            </a:pPr>
            <a:r>
              <a:rPr b="0" i="0" lang="en-US" sz="2300" u="none">
                <a:solidFill>
                  <a:schemeClr val="dk1"/>
                </a:solidFill>
                <a:latin typeface="Courier"/>
                <a:ea typeface="Courier"/>
                <a:cs typeface="Courier"/>
                <a:sym typeface="Courier"/>
              </a:rPr>
              <a:t>int factorial (int n){</a:t>
            </a:r>
            <a:endParaRPr b="0" i="0" sz="23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2300"/>
              <a:buFont typeface="Courier"/>
              <a:buNone/>
            </a:pPr>
            <a:r>
              <a:rPr b="0" i="0" lang="en-US" sz="2300" u="none">
                <a:solidFill>
                  <a:schemeClr val="dk1"/>
                </a:solidFill>
                <a:latin typeface="Courier"/>
                <a:ea typeface="Courier"/>
                <a:cs typeface="Courier"/>
                <a:sym typeface="Courier"/>
              </a:rPr>
              <a:t>   if (n &lt;= 1)</a:t>
            </a:r>
            <a:endParaRPr b="0" i="0" sz="23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2300"/>
              <a:buFont typeface="Courier"/>
              <a:buNone/>
            </a:pPr>
            <a:r>
              <a:rPr b="0" i="0" lang="en-US" sz="2300" u="none">
                <a:solidFill>
                  <a:schemeClr val="dk1"/>
                </a:solidFill>
                <a:latin typeface="Courier"/>
                <a:ea typeface="Courier"/>
                <a:cs typeface="Courier"/>
                <a:sym typeface="Courier"/>
              </a:rPr>
              <a:t>      return 1;</a:t>
            </a:r>
            <a:endParaRPr b="0" i="0" sz="23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2300"/>
              <a:buFont typeface="Courier"/>
              <a:buNone/>
            </a:pPr>
            <a:r>
              <a:rPr b="0" i="0" lang="en-US" sz="2300" u="none">
                <a:solidFill>
                  <a:schemeClr val="dk1"/>
                </a:solidFill>
                <a:latin typeface="Courier"/>
                <a:ea typeface="Courier"/>
                <a:cs typeface="Courier"/>
                <a:sym typeface="Courier"/>
              </a:rPr>
              <a:t>   else</a:t>
            </a:r>
            <a:endParaRPr b="0" i="0" sz="23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2300"/>
              <a:buFont typeface="Courier"/>
              <a:buNone/>
            </a:pPr>
            <a:r>
              <a:rPr b="0" i="0" lang="en-US" sz="2300" u="none">
                <a:solidFill>
                  <a:schemeClr val="dk1"/>
                </a:solidFill>
                <a:latin typeface="Courier"/>
                <a:ea typeface="Courier"/>
                <a:cs typeface="Courier"/>
                <a:sym typeface="Courier"/>
              </a:rPr>
              <a:t>      return n * factorial (n - 1);</a:t>
            </a:r>
            <a:endParaRPr b="0" i="0" sz="23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E44C22"/>
              </a:buClr>
              <a:buSzPts val="2300"/>
              <a:buFont typeface="Tahoma"/>
              <a:buNone/>
            </a:pPr>
            <a:r>
              <a:rPr b="0" i="0" lang="en-US" sz="2300" u="none">
                <a:solidFill>
                  <a:srgbClr val="E44C22"/>
                </a:solidFill>
                <a:latin typeface="Tahoma"/>
                <a:ea typeface="Tahoma"/>
                <a:cs typeface="Tahoma"/>
                <a:sym typeface="Tahoma"/>
              </a:rPr>
              <a:t>}</a:t>
            </a:r>
            <a:r>
              <a:rPr b="0" i="0" lang="en-US" sz="23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0" name="Shape 1930"/>
        <p:cNvGrpSpPr/>
        <p:nvPr/>
      </p:nvGrpSpPr>
      <p:grpSpPr>
        <a:xfrm>
          <a:off x="0" y="0"/>
          <a:ext cx="0" cy="0"/>
          <a:chOff x="0" y="0"/>
          <a:chExt cx="0" cy="0"/>
        </a:xfrm>
      </p:grpSpPr>
      <p:sp>
        <p:nvSpPr>
          <p:cNvPr id="1931" name="Google Shape;1931;p28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11.1  Recursion</a:t>
            </a:r>
            <a:endParaRPr/>
          </a:p>
        </p:txBody>
      </p:sp>
      <p:pic>
        <p:nvPicPr>
          <p:cNvPr id="1932" name="Google Shape;1932;p282"/>
          <p:cNvPicPr preferRelativeResize="0"/>
          <p:nvPr>
            <p:ph idx="1" type="body"/>
          </p:nvPr>
        </p:nvPicPr>
        <p:blipFill rotWithShape="1">
          <a:blip r:embed="rId3">
            <a:alphaModFix/>
          </a:blip>
          <a:srcRect b="0" l="0" r="0" t="0"/>
          <a:stretch/>
        </p:blipFill>
        <p:spPr>
          <a:xfrm>
            <a:off x="1295400" y="1600200"/>
            <a:ext cx="6934200" cy="5029200"/>
          </a:xfrm>
          <a:prstGeom prst="rect">
            <a:avLst/>
          </a:prstGeom>
          <a:noFill/>
          <a:ln>
            <a:noFill/>
          </a:ln>
        </p:spPr>
      </p:pic>
    </p:spTree>
  </p:cSld>
  <p:clrMapOvr>
    <a:masterClrMapping/>
  </p:clrMapOvr>
</p:sld>
</file>

<file path=ppt/slides/slide2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6" name="Shape 1936"/>
        <p:cNvGrpSpPr/>
        <p:nvPr/>
      </p:nvGrpSpPr>
      <p:grpSpPr>
        <a:xfrm>
          <a:off x="0" y="0"/>
          <a:ext cx="0" cy="0"/>
          <a:chOff x="0" y="0"/>
          <a:chExt cx="0" cy="0"/>
        </a:xfrm>
      </p:grpSpPr>
      <p:sp>
        <p:nvSpPr>
          <p:cNvPr id="1937" name="Google Shape;1937;p28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11.1  Recursion</a:t>
            </a:r>
            <a:endParaRPr/>
          </a:p>
        </p:txBody>
      </p:sp>
      <p:sp>
        <p:nvSpPr>
          <p:cNvPr id="1938" name="Google Shape;1938;p283"/>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When to Use Recursion</a:t>
            </a:r>
            <a:endParaRPr/>
          </a:p>
          <a:p>
            <a:pPr indent="-342900" lvl="0" marL="342900" marR="0" rtl="0" algn="l">
              <a:lnSpc>
                <a:spcPct val="100000"/>
              </a:lnSpc>
              <a:spcBef>
                <a:spcPts val="200"/>
              </a:spcBef>
              <a:spcAft>
                <a:spcPts val="0"/>
              </a:spcAft>
              <a:buClr>
                <a:schemeClr val="dk1"/>
              </a:buClr>
              <a:buSzPts val="1000"/>
              <a:buFont typeface="Tahoma"/>
              <a:buNone/>
            </a:pPr>
            <a:r>
              <a:t/>
            </a:r>
            <a:endParaRPr b="0" i="0" sz="1000" u="non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Recursion can always be used in place of iteration, and vice versa.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Recursion involves a method repeatedly calling itself.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Executing a method call and the corresponding return statement usually takes longer than incrementing and testing a loop control variable. </a:t>
            </a:r>
            <a:endParaRPr/>
          </a:p>
        </p:txBody>
      </p:sp>
    </p:spTree>
  </p:cSld>
  <p:clrMapOvr>
    <a:masterClrMapping/>
  </p:clrMapOvr>
</p:sld>
</file>

<file path=ppt/slides/slide2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2" name="Shape 1942"/>
        <p:cNvGrpSpPr/>
        <p:nvPr/>
      </p:nvGrpSpPr>
      <p:grpSpPr>
        <a:xfrm>
          <a:off x="0" y="0"/>
          <a:ext cx="0" cy="0"/>
          <a:chOff x="0" y="0"/>
          <a:chExt cx="0" cy="0"/>
        </a:xfrm>
      </p:grpSpPr>
      <p:sp>
        <p:nvSpPr>
          <p:cNvPr id="1943" name="Google Shape;1943;p28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11.1  Recursion</a:t>
            </a:r>
            <a:endParaRPr/>
          </a:p>
        </p:txBody>
      </p:sp>
      <p:sp>
        <p:nvSpPr>
          <p:cNvPr id="1944" name="Google Shape;1944;p284"/>
          <p:cNvSpPr txBox="1"/>
          <p:nvPr>
            <p:ph idx="1" type="body"/>
          </p:nvPr>
        </p:nvSpPr>
        <p:spPr>
          <a:xfrm>
            <a:off x="838200" y="1752600"/>
            <a:ext cx="77724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A method call ties up some memory that is not freed until the method completes its task.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Naïve programmers often state these facts as an argument against ever using recursion.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However, there are many situations in which recursion provides the clearest, shortest, and most elegant solution to a programming task.</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7" name="Shape 347"/>
        <p:cNvGrpSpPr/>
        <p:nvPr/>
      </p:nvGrpSpPr>
      <p:grpSpPr>
        <a:xfrm>
          <a:off x="0" y="0"/>
          <a:ext cx="0" cy="0"/>
          <a:chOff x="0" y="0"/>
          <a:chExt cx="0" cy="0"/>
        </a:xfrm>
      </p:grpSpPr>
      <p:sp>
        <p:nvSpPr>
          <p:cNvPr id="348" name="Google Shape;348;p3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8.5  Working with Arrays That Are Not Full</a:t>
            </a:r>
            <a:endParaRPr/>
          </a:p>
        </p:txBody>
      </p:sp>
      <p:sp>
        <p:nvSpPr>
          <p:cNvPr id="349" name="Google Shape;349;p33"/>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It is possible to track the array's logical size with a separate integer variable.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following code segment shows the initial state of an array and its logical size:</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Note that </a:t>
            </a:r>
            <a:r>
              <a:rPr b="0" i="0" lang="en-US" sz="2400" u="none" cap="none" strike="noStrike">
                <a:solidFill>
                  <a:schemeClr val="dk1"/>
                </a:solidFill>
                <a:latin typeface="Century Gothic"/>
                <a:ea typeface="Century Gothic"/>
                <a:cs typeface="Century Gothic"/>
                <a:sym typeface="Century Gothic"/>
              </a:rPr>
              <a:t>abc.length</a:t>
            </a:r>
            <a:r>
              <a:rPr b="0" i="0" lang="en-US" sz="2400" u="none" cap="none" strike="noStrike">
                <a:solidFill>
                  <a:schemeClr val="dk1"/>
                </a:solidFill>
                <a:latin typeface="Tahoma"/>
                <a:ea typeface="Tahoma"/>
                <a:cs typeface="Tahoma"/>
                <a:sym typeface="Tahoma"/>
              </a:rPr>
              <a:t> (the physical size) is 50, whereas </a:t>
            </a:r>
            <a:r>
              <a:rPr b="0" i="0" lang="en-US" sz="2400" u="none" cap="none" strike="noStrike">
                <a:solidFill>
                  <a:schemeClr val="dk1"/>
                </a:solidFill>
                <a:latin typeface="Century Gothic"/>
                <a:ea typeface="Century Gothic"/>
                <a:cs typeface="Century Gothic"/>
                <a:sym typeface="Century Gothic"/>
              </a:rPr>
              <a:t>size</a:t>
            </a:r>
            <a:r>
              <a:rPr b="0" i="0" lang="en-US" sz="2400" u="none" cap="none" strike="noStrike">
                <a:solidFill>
                  <a:schemeClr val="dk1"/>
                </a:solidFill>
                <a:latin typeface="Tahoma"/>
                <a:ea typeface="Tahoma"/>
                <a:cs typeface="Tahoma"/>
                <a:sym typeface="Tahoma"/>
              </a:rPr>
              <a:t> (the logical size) is 0</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350" name="Google Shape;350;p33"/>
          <p:cNvSpPr txBox="1"/>
          <p:nvPr/>
        </p:nvSpPr>
        <p:spPr>
          <a:xfrm>
            <a:off x="1828800" y="5181600"/>
            <a:ext cx="6324600" cy="701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abc = new int[50];</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size = 0;</a:t>
            </a:r>
            <a:endParaRPr/>
          </a:p>
        </p:txBody>
      </p:sp>
    </p:spTree>
  </p:cSld>
  <p:clrMapOvr>
    <a:masterClrMapping/>
  </p:clrMapOvr>
</p:sld>
</file>

<file path=ppt/slides/slide2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8" name="Shape 1948"/>
        <p:cNvGrpSpPr/>
        <p:nvPr/>
      </p:nvGrpSpPr>
      <p:grpSpPr>
        <a:xfrm>
          <a:off x="0" y="0"/>
          <a:ext cx="0" cy="0"/>
          <a:chOff x="0" y="0"/>
          <a:chExt cx="0" cy="0"/>
        </a:xfrm>
      </p:grpSpPr>
      <p:sp>
        <p:nvSpPr>
          <p:cNvPr id="1949" name="Google Shape;1949;p28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11.1  Recursion</a:t>
            </a:r>
            <a:endParaRPr/>
          </a:p>
        </p:txBody>
      </p:sp>
      <p:sp>
        <p:nvSpPr>
          <p:cNvPr id="1950" name="Google Shape;1950;p285"/>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TOWERS OF HANOI</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Many centuries ago in the city of Hanoi, the monks in a certain monastery attempted to solve a puzzle.</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Sixty-four rings of increasing size had been placed on a vertical wooden peg (Figure 11-3).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Beside it were two other pegs, and the monks were attempting to move all the rings from the first to the third peg - subject to two constraints:</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only one ring could be moved at a time</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 ring could be moved to any peg, provided it was not placed on top of a smaller ring.</a:t>
            </a:r>
            <a:endParaRPr/>
          </a:p>
        </p:txBody>
      </p:sp>
    </p:spTree>
  </p:cSld>
  <p:clrMapOvr>
    <a:masterClrMapping/>
  </p:clrMapOvr>
</p:sld>
</file>

<file path=ppt/slides/slide2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4" name="Shape 1954"/>
        <p:cNvGrpSpPr/>
        <p:nvPr/>
      </p:nvGrpSpPr>
      <p:grpSpPr>
        <a:xfrm>
          <a:off x="0" y="0"/>
          <a:ext cx="0" cy="0"/>
          <a:chOff x="0" y="0"/>
          <a:chExt cx="0" cy="0"/>
        </a:xfrm>
      </p:grpSpPr>
      <p:sp>
        <p:nvSpPr>
          <p:cNvPr id="1955" name="Google Shape;1955;p28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11.1  Recursion</a:t>
            </a:r>
            <a:endParaRPr/>
          </a:p>
        </p:txBody>
      </p:sp>
      <p:pic>
        <p:nvPicPr>
          <p:cNvPr id="1956" name="Google Shape;1956;p286"/>
          <p:cNvPicPr preferRelativeResize="0"/>
          <p:nvPr>
            <p:ph idx="1" type="body"/>
          </p:nvPr>
        </p:nvPicPr>
        <p:blipFill rotWithShape="1">
          <a:blip r:embed="rId3">
            <a:alphaModFix/>
          </a:blip>
          <a:srcRect b="0" l="0" r="0" t="0"/>
          <a:stretch/>
        </p:blipFill>
        <p:spPr>
          <a:xfrm>
            <a:off x="990600" y="1600200"/>
            <a:ext cx="7467600" cy="5029200"/>
          </a:xfrm>
          <a:prstGeom prst="rect">
            <a:avLst/>
          </a:prstGeom>
          <a:noFill/>
          <a:ln>
            <a:noFill/>
          </a:ln>
        </p:spPr>
      </p:pic>
    </p:spTree>
  </p:cSld>
  <p:clrMapOvr>
    <a:masterClrMapping/>
  </p:clrMapOvr>
</p:sld>
</file>

<file path=ppt/slides/slide2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0" name="Shape 1960"/>
        <p:cNvGrpSpPr/>
        <p:nvPr/>
      </p:nvGrpSpPr>
      <p:grpSpPr>
        <a:xfrm>
          <a:off x="0" y="0"/>
          <a:ext cx="0" cy="0"/>
          <a:chOff x="0" y="0"/>
          <a:chExt cx="0" cy="0"/>
        </a:xfrm>
      </p:grpSpPr>
      <p:sp>
        <p:nvSpPr>
          <p:cNvPr id="1961" name="Google Shape;1961;p28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11.1  Recursion</a:t>
            </a:r>
            <a:endParaRPr/>
          </a:p>
        </p:txBody>
      </p:sp>
      <p:sp>
        <p:nvSpPr>
          <p:cNvPr id="1962" name="Google Shape;1962;p287"/>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Figure 11-4 shows the result of running the program with three rings.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In the output, the rings are numbered from smallest (1) to largest (3). </a:t>
            </a:r>
            <a:endParaRPr/>
          </a:p>
        </p:txBody>
      </p:sp>
      <p:pic>
        <p:nvPicPr>
          <p:cNvPr id="1963" name="Google Shape;1963;p287"/>
          <p:cNvPicPr preferRelativeResize="0"/>
          <p:nvPr/>
        </p:nvPicPr>
        <p:blipFill rotWithShape="1">
          <a:blip r:embed="rId3">
            <a:alphaModFix/>
          </a:blip>
          <a:srcRect b="0" l="0" r="0" t="0"/>
          <a:stretch/>
        </p:blipFill>
        <p:spPr>
          <a:xfrm>
            <a:off x="2209800" y="3657600"/>
            <a:ext cx="5181600" cy="2895600"/>
          </a:xfrm>
          <a:prstGeom prst="rect">
            <a:avLst/>
          </a:prstGeom>
          <a:noFill/>
          <a:ln>
            <a:noFill/>
          </a:ln>
        </p:spPr>
      </p:pic>
    </p:spTree>
  </p:cSld>
  <p:clrMapOvr>
    <a:masterClrMapping/>
  </p:clrMapOvr>
</p:sld>
</file>

<file path=ppt/slides/slide2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7" name="Shape 1967"/>
        <p:cNvGrpSpPr/>
        <p:nvPr/>
      </p:nvGrpSpPr>
      <p:grpSpPr>
        <a:xfrm>
          <a:off x="0" y="0"/>
          <a:ext cx="0" cy="0"/>
          <a:chOff x="0" y="0"/>
          <a:chExt cx="0" cy="0"/>
        </a:xfrm>
      </p:grpSpPr>
      <p:sp>
        <p:nvSpPr>
          <p:cNvPr id="1968" name="Google Shape;1968;p28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11.1  Recursion</a:t>
            </a:r>
            <a:endParaRPr/>
          </a:p>
        </p:txBody>
      </p:sp>
      <p:sp>
        <p:nvSpPr>
          <p:cNvPr id="1969" name="Google Shape;1969;p288"/>
          <p:cNvSpPr txBox="1"/>
          <p:nvPr>
            <p:ph idx="1" type="body"/>
          </p:nvPr>
        </p:nvSpPr>
        <p:spPr>
          <a:xfrm>
            <a:off x="533400" y="1600200"/>
            <a:ext cx="80772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program uses a recursive method called move.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first time this method is called, it is asked to move all N rings from peg 1 to peg 3.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method then proceeds by calling itself to move the top N - 1 rings to peg 2, prints a message to move the largest ring from peg 1 to peg 3, and finally calls itself again to move the N - 1 rings from peg 2 to peg 3.</a:t>
            </a:r>
            <a:endParaRPr/>
          </a:p>
        </p:txBody>
      </p:sp>
    </p:spTree>
  </p:cSld>
  <p:clrMapOvr>
    <a:masterClrMapping/>
  </p:clrMapOvr>
</p:sld>
</file>

<file path=ppt/slides/slide2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3" name="Shape 1973"/>
        <p:cNvGrpSpPr/>
        <p:nvPr/>
      </p:nvGrpSpPr>
      <p:grpSpPr>
        <a:xfrm>
          <a:off x="0" y="0"/>
          <a:ext cx="0" cy="0"/>
          <a:chOff x="0" y="0"/>
          <a:chExt cx="0" cy="0"/>
        </a:xfrm>
      </p:grpSpPr>
      <p:sp>
        <p:nvSpPr>
          <p:cNvPr id="1974" name="Google Shape;1974;p28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11.2  Complexity Analysis</a:t>
            </a:r>
            <a:endParaRPr/>
          </a:p>
        </p:txBody>
      </p:sp>
      <p:sp>
        <p:nvSpPr>
          <p:cNvPr id="1975" name="Google Shape;1975;p289"/>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Examining the effect on the method of increasing the quantity of data processed is called </a:t>
            </a:r>
            <a:r>
              <a:rPr b="1" i="1" lang="en-US" sz="2400" u="none" cap="none" strike="noStrike">
                <a:solidFill>
                  <a:schemeClr val="dk1"/>
                </a:solidFill>
                <a:latin typeface="Tahoma"/>
                <a:ea typeface="Tahoma"/>
                <a:cs typeface="Tahoma"/>
                <a:sym typeface="Tahoma"/>
              </a:rPr>
              <a:t>complexity analysis</a:t>
            </a:r>
            <a:r>
              <a:rPr b="0" i="0" lang="en-US" sz="2400" u="none" cap="none" strike="noStrike">
                <a:solidFill>
                  <a:schemeClr val="dk1"/>
                </a:solidFill>
                <a:latin typeface="Tahoma"/>
                <a:ea typeface="Tahoma"/>
                <a:cs typeface="Tahoma"/>
                <a:sym typeface="Tahoma"/>
              </a:rPr>
              <a:t>.</a:t>
            </a:r>
            <a:endParaRPr/>
          </a:p>
          <a:p>
            <a:pPr indent="-190500" lvl="1" marL="742950" marR="0" rtl="0" algn="l">
              <a:lnSpc>
                <a:spcPct val="90000"/>
              </a:lnSpc>
              <a:spcBef>
                <a:spcPts val="300"/>
              </a:spcBef>
              <a:spcAft>
                <a:spcPts val="0"/>
              </a:spcAft>
              <a:buClr>
                <a:schemeClr val="dk1"/>
              </a:buClr>
              <a:buSzPts val="1500"/>
              <a:buFont typeface="Tahoma"/>
              <a:buNone/>
            </a:pPr>
            <a:r>
              <a:t/>
            </a:r>
            <a:endParaRPr b="0" i="0" sz="1500" u="none" cap="none" strike="noStrike">
              <a:solidFill>
                <a:schemeClr val="dk1"/>
              </a:solidFill>
              <a:latin typeface="Tahoma"/>
              <a:ea typeface="Tahoma"/>
              <a:cs typeface="Tahoma"/>
              <a:sym typeface="Tahoma"/>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Sum Methods</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a:t>
            </a:r>
            <a:r>
              <a:rPr b="0" i="0" lang="en-US" sz="2400" u="none" cap="none" strike="noStrike">
                <a:solidFill>
                  <a:schemeClr val="dk1"/>
                </a:solidFill>
                <a:latin typeface="Century Gothic"/>
                <a:ea typeface="Century Gothic"/>
                <a:cs typeface="Century Gothic"/>
                <a:sym typeface="Century Gothic"/>
              </a:rPr>
              <a:t>Sum</a:t>
            </a:r>
            <a:r>
              <a:rPr b="0" i="0" lang="en-US" sz="2400" u="none" cap="none" strike="noStrike">
                <a:solidFill>
                  <a:schemeClr val="dk1"/>
                </a:solidFill>
                <a:latin typeface="Tahoma"/>
                <a:ea typeface="Tahoma"/>
                <a:cs typeface="Tahoma"/>
                <a:sym typeface="Tahoma"/>
              </a:rPr>
              <a:t> method processes an array whose size can be varied.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To determine the method’s execution time, beside each statement we place a symbol (</a:t>
            </a:r>
            <a:r>
              <a:rPr b="0" i="0" lang="en-US" sz="2400" u="none" cap="none" strike="noStrike">
                <a:solidFill>
                  <a:schemeClr val="dk1"/>
                </a:solidFill>
                <a:latin typeface="Century Gothic"/>
                <a:ea typeface="Century Gothic"/>
                <a:cs typeface="Century Gothic"/>
                <a:sym typeface="Century Gothic"/>
              </a:rPr>
              <a:t>t1, t2</a:t>
            </a:r>
            <a:r>
              <a:rPr b="0" i="0" lang="en-US" sz="2400" u="none" cap="none" strike="noStrike">
                <a:solidFill>
                  <a:schemeClr val="dk1"/>
                </a:solidFill>
                <a:latin typeface="Tahoma"/>
                <a:ea typeface="Tahoma"/>
                <a:cs typeface="Tahoma"/>
                <a:sym typeface="Tahoma"/>
              </a:rPr>
              <a:t>, etc.) that indicates the time needed to execute the statement.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Because we have no way of knowing what these times really are, we can do no better.</a:t>
            </a:r>
            <a:endParaRPr/>
          </a:p>
        </p:txBody>
      </p:sp>
    </p:spTree>
  </p:cSld>
  <p:clrMapOvr>
    <a:masterClrMapping/>
  </p:clrMapOvr>
</p:sld>
</file>

<file path=ppt/slides/slide2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9" name="Shape 1979"/>
        <p:cNvGrpSpPr/>
        <p:nvPr/>
      </p:nvGrpSpPr>
      <p:grpSpPr>
        <a:xfrm>
          <a:off x="0" y="0"/>
          <a:ext cx="0" cy="0"/>
          <a:chOff x="0" y="0"/>
          <a:chExt cx="0" cy="0"/>
        </a:xfrm>
      </p:grpSpPr>
      <p:sp>
        <p:nvSpPr>
          <p:cNvPr id="1980" name="Google Shape;1980;p29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11.2  Complexity Analysis</a:t>
            </a:r>
            <a:endParaRPr/>
          </a:p>
        </p:txBody>
      </p:sp>
      <p:sp>
        <p:nvSpPr>
          <p:cNvPr id="1981" name="Google Shape;1981;p290"/>
          <p:cNvSpPr txBox="1"/>
          <p:nvPr>
            <p:ph idx="1" type="body"/>
          </p:nvPr>
        </p:nvSpPr>
        <p:spPr>
          <a:xfrm>
            <a:off x="838200" y="1905000"/>
            <a:ext cx="7772400" cy="4343400"/>
          </a:xfrm>
          <a:prstGeom prst="rect">
            <a:avLst/>
          </a:prstGeom>
          <a:solidFill>
            <a:srgbClr val="DFDFDF"/>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Courier"/>
              <a:buNone/>
            </a:pPr>
            <a:r>
              <a:rPr b="0" i="0" lang="en-US" sz="2800" u="none">
                <a:solidFill>
                  <a:srgbClr val="000000"/>
                </a:solidFill>
                <a:latin typeface="Courier"/>
                <a:ea typeface="Courier"/>
                <a:cs typeface="Courier"/>
                <a:sym typeface="Courier"/>
              </a:rPr>
              <a:t>int sum (int[] a){</a:t>
            </a:r>
            <a:endParaRPr/>
          </a:p>
          <a:p>
            <a:pPr indent="-342900" lvl="0" marL="342900" marR="0" rtl="0" algn="l">
              <a:lnSpc>
                <a:spcPct val="100000"/>
              </a:lnSpc>
              <a:spcBef>
                <a:spcPts val="0"/>
              </a:spcBef>
              <a:spcAft>
                <a:spcPts val="0"/>
              </a:spcAft>
              <a:buClr>
                <a:srgbClr val="000000"/>
              </a:buClr>
              <a:buSzPts val="2800"/>
              <a:buFont typeface="Courier"/>
              <a:buNone/>
            </a:pPr>
            <a:r>
              <a:rPr b="0" i="0" lang="en-US" sz="2800" u="none">
                <a:solidFill>
                  <a:srgbClr val="000000"/>
                </a:solidFill>
                <a:latin typeface="Courier"/>
                <a:ea typeface="Courier"/>
                <a:cs typeface="Courier"/>
                <a:sym typeface="Courier"/>
              </a:rPr>
              <a:t>   int i, result; </a:t>
            </a:r>
            <a:endParaRPr/>
          </a:p>
          <a:p>
            <a:pPr indent="-342900" lvl="0" marL="342900" marR="0" rtl="0" algn="l">
              <a:lnSpc>
                <a:spcPct val="100000"/>
              </a:lnSpc>
              <a:spcBef>
                <a:spcPts val="0"/>
              </a:spcBef>
              <a:spcAft>
                <a:spcPts val="0"/>
              </a:spcAft>
              <a:buClr>
                <a:srgbClr val="000000"/>
              </a:buClr>
              <a:buSzPts val="2800"/>
              <a:buFont typeface="Courier"/>
              <a:buNone/>
            </a:pPr>
            <a:r>
              <a:rPr b="0" i="0" lang="en-US" sz="2800" u="none">
                <a:solidFill>
                  <a:srgbClr val="000000"/>
                </a:solidFill>
                <a:latin typeface="Courier"/>
                <a:ea typeface="Courier"/>
                <a:cs typeface="Courier"/>
                <a:sym typeface="Courier"/>
              </a:rPr>
              <a:t>   result = 0;                      // Assignment: time = t1</a:t>
            </a:r>
            <a:endParaRPr/>
          </a:p>
          <a:p>
            <a:pPr indent="-342900" lvl="0" marL="342900" marR="0" rtl="0" algn="l">
              <a:lnSpc>
                <a:spcPct val="100000"/>
              </a:lnSpc>
              <a:spcBef>
                <a:spcPts val="0"/>
              </a:spcBef>
              <a:spcAft>
                <a:spcPts val="0"/>
              </a:spcAft>
              <a:buClr>
                <a:srgbClr val="000000"/>
              </a:buClr>
              <a:buSzPts val="2800"/>
              <a:buFont typeface="Courier"/>
              <a:buNone/>
            </a:pPr>
            <a:r>
              <a:rPr b="0" i="0" lang="en-US" sz="2800" u="none">
                <a:solidFill>
                  <a:srgbClr val="000000"/>
                </a:solidFill>
                <a:latin typeface="Courier"/>
                <a:ea typeface="Courier"/>
                <a:cs typeface="Courier"/>
                <a:sym typeface="Courier"/>
              </a:rPr>
              <a:t>   for (i = 0; i &lt; a.length; i++){  </a:t>
            </a:r>
            <a:r>
              <a:rPr b="0" i="0" lang="en-US" sz="1500" u="none">
                <a:solidFill>
                  <a:srgbClr val="000000"/>
                </a:solidFill>
                <a:latin typeface="Courier"/>
                <a:ea typeface="Courier"/>
                <a:cs typeface="Courier"/>
                <a:sym typeface="Courier"/>
              </a:rPr>
              <a:t>// Overhead for going once around the</a:t>
            </a:r>
            <a:endParaRPr/>
          </a:p>
          <a:p>
            <a:pPr indent="-342900" lvl="0" marL="342900" marR="0" rtl="0" algn="l">
              <a:lnSpc>
                <a:spcPct val="100000"/>
              </a:lnSpc>
              <a:spcBef>
                <a:spcPts val="0"/>
              </a:spcBef>
              <a:spcAft>
                <a:spcPts val="0"/>
              </a:spcAft>
              <a:buClr>
                <a:srgbClr val="000000"/>
              </a:buClr>
              <a:buSzPts val="2800"/>
              <a:buFont typeface="Courier"/>
              <a:buNone/>
            </a:pPr>
            <a:r>
              <a:rPr b="0" i="0" lang="en-US" sz="2800" u="none">
                <a:solidFill>
                  <a:srgbClr val="000000"/>
                </a:solidFill>
                <a:latin typeface="Courier"/>
                <a:ea typeface="Courier"/>
                <a:cs typeface="Courier"/>
                <a:sym typeface="Courier"/>
              </a:rPr>
              <a:t>                                    // loop: time = t2 </a:t>
            </a:r>
            <a:endParaRPr/>
          </a:p>
          <a:p>
            <a:pPr indent="-342900" lvl="0" marL="342900" marR="0" rtl="0" algn="l">
              <a:lnSpc>
                <a:spcPct val="100000"/>
              </a:lnSpc>
              <a:spcBef>
                <a:spcPts val="0"/>
              </a:spcBef>
              <a:spcAft>
                <a:spcPts val="0"/>
              </a:spcAft>
              <a:buClr>
                <a:srgbClr val="000000"/>
              </a:buClr>
              <a:buSzPts val="2800"/>
              <a:buFont typeface="Courier"/>
              <a:buNone/>
            </a:pPr>
            <a:r>
              <a:rPr b="0" i="0" lang="en-US" sz="2800" u="none">
                <a:solidFill>
                  <a:srgbClr val="000000"/>
                </a:solidFill>
                <a:latin typeface="Courier"/>
                <a:ea typeface="Courier"/>
                <a:cs typeface="Courier"/>
                <a:sym typeface="Courier"/>
              </a:rPr>
              <a:t>      result += a[i];               // Assignment: time = t3</a:t>
            </a:r>
            <a:endParaRPr/>
          </a:p>
          <a:p>
            <a:pPr indent="-342900" lvl="0" marL="342900" marR="0" rtl="0" algn="l">
              <a:lnSpc>
                <a:spcPct val="100000"/>
              </a:lnSpc>
              <a:spcBef>
                <a:spcPts val="0"/>
              </a:spcBef>
              <a:spcAft>
                <a:spcPts val="0"/>
              </a:spcAft>
              <a:buClr>
                <a:srgbClr val="000000"/>
              </a:buClr>
              <a:buSzPts val="2800"/>
              <a:buFont typeface="Courier"/>
              <a:buNone/>
            </a:pPr>
            <a:r>
              <a:rPr b="0" i="0" lang="en-US" sz="2800" u="none">
                <a:solidFill>
                  <a:srgbClr val="000000"/>
                </a:solidFill>
                <a:latin typeface="Courier"/>
                <a:ea typeface="Courier"/>
                <a:cs typeface="Courier"/>
                <a:sym typeface="Courier"/>
              </a:rPr>
              <a:t>   }</a:t>
            </a:r>
            <a:endParaRPr/>
          </a:p>
          <a:p>
            <a:pPr indent="-342900" lvl="0" marL="342900" marR="0" rtl="0" algn="l">
              <a:lnSpc>
                <a:spcPct val="100000"/>
              </a:lnSpc>
              <a:spcBef>
                <a:spcPts val="0"/>
              </a:spcBef>
              <a:spcAft>
                <a:spcPts val="0"/>
              </a:spcAft>
              <a:buClr>
                <a:srgbClr val="000000"/>
              </a:buClr>
              <a:buSzPts val="2800"/>
              <a:buFont typeface="Courier"/>
              <a:buNone/>
            </a:pPr>
            <a:r>
              <a:rPr b="0" i="0" lang="en-US" sz="2800" u="none">
                <a:solidFill>
                  <a:srgbClr val="000000"/>
                </a:solidFill>
                <a:latin typeface="Courier"/>
                <a:ea typeface="Courier"/>
                <a:cs typeface="Courier"/>
                <a:sym typeface="Courier"/>
              </a:rPr>
              <a:t>   return result;                   // Return: time = t4</a:t>
            </a:r>
            <a:endParaRPr/>
          </a:p>
          <a:p>
            <a:pPr indent="-342900" lvl="0" marL="342900" marR="0" rtl="0" algn="l">
              <a:lnSpc>
                <a:spcPct val="100000"/>
              </a:lnSpc>
              <a:spcBef>
                <a:spcPts val="0"/>
              </a:spcBef>
              <a:spcAft>
                <a:spcPts val="0"/>
              </a:spcAft>
              <a:buClr>
                <a:srgbClr val="E44C22"/>
              </a:buClr>
              <a:buSzPts val="2800"/>
              <a:buFont typeface="Tahoma"/>
              <a:buNone/>
            </a:pPr>
            <a:r>
              <a:rPr b="0" i="0" lang="en-US" sz="2800" u="none">
                <a:solidFill>
                  <a:srgbClr val="E44C22"/>
                </a:solidFill>
                <a:latin typeface="Tahoma"/>
                <a:ea typeface="Tahoma"/>
                <a:cs typeface="Tahoma"/>
                <a:sym typeface="Tahoma"/>
              </a:rPr>
              <a:t>}</a:t>
            </a:r>
            <a:r>
              <a:rPr b="0" i="0" lang="en-US" sz="11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5" name="Shape 1985"/>
        <p:cNvGrpSpPr/>
        <p:nvPr/>
      </p:nvGrpSpPr>
      <p:grpSpPr>
        <a:xfrm>
          <a:off x="0" y="0"/>
          <a:ext cx="0" cy="0"/>
          <a:chOff x="0" y="0"/>
          <a:chExt cx="0" cy="0"/>
        </a:xfrm>
      </p:grpSpPr>
      <p:sp>
        <p:nvSpPr>
          <p:cNvPr id="1986" name="Google Shape;1986;p29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11.2  Complexity Analysis</a:t>
            </a:r>
            <a:endParaRPr/>
          </a:p>
        </p:txBody>
      </p:sp>
      <p:sp>
        <p:nvSpPr>
          <p:cNvPr id="1987" name="Google Shape;1987;p291"/>
          <p:cNvSpPr txBox="1"/>
          <p:nvPr>
            <p:ph idx="1" type="body"/>
          </p:nvPr>
        </p:nvSpPr>
        <p:spPr>
          <a:xfrm>
            <a:off x="685800" y="1600200"/>
            <a:ext cx="79248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Adding these times together and remembering that the method goes around the loop n times, where </a:t>
            </a:r>
            <a:r>
              <a:rPr b="0" i="1" lang="en-US" sz="2800" u="none" cap="none" strike="noStrike">
                <a:solidFill>
                  <a:schemeClr val="dk1"/>
                </a:solidFill>
                <a:latin typeface="Tahoma"/>
                <a:ea typeface="Tahoma"/>
                <a:cs typeface="Tahoma"/>
                <a:sym typeface="Tahoma"/>
              </a:rPr>
              <a:t>n</a:t>
            </a:r>
            <a:r>
              <a:rPr b="0" i="0" lang="en-US" sz="2800" u="none" cap="none" strike="noStrike">
                <a:solidFill>
                  <a:schemeClr val="dk1"/>
                </a:solidFill>
                <a:latin typeface="Tahoma"/>
                <a:ea typeface="Tahoma"/>
                <a:cs typeface="Tahoma"/>
                <a:sym typeface="Tahoma"/>
              </a:rPr>
              <a:t> represents the array's size, yields: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Courier New"/>
              <a:buNone/>
            </a:pPr>
            <a:r>
              <a:rPr b="0" i="0" lang="en-US" sz="2800" u="none" cap="none" strike="noStrike">
                <a:solidFill>
                  <a:schemeClr val="dk1"/>
                </a:solidFill>
                <a:latin typeface="Courier New"/>
                <a:ea typeface="Courier New"/>
                <a:cs typeface="Courier New"/>
                <a:sym typeface="Courier New"/>
              </a:rPr>
              <a:t>executionTime</a:t>
            </a:r>
            <a:endParaRPr/>
          </a:p>
          <a:p>
            <a:pPr indent="-285750" lvl="1" marL="742950" marR="0" rtl="0" algn="l">
              <a:lnSpc>
                <a:spcPct val="100000"/>
              </a:lnSpc>
              <a:spcBef>
                <a:spcPts val="560"/>
              </a:spcBef>
              <a:spcAft>
                <a:spcPts val="0"/>
              </a:spcAft>
              <a:buClr>
                <a:schemeClr val="dk1"/>
              </a:buClr>
              <a:buSzPts val="2800"/>
              <a:buFont typeface="Courier New"/>
              <a:buNone/>
            </a:pPr>
            <a:r>
              <a:rPr b="0" i="0" lang="en-US" sz="2800" u="none" cap="none" strike="noStrike">
                <a:solidFill>
                  <a:schemeClr val="dk1"/>
                </a:solidFill>
                <a:latin typeface="Courier New"/>
                <a:ea typeface="Courier New"/>
                <a:cs typeface="Courier New"/>
                <a:sym typeface="Courier New"/>
              </a:rPr>
              <a:t>     = t1 + n * (t2 + t3) + t4</a:t>
            </a:r>
            <a:endParaRPr/>
          </a:p>
          <a:p>
            <a:pPr indent="-285750" lvl="1" marL="742950" marR="0" rtl="0" algn="l">
              <a:lnSpc>
                <a:spcPct val="100000"/>
              </a:lnSpc>
              <a:spcBef>
                <a:spcPts val="560"/>
              </a:spcBef>
              <a:spcAft>
                <a:spcPts val="0"/>
              </a:spcAft>
              <a:buClr>
                <a:schemeClr val="dk1"/>
              </a:buClr>
              <a:buSzPts val="2800"/>
              <a:buFont typeface="Courier New"/>
              <a:buNone/>
            </a:pPr>
            <a:r>
              <a:rPr b="0" i="0" lang="en-US" sz="2800" u="none" cap="none" strike="noStrike">
                <a:solidFill>
                  <a:schemeClr val="dk1"/>
                </a:solidFill>
                <a:latin typeface="Courier New"/>
                <a:ea typeface="Courier New"/>
                <a:cs typeface="Courier New"/>
                <a:sym typeface="Courier New"/>
              </a:rPr>
              <a:t>     = k1 + n * k2</a:t>
            </a:r>
            <a:r>
              <a:rPr b="0" i="0" lang="en-US" sz="2800" u="none" cap="none" strike="noStrike">
                <a:solidFill>
                  <a:schemeClr val="dk1"/>
                </a:solidFill>
                <a:latin typeface="Tahoma"/>
                <a:ea typeface="Tahoma"/>
                <a:cs typeface="Tahoma"/>
                <a:sym typeface="Tahoma"/>
              </a:rPr>
              <a:t>       </a:t>
            </a:r>
            <a:endParaRPr/>
          </a:p>
          <a:p>
            <a:pPr indent="-228600" lvl="3" marL="1600200" marR="0" rtl="0" algn="l">
              <a:lnSpc>
                <a:spcPct val="100000"/>
              </a:lnSpc>
              <a:spcBef>
                <a:spcPts val="40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where</a:t>
            </a:r>
            <a:r>
              <a:rPr b="0" i="0" lang="en-US" sz="2000" u="none" cap="none" strike="noStrike">
                <a:solidFill>
                  <a:schemeClr val="dk1"/>
                </a:solidFill>
                <a:latin typeface="Century Gothic"/>
                <a:ea typeface="Century Gothic"/>
                <a:cs typeface="Century Gothic"/>
                <a:sym typeface="Century Gothic"/>
              </a:rPr>
              <a:t> k1</a:t>
            </a:r>
            <a:r>
              <a:rPr b="0" i="0" lang="en-US" sz="2000" u="none" cap="none" strike="noStrike">
                <a:solidFill>
                  <a:schemeClr val="dk1"/>
                </a:solidFill>
                <a:latin typeface="Tahoma"/>
                <a:ea typeface="Tahoma"/>
                <a:cs typeface="Tahoma"/>
                <a:sym typeface="Tahoma"/>
              </a:rPr>
              <a:t> and </a:t>
            </a:r>
            <a:r>
              <a:rPr b="0" i="0" lang="en-US" sz="2000" u="none" cap="none" strike="noStrike">
                <a:solidFill>
                  <a:schemeClr val="dk1"/>
                </a:solidFill>
                <a:latin typeface="Century Gothic"/>
                <a:ea typeface="Century Gothic"/>
                <a:cs typeface="Century Gothic"/>
                <a:sym typeface="Century Gothic"/>
              </a:rPr>
              <a:t>k2</a:t>
            </a:r>
            <a:r>
              <a:rPr b="0" i="0" lang="en-US" sz="2000" u="none" cap="none" strike="noStrike">
                <a:solidFill>
                  <a:schemeClr val="dk1"/>
                </a:solidFill>
                <a:latin typeface="Tahoma"/>
                <a:ea typeface="Tahoma"/>
                <a:cs typeface="Tahoma"/>
                <a:sym typeface="Tahoma"/>
              </a:rPr>
              <a:t> are method-dependent constants</a:t>
            </a:r>
            <a:endParaRPr/>
          </a:p>
          <a:p>
            <a:pPr indent="-285750" lvl="1" marL="742950" marR="0" rtl="0" algn="l">
              <a:lnSpc>
                <a:spcPct val="100000"/>
              </a:lnSpc>
              <a:spcBef>
                <a:spcPts val="56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		      </a:t>
            </a:r>
            <a:r>
              <a:rPr b="0" i="0" lang="en-US" sz="1800" u="none" cap="none" strike="noStrike">
                <a:solidFill>
                  <a:schemeClr val="dk1"/>
                </a:solidFill>
                <a:latin typeface="Courier New"/>
                <a:ea typeface="Courier New"/>
                <a:cs typeface="Courier New"/>
                <a:sym typeface="Courier New"/>
              </a:rPr>
              <a:t>≈</a:t>
            </a:r>
            <a:r>
              <a:rPr b="0" i="0" lang="en-US" sz="2800" u="none" cap="none" strike="noStrike">
                <a:solidFill>
                  <a:schemeClr val="dk1"/>
                </a:solidFill>
                <a:latin typeface="Courier New"/>
                <a:ea typeface="Courier New"/>
                <a:cs typeface="Courier New"/>
                <a:sym typeface="Courier New"/>
              </a:rPr>
              <a:t> n * k2</a:t>
            </a:r>
            <a:endParaRPr/>
          </a:p>
          <a:p>
            <a:pPr indent="-228600" lvl="3" marL="1600200" marR="0" rtl="0" algn="l">
              <a:lnSpc>
                <a:spcPct val="100000"/>
              </a:lnSpc>
              <a:spcBef>
                <a:spcPts val="40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for large values of </a:t>
            </a:r>
            <a:r>
              <a:rPr b="0" i="1" lang="en-US" sz="2000" u="none" cap="none" strike="noStrike">
                <a:solidFill>
                  <a:schemeClr val="dk1"/>
                </a:solidFill>
                <a:latin typeface="Tahoma"/>
                <a:ea typeface="Tahoma"/>
                <a:cs typeface="Tahoma"/>
                <a:sym typeface="Tahoma"/>
              </a:rPr>
              <a:t>n</a:t>
            </a:r>
            <a:endParaRPr/>
          </a:p>
          <a:p>
            <a:pPr indent="-215900" lvl="0" marL="342900" marR="0" rtl="0" algn="l">
              <a:lnSpc>
                <a:spcPct val="100000"/>
              </a:lnSpc>
              <a:spcBef>
                <a:spcPts val="400"/>
              </a:spcBef>
              <a:spcAft>
                <a:spcPts val="0"/>
              </a:spcAft>
              <a:buClr>
                <a:schemeClr val="dk1"/>
              </a:buClr>
              <a:buSzPts val="2000"/>
              <a:buFont typeface="Tahoma"/>
              <a:buNone/>
            </a:pPr>
            <a:r>
              <a:t/>
            </a:r>
            <a:endParaRPr b="0" i="1" sz="2000" u="none" cap="none" strike="noStrike">
              <a:solidFill>
                <a:schemeClr val="dk1"/>
              </a:solidFill>
              <a:latin typeface="Tahoma"/>
              <a:ea typeface="Tahoma"/>
              <a:cs typeface="Tahoma"/>
              <a:sym typeface="Tahoma"/>
            </a:endParaRPr>
          </a:p>
        </p:txBody>
      </p:sp>
    </p:spTree>
  </p:cSld>
  <p:clrMapOvr>
    <a:masterClrMapping/>
  </p:clrMapOvr>
</p:sld>
</file>

<file path=ppt/slides/slide2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1" name="Shape 1991"/>
        <p:cNvGrpSpPr/>
        <p:nvPr/>
      </p:nvGrpSpPr>
      <p:grpSpPr>
        <a:xfrm>
          <a:off x="0" y="0"/>
          <a:ext cx="0" cy="0"/>
          <a:chOff x="0" y="0"/>
          <a:chExt cx="0" cy="0"/>
        </a:xfrm>
      </p:grpSpPr>
      <p:sp>
        <p:nvSpPr>
          <p:cNvPr id="1992" name="Google Shape;1992;p29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11.2  Complexity Analysis</a:t>
            </a:r>
            <a:endParaRPr/>
          </a:p>
        </p:txBody>
      </p:sp>
      <p:sp>
        <p:nvSpPr>
          <p:cNvPr id="1993" name="Google Shape;1993;p292"/>
          <p:cNvSpPr txBox="1"/>
          <p:nvPr>
            <p:ph idx="1" type="body"/>
          </p:nvPr>
        </p:nvSpPr>
        <p:spPr>
          <a:xfrm>
            <a:off x="685800" y="1600200"/>
            <a:ext cx="79248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Thus, the execution time is linearly dependent on the array's length, and as the array's length increases, the contribution of </a:t>
            </a:r>
            <a:r>
              <a:rPr b="0" i="0" lang="en-US" sz="2600" u="none" cap="none" strike="noStrike">
                <a:solidFill>
                  <a:schemeClr val="dk1"/>
                </a:solidFill>
                <a:latin typeface="Century Gothic"/>
                <a:ea typeface="Century Gothic"/>
                <a:cs typeface="Century Gothic"/>
                <a:sym typeface="Century Gothic"/>
              </a:rPr>
              <a:t>k1</a:t>
            </a:r>
            <a:r>
              <a:rPr b="0" i="0" lang="en-US" sz="2600" u="none" cap="none" strike="noStrike">
                <a:solidFill>
                  <a:schemeClr val="dk1"/>
                </a:solidFill>
                <a:latin typeface="Tahoma"/>
                <a:ea typeface="Tahoma"/>
                <a:cs typeface="Tahoma"/>
                <a:sym typeface="Tahoma"/>
              </a:rPr>
              <a:t> becomes negligible.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Consequently, we can say with reasonable accuracy that doubling the length of the array doubles the execution time of the method.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Computer scientists express this linear relationship between the array's length and execution time using </a:t>
            </a:r>
            <a:r>
              <a:rPr b="1" i="1" lang="en-US" sz="2600" u="none" cap="none" strike="noStrike">
                <a:solidFill>
                  <a:schemeClr val="dk1"/>
                </a:solidFill>
                <a:latin typeface="Tahoma"/>
                <a:ea typeface="Tahoma"/>
                <a:cs typeface="Tahoma"/>
                <a:sym typeface="Tahoma"/>
              </a:rPr>
              <a:t>big-O notation</a:t>
            </a:r>
            <a:r>
              <a:rPr b="0" i="0" lang="en-US" sz="2600" u="none" cap="none" strike="noStrike">
                <a:solidFill>
                  <a:schemeClr val="dk1"/>
                </a:solidFill>
                <a:latin typeface="Tahoma"/>
                <a:ea typeface="Tahoma"/>
                <a:cs typeface="Tahoma"/>
                <a:sym typeface="Tahoma"/>
              </a:rPr>
              <a:t>:</a:t>
            </a:r>
            <a:endParaRPr/>
          </a:p>
          <a:p>
            <a:pPr indent="-285750" lvl="1" marL="742950" marR="0" rtl="0" algn="l">
              <a:lnSpc>
                <a:spcPct val="100000"/>
              </a:lnSpc>
              <a:spcBef>
                <a:spcPts val="560"/>
              </a:spcBef>
              <a:spcAft>
                <a:spcPts val="0"/>
              </a:spcAft>
              <a:buClr>
                <a:schemeClr val="dk1"/>
              </a:buClr>
              <a:buSzPts val="2800"/>
              <a:buFont typeface="Courier New"/>
              <a:buNone/>
            </a:pPr>
            <a:r>
              <a:rPr b="0" i="0" lang="en-US" sz="2800" u="none" cap="none" strike="noStrike">
                <a:solidFill>
                  <a:schemeClr val="dk1"/>
                </a:solidFill>
                <a:latin typeface="Courier New"/>
                <a:ea typeface="Courier New"/>
                <a:cs typeface="Courier New"/>
                <a:sym typeface="Courier New"/>
              </a:rPr>
              <a:t>			executionTime = O(n).</a:t>
            </a:r>
            <a:endParaRPr/>
          </a:p>
        </p:txBody>
      </p:sp>
    </p:spTree>
  </p:cSld>
  <p:clrMapOvr>
    <a:masterClrMapping/>
  </p:clrMapOvr>
</p:sld>
</file>

<file path=ppt/slides/slide2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7" name="Shape 1997"/>
        <p:cNvGrpSpPr/>
        <p:nvPr/>
      </p:nvGrpSpPr>
      <p:grpSpPr>
        <a:xfrm>
          <a:off x="0" y="0"/>
          <a:ext cx="0" cy="0"/>
          <a:chOff x="0" y="0"/>
          <a:chExt cx="0" cy="0"/>
        </a:xfrm>
      </p:grpSpPr>
      <p:sp>
        <p:nvSpPr>
          <p:cNvPr id="1998" name="Google Shape;1998;p29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11.2  Complexity Analysis</a:t>
            </a:r>
            <a:endParaRPr/>
          </a:p>
        </p:txBody>
      </p:sp>
      <p:sp>
        <p:nvSpPr>
          <p:cNvPr id="1999" name="Google Shape;1999;p293"/>
          <p:cNvSpPr txBox="1"/>
          <p:nvPr>
            <p:ph idx="1" type="body"/>
          </p:nvPr>
        </p:nvSpPr>
        <p:spPr>
          <a:xfrm>
            <a:off x="609600" y="1600200"/>
            <a:ext cx="80010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Phrased differently, the execution time is of order </a:t>
            </a:r>
            <a:r>
              <a:rPr b="0" i="1" lang="en-US" sz="2800" u="none" cap="none" strike="noStrike">
                <a:solidFill>
                  <a:schemeClr val="dk1"/>
                </a:solidFill>
                <a:latin typeface="Tahoma"/>
                <a:ea typeface="Tahoma"/>
                <a:cs typeface="Tahoma"/>
                <a:sym typeface="Tahoma"/>
              </a:rPr>
              <a:t>n</a:t>
            </a:r>
            <a:r>
              <a:rPr b="0" i="0" lang="en-US" sz="28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Observe that from the perspective of big-O notation, we make no distinction between a method whose execution time is:</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28600" lvl="3" marL="16002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1000000 + 1000000*n</a:t>
            </a:r>
            <a:endParaRPr/>
          </a:p>
          <a:p>
            <a:pPr indent="-228600" lvl="3" marL="1600200" marR="0" rtl="0" algn="l">
              <a:lnSpc>
                <a:spcPct val="100000"/>
              </a:lnSpc>
              <a:spcBef>
                <a:spcPts val="48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and one whose execution time is</a:t>
            </a:r>
            <a:r>
              <a:rPr b="0" i="0" lang="en-US" sz="2400" u="none" cap="none" strike="noStrike">
                <a:solidFill>
                  <a:schemeClr val="dk1"/>
                </a:solidFill>
                <a:latin typeface="Courier New"/>
                <a:ea typeface="Courier New"/>
                <a:cs typeface="Courier New"/>
                <a:sym typeface="Courier New"/>
              </a:rPr>
              <a:t> </a:t>
            </a:r>
            <a:endParaRPr/>
          </a:p>
          <a:p>
            <a:pPr indent="-228600" lvl="3" marL="16002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n / 1000000</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although from a practical perspective the difference is enormous.</a:t>
            </a:r>
            <a:endParaRPr/>
          </a:p>
        </p:txBody>
      </p:sp>
    </p:spTree>
  </p:cSld>
  <p:clrMapOvr>
    <a:masterClrMapping/>
  </p:clrMapOvr>
</p:sld>
</file>

<file path=ppt/slides/slide2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3" name="Shape 2003"/>
        <p:cNvGrpSpPr/>
        <p:nvPr/>
      </p:nvGrpSpPr>
      <p:grpSpPr>
        <a:xfrm>
          <a:off x="0" y="0"/>
          <a:ext cx="0" cy="0"/>
          <a:chOff x="0" y="0"/>
          <a:chExt cx="0" cy="0"/>
        </a:xfrm>
      </p:grpSpPr>
      <p:sp>
        <p:nvSpPr>
          <p:cNvPr id="2004" name="Google Shape;2004;p29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11.2  Complexity Analysis</a:t>
            </a:r>
            <a:endParaRPr/>
          </a:p>
        </p:txBody>
      </p:sp>
      <p:sp>
        <p:nvSpPr>
          <p:cNvPr id="2005" name="Google Shape;2005;p294"/>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Complexity analysis can also be applied to recursive methods.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Here is a recursive version of the sum method. It too is O(</a:t>
            </a:r>
            <a:r>
              <a:rPr b="0" i="1" lang="en-US" sz="2800" u="none" cap="none" strike="noStrike">
                <a:solidFill>
                  <a:schemeClr val="dk1"/>
                </a:solidFill>
                <a:latin typeface="Tahoma"/>
                <a:ea typeface="Tahoma"/>
                <a:cs typeface="Tahoma"/>
                <a:sym typeface="Tahoma"/>
              </a:rPr>
              <a:t>n</a:t>
            </a:r>
            <a:r>
              <a:rPr b="0" i="0" lang="en-US" sz="2800" u="none" cap="none" strike="noStrike">
                <a:solidFill>
                  <a:schemeClr val="dk1"/>
                </a:solidFill>
                <a:latin typeface="Tahoma"/>
                <a:ea typeface="Tahoma"/>
                <a:cs typeface="Tahoma"/>
                <a:sym typeface="Tahoma"/>
              </a:rPr>
              <a:t>).</a:t>
            </a:r>
            <a:endParaRPr/>
          </a:p>
        </p:txBody>
      </p:sp>
      <p:sp>
        <p:nvSpPr>
          <p:cNvPr id="2006" name="Google Shape;2006;p294"/>
          <p:cNvSpPr txBox="1"/>
          <p:nvPr/>
        </p:nvSpPr>
        <p:spPr>
          <a:xfrm>
            <a:off x="1143000" y="3810000"/>
            <a:ext cx="7239000" cy="247332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int sum (int[] a, int i){</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if (i &gt;= a.length)                // Comparison: t1</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return 0;                      // Return: t2</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else</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return a[i] + sum (a, i + 1);  // Call and return: t3</a:t>
            </a:r>
            <a:endParaRPr/>
          </a:p>
          <a:p>
            <a:pPr indent="0" lvl="0" marL="0" marR="0" rtl="0" algn="l">
              <a:lnSpc>
                <a:spcPct val="100000"/>
              </a:lnSpc>
              <a:spcBef>
                <a:spcPts val="0"/>
              </a:spcBef>
              <a:spcAft>
                <a:spcPts val="0"/>
              </a:spcAft>
              <a:buClr>
                <a:srgbClr val="E44C22"/>
              </a:buClr>
              <a:buSzPts val="2600"/>
              <a:buFont typeface="Tahoma"/>
              <a:buNone/>
            </a:pPr>
            <a:r>
              <a:rPr b="0" i="0" lang="en-US" sz="2600" u="none">
                <a:solidFill>
                  <a:srgbClr val="E44C22"/>
                </a:solidFill>
                <a:latin typeface="Tahoma"/>
                <a:ea typeface="Tahoma"/>
                <a:cs typeface="Tahoma"/>
                <a:sym typeface="Tahoma"/>
              </a:rPr>
              <a:t>}</a:t>
            </a:r>
            <a:r>
              <a:rPr b="0" i="0" lang="en-US" sz="24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4" name="Shape 354"/>
        <p:cNvGrpSpPr/>
        <p:nvPr/>
      </p:nvGrpSpPr>
      <p:grpSpPr>
        <a:xfrm>
          <a:off x="0" y="0"/>
          <a:ext cx="0" cy="0"/>
          <a:chOff x="0" y="0"/>
          <a:chExt cx="0" cy="0"/>
        </a:xfrm>
      </p:grpSpPr>
      <p:sp>
        <p:nvSpPr>
          <p:cNvPr id="355" name="Google Shape;355;p3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8.5  Working with Arrays That Are Not Full</a:t>
            </a:r>
            <a:endParaRPr/>
          </a:p>
        </p:txBody>
      </p:sp>
      <p:sp>
        <p:nvSpPr>
          <p:cNvPr id="356" name="Google Shape;356;p34"/>
          <p:cNvSpPr txBox="1"/>
          <p:nvPr>
            <p:ph idx="1" type="body"/>
          </p:nvPr>
        </p:nvSpPr>
        <p:spPr>
          <a:xfrm>
            <a:off x="838200" y="1905000"/>
            <a:ext cx="7848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Processing Elements in an Array That Is Not Full</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When the array is not full, one must replace the array's length with its logical size in the loop.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Here is the code for computing the sum of the integers currently available in the array </a:t>
            </a:r>
            <a:r>
              <a:rPr b="0" i="0" lang="en-US" sz="2800" u="none" cap="none" strike="noStrike">
                <a:solidFill>
                  <a:schemeClr val="dk1"/>
                </a:solidFill>
                <a:latin typeface="Century Gothic"/>
                <a:ea typeface="Century Gothic"/>
                <a:cs typeface="Century Gothic"/>
                <a:sym typeface="Century Gothic"/>
              </a:rPr>
              <a:t>abc</a:t>
            </a:r>
            <a:r>
              <a:rPr b="0" i="0" lang="en-US" sz="2800" u="none" cap="none" strike="noStrike">
                <a:solidFill>
                  <a:schemeClr val="dk1"/>
                </a:solidFill>
                <a:latin typeface="Tahoma"/>
                <a:ea typeface="Tahoma"/>
                <a:cs typeface="Tahoma"/>
                <a:sym typeface="Tahoma"/>
              </a:rPr>
              <a:t>:</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2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0" name="Shape 2010"/>
        <p:cNvGrpSpPr/>
        <p:nvPr/>
      </p:nvGrpSpPr>
      <p:grpSpPr>
        <a:xfrm>
          <a:off x="0" y="0"/>
          <a:ext cx="0" cy="0"/>
          <a:chOff x="0" y="0"/>
          <a:chExt cx="0" cy="0"/>
        </a:xfrm>
      </p:grpSpPr>
      <p:sp>
        <p:nvSpPr>
          <p:cNvPr id="2011" name="Google Shape;2011;p29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11.2  Complexity Analysis</a:t>
            </a:r>
            <a:endParaRPr/>
          </a:p>
        </p:txBody>
      </p:sp>
      <p:sp>
        <p:nvSpPr>
          <p:cNvPr id="2012" name="Google Shape;2012;p295"/>
          <p:cNvSpPr txBox="1"/>
          <p:nvPr>
            <p:ph idx="1" type="body"/>
          </p:nvPr>
        </p:nvSpPr>
        <p:spPr>
          <a:xfrm>
            <a:off x="609600" y="1600200"/>
            <a:ext cx="80010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method is called initially with i = 0.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single activation of the method takes time:</a:t>
            </a:r>
            <a:endParaRPr/>
          </a:p>
          <a:p>
            <a:pPr indent="-228600" lvl="2" marL="11430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t1 + t2      if  i &gt;= a.length </a:t>
            </a:r>
            <a:endParaRPr/>
          </a:p>
          <a:p>
            <a:pPr indent="-285750" lvl="1" marL="742950" marR="0" rtl="0" algn="l">
              <a:lnSpc>
                <a:spcPct val="9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chemeClr val="dk1"/>
                </a:solidFill>
                <a:latin typeface="Tahoma"/>
                <a:ea typeface="Tahoma"/>
                <a:cs typeface="Tahoma"/>
                <a:sym typeface="Tahoma"/>
              </a:rPr>
              <a:t>and</a:t>
            </a:r>
            <a:r>
              <a:rPr b="0" i="0" lang="en-US" sz="2400" u="none" cap="none" strike="noStrike">
                <a:solidFill>
                  <a:schemeClr val="dk1"/>
                </a:solidFill>
                <a:latin typeface="Courier New"/>
                <a:ea typeface="Courier New"/>
                <a:cs typeface="Courier New"/>
                <a:sym typeface="Courier New"/>
              </a:rPr>
              <a:t> 	</a:t>
            </a:r>
            <a:endParaRPr/>
          </a:p>
          <a:p>
            <a:pPr indent="-228600" lvl="2" marL="11430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t1 + t3      if  i &lt; a.length.</a:t>
            </a:r>
            <a:r>
              <a:rPr b="0" i="0" lang="en-US" sz="2000" u="none" cap="none" strike="noStrike">
                <a:solidFill>
                  <a:schemeClr val="dk1"/>
                </a:solidFill>
                <a:latin typeface="Tahoma"/>
                <a:ea typeface="Tahoma"/>
                <a:cs typeface="Tahoma"/>
                <a:sym typeface="Tahoma"/>
              </a:rPr>
              <a:t>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first case occurs once and the second case occurs the </a:t>
            </a:r>
            <a:r>
              <a:rPr b="0" i="0" lang="en-US" sz="2400" u="none" cap="none" strike="noStrike">
                <a:solidFill>
                  <a:schemeClr val="dk1"/>
                </a:solidFill>
                <a:latin typeface="Century Gothic"/>
                <a:ea typeface="Century Gothic"/>
                <a:cs typeface="Century Gothic"/>
                <a:sym typeface="Century Gothic"/>
              </a:rPr>
              <a:t>a.length</a:t>
            </a:r>
            <a:r>
              <a:rPr b="0" i="0" lang="en-US" sz="2400" u="none" cap="none" strike="noStrike">
                <a:solidFill>
                  <a:schemeClr val="dk1"/>
                </a:solidFill>
                <a:latin typeface="Tahoma"/>
                <a:ea typeface="Tahoma"/>
                <a:cs typeface="Tahoma"/>
                <a:sym typeface="Tahoma"/>
              </a:rPr>
              <a:t> times that the method calls itself recursively.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Thus, if n equals </a:t>
            </a:r>
            <a:r>
              <a:rPr b="0" i="0" lang="en-US" sz="2400" u="none" cap="none" strike="noStrike">
                <a:solidFill>
                  <a:schemeClr val="dk1"/>
                </a:solidFill>
                <a:latin typeface="Century Gothic"/>
                <a:ea typeface="Century Gothic"/>
                <a:cs typeface="Century Gothic"/>
                <a:sym typeface="Century Gothic"/>
              </a:rPr>
              <a:t>a.length</a:t>
            </a:r>
            <a:r>
              <a:rPr b="0" i="0" lang="en-US" sz="2400" u="none" cap="none" strike="noStrike">
                <a:solidFill>
                  <a:schemeClr val="dk1"/>
                </a:solidFill>
                <a:latin typeface="Tahoma"/>
                <a:ea typeface="Tahoma"/>
                <a:cs typeface="Tahoma"/>
                <a:sym typeface="Tahoma"/>
              </a:rPr>
              <a:t>, then:</a:t>
            </a:r>
            <a:endParaRPr/>
          </a:p>
          <a:p>
            <a:pPr indent="-228600" lvl="2" marL="11430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executionTime</a:t>
            </a:r>
            <a:endParaRPr/>
          </a:p>
          <a:p>
            <a:pPr indent="-228600" lvl="2" marL="11430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 t1 + t2 + n * (t1 + t3)</a:t>
            </a:r>
            <a:endParaRPr/>
          </a:p>
          <a:p>
            <a:pPr indent="-228600" lvl="2" marL="11430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 k1 + n * k2</a:t>
            </a:r>
            <a:endParaRPr/>
          </a:p>
          <a:p>
            <a:pPr indent="-228600" lvl="4" marL="2057400" marR="0" rtl="0" algn="l">
              <a:lnSpc>
                <a:spcPct val="90000"/>
              </a:lnSpc>
              <a:spcBef>
                <a:spcPts val="36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where k1 and k2 are method-dependent constants</a:t>
            </a:r>
            <a:endParaRPr/>
          </a:p>
          <a:p>
            <a:pPr indent="-228600" lvl="2" marL="11430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 O(n)</a:t>
            </a:r>
            <a:endParaRPr/>
          </a:p>
        </p:txBody>
      </p:sp>
    </p:spTree>
  </p:cSld>
  <p:clrMapOvr>
    <a:masterClrMapping/>
  </p:clrMapOvr>
</p:sld>
</file>

<file path=ppt/slides/slide2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6" name="Shape 2016"/>
        <p:cNvGrpSpPr/>
        <p:nvPr/>
      </p:nvGrpSpPr>
      <p:grpSpPr>
        <a:xfrm>
          <a:off x="0" y="0"/>
          <a:ext cx="0" cy="0"/>
          <a:chOff x="0" y="0"/>
          <a:chExt cx="0" cy="0"/>
        </a:xfrm>
      </p:grpSpPr>
      <p:sp>
        <p:nvSpPr>
          <p:cNvPr id="2017" name="Google Shape;2017;p29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11.2  Complexity Analysis</a:t>
            </a:r>
            <a:endParaRPr/>
          </a:p>
        </p:txBody>
      </p:sp>
      <p:sp>
        <p:nvSpPr>
          <p:cNvPr id="2018" name="Google Shape;2018;p296"/>
          <p:cNvSpPr txBox="1"/>
          <p:nvPr>
            <p:ph idx="1" type="body"/>
          </p:nvPr>
        </p:nvSpPr>
        <p:spPr>
          <a:xfrm>
            <a:off x="838200" y="1752600"/>
            <a:ext cx="77724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Following is a linear search method form Lesson 10:</a:t>
            </a:r>
            <a:endParaRPr/>
          </a:p>
        </p:txBody>
      </p:sp>
      <p:sp>
        <p:nvSpPr>
          <p:cNvPr id="2019" name="Google Shape;2019;p296"/>
          <p:cNvSpPr txBox="1"/>
          <p:nvPr/>
        </p:nvSpPr>
        <p:spPr>
          <a:xfrm>
            <a:off x="914400" y="3048000"/>
            <a:ext cx="7543800" cy="247332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int search (int[] a, int searchValue){</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for (i = 0; i &lt; a.length; i++)    // Loop overhead: t1 </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if (a[i] == searchValue)       // Comparison: t2</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return i;                   // Return point 1: t3</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return location;                  // Return point 2: t4</a:t>
            </a:r>
            <a:endParaRPr/>
          </a:p>
          <a:p>
            <a:pPr indent="0" lvl="0" marL="0" marR="0" rtl="0" algn="l">
              <a:lnSpc>
                <a:spcPct val="100000"/>
              </a:lnSpc>
              <a:spcBef>
                <a:spcPts val="0"/>
              </a:spcBef>
              <a:spcAft>
                <a:spcPts val="0"/>
              </a:spcAft>
              <a:buClr>
                <a:srgbClr val="E44C22"/>
              </a:buClr>
              <a:buSzPts val="2600"/>
              <a:buFont typeface="Tahoma"/>
              <a:buNone/>
            </a:pPr>
            <a:r>
              <a:rPr b="0" i="0" lang="en-US" sz="2600" u="none">
                <a:solidFill>
                  <a:srgbClr val="E44C22"/>
                </a:solidFill>
                <a:latin typeface="Tahoma"/>
                <a:ea typeface="Tahoma"/>
                <a:cs typeface="Tahoma"/>
                <a:sym typeface="Tahoma"/>
              </a:rPr>
              <a:t>}</a:t>
            </a:r>
            <a:r>
              <a:rPr b="0" i="0" lang="en-US" sz="26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3" name="Shape 2023"/>
        <p:cNvGrpSpPr/>
        <p:nvPr/>
      </p:nvGrpSpPr>
      <p:grpSpPr>
        <a:xfrm>
          <a:off x="0" y="0"/>
          <a:ext cx="0" cy="0"/>
          <a:chOff x="0" y="0"/>
          <a:chExt cx="0" cy="0"/>
        </a:xfrm>
      </p:grpSpPr>
      <p:sp>
        <p:nvSpPr>
          <p:cNvPr id="2024" name="Google Shape;2024;p29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11.2  Complexity Analysis</a:t>
            </a:r>
            <a:endParaRPr/>
          </a:p>
        </p:txBody>
      </p:sp>
      <p:sp>
        <p:nvSpPr>
          <p:cNvPr id="2025" name="Google Shape;2025;p297"/>
          <p:cNvSpPr txBox="1"/>
          <p:nvPr>
            <p:ph idx="1" type="body"/>
          </p:nvPr>
        </p:nvSpPr>
        <p:spPr>
          <a:xfrm>
            <a:off x="533400" y="1600200"/>
            <a:ext cx="80772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500"/>
              <a:buFont typeface="Tahoma"/>
              <a:buChar char="•"/>
            </a:pPr>
            <a:r>
              <a:rPr b="0" i="0" lang="en-US" sz="2500" u="none" cap="none" strike="noStrike">
                <a:solidFill>
                  <a:schemeClr val="dk1"/>
                </a:solidFill>
                <a:latin typeface="Tahoma"/>
                <a:ea typeface="Tahoma"/>
                <a:cs typeface="Tahoma"/>
                <a:sym typeface="Tahoma"/>
              </a:rPr>
              <a:t>The analysis of the linear search method is slightly more complex than that of the sum method. </a:t>
            </a:r>
            <a:endParaRPr/>
          </a:p>
          <a:p>
            <a:pPr indent="-285750" lvl="1" marL="742950" marR="0" rtl="0" algn="l">
              <a:lnSpc>
                <a:spcPct val="100000"/>
              </a:lnSpc>
              <a:spcBef>
                <a:spcPts val="500"/>
              </a:spcBef>
              <a:spcAft>
                <a:spcPts val="0"/>
              </a:spcAft>
              <a:buClr>
                <a:schemeClr val="dk1"/>
              </a:buClr>
              <a:buSzPts val="2500"/>
              <a:buFont typeface="Tahoma"/>
              <a:buChar char="•"/>
            </a:pPr>
            <a:r>
              <a:rPr b="0" i="0" lang="en-US" sz="2500" u="none" cap="none" strike="noStrike">
                <a:solidFill>
                  <a:schemeClr val="dk1"/>
                </a:solidFill>
                <a:latin typeface="Tahoma"/>
                <a:ea typeface="Tahoma"/>
                <a:cs typeface="Tahoma"/>
                <a:sym typeface="Tahoma"/>
              </a:rPr>
              <a:t>Each time through the loop, a comparison is made. </a:t>
            </a:r>
            <a:endParaRPr/>
          </a:p>
          <a:p>
            <a:pPr indent="-285750" lvl="1" marL="742950" marR="0" rtl="0" algn="l">
              <a:lnSpc>
                <a:spcPct val="100000"/>
              </a:lnSpc>
              <a:spcBef>
                <a:spcPts val="500"/>
              </a:spcBef>
              <a:spcAft>
                <a:spcPts val="0"/>
              </a:spcAft>
              <a:buClr>
                <a:schemeClr val="dk1"/>
              </a:buClr>
              <a:buSzPts val="2500"/>
              <a:buFont typeface="Tahoma"/>
              <a:buChar char="•"/>
            </a:pPr>
            <a:r>
              <a:rPr b="0" i="0" lang="en-US" sz="2500" u="none" cap="none" strike="noStrike">
                <a:solidFill>
                  <a:schemeClr val="dk1"/>
                </a:solidFill>
                <a:latin typeface="Tahoma"/>
                <a:ea typeface="Tahoma"/>
                <a:cs typeface="Tahoma"/>
                <a:sym typeface="Tahoma"/>
              </a:rPr>
              <a:t>If and when a match is found, the method returns from the loop with the search value's index.</a:t>
            </a:r>
            <a:endParaRPr/>
          </a:p>
          <a:p>
            <a:pPr indent="-184150" lvl="0" marL="342900" marR="0" rtl="0" algn="l">
              <a:lnSpc>
                <a:spcPct val="100000"/>
              </a:lnSpc>
              <a:spcBef>
                <a:spcPts val="500"/>
              </a:spcBef>
              <a:spcAft>
                <a:spcPts val="0"/>
              </a:spcAft>
              <a:buClr>
                <a:schemeClr val="dk1"/>
              </a:buClr>
              <a:buSzPts val="2500"/>
              <a:buFont typeface="Tahoma"/>
              <a:buNone/>
            </a:pPr>
            <a:r>
              <a:t/>
            </a:r>
            <a:endParaRPr b="0" i="0" sz="2500" u="none" cap="none" strike="noStrike">
              <a:solidFill>
                <a:schemeClr val="dk1"/>
              </a:solidFill>
              <a:latin typeface="Tahoma"/>
              <a:ea typeface="Tahoma"/>
              <a:cs typeface="Tahoma"/>
              <a:sym typeface="Tahoma"/>
            </a:endParaRPr>
          </a:p>
        </p:txBody>
      </p:sp>
      <p:sp>
        <p:nvSpPr>
          <p:cNvPr id="2026" name="Google Shape;2026;p297"/>
          <p:cNvSpPr txBox="1"/>
          <p:nvPr/>
        </p:nvSpPr>
        <p:spPr>
          <a:xfrm>
            <a:off x="1447800" y="4191000"/>
            <a:ext cx="6705600" cy="1984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urier New"/>
              <a:buNone/>
            </a:pPr>
            <a:r>
              <a:rPr b="0" i="0" lang="en-US" sz="2600" u="none">
                <a:solidFill>
                  <a:schemeClr val="dk1"/>
                </a:solidFill>
                <a:latin typeface="Courier New"/>
                <a:ea typeface="Courier New"/>
                <a:cs typeface="Courier New"/>
                <a:sym typeface="Courier New"/>
              </a:rPr>
              <a:t>executionTime</a:t>
            </a:r>
            <a:endParaRPr b="0" i="0" sz="26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600"/>
              <a:buFont typeface="Courier New"/>
              <a:buNone/>
            </a:pPr>
            <a:r>
              <a:rPr b="0" i="0" lang="en-US" sz="2600" u="none">
                <a:solidFill>
                  <a:schemeClr val="dk1"/>
                </a:solidFill>
                <a:latin typeface="Courier New"/>
                <a:ea typeface="Courier New"/>
                <a:cs typeface="Courier New"/>
                <a:sym typeface="Courier New"/>
              </a:rPr>
              <a:t>     = (n / 2) * (t1 + t2) + t3</a:t>
            </a:r>
            <a:endParaRPr b="0" i="0" sz="26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600"/>
              <a:buFont typeface="Courier New"/>
              <a:buNone/>
            </a:pPr>
            <a:r>
              <a:rPr b="0" i="0" lang="en-US" sz="2600" u="none">
                <a:solidFill>
                  <a:schemeClr val="dk1"/>
                </a:solidFill>
                <a:latin typeface="Courier New"/>
                <a:ea typeface="Courier New"/>
                <a:cs typeface="Courier New"/>
                <a:sym typeface="Courier New"/>
              </a:rPr>
              <a:t>     = n * k1 + k2             </a:t>
            </a:r>
            <a:r>
              <a:rPr b="0" i="0" lang="en-US" sz="2000" u="none">
                <a:solidFill>
                  <a:schemeClr val="dk1"/>
                </a:solidFill>
                <a:latin typeface="Tahoma"/>
                <a:ea typeface="Tahoma"/>
                <a:cs typeface="Tahoma"/>
                <a:sym typeface="Tahoma"/>
              </a:rPr>
              <a:t>where </a:t>
            </a:r>
            <a:r>
              <a:rPr b="0" i="0" lang="en-US" sz="2000" u="none">
                <a:solidFill>
                  <a:schemeClr val="dk1"/>
                </a:solidFill>
                <a:latin typeface="Courier New"/>
                <a:ea typeface="Courier New"/>
                <a:cs typeface="Courier New"/>
                <a:sym typeface="Courier New"/>
              </a:rPr>
              <a:t>k1</a:t>
            </a:r>
            <a:r>
              <a:rPr b="0" i="0" lang="en-US" sz="2000" u="none">
                <a:solidFill>
                  <a:schemeClr val="dk1"/>
                </a:solidFill>
                <a:latin typeface="Tahoma"/>
                <a:ea typeface="Tahoma"/>
                <a:cs typeface="Tahoma"/>
                <a:sym typeface="Tahoma"/>
              </a:rPr>
              <a:t> and </a:t>
            </a:r>
            <a:r>
              <a:rPr b="0" i="0" lang="en-US" sz="2000" u="none">
                <a:solidFill>
                  <a:schemeClr val="dk1"/>
                </a:solidFill>
                <a:latin typeface="Courier New"/>
                <a:ea typeface="Courier New"/>
                <a:cs typeface="Courier New"/>
                <a:sym typeface="Courier New"/>
              </a:rPr>
              <a:t>k2</a:t>
            </a:r>
            <a:r>
              <a:rPr b="0" i="0" lang="en-US" sz="2000" u="none">
                <a:solidFill>
                  <a:schemeClr val="dk1"/>
                </a:solidFill>
                <a:latin typeface="Tahoma"/>
                <a:ea typeface="Tahoma"/>
                <a:cs typeface="Tahoma"/>
                <a:sym typeface="Tahoma"/>
              </a:rPr>
              <a:t> are method-dependent constants.</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600"/>
              <a:buFont typeface="Courier New"/>
              <a:buNone/>
            </a:pPr>
            <a:r>
              <a:rPr b="0" i="0" lang="en-US" sz="2600" u="none">
                <a:solidFill>
                  <a:schemeClr val="dk1"/>
                </a:solidFill>
                <a:latin typeface="Courier New"/>
                <a:ea typeface="Courier New"/>
                <a:cs typeface="Courier New"/>
                <a:sym typeface="Courier New"/>
              </a:rPr>
              <a:t>     = O(n)</a:t>
            </a:r>
            <a:endParaRPr/>
          </a:p>
        </p:txBody>
      </p:sp>
    </p:spTree>
  </p:cSld>
  <p:clrMapOvr>
    <a:masterClrMapping/>
  </p:clrMapOvr>
</p:sld>
</file>

<file path=ppt/slides/slide2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0" name="Shape 2030"/>
        <p:cNvGrpSpPr/>
        <p:nvPr/>
      </p:nvGrpSpPr>
      <p:grpSpPr>
        <a:xfrm>
          <a:off x="0" y="0"/>
          <a:ext cx="0" cy="0"/>
          <a:chOff x="0" y="0"/>
          <a:chExt cx="0" cy="0"/>
        </a:xfrm>
      </p:grpSpPr>
      <p:sp>
        <p:nvSpPr>
          <p:cNvPr id="2031" name="Google Shape;2031;p29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11.2  Complexity Analysis</a:t>
            </a:r>
            <a:endParaRPr/>
          </a:p>
        </p:txBody>
      </p:sp>
      <p:sp>
        <p:nvSpPr>
          <p:cNvPr id="2032" name="Google Shape;2032;p298"/>
          <p:cNvSpPr txBox="1"/>
          <p:nvPr>
            <p:ph idx="1" type="body"/>
          </p:nvPr>
        </p:nvSpPr>
        <p:spPr>
          <a:xfrm>
            <a:off x="838200" y="1752600"/>
            <a:ext cx="77724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Now let us look at a method that processes a two-dimensional array:</a:t>
            </a:r>
            <a:endParaRPr/>
          </a:p>
        </p:txBody>
      </p:sp>
      <p:sp>
        <p:nvSpPr>
          <p:cNvPr id="2033" name="Google Shape;2033;p298"/>
          <p:cNvSpPr txBox="1"/>
          <p:nvPr/>
        </p:nvSpPr>
        <p:spPr>
          <a:xfrm>
            <a:off x="1066800" y="2819400"/>
            <a:ext cx="7391400" cy="34417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int[] sumRows (int[][] a){</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int i, j;</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int[] rowSum = new int[a.length];     // Instantiation: t1</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for (i = 0; i &lt; a.length; i++){       // Loop overhead: t2</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for (j = 0; j &lt; a[i].length; j++){ // Loop overhead: t3</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rowSum[i] += a[i][j];           // Assignment: t4</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return rowSum;                        // Return: t5</a:t>
            </a:r>
            <a:endParaRPr/>
          </a:p>
          <a:p>
            <a:pPr indent="0" lvl="0" marL="0" marR="0" rtl="0" algn="l">
              <a:lnSpc>
                <a:spcPct val="100000"/>
              </a:lnSpc>
              <a:spcBef>
                <a:spcPts val="0"/>
              </a:spcBef>
              <a:spcAft>
                <a:spcPts val="0"/>
              </a:spcAft>
              <a:buClr>
                <a:srgbClr val="E44C22"/>
              </a:buClr>
              <a:buSzPts val="2200"/>
              <a:buFont typeface="Tahoma"/>
              <a:buNone/>
            </a:pPr>
            <a:r>
              <a:rPr b="0" i="0" lang="en-US" sz="2200" u="none">
                <a:solidFill>
                  <a:srgbClr val="E44C22"/>
                </a:solidFill>
                <a:latin typeface="Tahoma"/>
                <a:ea typeface="Tahoma"/>
                <a:cs typeface="Tahoma"/>
                <a:sym typeface="Tahoma"/>
              </a:rPr>
              <a:t>}</a:t>
            </a:r>
            <a:r>
              <a:rPr b="0" i="0" lang="en-US" sz="22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7" name="Shape 2037"/>
        <p:cNvGrpSpPr/>
        <p:nvPr/>
      </p:nvGrpSpPr>
      <p:grpSpPr>
        <a:xfrm>
          <a:off x="0" y="0"/>
          <a:ext cx="0" cy="0"/>
          <a:chOff x="0" y="0"/>
          <a:chExt cx="0" cy="0"/>
        </a:xfrm>
      </p:grpSpPr>
      <p:sp>
        <p:nvSpPr>
          <p:cNvPr id="2038" name="Google Shape;2038;p29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11.2  Complexity Analysis</a:t>
            </a:r>
            <a:endParaRPr/>
          </a:p>
        </p:txBody>
      </p:sp>
      <p:sp>
        <p:nvSpPr>
          <p:cNvPr id="2039" name="Google Shape;2039;p299"/>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Let n represent the total number of elements in the array and r the number of rows.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For the sake of simplicity, we assume that each row has the same number of elements, say, c.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execution time can be written as:</a:t>
            </a:r>
            <a:endParaRPr/>
          </a:p>
        </p:txBody>
      </p:sp>
      <p:sp>
        <p:nvSpPr>
          <p:cNvPr id="2040" name="Google Shape;2040;p299"/>
          <p:cNvSpPr txBox="1"/>
          <p:nvPr/>
        </p:nvSpPr>
        <p:spPr>
          <a:xfrm>
            <a:off x="762000" y="4419600"/>
            <a:ext cx="7848600" cy="2289175"/>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executionTime</a:t>
            </a:r>
            <a:endParaRPr b="0" i="0" sz="1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t1 + r * (t2 + c * (t3 + t4)) + t5</a:t>
            </a:r>
            <a:endParaRPr b="0" i="0" sz="1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(k1 + n * k2) + (n/c) * t2 + n * (t3 + t4) + t5</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where r = n/c</a:t>
            </a:r>
            <a:r>
              <a:rPr b="0" i="0" lang="en-US" sz="1800" u="none">
                <a:solidFill>
                  <a:schemeClr val="dk1"/>
                </a:solidFill>
                <a:latin typeface="Courier New"/>
                <a:ea typeface="Courier New"/>
                <a:cs typeface="Courier New"/>
                <a:sym typeface="Courier New"/>
              </a:rPr>
              <a:t> </a:t>
            </a:r>
            <a:endParaRPr b="0" i="0" sz="1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(k1 + n * k2) + n * (t2 / c + t3 + t4) + t5</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k2 + n * k3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where k1, k2, k3, and k4 are constants</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O(n)</a:t>
            </a:r>
            <a:r>
              <a:rPr b="0" i="0" lang="en-US" sz="1800" u="none">
                <a:solidFill>
                  <a:schemeClr val="dk1"/>
                </a:solidFill>
                <a:latin typeface="Tahoma"/>
                <a:ea typeface="Tahoma"/>
                <a:cs typeface="Tahoma"/>
                <a:sym typeface="Tahoma"/>
              </a:rPr>
              <a:t> </a:t>
            </a:r>
            <a:endParaRPr/>
          </a:p>
        </p:txBody>
      </p:sp>
    </p:spTree>
  </p:cSld>
  <p:clrMapOvr>
    <a:masterClrMapping/>
  </p:clrMapOvr>
</p:sld>
</file>

<file path=ppt/slides/slide2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4" name="Shape 2044"/>
        <p:cNvGrpSpPr/>
        <p:nvPr/>
      </p:nvGrpSpPr>
      <p:grpSpPr>
        <a:xfrm>
          <a:off x="0" y="0"/>
          <a:ext cx="0" cy="0"/>
          <a:chOff x="0" y="0"/>
          <a:chExt cx="0" cy="0"/>
        </a:xfrm>
      </p:grpSpPr>
      <p:sp>
        <p:nvSpPr>
          <p:cNvPr id="2045" name="Google Shape;2045;p30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11.2  Complexity Analysis</a:t>
            </a:r>
            <a:endParaRPr/>
          </a:p>
        </p:txBody>
      </p:sp>
      <p:sp>
        <p:nvSpPr>
          <p:cNvPr id="2046" name="Google Shape;2046;p300"/>
          <p:cNvSpPr txBox="1"/>
          <p:nvPr>
            <p:ph idx="1" type="body"/>
          </p:nvPr>
        </p:nvSpPr>
        <p:spPr>
          <a:xfrm>
            <a:off x="838200" y="1752600"/>
            <a:ext cx="77724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An O(</a:t>
            </a:r>
            <a:r>
              <a:rPr b="0" i="1" lang="en-US" sz="3200" u="none">
                <a:solidFill>
                  <a:schemeClr val="dk1"/>
                </a:solidFill>
                <a:latin typeface="Tahoma"/>
                <a:ea typeface="Tahoma"/>
                <a:cs typeface="Tahoma"/>
                <a:sym typeface="Tahoma"/>
              </a:rPr>
              <a:t>n</a:t>
            </a:r>
            <a:r>
              <a:rPr b="0" baseline="30000" i="0" lang="en-US" sz="3200" u="none">
                <a:solidFill>
                  <a:schemeClr val="dk1"/>
                </a:solidFill>
                <a:latin typeface="Tahoma"/>
                <a:ea typeface="Tahoma"/>
                <a:cs typeface="Tahoma"/>
                <a:sym typeface="Tahoma"/>
              </a:rPr>
              <a:t>2</a:t>
            </a:r>
            <a:r>
              <a:rPr b="0" i="0" lang="en-US" sz="3200" u="none">
                <a:solidFill>
                  <a:schemeClr val="dk1"/>
                </a:solidFill>
                <a:latin typeface="Tahoma"/>
                <a:ea typeface="Tahoma"/>
                <a:cs typeface="Tahoma"/>
                <a:sym typeface="Tahoma"/>
              </a:rPr>
              <a:t>) Method</a:t>
            </a:r>
            <a:endParaRPr/>
          </a:p>
          <a:p>
            <a:pPr indent="-342900" lvl="0" marL="342900" marR="0" rtl="0" algn="l">
              <a:lnSpc>
                <a:spcPct val="100000"/>
              </a:lnSpc>
              <a:spcBef>
                <a:spcPts val="200"/>
              </a:spcBef>
              <a:spcAft>
                <a:spcPts val="0"/>
              </a:spcAft>
              <a:buClr>
                <a:schemeClr val="dk1"/>
              </a:buClr>
              <a:buSzPts val="1000"/>
              <a:buFont typeface="Tahoma"/>
              <a:buNone/>
            </a:pPr>
            <a:r>
              <a:t/>
            </a:r>
            <a:endParaRPr b="0" i="0" sz="1000" u="non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Not all array processing methods are O(</a:t>
            </a:r>
            <a:r>
              <a:rPr b="0" i="1" lang="en-US" sz="2800" u="none" cap="none" strike="noStrike">
                <a:solidFill>
                  <a:schemeClr val="dk1"/>
                </a:solidFill>
                <a:latin typeface="Tahoma"/>
                <a:ea typeface="Tahoma"/>
                <a:cs typeface="Tahoma"/>
                <a:sym typeface="Tahoma"/>
              </a:rPr>
              <a:t>n</a:t>
            </a:r>
            <a:r>
              <a:rPr b="0" i="0" lang="en-US" sz="2800" u="none" cap="none" strike="noStrike">
                <a:solidFill>
                  <a:schemeClr val="dk1"/>
                </a:solidFill>
                <a:latin typeface="Tahoma"/>
                <a:ea typeface="Tahoma"/>
                <a:cs typeface="Tahoma"/>
                <a:sym typeface="Tahoma"/>
              </a:rPr>
              <a:t>), as an examination of the </a:t>
            </a:r>
            <a:r>
              <a:rPr b="0" i="0" lang="en-US" sz="2800" u="none" cap="none" strike="noStrike">
                <a:solidFill>
                  <a:schemeClr val="dk1"/>
                </a:solidFill>
                <a:latin typeface="Century Gothic"/>
                <a:ea typeface="Century Gothic"/>
                <a:cs typeface="Century Gothic"/>
                <a:sym typeface="Century Gothic"/>
              </a:rPr>
              <a:t>bubbleSort</a:t>
            </a:r>
            <a:r>
              <a:rPr b="0" i="0" lang="en-US" sz="2800" u="none" cap="none" strike="noStrike">
                <a:solidFill>
                  <a:schemeClr val="dk1"/>
                </a:solidFill>
                <a:latin typeface="Tahoma"/>
                <a:ea typeface="Tahoma"/>
                <a:cs typeface="Tahoma"/>
                <a:sym typeface="Tahoma"/>
              </a:rPr>
              <a:t> method reveals.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This one does not track whether an exchange was made in the nested loop, so there is no early exit.</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2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0" name="Shape 2050"/>
        <p:cNvGrpSpPr/>
        <p:nvPr/>
      </p:nvGrpSpPr>
      <p:grpSpPr>
        <a:xfrm>
          <a:off x="0" y="0"/>
          <a:ext cx="0" cy="0"/>
          <a:chOff x="0" y="0"/>
          <a:chExt cx="0" cy="0"/>
        </a:xfrm>
      </p:grpSpPr>
      <p:sp>
        <p:nvSpPr>
          <p:cNvPr id="2051" name="Google Shape;2051;p30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11.2  Complexity Analysis</a:t>
            </a:r>
            <a:endParaRPr/>
          </a:p>
        </p:txBody>
      </p:sp>
      <p:sp>
        <p:nvSpPr>
          <p:cNvPr id="2052" name="Google Shape;2052;p301"/>
          <p:cNvSpPr txBox="1"/>
          <p:nvPr>
            <p:ph idx="1" type="body"/>
          </p:nvPr>
        </p:nvSpPr>
        <p:spPr>
          <a:xfrm>
            <a:off x="762000" y="1752600"/>
            <a:ext cx="7848600" cy="4876800"/>
          </a:xfrm>
          <a:prstGeom prst="rect">
            <a:avLst/>
          </a:prstGeom>
          <a:solidFill>
            <a:schemeClr val="accent1"/>
          </a:solid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rgbClr val="000000"/>
              </a:buClr>
              <a:buSzPts val="2400"/>
              <a:buFont typeface="Courier"/>
              <a:buNone/>
            </a:pPr>
            <a:r>
              <a:rPr b="0" i="0" lang="en-US" sz="2400" u="none" cap="none" strike="noStrike">
                <a:solidFill>
                  <a:srgbClr val="000000"/>
                </a:solidFill>
                <a:latin typeface="Courier"/>
                <a:ea typeface="Courier"/>
                <a:cs typeface="Courier"/>
                <a:sym typeface="Courier"/>
              </a:rPr>
              <a:t>void bubbleSort(int[] a){</a:t>
            </a:r>
            <a:endParaRPr/>
          </a:p>
          <a:p>
            <a:pPr indent="-285750" lvl="1" marL="742950" marR="0" rtl="0" algn="l">
              <a:lnSpc>
                <a:spcPct val="90000"/>
              </a:lnSpc>
              <a:spcBef>
                <a:spcPts val="480"/>
              </a:spcBef>
              <a:spcAft>
                <a:spcPts val="0"/>
              </a:spcAft>
              <a:buClr>
                <a:srgbClr val="000000"/>
              </a:buClr>
              <a:buSzPts val="2400"/>
              <a:buFont typeface="Courier"/>
              <a:buNone/>
            </a:pPr>
            <a:r>
              <a:rPr b="0" i="0" lang="en-US" sz="2400" u="none" cap="none" strike="noStrike">
                <a:solidFill>
                  <a:srgbClr val="000000"/>
                </a:solidFill>
                <a:latin typeface="Courier"/>
                <a:ea typeface="Courier"/>
                <a:cs typeface="Courier"/>
                <a:sym typeface="Courier"/>
              </a:rPr>
              <a:t>   int k = 0;</a:t>
            </a:r>
            <a:endParaRPr/>
          </a:p>
          <a:p>
            <a:pPr indent="-285750" lvl="1" marL="742950" marR="0" rtl="0" algn="l">
              <a:lnSpc>
                <a:spcPct val="90000"/>
              </a:lnSpc>
              <a:spcBef>
                <a:spcPts val="480"/>
              </a:spcBef>
              <a:spcAft>
                <a:spcPts val="0"/>
              </a:spcAft>
              <a:buClr>
                <a:srgbClr val="000000"/>
              </a:buClr>
              <a:buSzPts val="2400"/>
              <a:buFont typeface="Courier"/>
              <a:buNone/>
            </a:pPr>
            <a:r>
              <a:rPr b="0" i="0" lang="en-US" sz="2400" u="none" cap="none" strike="noStrike">
                <a:solidFill>
                  <a:srgbClr val="000000"/>
                </a:solidFill>
                <a:latin typeface="Courier"/>
                <a:ea typeface="Courier"/>
                <a:cs typeface="Courier"/>
                <a:sym typeface="Courier"/>
              </a:rPr>
              <a:t> </a:t>
            </a:r>
            <a:endParaRPr/>
          </a:p>
          <a:p>
            <a:pPr indent="-285750" lvl="1" marL="742950" marR="0" rtl="0" algn="l">
              <a:lnSpc>
                <a:spcPct val="90000"/>
              </a:lnSpc>
              <a:spcBef>
                <a:spcPts val="480"/>
              </a:spcBef>
              <a:spcAft>
                <a:spcPts val="0"/>
              </a:spcAft>
              <a:buClr>
                <a:srgbClr val="000000"/>
              </a:buClr>
              <a:buSzPts val="2400"/>
              <a:buFont typeface="Courier"/>
              <a:buNone/>
            </a:pPr>
            <a:r>
              <a:rPr b="0" i="0" lang="en-US" sz="2400" u="none" cap="none" strike="noStrike">
                <a:solidFill>
                  <a:srgbClr val="000000"/>
                </a:solidFill>
                <a:latin typeface="Courier"/>
                <a:ea typeface="Courier"/>
                <a:cs typeface="Courier"/>
                <a:sym typeface="Courier"/>
              </a:rPr>
              <a:t>   // Make n - 1 passes through array</a:t>
            </a:r>
            <a:endParaRPr/>
          </a:p>
          <a:p>
            <a:pPr indent="-285750" lvl="1" marL="742950" marR="0" rtl="0" algn="l">
              <a:lnSpc>
                <a:spcPct val="90000"/>
              </a:lnSpc>
              <a:spcBef>
                <a:spcPts val="480"/>
              </a:spcBef>
              <a:spcAft>
                <a:spcPts val="0"/>
              </a:spcAft>
              <a:buClr>
                <a:srgbClr val="000000"/>
              </a:buClr>
              <a:buSzPts val="2400"/>
              <a:buFont typeface="Courier"/>
              <a:buNone/>
            </a:pPr>
            <a:r>
              <a:rPr b="0" i="0" lang="en-US" sz="2400" u="none" cap="none" strike="noStrike">
                <a:solidFill>
                  <a:srgbClr val="000000"/>
                </a:solidFill>
                <a:latin typeface="Courier"/>
                <a:ea typeface="Courier"/>
                <a:cs typeface="Courier"/>
                <a:sym typeface="Courier"/>
              </a:rPr>
              <a:t> </a:t>
            </a:r>
            <a:endParaRPr/>
          </a:p>
          <a:p>
            <a:pPr indent="-285750" lvl="1" marL="742950" marR="0" rtl="0" algn="l">
              <a:lnSpc>
                <a:spcPct val="90000"/>
              </a:lnSpc>
              <a:spcBef>
                <a:spcPts val="480"/>
              </a:spcBef>
              <a:spcAft>
                <a:spcPts val="0"/>
              </a:spcAft>
              <a:buClr>
                <a:srgbClr val="000000"/>
              </a:buClr>
              <a:buSzPts val="2400"/>
              <a:buFont typeface="Courier"/>
              <a:buNone/>
            </a:pPr>
            <a:r>
              <a:rPr b="0" i="0" lang="en-US" sz="2400" u="none" cap="none" strike="noStrike">
                <a:solidFill>
                  <a:srgbClr val="000000"/>
                </a:solidFill>
                <a:latin typeface="Courier"/>
                <a:ea typeface="Courier"/>
                <a:cs typeface="Courier"/>
                <a:sym typeface="Courier"/>
              </a:rPr>
              <a:t>   while (k &lt; a.length() - 1){             </a:t>
            </a:r>
            <a:r>
              <a:rPr b="0" i="0" lang="en-US" sz="1800" u="none" cap="none" strike="noStrike">
                <a:solidFill>
                  <a:srgbClr val="000000"/>
                </a:solidFill>
                <a:latin typeface="Courier"/>
                <a:ea typeface="Courier"/>
                <a:cs typeface="Courier"/>
                <a:sym typeface="Courier"/>
              </a:rPr>
              <a:t>// Loop overhead: t1</a:t>
            </a:r>
            <a:endParaRPr/>
          </a:p>
          <a:p>
            <a:pPr indent="-285750" lvl="1" marL="742950" marR="0" rtl="0" algn="l">
              <a:lnSpc>
                <a:spcPct val="90000"/>
              </a:lnSpc>
              <a:spcBef>
                <a:spcPts val="480"/>
              </a:spcBef>
              <a:spcAft>
                <a:spcPts val="0"/>
              </a:spcAft>
              <a:buClr>
                <a:srgbClr val="000000"/>
              </a:buClr>
              <a:buSzPts val="2400"/>
              <a:buFont typeface="Courier"/>
              <a:buNone/>
            </a:pPr>
            <a:r>
              <a:rPr b="0" i="0" lang="en-US" sz="2400" u="none" cap="none" strike="noStrike">
                <a:solidFill>
                  <a:srgbClr val="000000"/>
                </a:solidFill>
                <a:latin typeface="Courier"/>
                <a:ea typeface="Courier"/>
                <a:cs typeface="Courier"/>
                <a:sym typeface="Courier"/>
              </a:rPr>
              <a:t>      k++;</a:t>
            </a:r>
            <a:endParaRPr/>
          </a:p>
          <a:p>
            <a:pPr indent="-285750" lvl="1" marL="742950" marR="0" rtl="0" algn="l">
              <a:lnSpc>
                <a:spcPct val="90000"/>
              </a:lnSpc>
              <a:spcBef>
                <a:spcPts val="480"/>
              </a:spcBef>
              <a:spcAft>
                <a:spcPts val="0"/>
              </a:spcAft>
              <a:buClr>
                <a:srgbClr val="000000"/>
              </a:buClr>
              <a:buSzPts val="2400"/>
              <a:buFont typeface="Courier"/>
              <a:buNone/>
            </a:pPr>
            <a:r>
              <a:rPr b="0" i="0" lang="en-US" sz="2400" u="none" cap="none" strike="noStrike">
                <a:solidFill>
                  <a:srgbClr val="000000"/>
                </a:solidFill>
                <a:latin typeface="Courier"/>
                <a:ea typeface="Courier"/>
                <a:cs typeface="Courier"/>
                <a:sym typeface="Courier"/>
              </a:rPr>
              <a:t>      for (int j = 0; j &lt; a.length() - k; j++)    </a:t>
            </a:r>
            <a:r>
              <a:rPr b="0" i="0" lang="en-US" sz="1800" u="none" cap="none" strike="noStrike">
                <a:solidFill>
                  <a:srgbClr val="000000"/>
                </a:solidFill>
                <a:latin typeface="Courier"/>
                <a:ea typeface="Courier"/>
                <a:cs typeface="Courier"/>
                <a:sym typeface="Courier"/>
              </a:rPr>
              <a:t>// Loop overhead: t2</a:t>
            </a:r>
            <a:r>
              <a:rPr b="0" i="0" lang="en-US" sz="2400" u="none" cap="none" strike="noStrike">
                <a:solidFill>
                  <a:srgbClr val="000000"/>
                </a:solidFill>
                <a:latin typeface="Courier"/>
                <a:ea typeface="Courier"/>
                <a:cs typeface="Courier"/>
                <a:sym typeface="Courier"/>
              </a:rPr>
              <a:t>  </a:t>
            </a:r>
            <a:endParaRPr/>
          </a:p>
          <a:p>
            <a:pPr indent="-285750" lvl="1" marL="742950" marR="0" rtl="0" algn="l">
              <a:lnSpc>
                <a:spcPct val="90000"/>
              </a:lnSpc>
              <a:spcBef>
                <a:spcPts val="480"/>
              </a:spcBef>
              <a:spcAft>
                <a:spcPts val="0"/>
              </a:spcAft>
              <a:buClr>
                <a:srgbClr val="000000"/>
              </a:buClr>
              <a:buSzPts val="2400"/>
              <a:buFont typeface="Courier"/>
              <a:buNone/>
            </a:pPr>
            <a:r>
              <a:rPr b="0" i="0" lang="en-US" sz="2400" u="none" cap="none" strike="noStrike">
                <a:solidFill>
                  <a:srgbClr val="000000"/>
                </a:solidFill>
                <a:latin typeface="Courier"/>
                <a:ea typeface="Courier"/>
                <a:cs typeface="Courier"/>
                <a:sym typeface="Courier"/>
              </a:rPr>
              <a:t>         if (a[j] &gt; a[j + 1])                     </a:t>
            </a:r>
            <a:r>
              <a:rPr b="0" i="0" lang="en-US" sz="1800" u="none" cap="none" strike="noStrike">
                <a:solidFill>
                  <a:srgbClr val="000000"/>
                </a:solidFill>
                <a:latin typeface="Courier"/>
                <a:ea typeface="Courier"/>
                <a:cs typeface="Courier"/>
                <a:sym typeface="Courier"/>
              </a:rPr>
              <a:t>// Comparison: t3</a:t>
            </a:r>
            <a:endParaRPr/>
          </a:p>
          <a:p>
            <a:pPr indent="-285750" lvl="1" marL="742950" marR="0" rtl="0" algn="l">
              <a:lnSpc>
                <a:spcPct val="90000"/>
              </a:lnSpc>
              <a:spcBef>
                <a:spcPts val="480"/>
              </a:spcBef>
              <a:spcAft>
                <a:spcPts val="0"/>
              </a:spcAft>
              <a:buClr>
                <a:srgbClr val="000000"/>
              </a:buClr>
              <a:buSzPts val="2400"/>
              <a:buFont typeface="Courier"/>
              <a:buNone/>
            </a:pPr>
            <a:r>
              <a:rPr b="0" i="0" lang="en-US" sz="2400" u="none" cap="none" strike="noStrike">
                <a:solidFill>
                  <a:srgbClr val="000000"/>
                </a:solidFill>
                <a:latin typeface="Courier"/>
                <a:ea typeface="Courier"/>
                <a:cs typeface="Courier"/>
                <a:sym typeface="Courier"/>
              </a:rPr>
              <a:t>            swap(a, j, j + 1);	               </a:t>
            </a:r>
            <a:r>
              <a:rPr b="0" i="0" lang="en-US" sz="1800" u="none" cap="none" strike="noStrike">
                <a:solidFill>
                  <a:srgbClr val="000000"/>
                </a:solidFill>
                <a:latin typeface="Courier"/>
                <a:ea typeface="Courier"/>
                <a:cs typeface="Courier"/>
                <a:sym typeface="Courier"/>
              </a:rPr>
              <a:t>// Assignments: t4</a:t>
            </a:r>
            <a:endParaRPr/>
          </a:p>
          <a:p>
            <a:pPr indent="-285750" lvl="1" marL="742950" marR="0" rtl="0" algn="l">
              <a:lnSpc>
                <a:spcPct val="90000"/>
              </a:lnSpc>
              <a:spcBef>
                <a:spcPts val="480"/>
              </a:spcBef>
              <a:spcAft>
                <a:spcPts val="0"/>
              </a:spcAft>
              <a:buClr>
                <a:srgbClr val="000000"/>
              </a:buClr>
              <a:buSzPts val="2400"/>
              <a:buFont typeface="Courier"/>
              <a:buNone/>
            </a:pPr>
            <a:r>
              <a:rPr b="0" i="0" lang="en-US" sz="2400" u="none" cap="none" strike="noStrike">
                <a:solidFill>
                  <a:srgbClr val="000000"/>
                </a:solidFill>
                <a:latin typeface="Courier"/>
                <a:ea typeface="Courier"/>
                <a:cs typeface="Courier"/>
                <a:sym typeface="Courier"/>
              </a:rPr>
              <a:t>	}</a:t>
            </a:r>
            <a:endParaRPr/>
          </a:p>
          <a:p>
            <a:pPr indent="-285750" lvl="1" marL="742950" marR="0" rtl="0" algn="l">
              <a:lnSpc>
                <a:spcPct val="90000"/>
              </a:lnSpc>
              <a:spcBef>
                <a:spcPts val="48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 </a:t>
            </a:r>
            <a:endParaRPr/>
          </a:p>
        </p:txBody>
      </p:sp>
    </p:spTree>
  </p:cSld>
  <p:clrMapOvr>
    <a:masterClrMapping/>
  </p:clrMapOvr>
</p:sld>
</file>

<file path=ppt/slides/slide2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6" name="Shape 2056"/>
        <p:cNvGrpSpPr/>
        <p:nvPr/>
      </p:nvGrpSpPr>
      <p:grpSpPr>
        <a:xfrm>
          <a:off x="0" y="0"/>
          <a:ext cx="0" cy="0"/>
          <a:chOff x="0" y="0"/>
          <a:chExt cx="0" cy="0"/>
        </a:xfrm>
      </p:grpSpPr>
      <p:sp>
        <p:nvSpPr>
          <p:cNvPr id="2057" name="Google Shape;2057;p30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11.2  Complexity Analysis</a:t>
            </a:r>
            <a:endParaRPr/>
          </a:p>
        </p:txBody>
      </p:sp>
      <p:sp>
        <p:nvSpPr>
          <p:cNvPr id="2058" name="Google Shape;2058;p302"/>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outer loop of the sort method executes </a:t>
            </a:r>
            <a:r>
              <a:rPr b="0" i="1" lang="en-US" sz="2400" u="none" cap="none" strike="noStrike">
                <a:solidFill>
                  <a:schemeClr val="dk1"/>
                </a:solidFill>
                <a:latin typeface="Tahoma"/>
                <a:ea typeface="Tahoma"/>
                <a:cs typeface="Tahoma"/>
                <a:sym typeface="Tahoma"/>
              </a:rPr>
              <a:t>n</a:t>
            </a:r>
            <a:r>
              <a:rPr b="0" i="0" lang="en-US" sz="2400" u="none" cap="none" strike="noStrike">
                <a:solidFill>
                  <a:schemeClr val="dk1"/>
                </a:solidFill>
                <a:latin typeface="Tahoma"/>
                <a:ea typeface="Tahoma"/>
                <a:cs typeface="Tahoma"/>
                <a:sym typeface="Tahoma"/>
              </a:rPr>
              <a:t> - 1 times, where </a:t>
            </a:r>
            <a:r>
              <a:rPr b="0" i="1" lang="en-US" sz="2400" u="none" cap="none" strike="noStrike">
                <a:solidFill>
                  <a:schemeClr val="dk1"/>
                </a:solidFill>
                <a:latin typeface="Tahoma"/>
                <a:ea typeface="Tahoma"/>
                <a:cs typeface="Tahoma"/>
                <a:sym typeface="Tahoma"/>
              </a:rPr>
              <a:t>n</a:t>
            </a:r>
            <a:r>
              <a:rPr b="0" i="0" lang="en-US" sz="2400" u="none" cap="none" strike="noStrike">
                <a:solidFill>
                  <a:schemeClr val="dk1"/>
                </a:solidFill>
                <a:latin typeface="Tahoma"/>
                <a:ea typeface="Tahoma"/>
                <a:cs typeface="Tahoma"/>
                <a:sym typeface="Tahoma"/>
              </a:rPr>
              <a:t> is the length of the array.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Each time the inner loop is activated, it iterates a different number of times.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On the first activation it iterates </a:t>
            </a:r>
            <a:r>
              <a:rPr b="0" i="1" lang="en-US" sz="2400" u="none" cap="none" strike="noStrike">
                <a:solidFill>
                  <a:schemeClr val="dk1"/>
                </a:solidFill>
                <a:latin typeface="Tahoma"/>
                <a:ea typeface="Tahoma"/>
                <a:cs typeface="Tahoma"/>
                <a:sym typeface="Tahoma"/>
              </a:rPr>
              <a:t>n</a:t>
            </a:r>
            <a:r>
              <a:rPr b="0" i="0" lang="en-US" sz="2400" u="none" cap="none" strike="noStrike">
                <a:solidFill>
                  <a:schemeClr val="dk1"/>
                </a:solidFill>
                <a:latin typeface="Tahoma"/>
                <a:ea typeface="Tahoma"/>
                <a:cs typeface="Tahoma"/>
                <a:sym typeface="Tahoma"/>
              </a:rPr>
              <a:t> - 1 times, on the second </a:t>
            </a:r>
            <a:r>
              <a:rPr b="0" i="1" lang="en-US" sz="2400" u="none" cap="none" strike="noStrike">
                <a:solidFill>
                  <a:schemeClr val="dk1"/>
                </a:solidFill>
                <a:latin typeface="Tahoma"/>
                <a:ea typeface="Tahoma"/>
                <a:cs typeface="Tahoma"/>
                <a:sym typeface="Tahoma"/>
              </a:rPr>
              <a:t>n</a:t>
            </a:r>
            <a:r>
              <a:rPr b="0" i="0" lang="en-US" sz="2400" u="none" cap="none" strike="noStrike">
                <a:solidFill>
                  <a:schemeClr val="dk1"/>
                </a:solidFill>
                <a:latin typeface="Tahoma"/>
                <a:ea typeface="Tahoma"/>
                <a:cs typeface="Tahoma"/>
                <a:sym typeface="Tahoma"/>
              </a:rPr>
              <a:t> - 2, and so on.</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On the last activation it iterates once.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average number of iterations is </a:t>
            </a:r>
            <a:r>
              <a:rPr b="0" i="1" lang="en-US" sz="2400" u="none" cap="none" strike="noStrike">
                <a:solidFill>
                  <a:schemeClr val="dk1"/>
                </a:solidFill>
                <a:latin typeface="Tahoma"/>
                <a:ea typeface="Tahoma"/>
                <a:cs typeface="Tahoma"/>
                <a:sym typeface="Tahoma"/>
              </a:rPr>
              <a:t>n</a:t>
            </a:r>
            <a:r>
              <a:rPr b="0" i="0" lang="en-US" sz="2400" u="none" cap="none" strike="noStrike">
                <a:solidFill>
                  <a:schemeClr val="dk1"/>
                </a:solidFill>
                <a:latin typeface="Tahoma"/>
                <a:ea typeface="Tahoma"/>
                <a:cs typeface="Tahoma"/>
                <a:sym typeface="Tahoma"/>
              </a:rPr>
              <a:t> / 2.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On some iterations, elements </a:t>
            </a:r>
            <a:r>
              <a:rPr b="0" i="0" lang="en-US" sz="2400" u="none" cap="none" strike="noStrike">
                <a:solidFill>
                  <a:schemeClr val="dk1"/>
                </a:solidFill>
                <a:latin typeface="Century Gothic"/>
                <a:ea typeface="Century Gothic"/>
                <a:cs typeface="Century Gothic"/>
                <a:sym typeface="Century Gothic"/>
              </a:rPr>
              <a:t>a[i]</a:t>
            </a:r>
            <a:r>
              <a:rPr b="0" i="0" lang="en-US" sz="2400" u="none" cap="none" strike="noStrike">
                <a:solidFill>
                  <a:schemeClr val="dk1"/>
                </a:solidFill>
                <a:latin typeface="Tahoma"/>
                <a:ea typeface="Tahoma"/>
                <a:cs typeface="Tahoma"/>
                <a:sym typeface="Tahoma"/>
              </a:rPr>
              <a:t> and </a:t>
            </a:r>
            <a:r>
              <a:rPr b="0" i="0" lang="en-US" sz="2400" u="none" cap="none" strike="noStrike">
                <a:solidFill>
                  <a:schemeClr val="dk1"/>
                </a:solidFill>
                <a:latin typeface="Century Gothic"/>
                <a:ea typeface="Century Gothic"/>
                <a:cs typeface="Century Gothic"/>
                <a:sym typeface="Century Gothic"/>
              </a:rPr>
              <a:t>a[j]</a:t>
            </a:r>
            <a:r>
              <a:rPr b="0" i="0" lang="en-US" sz="2400" u="none" cap="none" strike="noStrike">
                <a:solidFill>
                  <a:schemeClr val="dk1"/>
                </a:solidFill>
                <a:latin typeface="Tahoma"/>
                <a:ea typeface="Tahoma"/>
                <a:cs typeface="Tahoma"/>
                <a:sym typeface="Tahoma"/>
              </a:rPr>
              <a:t> are interchanged in time </a:t>
            </a:r>
            <a:r>
              <a:rPr b="0" i="0" lang="en-US" sz="2400" u="none" cap="none" strike="noStrike">
                <a:solidFill>
                  <a:schemeClr val="dk1"/>
                </a:solidFill>
                <a:latin typeface="Century Gothic"/>
                <a:ea typeface="Century Gothic"/>
                <a:cs typeface="Century Gothic"/>
                <a:sym typeface="Century Gothic"/>
              </a:rPr>
              <a:t>t4</a:t>
            </a:r>
            <a:r>
              <a:rPr b="0" i="0" lang="en-US" sz="2400" u="none" cap="none" strike="noStrike">
                <a:solidFill>
                  <a:schemeClr val="dk1"/>
                </a:solidFill>
                <a:latin typeface="Tahoma"/>
                <a:ea typeface="Tahoma"/>
                <a:cs typeface="Tahoma"/>
                <a:sym typeface="Tahoma"/>
              </a:rPr>
              <a:t>, and on other iterations, they are not.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So on the average iteration, let's say time </a:t>
            </a:r>
            <a:r>
              <a:rPr b="0" i="0" lang="en-US" sz="2400" u="none" cap="none" strike="noStrike">
                <a:solidFill>
                  <a:schemeClr val="dk1"/>
                </a:solidFill>
                <a:latin typeface="Century Gothic"/>
                <a:ea typeface="Century Gothic"/>
                <a:cs typeface="Century Gothic"/>
                <a:sym typeface="Century Gothic"/>
              </a:rPr>
              <a:t>t5</a:t>
            </a:r>
            <a:r>
              <a:rPr b="0" i="0" lang="en-US" sz="2400" u="none" cap="none" strike="noStrike">
                <a:solidFill>
                  <a:schemeClr val="dk1"/>
                </a:solidFill>
                <a:latin typeface="Tahoma"/>
                <a:ea typeface="Tahoma"/>
                <a:cs typeface="Tahoma"/>
                <a:sym typeface="Tahoma"/>
              </a:rPr>
              <a:t> is spent doing an interchange. </a:t>
            </a:r>
            <a:endParaRPr/>
          </a:p>
        </p:txBody>
      </p:sp>
    </p:spTree>
  </p:cSld>
  <p:clrMapOvr>
    <a:masterClrMapping/>
  </p:clrMapOvr>
</p:sld>
</file>

<file path=ppt/slides/slide2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2" name="Shape 2062"/>
        <p:cNvGrpSpPr/>
        <p:nvPr/>
      </p:nvGrpSpPr>
      <p:grpSpPr>
        <a:xfrm>
          <a:off x="0" y="0"/>
          <a:ext cx="0" cy="0"/>
          <a:chOff x="0" y="0"/>
          <a:chExt cx="0" cy="0"/>
        </a:xfrm>
      </p:grpSpPr>
      <p:sp>
        <p:nvSpPr>
          <p:cNvPr id="2063" name="Google Shape;2063;p30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11.2  Complexity Analysis</a:t>
            </a:r>
            <a:endParaRPr/>
          </a:p>
        </p:txBody>
      </p:sp>
      <p:sp>
        <p:nvSpPr>
          <p:cNvPr id="2064" name="Google Shape;2064;p303"/>
          <p:cNvSpPr txBox="1"/>
          <p:nvPr>
            <p:ph idx="1" type="body"/>
          </p:nvPr>
        </p:nvSpPr>
        <p:spPr>
          <a:xfrm>
            <a:off x="838200" y="1752600"/>
            <a:ext cx="77724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execution time of the method can now be expressed as:</a:t>
            </a:r>
            <a:endParaRPr/>
          </a:p>
        </p:txBody>
      </p:sp>
      <p:sp>
        <p:nvSpPr>
          <p:cNvPr id="2065" name="Google Shape;2065;p303"/>
          <p:cNvSpPr txBox="1"/>
          <p:nvPr/>
        </p:nvSpPr>
        <p:spPr>
          <a:xfrm>
            <a:off x="685800" y="2971800"/>
            <a:ext cx="8077200" cy="2014537"/>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executionTime</a:t>
            </a:r>
            <a:endParaRPr b="0" i="0" sz="1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t1 + (n - 1) * (t1 + (n / 2) * (t2 + t3 + t5))</a:t>
            </a:r>
            <a:endParaRPr b="0" i="0" sz="1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t1 + n * t1 – t1 + (n * n / 2) * (t2 + t3 + t4) – </a:t>
            </a:r>
            <a:endParaRPr b="0" i="0" sz="1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(n / 2) * (t2 + t3 + t4)</a:t>
            </a:r>
            <a:endParaRPr b="0" i="0" sz="1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k1 + n * k2 + n * n * k3</a:t>
            </a:r>
            <a:endParaRPr b="0" i="0" sz="1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n * n * k3               </a:t>
            </a:r>
            <a:r>
              <a:rPr b="0" i="0" lang="en-US" sz="1800" u="none">
                <a:solidFill>
                  <a:schemeClr val="dk1"/>
                </a:solidFill>
                <a:latin typeface="Tahoma"/>
                <a:ea typeface="Tahoma"/>
                <a:cs typeface="Tahoma"/>
                <a:sym typeface="Tahoma"/>
              </a:rPr>
              <a:t>for large values of </a:t>
            </a:r>
            <a:r>
              <a:rPr b="0" i="1" lang="en-US" sz="1800" u="none">
                <a:solidFill>
                  <a:schemeClr val="dk1"/>
                </a:solidFill>
                <a:latin typeface="Courier New"/>
                <a:ea typeface="Courier New"/>
                <a:cs typeface="Courier New"/>
                <a:sym typeface="Courier New"/>
              </a:rPr>
              <a:t>n</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O(n</a:t>
            </a:r>
            <a:r>
              <a:rPr b="0" baseline="30000" i="0" lang="en-US" sz="1800" u="none">
                <a:solidFill>
                  <a:schemeClr val="dk1"/>
                </a:solidFill>
                <a:latin typeface="Courier New"/>
                <a:ea typeface="Courier New"/>
                <a:cs typeface="Courier New"/>
                <a:sym typeface="Courier New"/>
              </a:rPr>
              <a:t>2</a:t>
            </a:r>
            <a:r>
              <a:rPr b="0" i="0" lang="en-US" sz="1800" u="none">
                <a:solidFill>
                  <a:schemeClr val="dk1"/>
                </a:solidFill>
                <a:latin typeface="Courier New"/>
                <a:ea typeface="Courier New"/>
                <a:cs typeface="Courier New"/>
                <a:sym typeface="Courier New"/>
              </a:rPr>
              <a:t>) </a:t>
            </a:r>
            <a:endParaRPr/>
          </a:p>
        </p:txBody>
      </p:sp>
    </p:spTree>
  </p:cSld>
  <p:clrMapOvr>
    <a:masterClrMapping/>
  </p:clrMapOvr>
</p:sld>
</file>

<file path=ppt/slides/slide2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9" name="Shape 2069"/>
        <p:cNvGrpSpPr/>
        <p:nvPr/>
      </p:nvGrpSpPr>
      <p:grpSpPr>
        <a:xfrm>
          <a:off x="0" y="0"/>
          <a:ext cx="0" cy="0"/>
          <a:chOff x="0" y="0"/>
          <a:chExt cx="0" cy="0"/>
        </a:xfrm>
      </p:grpSpPr>
      <p:sp>
        <p:nvSpPr>
          <p:cNvPr id="2070" name="Google Shape;2070;p30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11.2  Complexity Analysis</a:t>
            </a:r>
            <a:endParaRPr/>
          </a:p>
        </p:txBody>
      </p:sp>
      <p:sp>
        <p:nvSpPr>
          <p:cNvPr id="2071" name="Google Shape;2071;p304"/>
          <p:cNvSpPr txBox="1"/>
          <p:nvPr>
            <p:ph idx="1" type="body"/>
          </p:nvPr>
        </p:nvSpPr>
        <p:spPr>
          <a:xfrm>
            <a:off x="838200" y="1676400"/>
            <a:ext cx="77724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Common Big-O Values</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Table 11-1 lists some other common big-O values together with their names.</a:t>
            </a:r>
            <a:endParaRPr/>
          </a:p>
        </p:txBody>
      </p:sp>
      <p:pic>
        <p:nvPicPr>
          <p:cNvPr id="2072" name="Google Shape;2072;p304"/>
          <p:cNvPicPr preferRelativeResize="0"/>
          <p:nvPr/>
        </p:nvPicPr>
        <p:blipFill rotWithShape="1">
          <a:blip r:embed="rId3">
            <a:alphaModFix/>
          </a:blip>
          <a:srcRect b="0" l="0" r="0" t="0"/>
          <a:stretch/>
        </p:blipFill>
        <p:spPr>
          <a:xfrm>
            <a:off x="2133600" y="3276600"/>
            <a:ext cx="5105400" cy="3267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Lesson 8:  Introduction</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To Arrays</a:t>
            </a:r>
            <a:endParaRPr/>
          </a:p>
        </p:txBody>
      </p:sp>
      <p:sp>
        <p:nvSpPr>
          <p:cNvPr id="178" name="Google Shape;178;p8"/>
          <p:cNvSpPr txBox="1"/>
          <p:nvPr>
            <p:ph idx="1" type="body"/>
          </p:nvPr>
        </p:nvSpPr>
        <p:spPr>
          <a:xfrm>
            <a:off x="838200" y="1828800"/>
            <a:ext cx="77724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600"/>
              <a:buFont typeface="Tahoma"/>
              <a:buNone/>
            </a:pPr>
            <a:r>
              <a:rPr b="1" i="0" lang="en-US" sz="3600" u="none" cap="none" strike="noStrike">
                <a:solidFill>
                  <a:schemeClr val="dk1"/>
                </a:solidFill>
                <a:latin typeface="Tahoma"/>
                <a:ea typeface="Tahoma"/>
                <a:cs typeface="Tahoma"/>
                <a:sym typeface="Tahoma"/>
              </a:rPr>
              <a:t>Objectives:</a:t>
            </a:r>
            <a:endParaRPr/>
          </a:p>
          <a:p>
            <a:pPr indent="-254000" lvl="0" marL="342900" marR="0" rtl="0" algn="l">
              <a:lnSpc>
                <a:spcPct val="90000"/>
              </a:lnSpc>
              <a:spcBef>
                <a:spcPts val="280"/>
              </a:spcBef>
              <a:spcAft>
                <a:spcPts val="0"/>
              </a:spcAft>
              <a:buClr>
                <a:schemeClr val="dk1"/>
              </a:buClr>
              <a:buSzPts val="1400"/>
              <a:buFont typeface="Tahoma"/>
              <a:buNone/>
            </a:pPr>
            <a:r>
              <a:t/>
            </a:r>
            <a:endParaRPr b="1" i="0" sz="1400" u="none" cap="none" strike="noStrike">
              <a:solidFill>
                <a:schemeClr val="dk1"/>
              </a:solidFill>
              <a:latin typeface="Tahoma"/>
              <a:ea typeface="Tahoma"/>
              <a:cs typeface="Tahoma"/>
              <a:sym typeface="Tahoma"/>
            </a:endParaRPr>
          </a:p>
          <a:p>
            <a:pPr indent="-285750" lvl="1" marL="742950" marR="0" rtl="0" algn="l">
              <a:lnSpc>
                <a:spcPct val="90000"/>
              </a:lnSpc>
              <a:spcBef>
                <a:spcPts val="600"/>
              </a:spcBef>
              <a:spcAft>
                <a:spcPts val="0"/>
              </a:spcAft>
              <a:buClr>
                <a:schemeClr val="dk1"/>
              </a:buClr>
              <a:buSzPts val="3000"/>
              <a:buFont typeface="Tahoma"/>
              <a:buChar char="•"/>
            </a:pPr>
            <a:r>
              <a:rPr b="0" i="0" lang="en-US" sz="3000" u="none" cap="none" strike="noStrike">
                <a:solidFill>
                  <a:schemeClr val="dk1"/>
                </a:solidFill>
                <a:latin typeface="Tahoma"/>
                <a:ea typeface="Tahoma"/>
                <a:cs typeface="Tahoma"/>
                <a:sym typeface="Tahoma"/>
              </a:rPr>
              <a:t>Write programs that handle collections of similar items.</a:t>
            </a:r>
            <a:endParaRPr/>
          </a:p>
          <a:p>
            <a:pPr indent="-285750" lvl="1" marL="742950" marR="0" rtl="0" algn="l">
              <a:lnSpc>
                <a:spcPct val="90000"/>
              </a:lnSpc>
              <a:spcBef>
                <a:spcPts val="600"/>
              </a:spcBef>
              <a:spcAft>
                <a:spcPts val="0"/>
              </a:spcAft>
              <a:buClr>
                <a:schemeClr val="dk1"/>
              </a:buClr>
              <a:buSzPts val="3000"/>
              <a:buFont typeface="Tahoma"/>
              <a:buChar char="•"/>
            </a:pPr>
            <a:r>
              <a:rPr b="0" i="0" lang="en-US" sz="3000" u="none" cap="none" strike="noStrike">
                <a:solidFill>
                  <a:schemeClr val="dk1"/>
                </a:solidFill>
                <a:latin typeface="Tahoma"/>
                <a:ea typeface="Tahoma"/>
                <a:cs typeface="Tahoma"/>
                <a:sym typeface="Tahoma"/>
              </a:rPr>
              <a:t>Declare array variables and instantiate array objects.</a:t>
            </a:r>
            <a:endParaRPr/>
          </a:p>
          <a:p>
            <a:pPr indent="-285750" lvl="1" marL="742950" marR="0" rtl="0" algn="l">
              <a:lnSpc>
                <a:spcPct val="90000"/>
              </a:lnSpc>
              <a:spcBef>
                <a:spcPts val="600"/>
              </a:spcBef>
              <a:spcAft>
                <a:spcPts val="0"/>
              </a:spcAft>
              <a:buClr>
                <a:schemeClr val="dk1"/>
              </a:buClr>
              <a:buSzPts val="3000"/>
              <a:buFont typeface="Tahoma"/>
              <a:buChar char="•"/>
            </a:pPr>
            <a:r>
              <a:rPr b="0" i="0" lang="en-US" sz="3000" u="none" cap="none" strike="noStrike">
                <a:solidFill>
                  <a:schemeClr val="dk1"/>
                </a:solidFill>
                <a:latin typeface="Tahoma"/>
                <a:ea typeface="Tahoma"/>
                <a:cs typeface="Tahoma"/>
                <a:sym typeface="Tahoma"/>
              </a:rPr>
              <a:t>Manipulate arrays with loops.</a:t>
            </a:r>
            <a:endParaRPr/>
          </a:p>
          <a:p>
            <a:pPr indent="-285750" lvl="1" marL="742950" marR="0" rtl="0" algn="l">
              <a:lnSpc>
                <a:spcPct val="90000"/>
              </a:lnSpc>
              <a:spcBef>
                <a:spcPts val="600"/>
              </a:spcBef>
              <a:spcAft>
                <a:spcPts val="0"/>
              </a:spcAft>
              <a:buClr>
                <a:schemeClr val="dk1"/>
              </a:buClr>
              <a:buSzPts val="3000"/>
              <a:buFont typeface="Tahoma"/>
              <a:buChar char="•"/>
            </a:pPr>
            <a:r>
              <a:rPr b="0" i="0" lang="en-US" sz="3000" u="none" cap="none" strike="noStrike">
                <a:solidFill>
                  <a:schemeClr val="dk1"/>
                </a:solidFill>
                <a:latin typeface="Tahoma"/>
                <a:ea typeface="Tahoma"/>
                <a:cs typeface="Tahoma"/>
                <a:sym typeface="Tahoma"/>
              </a:rPr>
              <a:t>Write methods to manipulate arrays.</a:t>
            </a:r>
            <a:endParaRPr/>
          </a:p>
          <a:p>
            <a:pPr indent="-285750" lvl="1" marL="742950" marR="0" rtl="0" algn="l">
              <a:lnSpc>
                <a:spcPct val="90000"/>
              </a:lnSpc>
              <a:spcBef>
                <a:spcPts val="600"/>
              </a:spcBef>
              <a:spcAft>
                <a:spcPts val="0"/>
              </a:spcAft>
              <a:buClr>
                <a:schemeClr val="dk1"/>
              </a:buClr>
              <a:buSzPts val="3000"/>
              <a:buFont typeface="Tahoma"/>
              <a:buChar char="•"/>
            </a:pPr>
            <a:r>
              <a:rPr b="0" i="0" lang="en-US" sz="3000" u="none" cap="none" strike="noStrike">
                <a:solidFill>
                  <a:schemeClr val="dk1"/>
                </a:solidFill>
                <a:latin typeface="Tahoma"/>
                <a:ea typeface="Tahoma"/>
                <a:cs typeface="Tahoma"/>
                <a:sym typeface="Tahoma"/>
              </a:rPr>
              <a:t>Create parallel arrays and two-dimensional arrays.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0" name="Shape 360"/>
        <p:cNvGrpSpPr/>
        <p:nvPr/>
      </p:nvGrpSpPr>
      <p:grpSpPr>
        <a:xfrm>
          <a:off x="0" y="0"/>
          <a:ext cx="0" cy="0"/>
          <a:chOff x="0" y="0"/>
          <a:chExt cx="0" cy="0"/>
        </a:xfrm>
      </p:grpSpPr>
      <p:sp>
        <p:nvSpPr>
          <p:cNvPr id="361" name="Google Shape;361;p3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8.5  Working with Arrays That Are Not Full</a:t>
            </a:r>
            <a:endParaRPr/>
          </a:p>
        </p:txBody>
      </p:sp>
      <p:sp>
        <p:nvSpPr>
          <p:cNvPr id="362" name="Google Shape;362;p35"/>
          <p:cNvSpPr txBox="1"/>
          <p:nvPr/>
        </p:nvSpPr>
        <p:spPr>
          <a:xfrm>
            <a:off x="838200" y="2362200"/>
            <a:ext cx="7772400" cy="34448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abc[50];</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size = 0;</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code that puts values into some initial portion of the array and sets </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the value of size ...</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sum = 0;</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for (int i = 0; i &lt; size; i++) // size contains 			//the number items in the array</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sum += abc[i];</a:t>
            </a:r>
            <a:r>
              <a:rPr b="0" i="0" lang="en-US" sz="2000" u="none">
                <a:solidFill>
                  <a:srgbClr val="E44C22"/>
                </a:solidFill>
                <a:latin typeface="Tahoma"/>
                <a:ea typeface="Tahoma"/>
                <a:cs typeface="Tahoma"/>
                <a:sym typeface="Tahoma"/>
              </a:rPr>
              <a:t> </a:t>
            </a:r>
            <a:endParaRPr/>
          </a:p>
        </p:txBody>
      </p:sp>
    </p:spTree>
  </p:cSld>
  <p:clrMapOvr>
    <a:masterClrMapping/>
  </p:clrMapOvr>
</p:sld>
</file>

<file path=ppt/slides/slide3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6" name="Shape 2076"/>
        <p:cNvGrpSpPr/>
        <p:nvPr/>
      </p:nvGrpSpPr>
      <p:grpSpPr>
        <a:xfrm>
          <a:off x="0" y="0"/>
          <a:ext cx="0" cy="0"/>
          <a:chOff x="0" y="0"/>
          <a:chExt cx="0" cy="0"/>
        </a:xfrm>
      </p:grpSpPr>
      <p:sp>
        <p:nvSpPr>
          <p:cNvPr id="2077" name="Google Shape;2077;p30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11.2  Complexity Analysis</a:t>
            </a:r>
            <a:endParaRPr/>
          </a:p>
        </p:txBody>
      </p:sp>
      <p:sp>
        <p:nvSpPr>
          <p:cNvPr id="2078" name="Google Shape;2078;p305"/>
          <p:cNvSpPr txBox="1"/>
          <p:nvPr>
            <p:ph idx="1" type="body"/>
          </p:nvPr>
        </p:nvSpPr>
        <p:spPr>
          <a:xfrm>
            <a:off x="685800" y="1600200"/>
            <a:ext cx="79248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values in Table 11-1 are listed from "best" to "worst."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Given two methods that perform the same task, but in different ways, we tend to prefer the one that is O(n) over the one that is O(n2).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Suppose that the exact run time of two methods is:</a:t>
            </a:r>
            <a:endParaRPr/>
          </a:p>
        </p:txBody>
      </p:sp>
      <p:sp>
        <p:nvSpPr>
          <p:cNvPr id="2079" name="Google Shape;2079;p305"/>
          <p:cNvSpPr txBox="1"/>
          <p:nvPr/>
        </p:nvSpPr>
        <p:spPr>
          <a:xfrm>
            <a:off x="1752600" y="4800600"/>
            <a:ext cx="6553200" cy="1463675"/>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0"/>
              <a:buFont typeface="Courier New"/>
              <a:buNone/>
            </a:pPr>
            <a:r>
              <a:rPr b="0" i="0" lang="en-US" sz="3000" u="none">
                <a:solidFill>
                  <a:schemeClr val="dk1"/>
                </a:solidFill>
                <a:latin typeface="Courier New"/>
                <a:ea typeface="Courier New"/>
                <a:cs typeface="Courier New"/>
                <a:sym typeface="Courier New"/>
              </a:rPr>
              <a:t>10,000 + 400n       </a:t>
            </a:r>
            <a:r>
              <a:rPr b="0" i="0" lang="en-US" sz="2000" u="none">
                <a:solidFill>
                  <a:schemeClr val="dk1"/>
                </a:solidFill>
                <a:latin typeface="Courier New"/>
                <a:ea typeface="Courier New"/>
                <a:cs typeface="Courier New"/>
                <a:sym typeface="Courier New"/>
              </a:rPr>
              <a:t>// method 1</a:t>
            </a:r>
            <a:endParaRPr b="0" i="0" sz="20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3000"/>
              <a:buFont typeface="Times"/>
              <a:buNone/>
            </a:pPr>
            <a:r>
              <a:rPr b="0" i="0" lang="en-US" sz="3000" u="none">
                <a:solidFill>
                  <a:schemeClr val="dk1"/>
                </a:solidFill>
                <a:latin typeface="Times"/>
                <a:ea typeface="Times"/>
                <a:cs typeface="Times"/>
                <a:sym typeface="Times"/>
              </a:rPr>
              <a:t>and</a:t>
            </a:r>
            <a:endParaRPr/>
          </a:p>
          <a:p>
            <a:pPr indent="0" lvl="0" marL="0" marR="0" rtl="0" algn="l">
              <a:lnSpc>
                <a:spcPct val="100000"/>
              </a:lnSpc>
              <a:spcBef>
                <a:spcPts val="0"/>
              </a:spcBef>
              <a:spcAft>
                <a:spcPts val="0"/>
              </a:spcAft>
              <a:buClr>
                <a:schemeClr val="dk1"/>
              </a:buClr>
              <a:buSzPts val="3000"/>
              <a:buFont typeface="Courier New"/>
              <a:buNone/>
            </a:pPr>
            <a:r>
              <a:rPr b="0" i="0" lang="en-US" sz="3000" u="none">
                <a:solidFill>
                  <a:schemeClr val="dk1"/>
                </a:solidFill>
                <a:latin typeface="Courier New"/>
                <a:ea typeface="Courier New"/>
                <a:cs typeface="Courier New"/>
                <a:sym typeface="Courier New"/>
              </a:rPr>
              <a:t>10,000 + n</a:t>
            </a:r>
            <a:r>
              <a:rPr b="0" baseline="30000" i="0" lang="en-US" sz="3000" u="none">
                <a:solidFill>
                  <a:schemeClr val="dk1"/>
                </a:solidFill>
                <a:latin typeface="Courier New"/>
                <a:ea typeface="Courier New"/>
                <a:cs typeface="Courier New"/>
                <a:sym typeface="Courier New"/>
              </a:rPr>
              <a:t>2</a:t>
            </a:r>
            <a:r>
              <a:rPr b="0" i="0" lang="en-US" sz="3000" u="none">
                <a:solidFill>
                  <a:schemeClr val="dk1"/>
                </a:solidFill>
                <a:latin typeface="Courier New"/>
                <a:ea typeface="Courier New"/>
                <a:cs typeface="Courier New"/>
                <a:sym typeface="Courier New"/>
              </a:rPr>
              <a:t>         </a:t>
            </a:r>
            <a:r>
              <a:rPr b="0" i="0" lang="en-US" sz="2000" u="none">
                <a:solidFill>
                  <a:schemeClr val="dk1"/>
                </a:solidFill>
                <a:latin typeface="Courier New"/>
                <a:ea typeface="Courier New"/>
                <a:cs typeface="Courier New"/>
                <a:sym typeface="Courier New"/>
              </a:rPr>
              <a:t>// method 2</a:t>
            </a:r>
            <a:endParaRPr/>
          </a:p>
        </p:txBody>
      </p:sp>
    </p:spTree>
  </p:cSld>
  <p:clrMapOvr>
    <a:masterClrMapping/>
  </p:clrMapOvr>
</p:sld>
</file>

<file path=ppt/slides/slide3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3" name="Shape 2083"/>
        <p:cNvGrpSpPr/>
        <p:nvPr/>
      </p:nvGrpSpPr>
      <p:grpSpPr>
        <a:xfrm>
          <a:off x="0" y="0"/>
          <a:ext cx="0" cy="0"/>
          <a:chOff x="0" y="0"/>
          <a:chExt cx="0" cy="0"/>
        </a:xfrm>
      </p:grpSpPr>
      <p:sp>
        <p:nvSpPr>
          <p:cNvPr id="2084" name="Google Shape;2084;p30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11.2  Complexity Analysis</a:t>
            </a:r>
            <a:endParaRPr/>
          </a:p>
        </p:txBody>
      </p:sp>
      <p:sp>
        <p:nvSpPr>
          <p:cNvPr id="2085" name="Google Shape;2085;p306"/>
          <p:cNvSpPr txBox="1"/>
          <p:nvPr>
            <p:ph idx="1" type="body"/>
          </p:nvPr>
        </p:nvSpPr>
        <p:spPr>
          <a:xfrm>
            <a:off x="838200" y="1752600"/>
            <a:ext cx="77724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For small values of </a:t>
            </a:r>
            <a:r>
              <a:rPr b="0" i="1" lang="en-US" sz="2800" u="none" cap="none" strike="noStrike">
                <a:solidFill>
                  <a:schemeClr val="dk1"/>
                </a:solidFill>
                <a:latin typeface="Tahoma"/>
                <a:ea typeface="Tahoma"/>
                <a:cs typeface="Tahoma"/>
                <a:sym typeface="Tahoma"/>
              </a:rPr>
              <a:t>n</a:t>
            </a:r>
            <a:r>
              <a:rPr b="0" i="0" lang="en-US" sz="2800" u="none" cap="none" strike="noStrike">
                <a:solidFill>
                  <a:schemeClr val="dk1"/>
                </a:solidFill>
                <a:latin typeface="Tahoma"/>
                <a:ea typeface="Tahoma"/>
                <a:cs typeface="Tahoma"/>
                <a:sym typeface="Tahoma"/>
              </a:rPr>
              <a:t>, method 2 is faster than method 1</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For all values of </a:t>
            </a:r>
            <a:r>
              <a:rPr b="0" i="1" lang="en-US" sz="2800" u="none" cap="none" strike="noStrike">
                <a:solidFill>
                  <a:schemeClr val="dk1"/>
                </a:solidFill>
                <a:latin typeface="Tahoma"/>
                <a:ea typeface="Tahoma"/>
                <a:cs typeface="Tahoma"/>
                <a:sym typeface="Tahoma"/>
              </a:rPr>
              <a:t>n </a:t>
            </a:r>
            <a:r>
              <a:rPr b="0" i="0" lang="en-US" sz="2800" u="none" cap="none" strike="noStrike">
                <a:solidFill>
                  <a:schemeClr val="dk1"/>
                </a:solidFill>
                <a:latin typeface="Tahoma"/>
                <a:ea typeface="Tahoma"/>
                <a:cs typeface="Tahoma"/>
                <a:sym typeface="Tahoma"/>
              </a:rPr>
              <a:t>larger than a certain threshold, method 1 is faster.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threshold in this example is 400.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So if you know ahead of time that </a:t>
            </a:r>
            <a:r>
              <a:rPr b="0" i="1" lang="en-US" sz="2800" u="none" cap="none" strike="noStrike">
                <a:solidFill>
                  <a:schemeClr val="dk1"/>
                </a:solidFill>
                <a:latin typeface="Tahoma"/>
                <a:ea typeface="Tahoma"/>
                <a:cs typeface="Tahoma"/>
                <a:sym typeface="Tahoma"/>
              </a:rPr>
              <a:t>n</a:t>
            </a:r>
            <a:r>
              <a:rPr b="0" i="0" lang="en-US" sz="2800" u="none" cap="none" strike="noStrike">
                <a:solidFill>
                  <a:schemeClr val="dk1"/>
                </a:solidFill>
                <a:latin typeface="Tahoma"/>
                <a:ea typeface="Tahoma"/>
                <a:cs typeface="Tahoma"/>
                <a:sym typeface="Tahoma"/>
              </a:rPr>
              <a:t> will always be less than 400, you are advised to use method 2, but if </a:t>
            </a:r>
            <a:r>
              <a:rPr b="0" i="1" lang="en-US" sz="2800" u="none" cap="none" strike="noStrike">
                <a:solidFill>
                  <a:schemeClr val="dk1"/>
                </a:solidFill>
                <a:latin typeface="Tahoma"/>
                <a:ea typeface="Tahoma"/>
                <a:cs typeface="Tahoma"/>
                <a:sym typeface="Tahoma"/>
              </a:rPr>
              <a:t>n</a:t>
            </a:r>
            <a:r>
              <a:rPr b="0" i="0" lang="en-US" sz="2800" u="none" cap="none" strike="noStrike">
                <a:solidFill>
                  <a:schemeClr val="dk1"/>
                </a:solidFill>
                <a:latin typeface="Tahoma"/>
                <a:ea typeface="Tahoma"/>
                <a:cs typeface="Tahoma"/>
                <a:sym typeface="Tahoma"/>
              </a:rPr>
              <a:t> will have a large range of values, method 1 is superior.</a:t>
            </a:r>
            <a:endParaRPr/>
          </a:p>
        </p:txBody>
      </p:sp>
    </p:spTree>
  </p:cSld>
  <p:clrMapOvr>
    <a:masterClrMapping/>
  </p:clrMapOvr>
</p:sld>
</file>

<file path=ppt/slides/slide3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9" name="Shape 2089"/>
        <p:cNvGrpSpPr/>
        <p:nvPr/>
      </p:nvGrpSpPr>
      <p:grpSpPr>
        <a:xfrm>
          <a:off x="0" y="0"/>
          <a:ext cx="0" cy="0"/>
          <a:chOff x="0" y="0"/>
          <a:chExt cx="0" cy="0"/>
        </a:xfrm>
      </p:grpSpPr>
      <p:sp>
        <p:nvSpPr>
          <p:cNvPr id="2090" name="Google Shape;2090;p30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11.2  Complexity Analysis</a:t>
            </a:r>
            <a:endParaRPr/>
          </a:p>
        </p:txBody>
      </p:sp>
      <p:sp>
        <p:nvSpPr>
          <p:cNvPr id="2091" name="Google Shape;2091;p307"/>
          <p:cNvSpPr txBox="1"/>
          <p:nvPr>
            <p:ph idx="1" type="body"/>
          </p:nvPr>
        </p:nvSpPr>
        <p:spPr>
          <a:xfrm>
            <a:off x="838200" y="1524000"/>
            <a:ext cx="7772400" cy="5105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To get a feeling for how the common big-O values vary with </a:t>
            </a:r>
            <a:r>
              <a:rPr b="0" i="1" lang="en-US" sz="2800" u="none" cap="none" strike="noStrike">
                <a:solidFill>
                  <a:schemeClr val="dk1"/>
                </a:solidFill>
                <a:latin typeface="Tahoma"/>
                <a:ea typeface="Tahoma"/>
                <a:cs typeface="Tahoma"/>
                <a:sym typeface="Tahoma"/>
              </a:rPr>
              <a:t>n</a:t>
            </a:r>
            <a:r>
              <a:rPr b="0" i="0" lang="en-US" sz="2800" u="none" cap="none" strike="noStrike">
                <a:solidFill>
                  <a:schemeClr val="dk1"/>
                </a:solidFill>
                <a:latin typeface="Tahoma"/>
                <a:ea typeface="Tahoma"/>
                <a:cs typeface="Tahoma"/>
                <a:sym typeface="Tahoma"/>
              </a:rPr>
              <a:t>, consider Table 11-2.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We use base 10 logarithms.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This table vividly demonstrates that a method might be useful for small values of </a:t>
            </a:r>
            <a:r>
              <a:rPr b="0" i="1" lang="en-US" sz="2800" u="none" cap="none" strike="noStrike">
                <a:solidFill>
                  <a:schemeClr val="dk1"/>
                </a:solidFill>
                <a:latin typeface="Tahoma"/>
                <a:ea typeface="Tahoma"/>
                <a:cs typeface="Tahoma"/>
                <a:sym typeface="Tahoma"/>
              </a:rPr>
              <a:t>n</a:t>
            </a:r>
            <a:r>
              <a:rPr b="0" i="0" lang="en-US" sz="2800" u="none" cap="none" strike="noStrike">
                <a:solidFill>
                  <a:schemeClr val="dk1"/>
                </a:solidFill>
                <a:latin typeface="Tahoma"/>
                <a:ea typeface="Tahoma"/>
                <a:cs typeface="Tahoma"/>
                <a:sym typeface="Tahoma"/>
              </a:rPr>
              <a:t>, but totally worthless for large values.</a:t>
            </a:r>
            <a:endParaRPr/>
          </a:p>
        </p:txBody>
      </p:sp>
      <p:pic>
        <p:nvPicPr>
          <p:cNvPr id="2092" name="Google Shape;2092;p307"/>
          <p:cNvPicPr preferRelativeResize="0"/>
          <p:nvPr/>
        </p:nvPicPr>
        <p:blipFill rotWithShape="1">
          <a:blip r:embed="rId3">
            <a:alphaModFix/>
          </a:blip>
          <a:srcRect b="0" l="0" r="0" t="0"/>
          <a:stretch/>
        </p:blipFill>
        <p:spPr>
          <a:xfrm>
            <a:off x="381000" y="4724400"/>
            <a:ext cx="8477250" cy="1844675"/>
          </a:xfrm>
          <a:prstGeom prst="rect">
            <a:avLst/>
          </a:prstGeom>
          <a:noFill/>
          <a:ln>
            <a:noFill/>
          </a:ln>
        </p:spPr>
      </p:pic>
    </p:spTree>
  </p:cSld>
  <p:clrMapOvr>
    <a:masterClrMapping/>
  </p:clrMapOvr>
</p:sld>
</file>

<file path=ppt/slides/slide3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6" name="Shape 2096"/>
        <p:cNvGrpSpPr/>
        <p:nvPr/>
      </p:nvGrpSpPr>
      <p:grpSpPr>
        <a:xfrm>
          <a:off x="0" y="0"/>
          <a:ext cx="0" cy="0"/>
          <a:chOff x="0" y="0"/>
          <a:chExt cx="0" cy="0"/>
        </a:xfrm>
      </p:grpSpPr>
      <p:sp>
        <p:nvSpPr>
          <p:cNvPr id="2097" name="Google Shape;2097;p30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11.2  Complexity Analysis</a:t>
            </a:r>
            <a:endParaRPr/>
          </a:p>
        </p:txBody>
      </p:sp>
      <p:sp>
        <p:nvSpPr>
          <p:cNvPr id="2098" name="Google Shape;2098;p308"/>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An O(</a:t>
            </a:r>
            <a:r>
              <a:rPr b="0" i="1" lang="en-US" sz="3200" u="none">
                <a:solidFill>
                  <a:schemeClr val="dk1"/>
                </a:solidFill>
                <a:latin typeface="Tahoma"/>
                <a:ea typeface="Tahoma"/>
                <a:cs typeface="Tahoma"/>
                <a:sym typeface="Tahoma"/>
              </a:rPr>
              <a:t>r</a:t>
            </a:r>
            <a:r>
              <a:rPr b="0" baseline="30000" i="1" lang="en-US" sz="3200" u="none">
                <a:solidFill>
                  <a:schemeClr val="dk1"/>
                </a:solidFill>
                <a:latin typeface="Tahoma"/>
                <a:ea typeface="Tahoma"/>
                <a:cs typeface="Tahoma"/>
                <a:sym typeface="Tahoma"/>
              </a:rPr>
              <a:t>n</a:t>
            </a:r>
            <a:r>
              <a:rPr b="0" i="0" lang="en-US" sz="3200" u="none">
                <a:solidFill>
                  <a:schemeClr val="dk1"/>
                </a:solidFill>
                <a:latin typeface="Tahoma"/>
                <a:ea typeface="Tahoma"/>
                <a:cs typeface="Tahoma"/>
                <a:sym typeface="Tahoma"/>
              </a:rPr>
              <a:t>) Method</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Figure 11-7 shows the calls involved when we use the recursive method to compute the sixth Fibonacci number.</a:t>
            </a:r>
            <a:endParaRPr/>
          </a:p>
        </p:txBody>
      </p:sp>
      <p:pic>
        <p:nvPicPr>
          <p:cNvPr id="2099" name="Google Shape;2099;p308"/>
          <p:cNvPicPr preferRelativeResize="0"/>
          <p:nvPr/>
        </p:nvPicPr>
        <p:blipFill rotWithShape="1">
          <a:blip r:embed="rId3">
            <a:alphaModFix/>
          </a:blip>
          <a:srcRect b="0" l="0" r="0" t="0"/>
          <a:stretch/>
        </p:blipFill>
        <p:spPr>
          <a:xfrm>
            <a:off x="1600200" y="3505200"/>
            <a:ext cx="6172200" cy="3124200"/>
          </a:xfrm>
          <a:prstGeom prst="rect">
            <a:avLst/>
          </a:prstGeom>
          <a:noFill/>
          <a:ln>
            <a:noFill/>
          </a:ln>
        </p:spPr>
      </p:pic>
    </p:spTree>
  </p:cSld>
  <p:clrMapOvr>
    <a:masterClrMapping/>
  </p:clrMapOvr>
</p:sld>
</file>

<file path=ppt/slides/slide3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3" name="Shape 2103"/>
        <p:cNvGrpSpPr/>
        <p:nvPr/>
      </p:nvGrpSpPr>
      <p:grpSpPr>
        <a:xfrm>
          <a:off x="0" y="0"/>
          <a:ext cx="0" cy="0"/>
          <a:chOff x="0" y="0"/>
          <a:chExt cx="0" cy="0"/>
        </a:xfrm>
      </p:grpSpPr>
      <p:sp>
        <p:nvSpPr>
          <p:cNvPr id="2104" name="Google Shape;2104;p30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11.2  Complexity Analysis</a:t>
            </a:r>
            <a:endParaRPr/>
          </a:p>
        </p:txBody>
      </p:sp>
      <p:sp>
        <p:nvSpPr>
          <p:cNvPr id="2105" name="Google Shape;2105;p309"/>
          <p:cNvSpPr txBox="1"/>
          <p:nvPr>
            <p:ph idx="1" type="body"/>
          </p:nvPr>
        </p:nvSpPr>
        <p:spPr>
          <a:xfrm>
            <a:off x="838200" y="1752600"/>
            <a:ext cx="77724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Table 11-3 shows the number of calls as a function of </a:t>
            </a:r>
            <a:r>
              <a:rPr b="0" i="1" lang="en-US" sz="2800" u="none" cap="none" strike="noStrike">
                <a:solidFill>
                  <a:schemeClr val="dk1"/>
                </a:solidFill>
                <a:latin typeface="Tahoma"/>
                <a:ea typeface="Tahoma"/>
                <a:cs typeface="Tahoma"/>
                <a:sym typeface="Tahoma"/>
              </a:rPr>
              <a:t>n</a:t>
            </a:r>
            <a:r>
              <a:rPr b="0" i="0" lang="en-US" sz="2800" u="none" cap="none" strike="noStrike">
                <a:solidFill>
                  <a:schemeClr val="dk1"/>
                </a:solidFill>
                <a:latin typeface="Tahoma"/>
                <a:ea typeface="Tahoma"/>
                <a:cs typeface="Tahoma"/>
                <a:sym typeface="Tahoma"/>
              </a:rPr>
              <a:t>.</a:t>
            </a:r>
            <a:endParaRPr/>
          </a:p>
        </p:txBody>
      </p:sp>
      <p:pic>
        <p:nvPicPr>
          <p:cNvPr id="2106" name="Google Shape;2106;p309"/>
          <p:cNvPicPr preferRelativeResize="0"/>
          <p:nvPr/>
        </p:nvPicPr>
        <p:blipFill rotWithShape="1">
          <a:blip r:embed="rId3">
            <a:alphaModFix/>
          </a:blip>
          <a:srcRect b="0" l="0" r="0" t="0"/>
          <a:stretch/>
        </p:blipFill>
        <p:spPr>
          <a:xfrm>
            <a:off x="685800" y="2819400"/>
            <a:ext cx="7834312" cy="3048000"/>
          </a:xfrm>
          <a:prstGeom prst="rect">
            <a:avLst/>
          </a:prstGeom>
          <a:noFill/>
          <a:ln>
            <a:noFill/>
          </a:ln>
        </p:spPr>
      </p:pic>
    </p:spTree>
  </p:cSld>
  <p:clrMapOvr>
    <a:masterClrMapping/>
  </p:clrMapOvr>
</p:sld>
</file>

<file path=ppt/slides/slide3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0" name="Shape 2110"/>
        <p:cNvGrpSpPr/>
        <p:nvPr/>
      </p:nvGrpSpPr>
      <p:grpSpPr>
        <a:xfrm>
          <a:off x="0" y="0"/>
          <a:ext cx="0" cy="0"/>
          <a:chOff x="0" y="0"/>
          <a:chExt cx="0" cy="0"/>
        </a:xfrm>
      </p:grpSpPr>
      <p:sp>
        <p:nvSpPr>
          <p:cNvPr id="2111" name="Google Shape;2111;p31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11.3  Binary Search</a:t>
            </a:r>
            <a:endParaRPr/>
          </a:p>
        </p:txBody>
      </p:sp>
      <p:sp>
        <p:nvSpPr>
          <p:cNvPr id="2112" name="Google Shape;2112;p310"/>
          <p:cNvSpPr txBox="1"/>
          <p:nvPr>
            <p:ph idx="1" type="body"/>
          </p:nvPr>
        </p:nvSpPr>
        <p:spPr>
          <a:xfrm>
            <a:off x="838200" y="1828800"/>
            <a:ext cx="71628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If we know in advance that a list of numbers is in ascending order, we can quickly zero in on the search value or determine that it is absent using the </a:t>
            </a:r>
            <a:r>
              <a:rPr b="1" i="1" lang="en-US" sz="2800" u="none" cap="none" strike="noStrike">
                <a:solidFill>
                  <a:schemeClr val="dk1"/>
                </a:solidFill>
                <a:latin typeface="Tahoma"/>
                <a:ea typeface="Tahoma"/>
                <a:cs typeface="Tahoma"/>
                <a:sym typeface="Tahoma"/>
              </a:rPr>
              <a:t>binary search algorithm</a:t>
            </a:r>
            <a:r>
              <a:rPr b="0" i="0" lang="en-US" sz="2800" u="none" cap="none" strike="noStrike">
                <a:solidFill>
                  <a:schemeClr val="dk1"/>
                </a:solidFill>
                <a:latin typeface="Tahoma"/>
                <a:ea typeface="Tahoma"/>
                <a:cs typeface="Tahoma"/>
                <a:sym typeface="Tahoma"/>
              </a:rPr>
              <a:t>. </a:t>
            </a:r>
            <a:endParaRPr/>
          </a:p>
          <a:p>
            <a:pPr indent="-190500" lvl="1" marL="742950" marR="0" rtl="0" algn="l">
              <a:lnSpc>
                <a:spcPct val="100000"/>
              </a:lnSpc>
              <a:spcBef>
                <a:spcPts val="300"/>
              </a:spcBef>
              <a:spcAft>
                <a:spcPts val="0"/>
              </a:spcAft>
              <a:buClr>
                <a:schemeClr val="dk1"/>
              </a:buClr>
              <a:buSzPts val="1500"/>
              <a:buFont typeface="Tahoma"/>
              <a:buNone/>
            </a:pPr>
            <a:r>
              <a:t/>
            </a:r>
            <a:endParaRPr b="0" i="0" sz="15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We shall show that this algorithm is O(log </a:t>
            </a:r>
            <a:r>
              <a:rPr b="0" i="1" lang="en-US" sz="2800" u="none" cap="none" strike="noStrike">
                <a:solidFill>
                  <a:schemeClr val="dk1"/>
                </a:solidFill>
                <a:latin typeface="Tahoma"/>
                <a:ea typeface="Tahoma"/>
                <a:cs typeface="Tahoma"/>
                <a:sym typeface="Tahoma"/>
              </a:rPr>
              <a:t>n</a:t>
            </a:r>
            <a:r>
              <a:rPr b="0" i="0" lang="en-US" sz="2800" u="none" cap="none" strike="noStrike">
                <a:solidFill>
                  <a:schemeClr val="dk1"/>
                </a:solidFill>
                <a:latin typeface="Tahoma"/>
                <a:ea typeface="Tahoma"/>
                <a:cs typeface="Tahoma"/>
                <a:sym typeface="Tahoma"/>
              </a:rPr>
              <a:t>).</a:t>
            </a:r>
            <a:endParaRPr/>
          </a:p>
        </p:txBody>
      </p:sp>
    </p:spTree>
  </p:cSld>
  <p:clrMapOvr>
    <a:masterClrMapping/>
  </p:clrMapOvr>
</p:sld>
</file>

<file path=ppt/slides/slide3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6" name="Shape 2116"/>
        <p:cNvGrpSpPr/>
        <p:nvPr/>
      </p:nvGrpSpPr>
      <p:grpSpPr>
        <a:xfrm>
          <a:off x="0" y="0"/>
          <a:ext cx="0" cy="0"/>
          <a:chOff x="0" y="0"/>
          <a:chExt cx="0" cy="0"/>
        </a:xfrm>
      </p:grpSpPr>
      <p:sp>
        <p:nvSpPr>
          <p:cNvPr id="2117" name="Google Shape;2117;p31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11.3  Binary Search</a:t>
            </a:r>
            <a:endParaRPr/>
          </a:p>
        </p:txBody>
      </p:sp>
      <p:sp>
        <p:nvSpPr>
          <p:cNvPr id="2118" name="Google Shape;2118;p311"/>
          <p:cNvSpPr txBox="1"/>
          <p:nvPr>
            <p:ph idx="1" type="body"/>
          </p:nvPr>
        </p:nvSpPr>
        <p:spPr>
          <a:xfrm>
            <a:off x="838200" y="1828800"/>
            <a:ext cx="77724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Figure 11-8 is an illustration of the binary search algorithm.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We are looking for the number 320.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At each step we highlight the sublist that might still contain 320.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At each step, all the numbers are invisible except the one in the middle of the sublist, which is the one that we are comparing to 320.</a:t>
            </a:r>
            <a:endParaRPr/>
          </a:p>
        </p:txBody>
      </p:sp>
    </p:spTree>
  </p:cSld>
  <p:clrMapOvr>
    <a:masterClrMapping/>
  </p:clrMapOvr>
</p:sld>
</file>

<file path=ppt/slides/slide3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2" name="Shape 2122"/>
        <p:cNvGrpSpPr/>
        <p:nvPr/>
      </p:nvGrpSpPr>
      <p:grpSpPr>
        <a:xfrm>
          <a:off x="0" y="0"/>
          <a:ext cx="0" cy="0"/>
          <a:chOff x="0" y="0"/>
          <a:chExt cx="0" cy="0"/>
        </a:xfrm>
      </p:grpSpPr>
      <p:sp>
        <p:nvSpPr>
          <p:cNvPr id="2123" name="Google Shape;2123;p31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11.3  Binary Search</a:t>
            </a:r>
            <a:endParaRPr/>
          </a:p>
        </p:txBody>
      </p:sp>
      <p:pic>
        <p:nvPicPr>
          <p:cNvPr id="2124" name="Google Shape;2124;p312"/>
          <p:cNvPicPr preferRelativeResize="0"/>
          <p:nvPr>
            <p:ph idx="1" type="body"/>
          </p:nvPr>
        </p:nvPicPr>
        <p:blipFill rotWithShape="1">
          <a:blip r:embed="rId3">
            <a:alphaModFix/>
          </a:blip>
          <a:srcRect b="0" l="0" r="0" t="0"/>
          <a:stretch/>
        </p:blipFill>
        <p:spPr>
          <a:xfrm>
            <a:off x="838200" y="2286000"/>
            <a:ext cx="7772400" cy="2971800"/>
          </a:xfrm>
          <a:prstGeom prst="rect">
            <a:avLst/>
          </a:prstGeom>
          <a:noFill/>
          <a:ln>
            <a:noFill/>
          </a:ln>
        </p:spPr>
      </p:pic>
    </p:spTree>
  </p:cSld>
  <p:clrMapOvr>
    <a:masterClrMapping/>
  </p:clrMapOvr>
</p:sld>
</file>

<file path=ppt/slides/slide3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8" name="Shape 2128"/>
        <p:cNvGrpSpPr/>
        <p:nvPr/>
      </p:nvGrpSpPr>
      <p:grpSpPr>
        <a:xfrm>
          <a:off x="0" y="0"/>
          <a:ext cx="0" cy="0"/>
          <a:chOff x="0" y="0"/>
          <a:chExt cx="0" cy="0"/>
        </a:xfrm>
      </p:grpSpPr>
      <p:sp>
        <p:nvSpPr>
          <p:cNvPr id="2129" name="Google Shape;2129;p31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11.3  Binary Search</a:t>
            </a:r>
            <a:endParaRPr/>
          </a:p>
        </p:txBody>
      </p:sp>
      <p:sp>
        <p:nvSpPr>
          <p:cNvPr id="2130" name="Google Shape;2130;p313"/>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After only four steps, we have determined that 320 is not in the list.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Had the search value been 205, 358, 301, or 314 we would have located it in four or fewer steps.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binary search algorithm is guaranteed to search a list of 15 sorted elements in a maximum of four steps.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Incidentally, the list with all the numbers visible looks like Figure 11-9.</a:t>
            </a:r>
            <a:endParaRPr/>
          </a:p>
        </p:txBody>
      </p:sp>
      <p:pic>
        <p:nvPicPr>
          <p:cNvPr id="2131" name="Google Shape;2131;p313"/>
          <p:cNvPicPr preferRelativeResize="0"/>
          <p:nvPr/>
        </p:nvPicPr>
        <p:blipFill rotWithShape="1">
          <a:blip r:embed="rId3">
            <a:alphaModFix/>
          </a:blip>
          <a:srcRect b="0" l="0" r="0" t="0"/>
          <a:stretch/>
        </p:blipFill>
        <p:spPr>
          <a:xfrm>
            <a:off x="1219200" y="5410200"/>
            <a:ext cx="7086600" cy="762000"/>
          </a:xfrm>
          <a:prstGeom prst="rect">
            <a:avLst/>
          </a:prstGeom>
          <a:noFill/>
          <a:ln>
            <a:noFill/>
          </a:ln>
        </p:spPr>
      </p:pic>
    </p:spTree>
  </p:cSld>
  <p:clrMapOvr>
    <a:masterClrMapping/>
  </p:clrMapOvr>
</p:sld>
</file>

<file path=ppt/slides/slide3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5" name="Shape 2135"/>
        <p:cNvGrpSpPr/>
        <p:nvPr/>
      </p:nvGrpSpPr>
      <p:grpSpPr>
        <a:xfrm>
          <a:off x="0" y="0"/>
          <a:ext cx="0" cy="0"/>
          <a:chOff x="0" y="0"/>
          <a:chExt cx="0" cy="0"/>
        </a:xfrm>
      </p:grpSpPr>
      <p:sp>
        <p:nvSpPr>
          <p:cNvPr id="2136" name="Google Shape;2136;p31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11.3  Binary Search</a:t>
            </a:r>
            <a:endParaRPr/>
          </a:p>
        </p:txBody>
      </p:sp>
      <p:sp>
        <p:nvSpPr>
          <p:cNvPr id="2137" name="Google Shape;2137;p314"/>
          <p:cNvSpPr txBox="1"/>
          <p:nvPr>
            <p:ph idx="1" type="body"/>
          </p:nvPr>
        </p:nvSpPr>
        <p:spPr>
          <a:xfrm>
            <a:off x="838200" y="1752600"/>
            <a:ext cx="77724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Table 11-4 shows the relationship between a list's length and the maximum number of steps needed to search the list.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To obtain the numbers in the second column, add 1 to the larger numbers in the first column and take the logarithm base 2.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 method that implements a binary search is O(log </a:t>
            </a:r>
            <a:r>
              <a:rPr b="0" i="1" lang="en-US" sz="2800" u="none" cap="none" strike="noStrike">
                <a:solidFill>
                  <a:schemeClr val="dk1"/>
                </a:solidFill>
                <a:latin typeface="Tahoma"/>
                <a:ea typeface="Tahoma"/>
                <a:cs typeface="Tahoma"/>
                <a:sym typeface="Tahoma"/>
              </a:rPr>
              <a:t>n</a:t>
            </a:r>
            <a:r>
              <a:rPr b="0" i="0" lang="en-US" sz="2800" u="none" cap="none" strike="noStrike">
                <a:solidFill>
                  <a:schemeClr val="dk1"/>
                </a:solidFill>
                <a:latin typeface="Tahoma"/>
                <a:ea typeface="Tahoma"/>
                <a:cs typeface="Tahoma"/>
                <a:sym typeface="Tahoma"/>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6" name="Shape 366"/>
        <p:cNvGrpSpPr/>
        <p:nvPr/>
      </p:nvGrpSpPr>
      <p:grpSpPr>
        <a:xfrm>
          <a:off x="0" y="0"/>
          <a:ext cx="0" cy="0"/>
          <a:chOff x="0" y="0"/>
          <a:chExt cx="0" cy="0"/>
        </a:xfrm>
      </p:grpSpPr>
      <p:sp>
        <p:nvSpPr>
          <p:cNvPr id="367" name="Google Shape;367;p3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8.5  Working with Arrays That Are Not Full</a:t>
            </a:r>
            <a:endParaRPr/>
          </a:p>
        </p:txBody>
      </p:sp>
      <p:sp>
        <p:nvSpPr>
          <p:cNvPr id="368" name="Google Shape;368;p36"/>
          <p:cNvSpPr txBox="1"/>
          <p:nvPr>
            <p:ph idx="1" type="body"/>
          </p:nvPr>
        </p:nvSpPr>
        <p:spPr>
          <a:xfrm>
            <a:off x="838200" y="1905000"/>
            <a:ext cx="77724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Adding Elements to an Array</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simplest way to add a data element to an array is to place it after the last available item.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One must first check to see if there is a cell available and then remember to increment the array's logical size.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following code shows how to add an integer to the end of array </a:t>
            </a:r>
            <a:r>
              <a:rPr b="0" i="0" lang="en-US" sz="2800" u="none" cap="none" strike="noStrike">
                <a:solidFill>
                  <a:schemeClr val="dk1"/>
                </a:solidFill>
                <a:latin typeface="Century Gothic"/>
                <a:ea typeface="Century Gothic"/>
                <a:cs typeface="Century Gothic"/>
                <a:sym typeface="Century Gothic"/>
              </a:rPr>
              <a:t>abc</a:t>
            </a:r>
            <a:r>
              <a:rPr b="0" i="0" lang="en-US" sz="2800" u="none" cap="none" strike="noStrike">
                <a:solidFill>
                  <a:schemeClr val="dk1"/>
                </a:solidFill>
                <a:latin typeface="Tahoma"/>
                <a:ea typeface="Tahoma"/>
                <a:cs typeface="Tahoma"/>
                <a:sym typeface="Tahoma"/>
              </a:rPr>
              <a:t>:</a:t>
            </a:r>
            <a:endParaRPr/>
          </a:p>
        </p:txBody>
      </p:sp>
    </p:spTree>
  </p:cSld>
  <p:clrMapOvr>
    <a:masterClrMapping/>
  </p:clrMapOvr>
</p:sld>
</file>

<file path=ppt/slides/slide3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1" name="Shape 2141"/>
        <p:cNvGrpSpPr/>
        <p:nvPr/>
      </p:nvGrpSpPr>
      <p:grpSpPr>
        <a:xfrm>
          <a:off x="0" y="0"/>
          <a:ext cx="0" cy="0"/>
          <a:chOff x="0" y="0"/>
          <a:chExt cx="0" cy="0"/>
        </a:xfrm>
      </p:grpSpPr>
      <p:sp>
        <p:nvSpPr>
          <p:cNvPr id="2142" name="Google Shape;2142;p31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11.3  Binary Search</a:t>
            </a:r>
            <a:endParaRPr/>
          </a:p>
        </p:txBody>
      </p:sp>
      <p:pic>
        <p:nvPicPr>
          <p:cNvPr id="2143" name="Google Shape;2143;p315"/>
          <p:cNvPicPr preferRelativeResize="0"/>
          <p:nvPr>
            <p:ph idx="1" type="body"/>
          </p:nvPr>
        </p:nvPicPr>
        <p:blipFill rotWithShape="1">
          <a:blip r:embed="rId3">
            <a:alphaModFix/>
          </a:blip>
          <a:srcRect b="0" l="0" r="0" t="0"/>
          <a:stretch/>
        </p:blipFill>
        <p:spPr>
          <a:xfrm>
            <a:off x="887412" y="1600200"/>
            <a:ext cx="7673975" cy="5029200"/>
          </a:xfrm>
          <a:prstGeom prst="rect">
            <a:avLst/>
          </a:prstGeom>
          <a:noFill/>
          <a:ln>
            <a:noFill/>
          </a:ln>
        </p:spPr>
      </p:pic>
    </p:spTree>
  </p:cSld>
  <p:clrMapOvr>
    <a:masterClrMapping/>
  </p:clrMapOvr>
</p:sld>
</file>

<file path=ppt/slides/slide3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7" name="Shape 2147"/>
        <p:cNvGrpSpPr/>
        <p:nvPr/>
      </p:nvGrpSpPr>
      <p:grpSpPr>
        <a:xfrm>
          <a:off x="0" y="0"/>
          <a:ext cx="0" cy="0"/>
          <a:chOff x="0" y="0"/>
          <a:chExt cx="0" cy="0"/>
        </a:xfrm>
      </p:grpSpPr>
      <p:sp>
        <p:nvSpPr>
          <p:cNvPr id="2148" name="Google Shape;2148;p31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11.3  Binary Search</a:t>
            </a:r>
            <a:endParaRPr/>
          </a:p>
        </p:txBody>
      </p:sp>
      <p:sp>
        <p:nvSpPr>
          <p:cNvPr id="2149" name="Google Shape;2149;p316"/>
          <p:cNvSpPr txBox="1"/>
          <p:nvPr>
            <p:ph idx="1" type="body"/>
          </p:nvPr>
        </p:nvSpPr>
        <p:spPr>
          <a:xfrm>
            <a:off x="457200" y="1524000"/>
            <a:ext cx="8153400" cy="5105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100"/>
              <a:buFont typeface="Tahoma"/>
              <a:buChar char="•"/>
            </a:pPr>
            <a:r>
              <a:rPr b="0" i="0" lang="en-US" sz="2100" u="none" cap="none" strike="noStrike">
                <a:solidFill>
                  <a:schemeClr val="dk1"/>
                </a:solidFill>
                <a:latin typeface="Tahoma"/>
                <a:ea typeface="Tahoma"/>
                <a:cs typeface="Tahoma"/>
                <a:sym typeface="Tahoma"/>
              </a:rPr>
              <a:t>We now present two versions of the binary search algorithm, one iterative and one recursive, and both O(log </a:t>
            </a:r>
            <a:r>
              <a:rPr b="0" i="1" lang="en-US" sz="2100" u="none" cap="none" strike="noStrike">
                <a:solidFill>
                  <a:schemeClr val="dk1"/>
                </a:solidFill>
                <a:latin typeface="Tahoma"/>
                <a:ea typeface="Tahoma"/>
                <a:cs typeface="Tahoma"/>
                <a:sym typeface="Tahoma"/>
              </a:rPr>
              <a:t>n</a:t>
            </a:r>
            <a:r>
              <a:rPr b="0" i="0" lang="en-US" sz="2100" u="none" cap="none" strike="noStrike">
                <a:solidFill>
                  <a:schemeClr val="dk1"/>
                </a:solidFill>
                <a:latin typeface="Tahoma"/>
                <a:ea typeface="Tahoma"/>
                <a:cs typeface="Tahoma"/>
                <a:sym typeface="Tahoma"/>
              </a:rPr>
              <a:t>).</a:t>
            </a:r>
            <a:endParaRPr/>
          </a:p>
        </p:txBody>
      </p:sp>
      <p:sp>
        <p:nvSpPr>
          <p:cNvPr id="2150" name="Google Shape;2150;p316"/>
          <p:cNvSpPr txBox="1"/>
          <p:nvPr/>
        </p:nvSpPr>
        <p:spPr>
          <a:xfrm>
            <a:off x="1143000" y="2362200"/>
            <a:ext cx="7467600" cy="4211637"/>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Iterative binary search of an ascending array</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int search (int[] a, int searchValue){</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int left = 0;                            // Establish the initial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int right = a.length – 1;                // endpoints of the array</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while (left &lt;= right){                   // Loop until the endpoints cross</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int midpoint = (left + right) / 2;    // Compute the current midpoint</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if (a[midpoint] == searchValue)       // Target found; return its index</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return midpoint;</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else if (a[midpoint] &lt; searchValue)   // Target to right of midpoint</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left = midpoint + 1;</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else                                  // Target to left of midpoint</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right = midpoint – 1;</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return -1;                               // Target not found</a:t>
            </a:r>
            <a:endParaRPr/>
          </a:p>
          <a:p>
            <a:pPr indent="0" lvl="0" marL="0" marR="0" rtl="0" algn="l">
              <a:lnSpc>
                <a:spcPct val="100000"/>
              </a:lnSpc>
              <a:spcBef>
                <a:spcPts val="0"/>
              </a:spcBef>
              <a:spcAft>
                <a:spcPts val="0"/>
              </a:spcAft>
              <a:buClr>
                <a:srgbClr val="E44C22"/>
              </a:buClr>
              <a:buSzPts val="1800"/>
              <a:buFont typeface="Tahoma"/>
              <a:buNone/>
            </a:pPr>
            <a:r>
              <a:rPr b="0" i="0" lang="en-US" sz="1800" u="none">
                <a:solidFill>
                  <a:srgbClr val="E44C22"/>
                </a:solidFill>
                <a:latin typeface="Tahoma"/>
                <a:ea typeface="Tahoma"/>
                <a:cs typeface="Tahoma"/>
                <a:sym typeface="Tahoma"/>
              </a:rPr>
              <a:t>}</a:t>
            </a:r>
            <a:r>
              <a:rPr b="0" i="0" lang="en-US" sz="18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3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4" name="Shape 2154"/>
        <p:cNvGrpSpPr/>
        <p:nvPr/>
      </p:nvGrpSpPr>
      <p:grpSpPr>
        <a:xfrm>
          <a:off x="0" y="0"/>
          <a:ext cx="0" cy="0"/>
          <a:chOff x="0" y="0"/>
          <a:chExt cx="0" cy="0"/>
        </a:xfrm>
      </p:grpSpPr>
      <p:sp>
        <p:nvSpPr>
          <p:cNvPr id="2155" name="Google Shape;2155;p31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11.3  Binary Search</a:t>
            </a:r>
            <a:endParaRPr/>
          </a:p>
        </p:txBody>
      </p:sp>
      <p:sp>
        <p:nvSpPr>
          <p:cNvPr id="2156" name="Google Shape;2156;p317"/>
          <p:cNvSpPr txBox="1"/>
          <p:nvPr>
            <p:ph idx="1" type="body"/>
          </p:nvPr>
        </p:nvSpPr>
        <p:spPr>
          <a:xfrm>
            <a:off x="838200" y="1752600"/>
            <a:ext cx="77724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Figure 11-10 illustrates an iterative search for 320 in the list of 15 elements.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L, M, and R are abbreviations for </a:t>
            </a:r>
            <a:r>
              <a:rPr b="0" i="0" lang="en-US" sz="2800" u="none" cap="none" strike="noStrike">
                <a:solidFill>
                  <a:schemeClr val="dk1"/>
                </a:solidFill>
                <a:latin typeface="Century Gothic"/>
                <a:ea typeface="Century Gothic"/>
                <a:cs typeface="Century Gothic"/>
                <a:sym typeface="Century Gothic"/>
              </a:rPr>
              <a:t>left</a:t>
            </a:r>
            <a:r>
              <a:rPr b="0" i="0" lang="en-US" sz="2800" u="none" cap="none" strike="noStrike">
                <a:solidFill>
                  <a:schemeClr val="dk1"/>
                </a:solidFill>
                <a:latin typeface="Tahoma"/>
                <a:ea typeface="Tahoma"/>
                <a:cs typeface="Tahoma"/>
                <a:sym typeface="Tahoma"/>
              </a:rPr>
              <a:t>, </a:t>
            </a:r>
            <a:r>
              <a:rPr b="0" i="0" lang="en-US" sz="2800" u="none" cap="none" strike="noStrike">
                <a:solidFill>
                  <a:schemeClr val="dk1"/>
                </a:solidFill>
                <a:latin typeface="Century Gothic"/>
                <a:ea typeface="Century Gothic"/>
                <a:cs typeface="Century Gothic"/>
                <a:sym typeface="Century Gothic"/>
              </a:rPr>
              <a:t>midpoint</a:t>
            </a:r>
            <a:r>
              <a:rPr b="0" i="0" lang="en-US" sz="2800" u="none" cap="none" strike="noStrike">
                <a:solidFill>
                  <a:schemeClr val="dk1"/>
                </a:solidFill>
                <a:latin typeface="Tahoma"/>
                <a:ea typeface="Tahoma"/>
                <a:cs typeface="Tahoma"/>
                <a:sym typeface="Tahoma"/>
              </a:rPr>
              <a:t>, and </a:t>
            </a:r>
            <a:r>
              <a:rPr b="0" i="0" lang="en-US" sz="2800" u="none" cap="none" strike="noStrike">
                <a:solidFill>
                  <a:schemeClr val="dk1"/>
                </a:solidFill>
                <a:latin typeface="Century Gothic"/>
                <a:ea typeface="Century Gothic"/>
                <a:cs typeface="Century Gothic"/>
                <a:sym typeface="Century Gothic"/>
              </a:rPr>
              <a:t>right</a:t>
            </a:r>
            <a:r>
              <a:rPr b="0" i="0" lang="en-US" sz="28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At each step, the figure shows how these variables change.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Because 320 is absent from the list, eventually (left &gt; right) and the method returns –1.</a:t>
            </a:r>
            <a:endParaRPr/>
          </a:p>
        </p:txBody>
      </p:sp>
    </p:spTree>
  </p:cSld>
  <p:clrMapOvr>
    <a:masterClrMapping/>
  </p:clrMapOvr>
</p:sld>
</file>

<file path=ppt/slides/slide3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0" name="Shape 2160"/>
        <p:cNvGrpSpPr/>
        <p:nvPr/>
      </p:nvGrpSpPr>
      <p:grpSpPr>
        <a:xfrm>
          <a:off x="0" y="0"/>
          <a:ext cx="0" cy="0"/>
          <a:chOff x="0" y="0"/>
          <a:chExt cx="0" cy="0"/>
        </a:xfrm>
      </p:grpSpPr>
      <p:sp>
        <p:nvSpPr>
          <p:cNvPr id="2161" name="Google Shape;2161;p31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11.3  Binary Search</a:t>
            </a:r>
            <a:endParaRPr/>
          </a:p>
        </p:txBody>
      </p:sp>
      <p:pic>
        <p:nvPicPr>
          <p:cNvPr id="2162" name="Google Shape;2162;p318"/>
          <p:cNvPicPr preferRelativeResize="0"/>
          <p:nvPr>
            <p:ph idx="1" type="body"/>
          </p:nvPr>
        </p:nvPicPr>
        <p:blipFill rotWithShape="1">
          <a:blip r:embed="rId3">
            <a:alphaModFix/>
          </a:blip>
          <a:srcRect b="0" l="0" r="0" t="0"/>
          <a:stretch/>
        </p:blipFill>
        <p:spPr>
          <a:xfrm>
            <a:off x="838200" y="1676400"/>
            <a:ext cx="7772400" cy="4789487"/>
          </a:xfrm>
          <a:prstGeom prst="rect">
            <a:avLst/>
          </a:prstGeom>
          <a:noFill/>
          <a:ln>
            <a:noFill/>
          </a:ln>
        </p:spPr>
      </p:pic>
    </p:spTree>
  </p:cSld>
  <p:clrMapOvr>
    <a:masterClrMapping/>
  </p:clrMapOvr>
</p:sld>
</file>

<file path=ppt/slides/slide3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6" name="Shape 2166"/>
        <p:cNvGrpSpPr/>
        <p:nvPr/>
      </p:nvGrpSpPr>
      <p:grpSpPr>
        <a:xfrm>
          <a:off x="0" y="0"/>
          <a:ext cx="0" cy="0"/>
          <a:chOff x="0" y="0"/>
          <a:chExt cx="0" cy="0"/>
        </a:xfrm>
      </p:grpSpPr>
      <p:sp>
        <p:nvSpPr>
          <p:cNvPr id="2167" name="Google Shape;2167;p31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11.3  Binary Search</a:t>
            </a:r>
            <a:endParaRPr/>
          </a:p>
        </p:txBody>
      </p:sp>
      <p:sp>
        <p:nvSpPr>
          <p:cNvPr id="2168" name="Google Shape;2168;p319"/>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Now for the recursive version of the algorithm:</a:t>
            </a:r>
            <a:endParaRPr/>
          </a:p>
        </p:txBody>
      </p:sp>
      <p:sp>
        <p:nvSpPr>
          <p:cNvPr id="2169" name="Google Shape;2169;p319"/>
          <p:cNvSpPr txBox="1"/>
          <p:nvPr/>
        </p:nvSpPr>
        <p:spPr>
          <a:xfrm>
            <a:off x="1143000" y="2286000"/>
            <a:ext cx="7010400" cy="43592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Recursive binary search of an ascending array</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int search (int[] a, int searchValue, int left, int right){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if (left &gt; right)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return –1;</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else{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int midpoint = (left + right) / 2;</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if (a[midpoint] == searchValue)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return midpoint;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else if (a[midpoint] &lt; searchValue)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return search (a, searchValue, midpoint + 1, right);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else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return search (a, searchValue, left, midpoint - 1);</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E44C22"/>
              </a:buClr>
              <a:buSzPts val="2000"/>
              <a:buFont typeface="Tahoma"/>
              <a:buNone/>
            </a:pPr>
            <a:r>
              <a:rPr b="0" i="0" lang="en-US" sz="2000" u="none">
                <a:solidFill>
                  <a:srgbClr val="E44C22"/>
                </a:solidFill>
                <a:latin typeface="Tahoma"/>
                <a:ea typeface="Tahoma"/>
                <a:cs typeface="Tahoma"/>
                <a:sym typeface="Tahoma"/>
              </a:rPr>
              <a:t>}</a:t>
            </a:r>
            <a:r>
              <a:rPr b="0" i="0" lang="en-US" sz="11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3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3" name="Shape 2173"/>
        <p:cNvGrpSpPr/>
        <p:nvPr/>
      </p:nvGrpSpPr>
      <p:grpSpPr>
        <a:xfrm>
          <a:off x="0" y="0"/>
          <a:ext cx="0" cy="0"/>
          <a:chOff x="0" y="0"/>
          <a:chExt cx="0" cy="0"/>
        </a:xfrm>
      </p:grpSpPr>
      <p:sp>
        <p:nvSpPr>
          <p:cNvPr id="2174" name="Google Shape;2174;p32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11.3  Binary Search</a:t>
            </a:r>
            <a:endParaRPr/>
          </a:p>
        </p:txBody>
      </p:sp>
      <p:sp>
        <p:nvSpPr>
          <p:cNvPr id="2175" name="Google Shape;2175;p320"/>
          <p:cNvSpPr txBox="1"/>
          <p:nvPr>
            <p:ph idx="1" type="body"/>
          </p:nvPr>
        </p:nvSpPr>
        <p:spPr>
          <a:xfrm>
            <a:off x="381000" y="1600200"/>
            <a:ext cx="83820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two versions are similar, and they use the variables left, midpoint, and right in the same way.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They, of course, differ in that one uses a loop and the other uses recursion.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We conclude the discussion by showing how the two methods are called:</a:t>
            </a:r>
            <a:endParaRPr/>
          </a:p>
        </p:txBody>
      </p:sp>
      <p:sp>
        <p:nvSpPr>
          <p:cNvPr id="2176" name="Google Shape;2176;p320"/>
          <p:cNvSpPr txBox="1"/>
          <p:nvPr/>
        </p:nvSpPr>
        <p:spPr>
          <a:xfrm>
            <a:off x="1295400" y="4419600"/>
            <a:ext cx="7086600" cy="2225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int[] a = {15,36,87,95,100,110,194,205,297,301,314,358,451,467,486};</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int x = 320;</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int location;</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location = search (a, x);                  // Iterative version</a:t>
            </a:r>
            <a:endParaRPr/>
          </a:p>
          <a:p>
            <a:pPr indent="0" lvl="0" marL="0" marR="0" rtl="0" algn="l">
              <a:lnSpc>
                <a:spcPct val="100000"/>
              </a:lnSpc>
              <a:spcBef>
                <a:spcPts val="0"/>
              </a:spcBef>
              <a:spcAft>
                <a:spcPts val="0"/>
              </a:spcAft>
              <a:buClr>
                <a:srgbClr val="E44C22"/>
              </a:buClr>
              <a:buSzPts val="2000"/>
              <a:buFont typeface="Tahoma"/>
              <a:buNone/>
            </a:pPr>
            <a:r>
              <a:rPr b="0" i="0" lang="en-US" sz="2000" u="none">
                <a:solidFill>
                  <a:srgbClr val="E44C22"/>
                </a:solidFill>
                <a:latin typeface="Tahoma"/>
                <a:ea typeface="Tahoma"/>
                <a:cs typeface="Tahoma"/>
                <a:sym typeface="Tahoma"/>
              </a:rPr>
              <a:t>location = search (a, x, 0, a.length - 1); // Recursive version</a:t>
            </a:r>
            <a:r>
              <a:rPr b="0" i="0" lang="en-US" sz="11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3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0" name="Shape 2180"/>
        <p:cNvGrpSpPr/>
        <p:nvPr/>
      </p:nvGrpSpPr>
      <p:grpSpPr>
        <a:xfrm>
          <a:off x="0" y="0"/>
          <a:ext cx="0" cy="0"/>
          <a:chOff x="0" y="0"/>
          <a:chExt cx="0" cy="0"/>
        </a:xfrm>
      </p:grpSpPr>
      <p:sp>
        <p:nvSpPr>
          <p:cNvPr id="2181" name="Google Shape;2181;p32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11.4  Quicksort</a:t>
            </a:r>
            <a:endParaRPr/>
          </a:p>
        </p:txBody>
      </p:sp>
      <p:sp>
        <p:nvSpPr>
          <p:cNvPr id="2182" name="Google Shape;2182;p321"/>
          <p:cNvSpPr txBox="1"/>
          <p:nvPr>
            <p:ph idx="1" type="body"/>
          </p:nvPr>
        </p:nvSpPr>
        <p:spPr>
          <a:xfrm>
            <a:off x="533400" y="1524000"/>
            <a:ext cx="8077200" cy="5105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There are also several much better algorithms that are O(</a:t>
            </a:r>
            <a:r>
              <a:rPr b="0" i="1" lang="en-US" sz="2600" u="none" cap="none" strike="noStrike">
                <a:solidFill>
                  <a:schemeClr val="dk1"/>
                </a:solidFill>
                <a:latin typeface="Tahoma"/>
                <a:ea typeface="Tahoma"/>
                <a:cs typeface="Tahoma"/>
                <a:sym typeface="Tahoma"/>
              </a:rPr>
              <a:t>n</a:t>
            </a:r>
            <a:r>
              <a:rPr b="0" i="0" lang="en-US" sz="2600" u="none" cap="none" strike="noStrike">
                <a:solidFill>
                  <a:schemeClr val="dk1"/>
                </a:solidFill>
                <a:latin typeface="Tahoma"/>
                <a:ea typeface="Tahoma"/>
                <a:cs typeface="Tahoma"/>
                <a:sym typeface="Tahoma"/>
              </a:rPr>
              <a:t> log </a:t>
            </a:r>
            <a:r>
              <a:rPr b="0" i="1" lang="en-US" sz="2600" u="none" cap="none" strike="noStrike">
                <a:solidFill>
                  <a:schemeClr val="dk1"/>
                </a:solidFill>
                <a:latin typeface="Tahoma"/>
                <a:ea typeface="Tahoma"/>
                <a:cs typeface="Tahoma"/>
                <a:sym typeface="Tahoma"/>
              </a:rPr>
              <a:t>n</a:t>
            </a:r>
            <a:r>
              <a:rPr b="0" i="0" lang="en-US" sz="26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520"/>
              </a:spcBef>
              <a:spcAft>
                <a:spcPts val="0"/>
              </a:spcAft>
              <a:buClr>
                <a:schemeClr val="dk1"/>
              </a:buClr>
              <a:buSzPts val="2600"/>
              <a:buFont typeface="Tahoma"/>
              <a:buChar char="•"/>
            </a:pPr>
            <a:r>
              <a:rPr b="1" i="1" lang="en-US" sz="2600" u="none" cap="none" strike="noStrike">
                <a:solidFill>
                  <a:schemeClr val="dk1"/>
                </a:solidFill>
                <a:latin typeface="Tahoma"/>
                <a:ea typeface="Tahoma"/>
                <a:cs typeface="Tahoma"/>
                <a:sym typeface="Tahoma"/>
              </a:rPr>
              <a:t>Quicksort</a:t>
            </a:r>
            <a:r>
              <a:rPr b="0" i="0" lang="en-US" sz="2600" u="none" cap="none" strike="noStrike">
                <a:solidFill>
                  <a:schemeClr val="dk1"/>
                </a:solidFill>
                <a:latin typeface="Tahoma"/>
                <a:ea typeface="Tahoma"/>
                <a:cs typeface="Tahoma"/>
                <a:sym typeface="Tahoma"/>
              </a:rPr>
              <a:t> is one of the simplest. </a:t>
            </a:r>
            <a:endParaRPr/>
          </a:p>
          <a:p>
            <a:pPr indent="-285750" lvl="1" marL="742950" marR="0" rtl="0" algn="l">
              <a:lnSpc>
                <a:spcPct val="100000"/>
              </a:lnSpc>
              <a:spcBef>
                <a:spcPts val="56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general idea behind quicksort is this:</a:t>
            </a:r>
            <a:r>
              <a:rPr b="0" i="0" lang="en-US" sz="2800" u="none" cap="none" strike="noStrike">
                <a:solidFill>
                  <a:schemeClr val="dk1"/>
                </a:solidFill>
                <a:latin typeface="Tahoma"/>
                <a:ea typeface="Tahoma"/>
                <a:cs typeface="Tahoma"/>
                <a:sym typeface="Tahoma"/>
              </a:rPr>
              <a:t> </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Break an array into two parts </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Move elements around so that all the larger values are in one end and all the smaller values are in the other. </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Each of the two parts is then subdivided in the same manner, and so on until the subparts contain only a single value, at which point the array is sorted. </a:t>
            </a:r>
            <a:endParaRPr/>
          </a:p>
        </p:txBody>
      </p:sp>
    </p:spTree>
  </p:cSld>
  <p:clrMapOvr>
    <a:masterClrMapping/>
  </p:clrMapOvr>
</p:sld>
</file>

<file path=ppt/slides/slide3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6" name="Shape 2186"/>
        <p:cNvGrpSpPr/>
        <p:nvPr/>
      </p:nvGrpSpPr>
      <p:grpSpPr>
        <a:xfrm>
          <a:off x="0" y="0"/>
          <a:ext cx="0" cy="0"/>
          <a:chOff x="0" y="0"/>
          <a:chExt cx="0" cy="0"/>
        </a:xfrm>
      </p:grpSpPr>
      <p:sp>
        <p:nvSpPr>
          <p:cNvPr id="2187" name="Google Shape;2187;p32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11.4  Quicksort</a:t>
            </a:r>
            <a:endParaRPr/>
          </a:p>
        </p:txBody>
      </p:sp>
      <p:sp>
        <p:nvSpPr>
          <p:cNvPr id="2188" name="Google Shape;2188;p322"/>
          <p:cNvSpPr txBox="1"/>
          <p:nvPr>
            <p:ph idx="1" type="body"/>
          </p:nvPr>
        </p:nvSpPr>
        <p:spPr>
          <a:xfrm>
            <a:off x="533400" y="1905000"/>
            <a:ext cx="8077200" cy="4724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To illustrate the process, suppose an unsorted array, called a, looks like Figure 11-11.</a:t>
            </a:r>
            <a:endParaRPr/>
          </a:p>
        </p:txBody>
      </p:sp>
      <p:pic>
        <p:nvPicPr>
          <p:cNvPr id="2189" name="Google Shape;2189;p322"/>
          <p:cNvPicPr preferRelativeResize="0"/>
          <p:nvPr/>
        </p:nvPicPr>
        <p:blipFill rotWithShape="1">
          <a:blip r:embed="rId3">
            <a:alphaModFix/>
          </a:blip>
          <a:srcRect b="0" l="0" r="0" t="0"/>
          <a:stretch/>
        </p:blipFill>
        <p:spPr>
          <a:xfrm>
            <a:off x="1447800" y="3276600"/>
            <a:ext cx="6172200" cy="762000"/>
          </a:xfrm>
          <a:prstGeom prst="rect">
            <a:avLst/>
          </a:prstGeom>
          <a:noFill/>
          <a:ln>
            <a:noFill/>
          </a:ln>
        </p:spPr>
      </p:pic>
    </p:spTree>
  </p:cSld>
  <p:clrMapOvr>
    <a:masterClrMapping/>
  </p:clrMapOvr>
</p:sld>
</file>

<file path=ppt/slides/slide3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3" name="Shape 2193"/>
        <p:cNvGrpSpPr/>
        <p:nvPr/>
      </p:nvGrpSpPr>
      <p:grpSpPr>
        <a:xfrm>
          <a:off x="0" y="0"/>
          <a:ext cx="0" cy="0"/>
          <a:chOff x="0" y="0"/>
          <a:chExt cx="0" cy="0"/>
        </a:xfrm>
      </p:grpSpPr>
      <p:sp>
        <p:nvSpPr>
          <p:cNvPr id="2194" name="Google Shape;2194;p32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11.4  Quicksort</a:t>
            </a:r>
            <a:endParaRPr/>
          </a:p>
        </p:txBody>
      </p:sp>
      <p:sp>
        <p:nvSpPr>
          <p:cNvPr id="2195" name="Google Shape;2195;p323"/>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Phase 1</a:t>
            </a:r>
            <a:endParaRPr/>
          </a:p>
          <a:p>
            <a:pPr indent="-285750" lvl="1" marL="742950" marR="0" rtl="0" algn="l">
              <a:lnSpc>
                <a:spcPct val="100000"/>
              </a:lnSpc>
              <a:spcBef>
                <a:spcPts val="520"/>
              </a:spcBef>
              <a:spcAft>
                <a:spcPts val="0"/>
              </a:spcAft>
              <a:buClr>
                <a:schemeClr val="dk1"/>
              </a:buClr>
              <a:buSzPts val="1560"/>
              <a:buFont typeface="Noto Sans Symbols"/>
              <a:buAutoNum type="arabicPeriod"/>
            </a:pPr>
            <a:r>
              <a:rPr b="0" i="0" lang="en-US" sz="2600" u="none" cap="none" strike="noStrike">
                <a:solidFill>
                  <a:schemeClr val="dk1"/>
                </a:solidFill>
                <a:latin typeface="Tahoma"/>
                <a:ea typeface="Tahoma"/>
                <a:cs typeface="Tahoma"/>
                <a:sym typeface="Tahoma"/>
              </a:rPr>
              <a:t>If the length of the array is less than 2, then done.</a:t>
            </a:r>
            <a:endParaRPr/>
          </a:p>
          <a:p>
            <a:pPr indent="-285750" lvl="1" marL="742950" marR="0" rtl="0" algn="l">
              <a:lnSpc>
                <a:spcPct val="100000"/>
              </a:lnSpc>
              <a:spcBef>
                <a:spcPts val="520"/>
              </a:spcBef>
              <a:spcAft>
                <a:spcPts val="0"/>
              </a:spcAft>
              <a:buClr>
                <a:schemeClr val="dk1"/>
              </a:buClr>
              <a:buSzPts val="1560"/>
              <a:buFont typeface="Noto Sans Symbols"/>
              <a:buAutoNum type="arabicPeriod"/>
            </a:pPr>
            <a:r>
              <a:rPr b="0" i="0" lang="en-US" sz="2600" u="none" cap="none" strike="noStrike">
                <a:solidFill>
                  <a:schemeClr val="dk1"/>
                </a:solidFill>
                <a:latin typeface="Tahoma"/>
                <a:ea typeface="Tahoma"/>
                <a:cs typeface="Tahoma"/>
                <a:sym typeface="Tahoma"/>
              </a:rPr>
              <a:t>Locate the value in the middle of the array and call it the pivot. The pivot is 7 in this example.</a:t>
            </a:r>
            <a:endParaRPr/>
          </a:p>
          <a:p>
            <a:pPr indent="-186690" lvl="1" marL="742950" marR="0" rtl="0" algn="l">
              <a:lnSpc>
                <a:spcPct val="100000"/>
              </a:lnSpc>
              <a:spcBef>
                <a:spcPts val="520"/>
              </a:spcBef>
              <a:spcAft>
                <a:spcPts val="0"/>
              </a:spcAft>
              <a:buClr>
                <a:schemeClr val="dk1"/>
              </a:buClr>
              <a:buSzPts val="1560"/>
              <a:buFont typeface="Noto Sans Symbols"/>
              <a:buNone/>
            </a:pPr>
            <a:r>
              <a:t/>
            </a:r>
            <a:endParaRPr b="0" i="0" sz="2600" u="none" cap="none" strike="noStrike">
              <a:solidFill>
                <a:schemeClr val="dk1"/>
              </a:solidFill>
              <a:latin typeface="Tahoma"/>
              <a:ea typeface="Tahoma"/>
              <a:cs typeface="Tahoma"/>
              <a:sym typeface="Tahoma"/>
            </a:endParaRPr>
          </a:p>
          <a:p>
            <a:pPr indent="-247650" lvl="1" marL="742950" marR="0" rtl="0" algn="l">
              <a:lnSpc>
                <a:spcPct val="100000"/>
              </a:lnSpc>
              <a:spcBef>
                <a:spcPts val="200"/>
              </a:spcBef>
              <a:spcAft>
                <a:spcPts val="0"/>
              </a:spcAft>
              <a:buClr>
                <a:schemeClr val="dk1"/>
              </a:buClr>
              <a:buSzPts val="600"/>
              <a:buFont typeface="Noto Sans Symbols"/>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1560"/>
              <a:buFont typeface="Noto Sans Symbols"/>
              <a:buAutoNum type="arabicPeriod"/>
            </a:pPr>
            <a:r>
              <a:rPr b="0" i="0" lang="en-US" sz="2600" u="none" cap="none" strike="noStrike">
                <a:solidFill>
                  <a:schemeClr val="dk1"/>
                </a:solidFill>
                <a:latin typeface="Tahoma"/>
                <a:ea typeface="Tahoma"/>
                <a:cs typeface="Tahoma"/>
                <a:sym typeface="Tahoma"/>
              </a:rPr>
              <a:t>Tag the elements at the left and right ends of the array as i and j, respectively.</a:t>
            </a:r>
            <a:endParaRPr/>
          </a:p>
        </p:txBody>
      </p:sp>
      <p:pic>
        <p:nvPicPr>
          <p:cNvPr id="2196" name="Google Shape;2196;p323"/>
          <p:cNvPicPr preferRelativeResize="0"/>
          <p:nvPr/>
        </p:nvPicPr>
        <p:blipFill rotWithShape="1">
          <a:blip r:embed="rId3">
            <a:alphaModFix/>
          </a:blip>
          <a:srcRect b="0" l="0" r="0" t="0"/>
          <a:stretch/>
        </p:blipFill>
        <p:spPr>
          <a:xfrm>
            <a:off x="1752600" y="4419600"/>
            <a:ext cx="5815012" cy="457200"/>
          </a:xfrm>
          <a:prstGeom prst="rect">
            <a:avLst/>
          </a:prstGeom>
          <a:noFill/>
          <a:ln>
            <a:noFill/>
          </a:ln>
        </p:spPr>
      </p:pic>
      <p:pic>
        <p:nvPicPr>
          <p:cNvPr id="2197" name="Google Shape;2197;p323"/>
          <p:cNvPicPr preferRelativeResize="0"/>
          <p:nvPr/>
        </p:nvPicPr>
        <p:blipFill rotWithShape="1">
          <a:blip r:embed="rId4">
            <a:alphaModFix/>
          </a:blip>
          <a:srcRect b="0" l="0" r="0" t="0"/>
          <a:stretch/>
        </p:blipFill>
        <p:spPr>
          <a:xfrm>
            <a:off x="1752600" y="5791200"/>
            <a:ext cx="6078537" cy="914400"/>
          </a:xfrm>
          <a:prstGeom prst="rect">
            <a:avLst/>
          </a:prstGeom>
          <a:noFill/>
          <a:ln>
            <a:noFill/>
          </a:ln>
        </p:spPr>
      </p:pic>
    </p:spTree>
  </p:cSld>
  <p:clrMapOvr>
    <a:masterClrMapping/>
  </p:clrMapOvr>
</p:sld>
</file>

<file path=ppt/slides/slide3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1" name="Shape 2201"/>
        <p:cNvGrpSpPr/>
        <p:nvPr/>
      </p:nvGrpSpPr>
      <p:grpSpPr>
        <a:xfrm>
          <a:off x="0" y="0"/>
          <a:ext cx="0" cy="0"/>
          <a:chOff x="0" y="0"/>
          <a:chExt cx="0" cy="0"/>
        </a:xfrm>
      </p:grpSpPr>
      <p:sp>
        <p:nvSpPr>
          <p:cNvPr id="2202" name="Google Shape;2202;p32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11.4  Quicksort</a:t>
            </a:r>
            <a:endParaRPr/>
          </a:p>
        </p:txBody>
      </p:sp>
      <p:sp>
        <p:nvSpPr>
          <p:cNvPr id="2203" name="Google Shape;2203;p324"/>
          <p:cNvSpPr txBox="1"/>
          <p:nvPr>
            <p:ph idx="1" type="body"/>
          </p:nvPr>
        </p:nvSpPr>
        <p:spPr>
          <a:xfrm>
            <a:off x="838200" y="2057400"/>
            <a:ext cx="7772400" cy="4572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560"/>
              <a:buFont typeface="Noto Sans Symbols"/>
              <a:buAutoNum type="arabicPeriod" startAt="4"/>
            </a:pPr>
            <a:r>
              <a:rPr b="0" i="0" lang="en-US" sz="2600" u="none" cap="none" strike="noStrike">
                <a:solidFill>
                  <a:schemeClr val="dk1"/>
                </a:solidFill>
                <a:latin typeface="Tahoma"/>
                <a:ea typeface="Tahoma"/>
                <a:cs typeface="Tahoma"/>
                <a:sym typeface="Tahoma"/>
              </a:rPr>
              <a:t>While </a:t>
            </a:r>
            <a:r>
              <a:rPr b="0" i="0" lang="en-US" sz="2600" u="none" cap="none" strike="noStrike">
                <a:solidFill>
                  <a:schemeClr val="dk1"/>
                </a:solidFill>
                <a:latin typeface="Century Gothic"/>
                <a:ea typeface="Century Gothic"/>
                <a:cs typeface="Century Gothic"/>
                <a:sym typeface="Century Gothic"/>
              </a:rPr>
              <a:t>a[i]</a:t>
            </a:r>
            <a:r>
              <a:rPr b="0" i="0" lang="en-US" sz="2600" u="none" cap="none" strike="noStrike">
                <a:solidFill>
                  <a:schemeClr val="dk1"/>
                </a:solidFill>
                <a:latin typeface="Tahoma"/>
                <a:ea typeface="Tahoma"/>
                <a:cs typeface="Tahoma"/>
                <a:sym typeface="Tahoma"/>
              </a:rPr>
              <a:t> &lt; pivot value, increment </a:t>
            </a:r>
            <a:r>
              <a:rPr b="0" i="0" lang="en-US" sz="2600" u="none" cap="none" strike="noStrike">
                <a:solidFill>
                  <a:schemeClr val="dk1"/>
                </a:solidFill>
                <a:latin typeface="Century Gothic"/>
                <a:ea typeface="Century Gothic"/>
                <a:cs typeface="Century Gothic"/>
                <a:sym typeface="Century Gothic"/>
              </a:rPr>
              <a:t>i</a:t>
            </a:r>
            <a:r>
              <a:rPr b="0" i="0" lang="en-US" sz="2600" u="none" cap="none" strike="noStrike">
                <a:solidFill>
                  <a:schemeClr val="dk1"/>
                </a:solidFill>
                <a:latin typeface="Tahoma"/>
                <a:ea typeface="Tahoma"/>
                <a:cs typeface="Tahoma"/>
                <a:sym typeface="Tahoma"/>
              </a:rPr>
              <a:t>.</a:t>
            </a:r>
            <a:endParaRPr/>
          </a:p>
          <a:p>
            <a:pPr indent="-285750" lvl="1" marL="742950" marR="0" rtl="0" algn="l">
              <a:lnSpc>
                <a:spcPct val="100000"/>
              </a:lnSpc>
              <a:spcBef>
                <a:spcPts val="520"/>
              </a:spcBef>
              <a:spcAft>
                <a:spcPts val="0"/>
              </a:spcAft>
              <a:buClr>
                <a:schemeClr val="dk1"/>
              </a:buClr>
              <a:buSzPts val="2600"/>
              <a:buFont typeface="Tahoma"/>
              <a:buNone/>
            </a:pPr>
            <a:r>
              <a:rPr b="0" i="0" lang="en-US" sz="2600" u="none" cap="none" strike="noStrike">
                <a:solidFill>
                  <a:schemeClr val="dk1"/>
                </a:solidFill>
                <a:latin typeface="Tahoma"/>
                <a:ea typeface="Tahoma"/>
                <a:cs typeface="Tahoma"/>
                <a:sym typeface="Tahoma"/>
              </a:rPr>
              <a:t>	While </a:t>
            </a:r>
            <a:r>
              <a:rPr b="0" i="0" lang="en-US" sz="2600" u="none" cap="none" strike="noStrike">
                <a:solidFill>
                  <a:schemeClr val="dk1"/>
                </a:solidFill>
                <a:latin typeface="Century Gothic"/>
                <a:ea typeface="Century Gothic"/>
                <a:cs typeface="Century Gothic"/>
                <a:sym typeface="Century Gothic"/>
              </a:rPr>
              <a:t>a[j]</a:t>
            </a:r>
            <a:r>
              <a:rPr b="0" i="0" lang="en-US" sz="2600" u="none" cap="none" strike="noStrike">
                <a:solidFill>
                  <a:schemeClr val="dk1"/>
                </a:solidFill>
                <a:latin typeface="Tahoma"/>
                <a:ea typeface="Tahoma"/>
                <a:cs typeface="Tahoma"/>
                <a:sym typeface="Tahoma"/>
              </a:rPr>
              <a:t> &gt;= pivot value,  decrement</a:t>
            </a:r>
            <a:r>
              <a:rPr b="0" i="0" lang="en-US" sz="2600" u="none" cap="none" strike="noStrike">
                <a:solidFill>
                  <a:schemeClr val="dk1"/>
                </a:solidFill>
                <a:latin typeface="Century Gothic"/>
                <a:ea typeface="Century Gothic"/>
                <a:cs typeface="Century Gothic"/>
                <a:sym typeface="Century Gothic"/>
              </a:rPr>
              <a:t> j</a:t>
            </a:r>
            <a:r>
              <a:rPr b="0" i="0" lang="en-US" sz="2600" u="none" cap="none" strike="noStrike">
                <a:solidFill>
                  <a:schemeClr val="dk1"/>
                </a:solidFill>
                <a:latin typeface="Tahoma"/>
                <a:ea typeface="Tahoma"/>
                <a:cs typeface="Tahoma"/>
                <a:sym typeface="Tahoma"/>
              </a:rPr>
              <a:t>:</a:t>
            </a:r>
            <a:endParaRPr/>
          </a:p>
          <a:p>
            <a:pPr indent="-285750" lvl="1" marL="74295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pic>
        <p:nvPicPr>
          <p:cNvPr id="2204" name="Google Shape;2204;p324"/>
          <p:cNvPicPr preferRelativeResize="0"/>
          <p:nvPr/>
        </p:nvPicPr>
        <p:blipFill rotWithShape="1">
          <a:blip r:embed="rId3">
            <a:alphaModFix/>
          </a:blip>
          <a:srcRect b="0" l="0" r="0" t="0"/>
          <a:stretch/>
        </p:blipFill>
        <p:spPr>
          <a:xfrm>
            <a:off x="1295400" y="3505200"/>
            <a:ext cx="6629400" cy="1066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 name="Shape 372"/>
        <p:cNvGrpSpPr/>
        <p:nvPr/>
      </p:nvGrpSpPr>
      <p:grpSpPr>
        <a:xfrm>
          <a:off x="0" y="0"/>
          <a:ext cx="0" cy="0"/>
          <a:chOff x="0" y="0"/>
          <a:chExt cx="0" cy="0"/>
        </a:xfrm>
      </p:grpSpPr>
      <p:sp>
        <p:nvSpPr>
          <p:cNvPr id="373" name="Google Shape;373;p3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8.5  Working with Arrays That Are Not Full</a:t>
            </a:r>
            <a:endParaRPr/>
          </a:p>
        </p:txBody>
      </p:sp>
      <p:sp>
        <p:nvSpPr>
          <p:cNvPr id="374" name="Google Shape;374;p37"/>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133350" lvl="1" marL="742950" marR="0" rtl="0" algn="l">
              <a:lnSpc>
                <a:spcPct val="9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33350" lvl="1" marL="742950" marR="0" rtl="0" algn="l">
              <a:lnSpc>
                <a:spcPct val="9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33350" lvl="1" marL="742950" marR="0" rtl="0" algn="l">
              <a:lnSpc>
                <a:spcPct val="9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When </a:t>
            </a:r>
            <a:r>
              <a:rPr b="0" i="0" lang="en-US" sz="2800" u="none" cap="none" strike="noStrike">
                <a:solidFill>
                  <a:schemeClr val="dk1"/>
                </a:solidFill>
                <a:latin typeface="Century Gothic"/>
                <a:ea typeface="Century Gothic"/>
                <a:cs typeface="Century Gothic"/>
                <a:sym typeface="Century Gothic"/>
              </a:rPr>
              <a:t>size</a:t>
            </a:r>
            <a:r>
              <a:rPr b="0" i="0" lang="en-US" sz="2800" u="none" cap="none" strike="noStrike">
                <a:solidFill>
                  <a:schemeClr val="dk1"/>
                </a:solidFill>
                <a:latin typeface="Tahoma"/>
                <a:ea typeface="Tahoma"/>
                <a:cs typeface="Tahoma"/>
                <a:sym typeface="Tahoma"/>
              </a:rPr>
              <a:t> equals </a:t>
            </a:r>
            <a:r>
              <a:rPr b="0" i="0" lang="en-US" sz="2800" u="none" cap="none" strike="noStrike">
                <a:solidFill>
                  <a:schemeClr val="dk1"/>
                </a:solidFill>
                <a:latin typeface="Century Gothic"/>
                <a:ea typeface="Century Gothic"/>
                <a:cs typeface="Century Gothic"/>
                <a:sym typeface="Century Gothic"/>
              </a:rPr>
              <a:t>abc.length</a:t>
            </a:r>
            <a:r>
              <a:rPr b="0" i="0" lang="en-US" sz="2800" u="none" cap="none" strike="noStrike">
                <a:solidFill>
                  <a:schemeClr val="dk1"/>
                </a:solidFill>
                <a:latin typeface="Tahoma"/>
                <a:ea typeface="Tahoma"/>
                <a:cs typeface="Tahoma"/>
                <a:sym typeface="Tahoma"/>
              </a:rPr>
              <a:t>, the array is full.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a:t>
            </a:r>
            <a:r>
              <a:rPr b="0" i="0" lang="en-US" sz="2800" u="none" cap="none" strike="noStrike">
                <a:solidFill>
                  <a:schemeClr val="dk1"/>
                </a:solidFill>
                <a:latin typeface="Century Gothic"/>
                <a:ea typeface="Century Gothic"/>
                <a:cs typeface="Century Gothic"/>
                <a:sym typeface="Century Gothic"/>
              </a:rPr>
              <a:t>if</a:t>
            </a:r>
            <a:r>
              <a:rPr b="0" i="0" lang="en-US" sz="2800" u="none" cap="none" strike="noStrike">
                <a:solidFill>
                  <a:schemeClr val="dk1"/>
                </a:solidFill>
                <a:latin typeface="Tahoma"/>
                <a:ea typeface="Tahoma"/>
                <a:cs typeface="Tahoma"/>
                <a:sym typeface="Tahoma"/>
              </a:rPr>
              <a:t> statement prevents a range error from occurring.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Remember that Java arrays are of fixed size when they are instantiated, so eventually they become full.</a:t>
            </a:r>
            <a:endParaRPr/>
          </a:p>
          <a:p>
            <a:pPr indent="-133350" lvl="1" marL="742950" marR="0" rtl="0" algn="l">
              <a:lnSpc>
                <a:spcPct val="9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65100" lvl="0" marL="342900" marR="0" rtl="0" algn="l">
              <a:lnSpc>
                <a:spcPct val="9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a:p>
            <a:pPr indent="-165100" lvl="0" marL="342900" marR="0" rtl="0" algn="l">
              <a:lnSpc>
                <a:spcPct val="9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a:p>
            <a:pPr indent="-165100" lvl="0" marL="342900" marR="0" rtl="0" algn="l">
              <a:lnSpc>
                <a:spcPct val="9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a:p>
            <a:pPr indent="-165100" lvl="0" marL="342900" marR="0" rtl="0" algn="l">
              <a:lnSpc>
                <a:spcPct val="9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a:p>
            <a:pPr indent="-165100" lvl="0" marL="342900" marR="0" rtl="0" algn="l">
              <a:lnSpc>
                <a:spcPct val="9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p:txBody>
      </p:sp>
      <p:sp>
        <p:nvSpPr>
          <p:cNvPr id="375" name="Google Shape;375;p37"/>
          <p:cNvSpPr txBox="1"/>
          <p:nvPr/>
        </p:nvSpPr>
        <p:spPr>
          <a:xfrm>
            <a:off x="914400" y="1752600"/>
            <a:ext cx="7772400" cy="1219200"/>
          </a:xfrm>
          <a:prstGeom prst="rect">
            <a:avLst/>
          </a:prstGeom>
          <a:solidFill>
            <a:srgbClr val="DFDFDF"/>
          </a:solid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if (size &lt; abc.length){</a:t>
            </a:r>
            <a:endParaRPr b="0" i="0" sz="2000" u="none">
              <a:solidFill>
                <a:srgbClr val="E44C22"/>
              </a:solidFill>
              <a:latin typeface="Courier New"/>
              <a:ea typeface="Courier New"/>
              <a:cs typeface="Courier New"/>
              <a:sym typeface="Courier New"/>
            </a:endParaRPr>
          </a:p>
          <a:p>
            <a:pPr indent="-342900" lvl="0" marL="342900" marR="0" rtl="0" algn="l">
              <a:lnSpc>
                <a:spcPct val="9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abc[size] = anInt;</a:t>
            </a:r>
            <a:endParaRPr b="0" i="0" sz="2000" u="none">
              <a:solidFill>
                <a:srgbClr val="E44C22"/>
              </a:solidFill>
              <a:latin typeface="Courier New"/>
              <a:ea typeface="Courier New"/>
              <a:cs typeface="Courier New"/>
              <a:sym typeface="Courier New"/>
            </a:endParaRPr>
          </a:p>
          <a:p>
            <a:pPr indent="-342900" lvl="0" marL="342900" marR="0" rtl="0" algn="l">
              <a:lnSpc>
                <a:spcPct val="9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size++;</a:t>
            </a:r>
            <a:endParaRPr b="0" i="0" sz="2000" u="none">
              <a:solidFill>
                <a:srgbClr val="E44C22"/>
              </a:solidFill>
              <a:latin typeface="Courier New"/>
              <a:ea typeface="Courier New"/>
              <a:cs typeface="Courier New"/>
              <a:sym typeface="Courier New"/>
            </a:endParaRPr>
          </a:p>
          <a:p>
            <a:pPr indent="-342900" lvl="0" marL="342900" marR="0" rtl="0" algn="l">
              <a:lnSpc>
                <a:spcPct val="9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a:t>
            </a:r>
            <a:endParaRPr/>
          </a:p>
        </p:txBody>
      </p:sp>
    </p:spTree>
  </p:cSld>
  <p:clrMapOvr>
    <a:masterClrMapping/>
  </p:clrMapOvr>
</p:sld>
</file>

<file path=ppt/slides/slide3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8" name="Shape 2208"/>
        <p:cNvGrpSpPr/>
        <p:nvPr/>
      </p:nvGrpSpPr>
      <p:grpSpPr>
        <a:xfrm>
          <a:off x="0" y="0"/>
          <a:ext cx="0" cy="0"/>
          <a:chOff x="0" y="0"/>
          <a:chExt cx="0" cy="0"/>
        </a:xfrm>
      </p:grpSpPr>
      <p:sp>
        <p:nvSpPr>
          <p:cNvPr id="2209" name="Google Shape;2209;p32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11.4  Quicksort</a:t>
            </a:r>
            <a:endParaRPr/>
          </a:p>
        </p:txBody>
      </p:sp>
      <p:sp>
        <p:nvSpPr>
          <p:cNvPr id="2210" name="Google Shape;2210;p325"/>
          <p:cNvSpPr txBox="1"/>
          <p:nvPr>
            <p:ph idx="1" type="body"/>
          </p:nvPr>
        </p:nvSpPr>
        <p:spPr>
          <a:xfrm>
            <a:off x="838200" y="1752600"/>
            <a:ext cx="77724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560"/>
              <a:buFont typeface="Noto Sans Symbols"/>
              <a:buAutoNum type="arabicPeriod" startAt="5"/>
            </a:pPr>
            <a:r>
              <a:rPr b="0" i="0" lang="en-US" sz="2600" u="none" cap="none" strike="noStrike">
                <a:solidFill>
                  <a:schemeClr val="dk1"/>
                </a:solidFill>
                <a:latin typeface="Tahoma"/>
                <a:ea typeface="Tahoma"/>
                <a:cs typeface="Tahoma"/>
                <a:sym typeface="Tahoma"/>
              </a:rPr>
              <a:t>If </a:t>
            </a:r>
            <a:r>
              <a:rPr b="0" i="0" lang="en-US" sz="2600" u="none" cap="none" strike="noStrike">
                <a:solidFill>
                  <a:schemeClr val="dk1"/>
                </a:solidFill>
                <a:latin typeface="Century Gothic"/>
                <a:ea typeface="Century Gothic"/>
                <a:cs typeface="Century Gothic"/>
                <a:sym typeface="Century Gothic"/>
              </a:rPr>
              <a:t>i</a:t>
            </a:r>
            <a:r>
              <a:rPr b="0" i="0" lang="en-US" sz="2600" u="none" cap="none" strike="noStrike">
                <a:solidFill>
                  <a:schemeClr val="dk1"/>
                </a:solidFill>
                <a:latin typeface="Tahoma"/>
                <a:ea typeface="Tahoma"/>
                <a:cs typeface="Tahoma"/>
                <a:sym typeface="Tahoma"/>
              </a:rPr>
              <a:t> &gt; </a:t>
            </a:r>
            <a:r>
              <a:rPr b="0" i="0" lang="en-US" sz="2600" u="none" cap="none" strike="noStrike">
                <a:solidFill>
                  <a:schemeClr val="dk1"/>
                </a:solidFill>
                <a:latin typeface="Century Gothic"/>
                <a:ea typeface="Century Gothic"/>
                <a:cs typeface="Century Gothic"/>
                <a:sym typeface="Century Gothic"/>
              </a:rPr>
              <a:t>j</a:t>
            </a:r>
            <a:r>
              <a:rPr b="0" i="0" lang="en-US" sz="2600" u="none" cap="none" strike="noStrike">
                <a:solidFill>
                  <a:schemeClr val="dk1"/>
                </a:solidFill>
                <a:latin typeface="Tahoma"/>
                <a:ea typeface="Tahoma"/>
                <a:cs typeface="Tahoma"/>
                <a:sym typeface="Tahoma"/>
              </a:rPr>
              <a:t> then</a:t>
            </a:r>
            <a:endParaRPr/>
          </a:p>
          <a:p>
            <a:pPr indent="-285750" lvl="1" marL="742950" marR="0" rtl="0" algn="l">
              <a:lnSpc>
                <a:spcPct val="100000"/>
              </a:lnSpc>
              <a:spcBef>
                <a:spcPts val="520"/>
              </a:spcBef>
              <a:spcAft>
                <a:spcPts val="0"/>
              </a:spcAft>
              <a:buClr>
                <a:schemeClr val="dk1"/>
              </a:buClr>
              <a:buSzPts val="2600"/>
              <a:buFont typeface="Tahoma"/>
              <a:buNone/>
            </a:pPr>
            <a:r>
              <a:rPr b="0" i="0" lang="en-US" sz="2600" u="none" cap="none" strike="noStrike">
                <a:solidFill>
                  <a:schemeClr val="dk1"/>
                </a:solidFill>
                <a:latin typeface="Tahoma"/>
                <a:ea typeface="Tahoma"/>
                <a:cs typeface="Tahoma"/>
                <a:sym typeface="Tahoma"/>
              </a:rPr>
              <a:t>   	   end the phase</a:t>
            </a:r>
            <a:endParaRPr/>
          </a:p>
          <a:p>
            <a:pPr indent="-285750" lvl="1" marL="742950" marR="0" rtl="0" algn="l">
              <a:lnSpc>
                <a:spcPct val="100000"/>
              </a:lnSpc>
              <a:spcBef>
                <a:spcPts val="520"/>
              </a:spcBef>
              <a:spcAft>
                <a:spcPts val="0"/>
              </a:spcAft>
              <a:buClr>
                <a:schemeClr val="dk1"/>
              </a:buClr>
              <a:buSzPts val="2600"/>
              <a:buFont typeface="Tahoma"/>
              <a:buNone/>
            </a:pPr>
            <a:r>
              <a:rPr b="0" i="0" lang="en-US" sz="2600" u="none" cap="none" strike="noStrike">
                <a:solidFill>
                  <a:schemeClr val="dk1"/>
                </a:solidFill>
                <a:latin typeface="Tahoma"/>
                <a:ea typeface="Tahoma"/>
                <a:cs typeface="Tahoma"/>
                <a:sym typeface="Tahoma"/>
              </a:rPr>
              <a:t>	else</a:t>
            </a:r>
            <a:endParaRPr/>
          </a:p>
          <a:p>
            <a:pPr indent="-285750" lvl="1" marL="742950" marR="0" rtl="0" algn="l">
              <a:lnSpc>
                <a:spcPct val="100000"/>
              </a:lnSpc>
              <a:spcBef>
                <a:spcPts val="520"/>
              </a:spcBef>
              <a:spcAft>
                <a:spcPts val="0"/>
              </a:spcAft>
              <a:buClr>
                <a:schemeClr val="dk1"/>
              </a:buClr>
              <a:buSzPts val="2600"/>
              <a:buFont typeface="Tahoma"/>
              <a:buNone/>
            </a:pPr>
            <a:r>
              <a:rPr b="0" i="0" lang="en-US" sz="2600" u="none" cap="none" strike="noStrike">
                <a:solidFill>
                  <a:schemeClr val="dk1"/>
                </a:solidFill>
                <a:latin typeface="Tahoma"/>
                <a:ea typeface="Tahoma"/>
                <a:cs typeface="Tahoma"/>
                <a:sym typeface="Tahoma"/>
              </a:rPr>
              <a:t>   	   interchange </a:t>
            </a:r>
            <a:r>
              <a:rPr b="0" i="0" lang="en-US" sz="2600" u="none" cap="none" strike="noStrike">
                <a:solidFill>
                  <a:schemeClr val="dk1"/>
                </a:solidFill>
                <a:latin typeface="Century Gothic"/>
                <a:ea typeface="Century Gothic"/>
                <a:cs typeface="Century Gothic"/>
                <a:sym typeface="Century Gothic"/>
              </a:rPr>
              <a:t>a[i]</a:t>
            </a:r>
            <a:r>
              <a:rPr b="0" i="0" lang="en-US" sz="2600" u="none" cap="none" strike="noStrike">
                <a:solidFill>
                  <a:schemeClr val="dk1"/>
                </a:solidFill>
                <a:latin typeface="Tahoma"/>
                <a:ea typeface="Tahoma"/>
                <a:cs typeface="Tahoma"/>
                <a:sym typeface="Tahoma"/>
              </a:rPr>
              <a:t> and </a:t>
            </a:r>
            <a:r>
              <a:rPr b="0" i="0" lang="en-US" sz="2600" u="none" cap="none" strike="noStrike">
                <a:solidFill>
                  <a:schemeClr val="dk1"/>
                </a:solidFill>
                <a:latin typeface="Century Gothic"/>
                <a:ea typeface="Century Gothic"/>
                <a:cs typeface="Century Gothic"/>
                <a:sym typeface="Century Gothic"/>
              </a:rPr>
              <a:t>a[j]:</a:t>
            </a:r>
            <a:endParaRPr/>
          </a:p>
          <a:p>
            <a:pPr indent="-177800" lvl="0" marL="34290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Century Gothic"/>
              <a:ea typeface="Century Gothic"/>
              <a:cs typeface="Century Gothic"/>
              <a:sym typeface="Century Gothic"/>
            </a:endParaRPr>
          </a:p>
        </p:txBody>
      </p:sp>
      <p:pic>
        <p:nvPicPr>
          <p:cNvPr id="2211" name="Google Shape;2211;p325"/>
          <p:cNvPicPr preferRelativeResize="0"/>
          <p:nvPr/>
        </p:nvPicPr>
        <p:blipFill rotWithShape="1">
          <a:blip r:embed="rId3">
            <a:alphaModFix/>
          </a:blip>
          <a:srcRect b="0" l="0" r="0" t="0"/>
          <a:stretch/>
        </p:blipFill>
        <p:spPr>
          <a:xfrm>
            <a:off x="1447800" y="4038600"/>
            <a:ext cx="6629400" cy="1295400"/>
          </a:xfrm>
          <a:prstGeom prst="rect">
            <a:avLst/>
          </a:prstGeom>
          <a:noFill/>
          <a:ln>
            <a:noFill/>
          </a:ln>
        </p:spPr>
      </p:pic>
    </p:spTree>
  </p:cSld>
  <p:clrMapOvr>
    <a:masterClrMapping/>
  </p:clrMapOvr>
</p:sld>
</file>

<file path=ppt/slides/slide3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5" name="Shape 2215"/>
        <p:cNvGrpSpPr/>
        <p:nvPr/>
      </p:nvGrpSpPr>
      <p:grpSpPr>
        <a:xfrm>
          <a:off x="0" y="0"/>
          <a:ext cx="0" cy="0"/>
          <a:chOff x="0" y="0"/>
          <a:chExt cx="0" cy="0"/>
        </a:xfrm>
      </p:grpSpPr>
      <p:sp>
        <p:nvSpPr>
          <p:cNvPr id="2216" name="Google Shape;2216;p32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11.4  Quicksort</a:t>
            </a:r>
            <a:endParaRPr/>
          </a:p>
        </p:txBody>
      </p:sp>
      <p:sp>
        <p:nvSpPr>
          <p:cNvPr id="2217" name="Google Shape;2217;p326"/>
          <p:cNvSpPr txBox="1"/>
          <p:nvPr>
            <p:ph idx="1" type="body"/>
          </p:nvPr>
        </p:nvSpPr>
        <p:spPr>
          <a:xfrm>
            <a:off x="838200" y="1981200"/>
            <a:ext cx="7772400" cy="4648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680"/>
              <a:buFont typeface="Noto Sans Symbols"/>
              <a:buAutoNum type="arabicPeriod" startAt="6"/>
            </a:pPr>
            <a:r>
              <a:rPr b="0" i="0" lang="en-US" sz="2800" u="none" cap="none" strike="noStrike">
                <a:solidFill>
                  <a:schemeClr val="dk1"/>
                </a:solidFill>
                <a:latin typeface="Tahoma"/>
                <a:ea typeface="Tahoma"/>
                <a:cs typeface="Tahoma"/>
                <a:sym typeface="Tahoma"/>
              </a:rPr>
              <a:t>Increment </a:t>
            </a:r>
            <a:r>
              <a:rPr b="0" i="0" lang="en-US" sz="2800" u="none" cap="none" strike="noStrike">
                <a:solidFill>
                  <a:schemeClr val="dk1"/>
                </a:solidFill>
                <a:latin typeface="Century Gothic"/>
                <a:ea typeface="Century Gothic"/>
                <a:cs typeface="Century Gothic"/>
                <a:sym typeface="Century Gothic"/>
              </a:rPr>
              <a:t>i</a:t>
            </a:r>
            <a:r>
              <a:rPr b="0" i="0" lang="en-US" sz="2800" u="none" cap="none" strike="noStrike">
                <a:solidFill>
                  <a:schemeClr val="dk1"/>
                </a:solidFill>
                <a:latin typeface="Tahoma"/>
                <a:ea typeface="Tahoma"/>
                <a:cs typeface="Tahoma"/>
                <a:sym typeface="Tahoma"/>
              </a:rPr>
              <a:t> and decrement </a:t>
            </a:r>
            <a:r>
              <a:rPr b="0" i="0" lang="en-US" sz="2800" u="none" cap="none" strike="noStrike">
                <a:solidFill>
                  <a:schemeClr val="dk1"/>
                </a:solidFill>
                <a:latin typeface="Century Gothic"/>
                <a:ea typeface="Century Gothic"/>
                <a:cs typeface="Century Gothic"/>
                <a:sym typeface="Century Gothic"/>
              </a:rPr>
              <a:t>j</a:t>
            </a:r>
            <a:r>
              <a:rPr b="0" i="0" lang="en-US" sz="2800" u="none" cap="none" strike="noStrike">
                <a:solidFill>
                  <a:schemeClr val="dk1"/>
                </a:solidFill>
                <a:latin typeface="Tahoma"/>
                <a:ea typeface="Tahoma"/>
                <a:cs typeface="Tahoma"/>
                <a:sym typeface="Tahoma"/>
              </a:rPr>
              <a:t>.</a:t>
            </a:r>
            <a:endParaRPr/>
          </a:p>
          <a:p>
            <a:pPr indent="-285750" lvl="1" marL="742950" marR="0" rtl="0" algn="l">
              <a:lnSpc>
                <a:spcPct val="100000"/>
              </a:lnSpc>
              <a:spcBef>
                <a:spcPts val="56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	If </a:t>
            </a:r>
            <a:r>
              <a:rPr b="0" i="0" lang="en-US" sz="2800" u="none" cap="none" strike="noStrike">
                <a:solidFill>
                  <a:schemeClr val="dk1"/>
                </a:solidFill>
                <a:latin typeface="Century Gothic"/>
                <a:ea typeface="Century Gothic"/>
                <a:cs typeface="Century Gothic"/>
                <a:sym typeface="Century Gothic"/>
              </a:rPr>
              <a:t>i &gt; j</a:t>
            </a:r>
            <a:r>
              <a:rPr b="0" i="0" lang="en-US" sz="2800" u="none" cap="none" strike="noStrike">
                <a:solidFill>
                  <a:schemeClr val="dk1"/>
                </a:solidFill>
                <a:latin typeface="Tahoma"/>
                <a:ea typeface="Tahoma"/>
                <a:cs typeface="Tahoma"/>
                <a:sym typeface="Tahoma"/>
              </a:rPr>
              <a:t> then end the phase:</a:t>
            </a:r>
            <a:endParaRPr/>
          </a:p>
        </p:txBody>
      </p:sp>
      <p:pic>
        <p:nvPicPr>
          <p:cNvPr id="2218" name="Google Shape;2218;p326"/>
          <p:cNvPicPr preferRelativeResize="0"/>
          <p:nvPr/>
        </p:nvPicPr>
        <p:blipFill rotWithShape="1">
          <a:blip r:embed="rId3">
            <a:alphaModFix/>
          </a:blip>
          <a:srcRect b="0" l="0" r="0" t="0"/>
          <a:stretch/>
        </p:blipFill>
        <p:spPr>
          <a:xfrm>
            <a:off x="1371600" y="3505200"/>
            <a:ext cx="6705600" cy="1433512"/>
          </a:xfrm>
          <a:prstGeom prst="rect">
            <a:avLst/>
          </a:prstGeom>
          <a:noFill/>
          <a:ln>
            <a:noFill/>
          </a:ln>
        </p:spPr>
      </p:pic>
    </p:spTree>
  </p:cSld>
  <p:clrMapOvr>
    <a:masterClrMapping/>
  </p:clrMapOvr>
</p:sld>
</file>

<file path=ppt/slides/slide3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2" name="Shape 2222"/>
        <p:cNvGrpSpPr/>
        <p:nvPr/>
      </p:nvGrpSpPr>
      <p:grpSpPr>
        <a:xfrm>
          <a:off x="0" y="0"/>
          <a:ext cx="0" cy="0"/>
          <a:chOff x="0" y="0"/>
          <a:chExt cx="0" cy="0"/>
        </a:xfrm>
      </p:grpSpPr>
      <p:sp>
        <p:nvSpPr>
          <p:cNvPr id="2223" name="Google Shape;2223;p32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11.4  Quicksort</a:t>
            </a:r>
            <a:endParaRPr/>
          </a:p>
        </p:txBody>
      </p:sp>
      <p:sp>
        <p:nvSpPr>
          <p:cNvPr id="2224" name="Google Shape;2224;p327"/>
          <p:cNvSpPr txBox="1"/>
          <p:nvPr>
            <p:ph idx="1" type="body"/>
          </p:nvPr>
        </p:nvSpPr>
        <p:spPr>
          <a:xfrm>
            <a:off x="685800" y="1752600"/>
            <a:ext cx="7924800" cy="4876800"/>
          </a:xfrm>
          <a:prstGeom prst="rect">
            <a:avLst/>
          </a:prstGeom>
          <a:noFill/>
          <a:ln>
            <a:noFill/>
          </a:ln>
        </p:spPr>
        <p:txBody>
          <a:bodyPr anchorCtr="0" anchor="t" bIns="45700" lIns="91425" spcFirstLastPara="1" rIns="91425" wrap="square" tIns="45700">
            <a:noAutofit/>
          </a:bodyPr>
          <a:lstStyle/>
          <a:p>
            <a:pPr indent="-107950" lvl="1" marL="74295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1680"/>
              <a:buFont typeface="Noto Sans Symbols"/>
              <a:buAutoNum type="arabicPeriod" startAt="7"/>
            </a:pPr>
            <a:r>
              <a:rPr b="0" i="0" lang="en-US" sz="2800" u="none" cap="none" strike="noStrike">
                <a:solidFill>
                  <a:schemeClr val="dk1"/>
                </a:solidFill>
                <a:latin typeface="Tahoma"/>
                <a:ea typeface="Tahoma"/>
                <a:cs typeface="Tahoma"/>
                <a:sym typeface="Tahoma"/>
              </a:rPr>
              <a:t>Repeat step 4, i.e.,</a:t>
            </a:r>
            <a:endParaRPr/>
          </a:p>
          <a:p>
            <a:pPr indent="-285750" lvl="1" marL="742950" marR="0" rtl="0" algn="l">
              <a:lnSpc>
                <a:spcPct val="100000"/>
              </a:lnSpc>
              <a:spcBef>
                <a:spcPts val="56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	   While </a:t>
            </a:r>
            <a:r>
              <a:rPr b="0" i="0" lang="en-US" sz="2800" u="none" cap="none" strike="noStrike">
                <a:solidFill>
                  <a:schemeClr val="dk1"/>
                </a:solidFill>
                <a:latin typeface="Century Gothic"/>
                <a:ea typeface="Century Gothic"/>
                <a:cs typeface="Century Gothic"/>
                <a:sym typeface="Century Gothic"/>
              </a:rPr>
              <a:t>a[i]</a:t>
            </a:r>
            <a:r>
              <a:rPr b="0" i="0" lang="en-US" sz="2800" u="none" cap="none" strike="noStrike">
                <a:solidFill>
                  <a:schemeClr val="dk1"/>
                </a:solidFill>
                <a:latin typeface="Tahoma"/>
                <a:ea typeface="Tahoma"/>
                <a:cs typeface="Tahoma"/>
                <a:sym typeface="Tahoma"/>
              </a:rPr>
              <a:t> &lt; pivot value, increment </a:t>
            </a:r>
            <a:r>
              <a:rPr b="0" i="0" lang="en-US" sz="2800" u="none" cap="none" strike="noStrike">
                <a:solidFill>
                  <a:schemeClr val="dk1"/>
                </a:solidFill>
                <a:latin typeface="Century Gothic"/>
                <a:ea typeface="Century Gothic"/>
                <a:cs typeface="Century Gothic"/>
                <a:sym typeface="Century Gothic"/>
              </a:rPr>
              <a:t>i</a:t>
            </a:r>
            <a:endParaRPr/>
          </a:p>
          <a:p>
            <a:pPr indent="-285750" lvl="1" marL="742950" marR="0" rtl="0" algn="l">
              <a:lnSpc>
                <a:spcPct val="100000"/>
              </a:lnSpc>
              <a:spcBef>
                <a:spcPts val="56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	   While </a:t>
            </a:r>
            <a:r>
              <a:rPr b="0" i="0" lang="en-US" sz="2800" u="none" cap="none" strike="noStrike">
                <a:solidFill>
                  <a:schemeClr val="dk1"/>
                </a:solidFill>
                <a:latin typeface="Century Gothic"/>
                <a:ea typeface="Century Gothic"/>
                <a:cs typeface="Century Gothic"/>
                <a:sym typeface="Century Gothic"/>
              </a:rPr>
              <a:t>a[j]</a:t>
            </a:r>
            <a:r>
              <a:rPr b="0" i="0" lang="en-US" sz="2800" u="none" cap="none" strike="noStrike">
                <a:solidFill>
                  <a:schemeClr val="dk1"/>
                </a:solidFill>
                <a:latin typeface="Tahoma"/>
                <a:ea typeface="Tahoma"/>
                <a:cs typeface="Tahoma"/>
                <a:sym typeface="Tahoma"/>
              </a:rPr>
              <a:t> &gt;= pivot value,  decrement </a:t>
            </a:r>
            <a:r>
              <a:rPr b="0" i="0" lang="en-US" sz="2800" u="none" cap="none" strike="noStrike">
                <a:solidFill>
                  <a:schemeClr val="dk1"/>
                </a:solidFill>
                <a:latin typeface="Century Gothic"/>
                <a:ea typeface="Century Gothic"/>
                <a:cs typeface="Century Gothic"/>
                <a:sym typeface="Century Gothic"/>
              </a:rPr>
              <a:t>j</a:t>
            </a:r>
            <a:r>
              <a:rPr b="0" i="0" lang="en-US" sz="2800" u="none" cap="none" strike="noStrike">
                <a:solidFill>
                  <a:schemeClr val="dk1"/>
                </a:solidFill>
                <a:latin typeface="Tahoma"/>
                <a:ea typeface="Tahoma"/>
                <a:cs typeface="Tahoma"/>
                <a:sym typeface="Tahoma"/>
              </a:rPr>
              <a:t>:</a:t>
            </a:r>
            <a:endParaRPr/>
          </a:p>
        </p:txBody>
      </p:sp>
      <p:pic>
        <p:nvPicPr>
          <p:cNvPr id="2225" name="Google Shape;2225;p327"/>
          <p:cNvPicPr preferRelativeResize="0"/>
          <p:nvPr/>
        </p:nvPicPr>
        <p:blipFill rotWithShape="1">
          <a:blip r:embed="rId3">
            <a:alphaModFix/>
          </a:blip>
          <a:srcRect b="0" l="0" r="0" t="0"/>
          <a:stretch/>
        </p:blipFill>
        <p:spPr>
          <a:xfrm>
            <a:off x="1295400" y="4267200"/>
            <a:ext cx="6934200" cy="1447800"/>
          </a:xfrm>
          <a:prstGeom prst="rect">
            <a:avLst/>
          </a:prstGeom>
          <a:noFill/>
          <a:ln>
            <a:noFill/>
          </a:ln>
        </p:spPr>
      </p:pic>
    </p:spTree>
  </p:cSld>
  <p:clrMapOvr>
    <a:masterClrMapping/>
  </p:clrMapOvr>
</p:sld>
</file>

<file path=ppt/slides/slide3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9" name="Shape 2229"/>
        <p:cNvGrpSpPr/>
        <p:nvPr/>
      </p:nvGrpSpPr>
      <p:grpSpPr>
        <a:xfrm>
          <a:off x="0" y="0"/>
          <a:ext cx="0" cy="0"/>
          <a:chOff x="0" y="0"/>
          <a:chExt cx="0" cy="0"/>
        </a:xfrm>
      </p:grpSpPr>
      <p:sp>
        <p:nvSpPr>
          <p:cNvPr id="2230" name="Google Shape;2230;p32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11.4  Quicksort</a:t>
            </a:r>
            <a:endParaRPr/>
          </a:p>
        </p:txBody>
      </p:sp>
      <p:sp>
        <p:nvSpPr>
          <p:cNvPr id="2231" name="Google Shape;2231;p328"/>
          <p:cNvSpPr txBox="1"/>
          <p:nvPr>
            <p:ph idx="1" type="body"/>
          </p:nvPr>
        </p:nvSpPr>
        <p:spPr>
          <a:xfrm>
            <a:off x="838200" y="1524000"/>
            <a:ext cx="7772400" cy="5105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1680"/>
              <a:buFont typeface="Noto Sans Symbols"/>
              <a:buAutoNum type="arabicPeriod" startAt="8"/>
            </a:pPr>
            <a:r>
              <a:rPr b="0" i="0" lang="en-US" sz="2800" u="none" cap="none" strike="noStrike">
                <a:solidFill>
                  <a:schemeClr val="dk1"/>
                </a:solidFill>
                <a:latin typeface="Tahoma"/>
                <a:ea typeface="Tahoma"/>
                <a:cs typeface="Tahoma"/>
                <a:sym typeface="Tahoma"/>
              </a:rPr>
              <a:t>Repeat step 5, i.e., </a:t>
            </a:r>
            <a:endParaRPr/>
          </a:p>
          <a:p>
            <a:pPr indent="-285750" lvl="1" marL="742950" marR="0" rtl="0" algn="l">
              <a:lnSpc>
                <a:spcPct val="100000"/>
              </a:lnSpc>
              <a:spcBef>
                <a:spcPts val="56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	   If </a:t>
            </a:r>
            <a:r>
              <a:rPr b="0" i="0" lang="en-US" sz="2800" u="none" cap="none" strike="noStrike">
                <a:solidFill>
                  <a:schemeClr val="dk1"/>
                </a:solidFill>
                <a:latin typeface="Century Gothic"/>
                <a:ea typeface="Century Gothic"/>
                <a:cs typeface="Century Gothic"/>
                <a:sym typeface="Century Gothic"/>
              </a:rPr>
              <a:t>i &gt; j</a:t>
            </a:r>
            <a:r>
              <a:rPr b="0" i="0" lang="en-US" sz="2800" u="none" cap="none" strike="noStrike">
                <a:solidFill>
                  <a:schemeClr val="dk1"/>
                </a:solidFill>
                <a:latin typeface="Tahoma"/>
                <a:ea typeface="Tahoma"/>
                <a:cs typeface="Tahoma"/>
                <a:sym typeface="Tahoma"/>
              </a:rPr>
              <a:t> then</a:t>
            </a:r>
            <a:endParaRPr/>
          </a:p>
          <a:p>
            <a:pPr indent="-285750" lvl="1" marL="742950" marR="0" rtl="0" algn="l">
              <a:lnSpc>
                <a:spcPct val="100000"/>
              </a:lnSpc>
              <a:spcBef>
                <a:spcPts val="56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	      end the phase</a:t>
            </a:r>
            <a:endParaRPr/>
          </a:p>
          <a:p>
            <a:pPr indent="-285750" lvl="1" marL="742950" marR="0" rtl="0" algn="l">
              <a:lnSpc>
                <a:spcPct val="100000"/>
              </a:lnSpc>
              <a:spcBef>
                <a:spcPts val="56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	   else</a:t>
            </a:r>
            <a:endParaRPr/>
          </a:p>
          <a:p>
            <a:pPr indent="-285750" lvl="1" marL="742950" marR="0" rtl="0" algn="l">
              <a:lnSpc>
                <a:spcPct val="100000"/>
              </a:lnSpc>
              <a:spcBef>
                <a:spcPts val="56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	      interchange </a:t>
            </a:r>
            <a:r>
              <a:rPr b="0" i="0" lang="en-US" sz="2800" u="none" cap="none" strike="noStrike">
                <a:solidFill>
                  <a:schemeClr val="dk1"/>
                </a:solidFill>
                <a:latin typeface="Century Gothic"/>
                <a:ea typeface="Century Gothic"/>
                <a:cs typeface="Century Gothic"/>
                <a:sym typeface="Century Gothic"/>
              </a:rPr>
              <a:t>a[i]</a:t>
            </a:r>
            <a:r>
              <a:rPr b="0" i="0" lang="en-US" sz="2800" u="none" cap="none" strike="noStrike">
                <a:solidFill>
                  <a:schemeClr val="dk1"/>
                </a:solidFill>
                <a:latin typeface="Tahoma"/>
                <a:ea typeface="Tahoma"/>
                <a:cs typeface="Tahoma"/>
                <a:sym typeface="Tahoma"/>
              </a:rPr>
              <a:t> and </a:t>
            </a:r>
            <a:r>
              <a:rPr b="0" i="0" lang="en-US" sz="2800" u="none" cap="none" strike="noStrike">
                <a:solidFill>
                  <a:schemeClr val="dk1"/>
                </a:solidFill>
                <a:latin typeface="Century Gothic"/>
                <a:ea typeface="Century Gothic"/>
                <a:cs typeface="Century Gothic"/>
                <a:sym typeface="Century Gothic"/>
              </a:rPr>
              <a:t>a[j]:</a:t>
            </a:r>
            <a:endParaRPr/>
          </a:p>
        </p:txBody>
      </p:sp>
      <p:pic>
        <p:nvPicPr>
          <p:cNvPr id="2232" name="Google Shape;2232;p328"/>
          <p:cNvPicPr preferRelativeResize="0"/>
          <p:nvPr/>
        </p:nvPicPr>
        <p:blipFill rotWithShape="1">
          <a:blip r:embed="rId3">
            <a:alphaModFix/>
          </a:blip>
          <a:srcRect b="0" l="0" r="0" t="0"/>
          <a:stretch/>
        </p:blipFill>
        <p:spPr>
          <a:xfrm>
            <a:off x="1295400" y="4876800"/>
            <a:ext cx="6934200" cy="1371600"/>
          </a:xfrm>
          <a:prstGeom prst="rect">
            <a:avLst/>
          </a:prstGeom>
          <a:noFill/>
          <a:ln>
            <a:noFill/>
          </a:ln>
        </p:spPr>
      </p:pic>
    </p:spTree>
  </p:cSld>
  <p:clrMapOvr>
    <a:masterClrMapping/>
  </p:clrMapOvr>
</p:sld>
</file>

<file path=ppt/slides/slide3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6" name="Shape 2236"/>
        <p:cNvGrpSpPr/>
        <p:nvPr/>
      </p:nvGrpSpPr>
      <p:grpSpPr>
        <a:xfrm>
          <a:off x="0" y="0"/>
          <a:ext cx="0" cy="0"/>
          <a:chOff x="0" y="0"/>
          <a:chExt cx="0" cy="0"/>
        </a:xfrm>
      </p:grpSpPr>
      <p:sp>
        <p:nvSpPr>
          <p:cNvPr id="2237" name="Google Shape;2237;p32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11.4  Quicksort</a:t>
            </a:r>
            <a:endParaRPr/>
          </a:p>
        </p:txBody>
      </p:sp>
      <p:sp>
        <p:nvSpPr>
          <p:cNvPr id="2238" name="Google Shape;2238;p329"/>
          <p:cNvSpPr txBox="1"/>
          <p:nvPr>
            <p:ph idx="1" type="body"/>
          </p:nvPr>
        </p:nvSpPr>
        <p:spPr>
          <a:xfrm>
            <a:off x="838200" y="2209800"/>
            <a:ext cx="7772400" cy="4419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680"/>
              <a:buFont typeface="Noto Sans Symbols"/>
              <a:buAutoNum type="arabicPeriod" startAt="9"/>
            </a:pPr>
            <a:r>
              <a:rPr b="0" i="0" lang="en-US" sz="2800" u="none" cap="none" strike="noStrike">
                <a:solidFill>
                  <a:schemeClr val="dk1"/>
                </a:solidFill>
                <a:latin typeface="Tahoma"/>
                <a:ea typeface="Tahoma"/>
                <a:cs typeface="Tahoma"/>
                <a:sym typeface="Tahoma"/>
              </a:rPr>
              <a:t>Repeat step 6, i.e.,</a:t>
            </a:r>
            <a:endParaRPr/>
          </a:p>
          <a:p>
            <a:pPr indent="-285750" lvl="1" marL="742950" marR="0" rtl="0" algn="l">
              <a:lnSpc>
                <a:spcPct val="100000"/>
              </a:lnSpc>
              <a:spcBef>
                <a:spcPts val="56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	   Increment </a:t>
            </a:r>
            <a:r>
              <a:rPr b="0" i="0" lang="en-US" sz="2800" u="none" cap="none" strike="noStrike">
                <a:solidFill>
                  <a:schemeClr val="dk1"/>
                </a:solidFill>
                <a:latin typeface="Century Gothic"/>
                <a:ea typeface="Century Gothic"/>
                <a:cs typeface="Century Gothic"/>
                <a:sym typeface="Century Gothic"/>
              </a:rPr>
              <a:t>i</a:t>
            </a:r>
            <a:r>
              <a:rPr b="0" i="0" lang="en-US" sz="2800" u="none" cap="none" strike="noStrike">
                <a:solidFill>
                  <a:schemeClr val="dk1"/>
                </a:solidFill>
                <a:latin typeface="Tahoma"/>
                <a:ea typeface="Tahoma"/>
                <a:cs typeface="Tahoma"/>
                <a:sym typeface="Tahoma"/>
              </a:rPr>
              <a:t> and decrement </a:t>
            </a:r>
            <a:r>
              <a:rPr b="0" i="0" lang="en-US" sz="2800" u="none" cap="none" strike="noStrike">
                <a:solidFill>
                  <a:schemeClr val="dk1"/>
                </a:solidFill>
                <a:latin typeface="Century Gothic"/>
                <a:ea typeface="Century Gothic"/>
                <a:cs typeface="Century Gothic"/>
                <a:sym typeface="Century Gothic"/>
              </a:rPr>
              <a:t>j</a:t>
            </a:r>
            <a:r>
              <a:rPr b="0" i="0" lang="en-US" sz="2800" u="none" cap="none" strike="noStrike">
                <a:solidFill>
                  <a:schemeClr val="dk1"/>
                </a:solidFill>
                <a:latin typeface="Tahoma"/>
                <a:ea typeface="Tahoma"/>
                <a:cs typeface="Tahoma"/>
                <a:sym typeface="Tahoma"/>
              </a:rPr>
              <a:t>.</a:t>
            </a:r>
            <a:endParaRPr/>
          </a:p>
          <a:p>
            <a:pPr indent="-285750" lvl="1" marL="742950" marR="0" rtl="0" algn="l">
              <a:lnSpc>
                <a:spcPct val="100000"/>
              </a:lnSpc>
              <a:spcBef>
                <a:spcPts val="56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	   If </a:t>
            </a:r>
            <a:r>
              <a:rPr b="0" i="0" lang="en-US" sz="2800" u="none" cap="none" strike="noStrike">
                <a:solidFill>
                  <a:schemeClr val="dk1"/>
                </a:solidFill>
                <a:latin typeface="Century Gothic"/>
                <a:ea typeface="Century Gothic"/>
                <a:cs typeface="Century Gothic"/>
                <a:sym typeface="Century Gothic"/>
              </a:rPr>
              <a:t>i &lt; j</a:t>
            </a:r>
            <a:r>
              <a:rPr b="0" i="0" lang="en-US" sz="2800" u="none" cap="none" strike="noStrike">
                <a:solidFill>
                  <a:schemeClr val="dk1"/>
                </a:solidFill>
                <a:latin typeface="Tahoma"/>
                <a:ea typeface="Tahoma"/>
                <a:cs typeface="Tahoma"/>
                <a:sym typeface="Tahoma"/>
              </a:rPr>
              <a:t> then end the phase:</a:t>
            </a:r>
            <a:endParaRPr/>
          </a:p>
        </p:txBody>
      </p:sp>
      <p:pic>
        <p:nvPicPr>
          <p:cNvPr id="2239" name="Google Shape;2239;p329"/>
          <p:cNvPicPr preferRelativeResize="0"/>
          <p:nvPr/>
        </p:nvPicPr>
        <p:blipFill rotWithShape="1">
          <a:blip r:embed="rId3">
            <a:alphaModFix/>
          </a:blip>
          <a:srcRect b="0" l="0" r="0" t="0"/>
          <a:stretch/>
        </p:blipFill>
        <p:spPr>
          <a:xfrm>
            <a:off x="1143000" y="4038600"/>
            <a:ext cx="7086600" cy="1371600"/>
          </a:xfrm>
          <a:prstGeom prst="rect">
            <a:avLst/>
          </a:prstGeom>
          <a:noFill/>
          <a:ln>
            <a:noFill/>
          </a:ln>
        </p:spPr>
      </p:pic>
    </p:spTree>
  </p:cSld>
  <p:clrMapOvr>
    <a:masterClrMapping/>
  </p:clrMapOvr>
</p:sld>
</file>

<file path=ppt/slides/slide3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3" name="Shape 2243"/>
        <p:cNvGrpSpPr/>
        <p:nvPr/>
      </p:nvGrpSpPr>
      <p:grpSpPr>
        <a:xfrm>
          <a:off x="0" y="0"/>
          <a:ext cx="0" cy="0"/>
          <a:chOff x="0" y="0"/>
          <a:chExt cx="0" cy="0"/>
        </a:xfrm>
      </p:grpSpPr>
      <p:sp>
        <p:nvSpPr>
          <p:cNvPr id="2244" name="Google Shape;2244;p33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11.4  Quicksort</a:t>
            </a:r>
            <a:endParaRPr/>
          </a:p>
        </p:txBody>
      </p:sp>
      <p:sp>
        <p:nvSpPr>
          <p:cNvPr id="2245" name="Google Shape;2245;p330"/>
          <p:cNvSpPr txBox="1"/>
          <p:nvPr>
            <p:ph idx="1" type="body"/>
          </p:nvPr>
        </p:nvSpPr>
        <p:spPr>
          <a:xfrm>
            <a:off x="685800" y="2057400"/>
            <a:ext cx="7924800" cy="4572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680"/>
              <a:buFont typeface="Noto Sans Symbols"/>
              <a:buAutoNum type="arabicPeriod" startAt="10"/>
            </a:pPr>
            <a:r>
              <a:rPr b="0" i="0" lang="en-US" sz="2800" u="none" cap="none" strike="noStrike">
                <a:solidFill>
                  <a:schemeClr val="dk1"/>
                </a:solidFill>
                <a:latin typeface="Tahoma"/>
                <a:ea typeface="Tahoma"/>
                <a:cs typeface="Tahoma"/>
                <a:sym typeface="Tahoma"/>
              </a:rPr>
              <a:t>Repeat step 4, i.e.,</a:t>
            </a:r>
            <a:endParaRPr/>
          </a:p>
          <a:p>
            <a:pPr indent="-285750" lvl="1" marL="742950" marR="0" rtl="0" algn="l">
              <a:lnSpc>
                <a:spcPct val="100000"/>
              </a:lnSpc>
              <a:spcBef>
                <a:spcPts val="56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	   While </a:t>
            </a:r>
            <a:r>
              <a:rPr b="0" i="0" lang="en-US" sz="2800" u="none" cap="none" strike="noStrike">
                <a:solidFill>
                  <a:schemeClr val="dk1"/>
                </a:solidFill>
                <a:latin typeface="Century Gothic"/>
                <a:ea typeface="Century Gothic"/>
                <a:cs typeface="Century Gothic"/>
                <a:sym typeface="Century Gothic"/>
              </a:rPr>
              <a:t>a[i]</a:t>
            </a:r>
            <a:r>
              <a:rPr b="0" i="0" lang="en-US" sz="2800" u="none" cap="none" strike="noStrike">
                <a:solidFill>
                  <a:schemeClr val="dk1"/>
                </a:solidFill>
                <a:latin typeface="Tahoma"/>
                <a:ea typeface="Tahoma"/>
                <a:cs typeface="Tahoma"/>
                <a:sym typeface="Tahoma"/>
              </a:rPr>
              <a:t> &lt; pivot value, increment </a:t>
            </a:r>
            <a:r>
              <a:rPr b="0" i="0" lang="en-US" sz="2800" u="none" cap="none" strike="noStrike">
                <a:solidFill>
                  <a:schemeClr val="dk1"/>
                </a:solidFill>
                <a:latin typeface="Century Gothic"/>
                <a:ea typeface="Century Gothic"/>
                <a:cs typeface="Century Gothic"/>
                <a:sym typeface="Century Gothic"/>
              </a:rPr>
              <a:t>i</a:t>
            </a:r>
            <a:endParaRPr/>
          </a:p>
          <a:p>
            <a:pPr indent="-285750" lvl="1" marL="742950" marR="0" rtl="0" algn="l">
              <a:lnSpc>
                <a:spcPct val="100000"/>
              </a:lnSpc>
              <a:spcBef>
                <a:spcPts val="56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	   While </a:t>
            </a:r>
            <a:r>
              <a:rPr b="0" i="0" lang="en-US" sz="2800" u="none" cap="none" strike="noStrike">
                <a:solidFill>
                  <a:schemeClr val="dk1"/>
                </a:solidFill>
                <a:latin typeface="Century Gothic"/>
                <a:ea typeface="Century Gothic"/>
                <a:cs typeface="Century Gothic"/>
                <a:sym typeface="Century Gothic"/>
              </a:rPr>
              <a:t>a[j]</a:t>
            </a:r>
            <a:r>
              <a:rPr b="0" i="0" lang="en-US" sz="2800" u="none" cap="none" strike="noStrike">
                <a:solidFill>
                  <a:schemeClr val="dk1"/>
                </a:solidFill>
                <a:latin typeface="Tahoma"/>
                <a:ea typeface="Tahoma"/>
                <a:cs typeface="Tahoma"/>
                <a:sym typeface="Tahoma"/>
              </a:rPr>
              <a:t> &gt;= pivot value, decrement </a:t>
            </a:r>
            <a:r>
              <a:rPr b="0" i="0" lang="en-US" sz="2800" u="none" cap="none" strike="noStrike">
                <a:solidFill>
                  <a:schemeClr val="dk1"/>
                </a:solidFill>
                <a:latin typeface="Century Gothic"/>
                <a:ea typeface="Century Gothic"/>
                <a:cs typeface="Century Gothic"/>
                <a:sym typeface="Century Gothic"/>
              </a:rPr>
              <a:t>j</a:t>
            </a:r>
            <a:r>
              <a:rPr b="0" i="0" lang="en-US" sz="2800" u="none" cap="none" strike="noStrike">
                <a:solidFill>
                  <a:schemeClr val="dk1"/>
                </a:solidFill>
                <a:latin typeface="Tahoma"/>
                <a:ea typeface="Tahoma"/>
                <a:cs typeface="Tahoma"/>
                <a:sym typeface="Tahoma"/>
              </a:rPr>
              <a:t>:</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pic>
        <p:nvPicPr>
          <p:cNvPr id="2246" name="Google Shape;2246;p330"/>
          <p:cNvPicPr preferRelativeResize="0"/>
          <p:nvPr/>
        </p:nvPicPr>
        <p:blipFill rotWithShape="1">
          <a:blip r:embed="rId3">
            <a:alphaModFix/>
          </a:blip>
          <a:srcRect b="0" l="0" r="0" t="0"/>
          <a:stretch/>
        </p:blipFill>
        <p:spPr>
          <a:xfrm>
            <a:off x="1295400" y="4191000"/>
            <a:ext cx="6934200" cy="1371600"/>
          </a:xfrm>
          <a:prstGeom prst="rect">
            <a:avLst/>
          </a:prstGeom>
          <a:noFill/>
          <a:ln>
            <a:noFill/>
          </a:ln>
        </p:spPr>
      </p:pic>
    </p:spTree>
  </p:cSld>
  <p:clrMapOvr>
    <a:masterClrMapping/>
  </p:clrMapOvr>
</p:sld>
</file>

<file path=ppt/slides/slide3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0" name="Shape 2250"/>
        <p:cNvGrpSpPr/>
        <p:nvPr/>
      </p:nvGrpSpPr>
      <p:grpSpPr>
        <a:xfrm>
          <a:off x="0" y="0"/>
          <a:ext cx="0" cy="0"/>
          <a:chOff x="0" y="0"/>
          <a:chExt cx="0" cy="0"/>
        </a:xfrm>
      </p:grpSpPr>
      <p:sp>
        <p:nvSpPr>
          <p:cNvPr id="2251" name="Google Shape;2251;p33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11.4  Quicksort</a:t>
            </a:r>
            <a:endParaRPr/>
          </a:p>
        </p:txBody>
      </p:sp>
      <p:sp>
        <p:nvSpPr>
          <p:cNvPr id="2252" name="Google Shape;2252;p331"/>
          <p:cNvSpPr txBox="1"/>
          <p:nvPr>
            <p:ph idx="1" type="body"/>
          </p:nvPr>
        </p:nvSpPr>
        <p:spPr>
          <a:xfrm>
            <a:off x="838200" y="1752600"/>
            <a:ext cx="7772400" cy="4876800"/>
          </a:xfrm>
          <a:prstGeom prst="rect">
            <a:avLst/>
          </a:prstGeom>
          <a:noFill/>
          <a:ln>
            <a:noFill/>
          </a:ln>
        </p:spPr>
        <p:txBody>
          <a:bodyPr anchorCtr="0" anchor="t" bIns="45700" lIns="91425" spcFirstLastPara="1" rIns="91425" wrap="square" tIns="45700">
            <a:noAutofit/>
          </a:bodyPr>
          <a:lstStyle/>
          <a:p>
            <a:pPr indent="-190500" lvl="1" marL="742950" marR="0" rtl="0" algn="l">
              <a:lnSpc>
                <a:spcPct val="100000"/>
              </a:lnSpc>
              <a:spcBef>
                <a:spcPts val="0"/>
              </a:spcBef>
              <a:spcAft>
                <a:spcPts val="0"/>
              </a:spcAft>
              <a:buClr>
                <a:schemeClr val="dk1"/>
              </a:buClr>
              <a:buSzPts val="1500"/>
              <a:buFont typeface="Tahoma"/>
              <a:buNone/>
            </a:pPr>
            <a:r>
              <a:t/>
            </a:r>
            <a:endParaRPr b="0" i="0" sz="15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1680"/>
              <a:buFont typeface="Noto Sans Symbols"/>
              <a:buAutoNum type="arabicPeriod" startAt="11"/>
            </a:pPr>
            <a:r>
              <a:rPr b="0" i="0" lang="en-US" sz="2800" u="none" cap="none" strike="noStrike">
                <a:solidFill>
                  <a:schemeClr val="dk1"/>
                </a:solidFill>
                <a:latin typeface="Tahoma"/>
                <a:ea typeface="Tahoma"/>
                <a:cs typeface="Tahoma"/>
                <a:sym typeface="Tahoma"/>
              </a:rPr>
              <a:t>Repeat step 5, i.e.,  </a:t>
            </a:r>
            <a:endParaRPr/>
          </a:p>
          <a:p>
            <a:pPr indent="-285750" lvl="1" marL="742950" marR="0" rtl="0" algn="l">
              <a:lnSpc>
                <a:spcPct val="100000"/>
              </a:lnSpc>
              <a:spcBef>
                <a:spcPts val="56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	   If </a:t>
            </a:r>
            <a:r>
              <a:rPr b="0" i="0" lang="en-US" sz="2800" u="none" cap="none" strike="noStrike">
                <a:solidFill>
                  <a:schemeClr val="dk1"/>
                </a:solidFill>
                <a:latin typeface="Century Gothic"/>
                <a:ea typeface="Century Gothic"/>
                <a:cs typeface="Century Gothic"/>
                <a:sym typeface="Century Gothic"/>
              </a:rPr>
              <a:t>i &gt; j</a:t>
            </a:r>
            <a:r>
              <a:rPr b="0" i="0" lang="en-US" sz="2800" u="none" cap="none" strike="noStrike">
                <a:solidFill>
                  <a:schemeClr val="dk1"/>
                </a:solidFill>
                <a:latin typeface="Tahoma"/>
                <a:ea typeface="Tahoma"/>
                <a:cs typeface="Tahoma"/>
                <a:sym typeface="Tahoma"/>
              </a:rPr>
              <a:t> then</a:t>
            </a:r>
            <a:endParaRPr/>
          </a:p>
          <a:p>
            <a:pPr indent="-285750" lvl="1" marL="742950" marR="0" rtl="0" algn="l">
              <a:lnSpc>
                <a:spcPct val="100000"/>
              </a:lnSpc>
              <a:spcBef>
                <a:spcPts val="56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	      end the phase</a:t>
            </a:r>
            <a:endParaRPr/>
          </a:p>
          <a:p>
            <a:pPr indent="-285750" lvl="1" marL="742950" marR="0" rtl="0" algn="l">
              <a:lnSpc>
                <a:spcPct val="100000"/>
              </a:lnSpc>
              <a:spcBef>
                <a:spcPts val="56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	   else</a:t>
            </a:r>
            <a:endParaRPr/>
          </a:p>
          <a:p>
            <a:pPr indent="-285750" lvl="1" marL="742950" marR="0" rtl="0" algn="l">
              <a:lnSpc>
                <a:spcPct val="100000"/>
              </a:lnSpc>
              <a:spcBef>
                <a:spcPts val="56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	      interchange </a:t>
            </a:r>
            <a:r>
              <a:rPr b="0" i="0" lang="en-US" sz="2800" u="none" cap="none" strike="noStrike">
                <a:solidFill>
                  <a:schemeClr val="dk1"/>
                </a:solidFill>
                <a:latin typeface="Century Gothic"/>
                <a:ea typeface="Century Gothic"/>
                <a:cs typeface="Century Gothic"/>
                <a:sym typeface="Century Gothic"/>
              </a:rPr>
              <a:t>a[i]</a:t>
            </a:r>
            <a:r>
              <a:rPr b="0" i="0" lang="en-US" sz="2800" u="none" cap="none" strike="noStrike">
                <a:solidFill>
                  <a:schemeClr val="dk1"/>
                </a:solidFill>
                <a:latin typeface="Tahoma"/>
                <a:ea typeface="Tahoma"/>
                <a:cs typeface="Tahoma"/>
                <a:sym typeface="Tahoma"/>
              </a:rPr>
              <a:t> and </a:t>
            </a:r>
            <a:r>
              <a:rPr b="0" i="0" lang="en-US" sz="2800" u="none" cap="none" strike="noStrike">
                <a:solidFill>
                  <a:schemeClr val="dk1"/>
                </a:solidFill>
                <a:latin typeface="Century Gothic"/>
                <a:ea typeface="Century Gothic"/>
                <a:cs typeface="Century Gothic"/>
                <a:sym typeface="Century Gothic"/>
              </a:rPr>
              <a:t>a[j].</a:t>
            </a:r>
            <a:endParaRPr/>
          </a:p>
        </p:txBody>
      </p:sp>
    </p:spTree>
  </p:cSld>
  <p:clrMapOvr>
    <a:masterClrMapping/>
  </p:clrMapOvr>
</p:sld>
</file>

<file path=ppt/slides/slide3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6" name="Shape 2256"/>
        <p:cNvGrpSpPr/>
        <p:nvPr/>
      </p:nvGrpSpPr>
      <p:grpSpPr>
        <a:xfrm>
          <a:off x="0" y="0"/>
          <a:ext cx="0" cy="0"/>
          <a:chOff x="0" y="0"/>
          <a:chExt cx="0" cy="0"/>
        </a:xfrm>
      </p:grpSpPr>
      <p:sp>
        <p:nvSpPr>
          <p:cNvPr id="2257" name="Google Shape;2257;p33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11.4  Quicksort</a:t>
            </a:r>
            <a:endParaRPr/>
          </a:p>
        </p:txBody>
      </p:sp>
      <p:sp>
        <p:nvSpPr>
          <p:cNvPr id="2258" name="Google Shape;2258;p332"/>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This ends the phase.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Split the array into the two subarrays </a:t>
            </a:r>
            <a:r>
              <a:rPr b="0" i="0" lang="en-US" sz="2800" u="none" cap="none" strike="noStrike">
                <a:solidFill>
                  <a:schemeClr val="dk1"/>
                </a:solidFill>
                <a:latin typeface="Century Gothic"/>
                <a:ea typeface="Century Gothic"/>
                <a:cs typeface="Century Gothic"/>
                <a:sym typeface="Century Gothic"/>
              </a:rPr>
              <a:t>a[0..j]</a:t>
            </a:r>
            <a:r>
              <a:rPr b="0" i="0" lang="en-US" sz="2800" u="none" cap="none" strike="noStrike">
                <a:solidFill>
                  <a:schemeClr val="dk1"/>
                </a:solidFill>
                <a:latin typeface="Tahoma"/>
                <a:ea typeface="Tahoma"/>
                <a:cs typeface="Tahoma"/>
                <a:sym typeface="Tahoma"/>
              </a:rPr>
              <a:t> and </a:t>
            </a:r>
            <a:r>
              <a:rPr b="0" i="0" lang="en-US" sz="2800" u="none" cap="none" strike="noStrike">
                <a:solidFill>
                  <a:schemeClr val="dk1"/>
                </a:solidFill>
                <a:latin typeface="Century Gothic"/>
                <a:ea typeface="Century Gothic"/>
                <a:cs typeface="Century Gothic"/>
                <a:sym typeface="Century Gothic"/>
              </a:rPr>
              <a:t>a[i..10].</a:t>
            </a:r>
            <a:r>
              <a:rPr b="0" i="0" lang="en-US" sz="28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For clarity, the left subarray is shaded.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Notice that all the elements in the left subarray are less than or equal to the pivot, and those in the right are greater than or equal.</a:t>
            </a:r>
            <a:endParaRPr/>
          </a:p>
        </p:txBody>
      </p:sp>
      <p:pic>
        <p:nvPicPr>
          <p:cNvPr id="2259" name="Google Shape;2259;p332"/>
          <p:cNvPicPr preferRelativeResize="0"/>
          <p:nvPr/>
        </p:nvPicPr>
        <p:blipFill rotWithShape="1">
          <a:blip r:embed="rId3">
            <a:alphaModFix/>
          </a:blip>
          <a:srcRect b="0" l="0" r="0" t="0"/>
          <a:stretch/>
        </p:blipFill>
        <p:spPr>
          <a:xfrm>
            <a:off x="1295400" y="5562600"/>
            <a:ext cx="6629400" cy="762000"/>
          </a:xfrm>
          <a:prstGeom prst="rect">
            <a:avLst/>
          </a:prstGeom>
          <a:noFill/>
          <a:ln>
            <a:noFill/>
          </a:ln>
        </p:spPr>
      </p:pic>
    </p:spTree>
  </p:cSld>
  <p:clrMapOvr>
    <a:masterClrMapping/>
  </p:clrMapOvr>
</p:sld>
</file>

<file path=ppt/slides/slide3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3" name="Shape 2263"/>
        <p:cNvGrpSpPr/>
        <p:nvPr/>
      </p:nvGrpSpPr>
      <p:grpSpPr>
        <a:xfrm>
          <a:off x="0" y="0"/>
          <a:ext cx="0" cy="0"/>
          <a:chOff x="0" y="0"/>
          <a:chExt cx="0" cy="0"/>
        </a:xfrm>
      </p:grpSpPr>
      <p:sp>
        <p:nvSpPr>
          <p:cNvPr id="2264" name="Google Shape;2264;p33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11.4  Quicksort</a:t>
            </a:r>
            <a:endParaRPr/>
          </a:p>
        </p:txBody>
      </p:sp>
      <p:sp>
        <p:nvSpPr>
          <p:cNvPr id="2265" name="Google Shape;2265;p333"/>
          <p:cNvSpPr txBox="1"/>
          <p:nvPr>
            <p:ph idx="1" type="body"/>
          </p:nvPr>
        </p:nvSpPr>
        <p:spPr>
          <a:xfrm>
            <a:off x="838200" y="1905000"/>
            <a:ext cx="7772400" cy="4724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Phase 2 and Onward</a:t>
            </a:r>
            <a:endParaRPr/>
          </a:p>
          <a:p>
            <a:pPr indent="-285750" lvl="1" marL="742950" marR="0" rtl="0" algn="l">
              <a:lnSpc>
                <a:spcPct val="100000"/>
              </a:lnSpc>
              <a:spcBef>
                <a:spcPts val="240"/>
              </a:spcBef>
              <a:spcAft>
                <a:spcPts val="0"/>
              </a:spcAft>
              <a:buClr>
                <a:schemeClr val="dk1"/>
              </a:buClr>
              <a:buSzPts val="1200"/>
              <a:buFont typeface="Tahoma"/>
              <a:buNone/>
            </a:pPr>
            <a:r>
              <a:t/>
            </a:r>
            <a:endParaRPr b="0" i="0" sz="12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Reapply the process to the left and right subarrays and then divide each subarray in two and so on until the subarrays have lengths of at most one.</a:t>
            </a:r>
            <a:endParaRPr/>
          </a:p>
        </p:txBody>
      </p:sp>
    </p:spTree>
  </p:cSld>
  <p:clrMapOvr>
    <a:masterClrMapping/>
  </p:clrMapOvr>
</p:sld>
</file>

<file path=ppt/slides/slide3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9" name="Shape 2269"/>
        <p:cNvGrpSpPr/>
        <p:nvPr/>
      </p:nvGrpSpPr>
      <p:grpSpPr>
        <a:xfrm>
          <a:off x="0" y="0"/>
          <a:ext cx="0" cy="0"/>
          <a:chOff x="0" y="0"/>
          <a:chExt cx="0" cy="0"/>
        </a:xfrm>
      </p:grpSpPr>
      <p:sp>
        <p:nvSpPr>
          <p:cNvPr id="2270" name="Google Shape;2270;p33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11.4  Quicksort</a:t>
            </a:r>
            <a:endParaRPr/>
          </a:p>
        </p:txBody>
      </p:sp>
      <p:sp>
        <p:nvSpPr>
          <p:cNvPr id="2271" name="Google Shape;2271;p334"/>
          <p:cNvSpPr txBox="1"/>
          <p:nvPr>
            <p:ph idx="1" type="body"/>
          </p:nvPr>
        </p:nvSpPr>
        <p:spPr>
          <a:xfrm>
            <a:off x="838200" y="1676400"/>
            <a:ext cx="77724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Complexity Analysis</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During phase 1, </a:t>
            </a:r>
            <a:r>
              <a:rPr b="0" i="0" lang="en-US" sz="2800" u="none" cap="none" strike="noStrike">
                <a:solidFill>
                  <a:schemeClr val="dk1"/>
                </a:solidFill>
                <a:latin typeface="Century Gothic"/>
                <a:ea typeface="Century Gothic"/>
                <a:cs typeface="Century Gothic"/>
                <a:sym typeface="Century Gothic"/>
              </a:rPr>
              <a:t>i</a:t>
            </a:r>
            <a:r>
              <a:rPr b="0" i="0" lang="en-US" sz="2800" u="none" cap="none" strike="noStrike">
                <a:solidFill>
                  <a:schemeClr val="dk1"/>
                </a:solidFill>
                <a:latin typeface="Tahoma"/>
                <a:ea typeface="Tahoma"/>
                <a:cs typeface="Tahoma"/>
                <a:sym typeface="Tahoma"/>
              </a:rPr>
              <a:t> and </a:t>
            </a:r>
            <a:r>
              <a:rPr b="0" i="0" lang="en-US" sz="2800" u="none" cap="none" strike="noStrike">
                <a:solidFill>
                  <a:schemeClr val="dk1"/>
                </a:solidFill>
                <a:latin typeface="Century Gothic"/>
                <a:ea typeface="Century Gothic"/>
                <a:cs typeface="Century Gothic"/>
                <a:sym typeface="Century Gothic"/>
              </a:rPr>
              <a:t>j</a:t>
            </a:r>
            <a:r>
              <a:rPr b="0" i="0" lang="en-US" sz="2800" u="none" cap="none" strike="noStrike">
                <a:solidFill>
                  <a:schemeClr val="dk1"/>
                </a:solidFill>
                <a:latin typeface="Tahoma"/>
                <a:ea typeface="Tahoma"/>
                <a:cs typeface="Tahoma"/>
                <a:sym typeface="Tahoma"/>
              </a:rPr>
              <a:t> moved toward each other.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At each move, either an array element is compared to the pivot or an interchange takes place.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As soon as </a:t>
            </a:r>
            <a:r>
              <a:rPr b="0" i="0" lang="en-US" sz="2800" u="none" cap="none" strike="noStrike">
                <a:solidFill>
                  <a:schemeClr val="dk1"/>
                </a:solidFill>
                <a:latin typeface="Century Gothic"/>
                <a:ea typeface="Century Gothic"/>
                <a:cs typeface="Century Gothic"/>
                <a:sym typeface="Century Gothic"/>
              </a:rPr>
              <a:t>i</a:t>
            </a:r>
            <a:r>
              <a:rPr b="0" i="0" lang="en-US" sz="2800" u="none" cap="none" strike="noStrike">
                <a:solidFill>
                  <a:schemeClr val="dk1"/>
                </a:solidFill>
                <a:latin typeface="Tahoma"/>
                <a:ea typeface="Tahoma"/>
                <a:cs typeface="Tahoma"/>
                <a:sym typeface="Tahoma"/>
              </a:rPr>
              <a:t> and </a:t>
            </a:r>
            <a:r>
              <a:rPr b="0" i="0" lang="en-US" sz="2800" u="none" cap="none" strike="noStrike">
                <a:solidFill>
                  <a:schemeClr val="dk1"/>
                </a:solidFill>
                <a:latin typeface="Century Gothic"/>
                <a:ea typeface="Century Gothic"/>
                <a:cs typeface="Century Gothic"/>
                <a:sym typeface="Century Gothic"/>
              </a:rPr>
              <a:t>j</a:t>
            </a:r>
            <a:r>
              <a:rPr b="0" i="0" lang="en-US" sz="2800" u="none" cap="none" strike="noStrike">
                <a:solidFill>
                  <a:schemeClr val="dk1"/>
                </a:solidFill>
                <a:latin typeface="Tahoma"/>
                <a:ea typeface="Tahoma"/>
                <a:cs typeface="Tahoma"/>
                <a:sym typeface="Tahoma"/>
              </a:rPr>
              <a:t> pass each other, the process stops.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Thus, the amount of work during phase 1 is proportional to </a:t>
            </a:r>
            <a:r>
              <a:rPr b="0" i="1" lang="en-US" sz="2800" u="none" cap="none" strike="noStrike">
                <a:solidFill>
                  <a:schemeClr val="dk1"/>
                </a:solidFill>
                <a:latin typeface="Tahoma"/>
                <a:ea typeface="Tahoma"/>
                <a:cs typeface="Tahoma"/>
                <a:sym typeface="Tahoma"/>
              </a:rPr>
              <a:t>n</a:t>
            </a:r>
            <a:r>
              <a:rPr b="0" i="0" lang="en-US" sz="2800" u="none" cap="none" strike="noStrike">
                <a:solidFill>
                  <a:schemeClr val="dk1"/>
                </a:solidFill>
                <a:latin typeface="Tahoma"/>
                <a:ea typeface="Tahoma"/>
                <a:cs typeface="Tahoma"/>
                <a:sym typeface="Tahoma"/>
              </a:rPr>
              <a:t>, the array's length.</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9" name="Shape 379"/>
        <p:cNvGrpSpPr/>
        <p:nvPr/>
      </p:nvGrpSpPr>
      <p:grpSpPr>
        <a:xfrm>
          <a:off x="0" y="0"/>
          <a:ext cx="0" cy="0"/>
          <a:chOff x="0" y="0"/>
          <a:chExt cx="0" cy="0"/>
        </a:xfrm>
      </p:grpSpPr>
      <p:sp>
        <p:nvSpPr>
          <p:cNvPr id="380" name="Google Shape;380;p3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8.5  Working with Arrays That Are Not Full</a:t>
            </a:r>
            <a:endParaRPr/>
          </a:p>
        </p:txBody>
      </p:sp>
      <p:sp>
        <p:nvSpPr>
          <p:cNvPr id="381" name="Google Shape;381;p38"/>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Removing Elements from an Array</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Removing a data element from the end of an array requires no change to the array itself.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Simply decrement the logical size, thus preventing the application from accessing the garbage elements beyond that point. </a:t>
            </a:r>
            <a:endParaRPr/>
          </a:p>
        </p:txBody>
      </p:sp>
    </p:spTree>
  </p:cSld>
  <p:clrMapOvr>
    <a:masterClrMapping/>
  </p:clrMapOvr>
</p:sld>
</file>

<file path=ppt/slides/slide3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5" name="Shape 2275"/>
        <p:cNvGrpSpPr/>
        <p:nvPr/>
      </p:nvGrpSpPr>
      <p:grpSpPr>
        <a:xfrm>
          <a:off x="0" y="0"/>
          <a:ext cx="0" cy="0"/>
          <a:chOff x="0" y="0"/>
          <a:chExt cx="0" cy="0"/>
        </a:xfrm>
      </p:grpSpPr>
      <p:sp>
        <p:nvSpPr>
          <p:cNvPr id="2276" name="Google Shape;2276;p33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11.4  Quicksort</a:t>
            </a:r>
            <a:endParaRPr/>
          </a:p>
        </p:txBody>
      </p:sp>
      <p:sp>
        <p:nvSpPr>
          <p:cNvPr id="2277" name="Google Shape;2277;p335"/>
          <p:cNvSpPr txBox="1"/>
          <p:nvPr>
            <p:ph idx="1" type="body"/>
          </p:nvPr>
        </p:nvSpPr>
        <p:spPr>
          <a:xfrm>
            <a:off x="838200" y="1752600"/>
            <a:ext cx="77724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amount of work in phase 2 is proportional to the left subarray's length plus the right subarray's length, which together yield </a:t>
            </a:r>
            <a:r>
              <a:rPr b="0" i="1" lang="en-US" sz="2400" u="none" cap="none" strike="noStrike">
                <a:solidFill>
                  <a:schemeClr val="dk1"/>
                </a:solidFill>
                <a:latin typeface="Tahoma"/>
                <a:ea typeface="Tahoma"/>
                <a:cs typeface="Tahoma"/>
                <a:sym typeface="Tahoma"/>
              </a:rPr>
              <a:t>n</a:t>
            </a:r>
            <a:r>
              <a:rPr b="0" i="0" lang="en-US" sz="2400" u="none" cap="none" strike="noStrike">
                <a:solidFill>
                  <a:schemeClr val="dk1"/>
                </a:solidFill>
                <a:latin typeface="Tahoma"/>
                <a:ea typeface="Tahoma"/>
                <a:cs typeface="Tahoma"/>
                <a:sym typeface="Tahoma"/>
              </a:rPr>
              <a:t>.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When these subarrays are divided, there are four pieces whose combined length is </a:t>
            </a:r>
            <a:r>
              <a:rPr b="0" i="1" lang="en-US" sz="2400" u="none" cap="none" strike="noStrike">
                <a:solidFill>
                  <a:schemeClr val="dk1"/>
                </a:solidFill>
                <a:latin typeface="Tahoma"/>
                <a:ea typeface="Tahoma"/>
                <a:cs typeface="Tahoma"/>
                <a:sym typeface="Tahoma"/>
              </a:rPr>
              <a:t>n</a:t>
            </a:r>
            <a:r>
              <a:rPr b="0" i="0" lang="en-US" sz="2400" u="none" cap="none" strike="noStrike">
                <a:solidFill>
                  <a:schemeClr val="dk1"/>
                </a:solidFill>
                <a:latin typeface="Tahoma"/>
                <a:ea typeface="Tahoma"/>
                <a:cs typeface="Tahoma"/>
                <a:sym typeface="Tahoma"/>
              </a:rPr>
              <a:t>, so the combined work is proportional to </a:t>
            </a:r>
            <a:r>
              <a:rPr b="0" i="1" lang="en-US" sz="2400" u="none" cap="none" strike="noStrike">
                <a:solidFill>
                  <a:schemeClr val="dk1"/>
                </a:solidFill>
                <a:latin typeface="Tahoma"/>
                <a:ea typeface="Tahoma"/>
                <a:cs typeface="Tahoma"/>
                <a:sym typeface="Tahoma"/>
              </a:rPr>
              <a:t>n</a:t>
            </a:r>
            <a:r>
              <a:rPr b="0" i="0" lang="en-US" sz="2400" u="none" cap="none" strike="noStrike">
                <a:solidFill>
                  <a:schemeClr val="dk1"/>
                </a:solidFill>
                <a:latin typeface="Tahoma"/>
                <a:ea typeface="Tahoma"/>
                <a:cs typeface="Tahoma"/>
                <a:sym typeface="Tahoma"/>
              </a:rPr>
              <a:t> yet again.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At successive phases, the array is divided into more pieces, but the total work remains proportional to </a:t>
            </a:r>
            <a:r>
              <a:rPr b="0" i="1" lang="en-US" sz="2400" u="none" cap="none" strike="noStrike">
                <a:solidFill>
                  <a:schemeClr val="dk1"/>
                </a:solidFill>
                <a:latin typeface="Tahoma"/>
                <a:ea typeface="Tahoma"/>
                <a:cs typeface="Tahoma"/>
                <a:sym typeface="Tahoma"/>
              </a:rPr>
              <a:t>n</a:t>
            </a:r>
            <a:r>
              <a:rPr b="0" i="0" lang="en-US" sz="2400" u="none" cap="none" strike="noStrike">
                <a:solidFill>
                  <a:schemeClr val="dk1"/>
                </a:solidFill>
                <a:latin typeface="Tahoma"/>
                <a:ea typeface="Tahoma"/>
                <a:cs typeface="Tahoma"/>
                <a:sym typeface="Tahoma"/>
              </a:rPr>
              <a:t>.</a:t>
            </a:r>
            <a:endParaRPr/>
          </a:p>
        </p:txBody>
      </p:sp>
    </p:spTree>
  </p:cSld>
  <p:clrMapOvr>
    <a:masterClrMapping/>
  </p:clrMapOvr>
</p:sld>
</file>

<file path=ppt/slides/slide3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1" name="Shape 2281"/>
        <p:cNvGrpSpPr/>
        <p:nvPr/>
      </p:nvGrpSpPr>
      <p:grpSpPr>
        <a:xfrm>
          <a:off x="0" y="0"/>
          <a:ext cx="0" cy="0"/>
          <a:chOff x="0" y="0"/>
          <a:chExt cx="0" cy="0"/>
        </a:xfrm>
      </p:grpSpPr>
      <p:sp>
        <p:nvSpPr>
          <p:cNvPr id="2282" name="Google Shape;2282;p33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11.4  Quicksort</a:t>
            </a:r>
            <a:endParaRPr/>
          </a:p>
        </p:txBody>
      </p:sp>
      <p:sp>
        <p:nvSpPr>
          <p:cNvPr id="2283" name="Google Shape;2283;p336"/>
          <p:cNvSpPr txBox="1"/>
          <p:nvPr>
            <p:ph idx="1" type="body"/>
          </p:nvPr>
        </p:nvSpPr>
        <p:spPr>
          <a:xfrm>
            <a:off x="838200" y="1905000"/>
            <a:ext cx="7772400" cy="4724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To complete the analysis, we need to determine how many times the arrays are subdivided.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When we divide an array in half repeatedly, we arrive at a single element in about log</a:t>
            </a:r>
            <a:r>
              <a:rPr b="0" baseline="-25000" i="0" lang="en-US" sz="2400" u="none" cap="none" strike="noStrike">
                <a:solidFill>
                  <a:schemeClr val="dk1"/>
                </a:solidFill>
                <a:latin typeface="Tahoma"/>
                <a:ea typeface="Tahoma"/>
                <a:cs typeface="Tahoma"/>
                <a:sym typeface="Tahoma"/>
              </a:rPr>
              <a:t>2</a:t>
            </a:r>
            <a:r>
              <a:rPr b="0" i="0" lang="en-US" sz="2400" u="none" cap="none" strike="noStrike">
                <a:solidFill>
                  <a:schemeClr val="dk1"/>
                </a:solidFill>
                <a:latin typeface="Tahoma"/>
                <a:ea typeface="Tahoma"/>
                <a:cs typeface="Tahoma"/>
                <a:sym typeface="Tahoma"/>
              </a:rPr>
              <a:t> </a:t>
            </a:r>
            <a:r>
              <a:rPr b="0" i="1" lang="en-US" sz="2400" u="none" cap="none" strike="noStrike">
                <a:solidFill>
                  <a:schemeClr val="dk1"/>
                </a:solidFill>
                <a:latin typeface="Tahoma"/>
                <a:ea typeface="Tahoma"/>
                <a:cs typeface="Tahoma"/>
                <a:sym typeface="Tahoma"/>
              </a:rPr>
              <a:t>n</a:t>
            </a:r>
            <a:r>
              <a:rPr b="0" i="0" lang="en-US" sz="2400" u="none" cap="none" strike="noStrike">
                <a:solidFill>
                  <a:schemeClr val="dk1"/>
                </a:solidFill>
                <a:latin typeface="Tahoma"/>
                <a:ea typeface="Tahoma"/>
                <a:cs typeface="Tahoma"/>
                <a:sym typeface="Tahoma"/>
              </a:rPr>
              <a:t> steps.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Thus the algorithm is O(</a:t>
            </a:r>
            <a:r>
              <a:rPr b="0" i="1" lang="en-US" sz="2400" u="none" cap="none" strike="noStrike">
                <a:solidFill>
                  <a:schemeClr val="dk1"/>
                </a:solidFill>
                <a:latin typeface="Tahoma"/>
                <a:ea typeface="Tahoma"/>
                <a:cs typeface="Tahoma"/>
                <a:sym typeface="Tahoma"/>
              </a:rPr>
              <a:t>n</a:t>
            </a:r>
            <a:r>
              <a:rPr b="0" i="0" lang="en-US" sz="2400" u="none" cap="none" strike="noStrike">
                <a:solidFill>
                  <a:schemeClr val="dk1"/>
                </a:solidFill>
                <a:latin typeface="Tahoma"/>
                <a:ea typeface="Tahoma"/>
                <a:cs typeface="Tahoma"/>
                <a:sym typeface="Tahoma"/>
              </a:rPr>
              <a:t> log </a:t>
            </a:r>
            <a:r>
              <a:rPr b="0" i="1" lang="en-US" sz="2400" u="none" cap="none" strike="noStrike">
                <a:solidFill>
                  <a:schemeClr val="dk1"/>
                </a:solidFill>
                <a:latin typeface="Tahoma"/>
                <a:ea typeface="Tahoma"/>
                <a:cs typeface="Tahoma"/>
                <a:sym typeface="Tahoma"/>
              </a:rPr>
              <a:t>n</a:t>
            </a:r>
            <a:r>
              <a:rPr b="0" i="0" lang="en-US" sz="2400" u="none" cap="none" strike="noStrike">
                <a:solidFill>
                  <a:schemeClr val="dk1"/>
                </a:solidFill>
                <a:latin typeface="Tahoma"/>
                <a:ea typeface="Tahoma"/>
                <a:cs typeface="Tahoma"/>
                <a:sym typeface="Tahoma"/>
              </a:rPr>
              <a:t>) in the best case.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 the worst case, the algorithm is O(</a:t>
            </a:r>
            <a:r>
              <a:rPr b="0" i="1" lang="en-US" sz="2400" u="none" cap="none" strike="noStrike">
                <a:solidFill>
                  <a:schemeClr val="dk1"/>
                </a:solidFill>
                <a:latin typeface="Tahoma"/>
                <a:ea typeface="Tahoma"/>
                <a:cs typeface="Tahoma"/>
                <a:sym typeface="Tahoma"/>
              </a:rPr>
              <a:t>n</a:t>
            </a:r>
            <a:r>
              <a:rPr b="0" baseline="30000" i="1" lang="en-US" sz="2400" u="none" cap="none" strike="noStrike">
                <a:solidFill>
                  <a:schemeClr val="dk1"/>
                </a:solidFill>
                <a:latin typeface="Tahoma"/>
                <a:ea typeface="Tahoma"/>
                <a:cs typeface="Tahoma"/>
                <a:sym typeface="Tahoma"/>
              </a:rPr>
              <a:t>2</a:t>
            </a:r>
            <a:r>
              <a:rPr b="0" i="0" lang="en-US" sz="2400" u="none" cap="none" strike="noStrike">
                <a:solidFill>
                  <a:schemeClr val="dk1"/>
                </a:solidFill>
                <a:latin typeface="Tahoma"/>
                <a:ea typeface="Tahoma"/>
                <a:cs typeface="Tahoma"/>
                <a:sym typeface="Tahoma"/>
              </a:rPr>
              <a:t>).</a:t>
            </a:r>
            <a:endParaRPr/>
          </a:p>
        </p:txBody>
      </p:sp>
    </p:spTree>
  </p:cSld>
  <p:clrMapOvr>
    <a:masterClrMapping/>
  </p:clrMapOvr>
</p:sld>
</file>

<file path=ppt/slides/slide3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7" name="Shape 2287"/>
        <p:cNvGrpSpPr/>
        <p:nvPr/>
      </p:nvGrpSpPr>
      <p:grpSpPr>
        <a:xfrm>
          <a:off x="0" y="0"/>
          <a:ext cx="0" cy="0"/>
          <a:chOff x="0" y="0"/>
          <a:chExt cx="0" cy="0"/>
        </a:xfrm>
      </p:grpSpPr>
      <p:sp>
        <p:nvSpPr>
          <p:cNvPr id="2288" name="Google Shape;2288;p33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11.4  Quicksort</a:t>
            </a:r>
            <a:endParaRPr/>
          </a:p>
        </p:txBody>
      </p:sp>
      <p:sp>
        <p:nvSpPr>
          <p:cNvPr id="2289" name="Google Shape;2289;p337"/>
          <p:cNvSpPr txBox="1"/>
          <p:nvPr>
            <p:ph idx="1" type="body"/>
          </p:nvPr>
        </p:nvSpPr>
        <p:spPr>
          <a:xfrm>
            <a:off x="838200" y="1752600"/>
            <a:ext cx="77724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Implementation</a:t>
            </a:r>
            <a:endParaRPr/>
          </a:p>
          <a:p>
            <a:pPr indent="-342900" lvl="0" marL="342900" marR="0" rtl="0" algn="l">
              <a:lnSpc>
                <a:spcPct val="100000"/>
              </a:lnSpc>
              <a:spcBef>
                <a:spcPts val="200"/>
              </a:spcBef>
              <a:spcAft>
                <a:spcPts val="0"/>
              </a:spcAft>
              <a:buClr>
                <a:schemeClr val="dk1"/>
              </a:buClr>
              <a:buSzPts val="1000"/>
              <a:buFont typeface="Tahoma"/>
              <a:buNone/>
            </a:pPr>
            <a:r>
              <a:t/>
            </a:r>
            <a:endParaRPr b="0" i="0" sz="1000" u="non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quicksort algorithm can be coded using either an iterative or a recursive approach.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iterative approach also requires a data structure called a </a:t>
            </a:r>
            <a:r>
              <a:rPr b="1" i="1" lang="en-US" sz="2800" u="none" cap="none" strike="noStrike">
                <a:solidFill>
                  <a:schemeClr val="dk1"/>
                </a:solidFill>
                <a:latin typeface="Tahoma"/>
                <a:ea typeface="Tahoma"/>
                <a:cs typeface="Tahoma"/>
                <a:sym typeface="Tahoma"/>
              </a:rPr>
              <a:t>stack</a:t>
            </a:r>
            <a:r>
              <a:rPr b="0" i="0" lang="en-US" sz="2800" u="none" cap="none" strike="noStrike">
                <a:solidFill>
                  <a:schemeClr val="dk1"/>
                </a:solidFill>
                <a:latin typeface="Tahoma"/>
                <a:ea typeface="Tahoma"/>
                <a:cs typeface="Tahoma"/>
                <a:sym typeface="Tahoma"/>
              </a:rPr>
              <a:t>.</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following example implements the quicksort algorithm recursively:</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3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3" name="Shape 2293"/>
        <p:cNvGrpSpPr/>
        <p:nvPr/>
      </p:nvGrpSpPr>
      <p:grpSpPr>
        <a:xfrm>
          <a:off x="0" y="0"/>
          <a:ext cx="0" cy="0"/>
          <a:chOff x="0" y="0"/>
          <a:chExt cx="0" cy="0"/>
        </a:xfrm>
      </p:grpSpPr>
      <p:sp>
        <p:nvSpPr>
          <p:cNvPr id="2294" name="Google Shape;2294;p33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11.4  Quicksort</a:t>
            </a:r>
            <a:endParaRPr/>
          </a:p>
        </p:txBody>
      </p:sp>
      <p:sp>
        <p:nvSpPr>
          <p:cNvPr id="2295" name="Google Shape;2295;p338"/>
          <p:cNvSpPr txBox="1"/>
          <p:nvPr/>
        </p:nvSpPr>
        <p:spPr>
          <a:xfrm>
            <a:off x="1447800" y="1631950"/>
            <a:ext cx="6019800" cy="522605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void quickSort (int[] a, int left, int right){</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if (left &gt;= right) return;</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int i = left;</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int j = right;</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int pivotValue = a[(left + right) / 2];</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while (i &lt; j){</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while (a[i] &lt; pivotValue) i++;</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while (pivotValue &lt; a[j]) j--;</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if (i &lt;= j){</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int temp = a[i];</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a[i] = a[j];</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a[j] = temp;</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i++;</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j--;</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quickSort (a, left, j);</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quickSort (a, i, right);</a:t>
            </a:r>
            <a:endParaRPr/>
          </a:p>
          <a:p>
            <a:pPr indent="0" lvl="0" marL="0" marR="0" rtl="0" algn="l">
              <a:lnSpc>
                <a:spcPct val="100000"/>
              </a:lnSpc>
              <a:spcBef>
                <a:spcPts val="0"/>
              </a:spcBef>
              <a:spcAft>
                <a:spcPts val="0"/>
              </a:spcAft>
              <a:buClr>
                <a:srgbClr val="E44C22"/>
              </a:buClr>
              <a:buSzPts val="1600"/>
              <a:buFont typeface="Tahoma"/>
              <a:buNone/>
            </a:pPr>
            <a:r>
              <a:rPr b="0" i="0" lang="en-US" sz="1600" u="none">
                <a:solidFill>
                  <a:srgbClr val="E44C22"/>
                </a:solidFill>
                <a:latin typeface="Tahoma"/>
                <a:ea typeface="Tahoma"/>
                <a:cs typeface="Tahoma"/>
                <a:sym typeface="Tahoma"/>
              </a:rPr>
              <a:t>}</a:t>
            </a:r>
            <a:r>
              <a:rPr b="0" i="0" lang="en-US" sz="16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5" name="Shape 385"/>
        <p:cNvGrpSpPr/>
        <p:nvPr/>
      </p:nvGrpSpPr>
      <p:grpSpPr>
        <a:xfrm>
          <a:off x="0" y="0"/>
          <a:ext cx="0" cy="0"/>
          <a:chOff x="0" y="0"/>
          <a:chExt cx="0" cy="0"/>
        </a:xfrm>
      </p:grpSpPr>
      <p:sp>
        <p:nvSpPr>
          <p:cNvPr id="386" name="Google Shape;386;p3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8.6  Parallel Arrays</a:t>
            </a:r>
            <a:endParaRPr/>
          </a:p>
        </p:txBody>
      </p:sp>
      <p:sp>
        <p:nvSpPr>
          <p:cNvPr id="387" name="Google Shape;387;p39"/>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Suppose we want to keep a list of people's names and ages.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This can be achieved by using two arrays in which corresponding elements are related. </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Thus, Bill's age is 20 and Mary's is 24.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388" name="Google Shape;388;p39"/>
          <p:cNvSpPr txBox="1"/>
          <p:nvPr/>
        </p:nvSpPr>
        <p:spPr>
          <a:xfrm>
            <a:off x="762000" y="4419600"/>
            <a:ext cx="7924800" cy="64135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String[] name = {"Bill", "Sue", "Shawn", "Mary", "Ann"};</a:t>
            </a:r>
            <a:endParaRPr b="0" i="0" sz="18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int[]    age  = {20    , 21   , 19     , 24    , 20};</a:t>
            </a:r>
            <a:r>
              <a:rPr b="0" i="0" lang="en-US" sz="1100" u="none">
                <a:solidFill>
                  <a:srgbClr val="E44C22"/>
                </a:solidFill>
                <a:latin typeface="Tahoma"/>
                <a:ea typeface="Tahoma"/>
                <a:cs typeface="Tahoma"/>
                <a:sym typeface="Tahoma"/>
              </a:rPr>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2" name="Shape 392"/>
        <p:cNvGrpSpPr/>
        <p:nvPr/>
      </p:nvGrpSpPr>
      <p:grpSpPr>
        <a:xfrm>
          <a:off x="0" y="0"/>
          <a:ext cx="0" cy="0"/>
          <a:chOff x="0" y="0"/>
          <a:chExt cx="0" cy="0"/>
        </a:xfrm>
      </p:grpSpPr>
      <p:sp>
        <p:nvSpPr>
          <p:cNvPr id="393" name="Google Shape;393;p4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8.6  Parallel Arrays</a:t>
            </a:r>
            <a:endParaRPr/>
          </a:p>
        </p:txBody>
      </p:sp>
      <p:sp>
        <p:nvSpPr>
          <p:cNvPr id="394" name="Google Shape;394;p40"/>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Here is a segment of code that finds the age of a particular person.</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In this example, the parallel arrays are both full and the loops use the instance variable </a:t>
            </a:r>
            <a:r>
              <a:rPr b="0" i="0" lang="en-US" sz="2800" u="none" cap="none" strike="noStrike">
                <a:solidFill>
                  <a:schemeClr val="dk1"/>
                </a:solidFill>
                <a:latin typeface="Century Gothic"/>
                <a:ea typeface="Century Gothic"/>
                <a:cs typeface="Century Gothic"/>
                <a:sym typeface="Century Gothic"/>
              </a:rPr>
              <a:t>length</a:t>
            </a:r>
            <a:r>
              <a:rPr b="0" i="0" lang="en-US" sz="28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When the arrays are not full, the code will need an extra variable to track their logical sizes.</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8" name="Shape 398"/>
        <p:cNvGrpSpPr/>
        <p:nvPr/>
      </p:nvGrpSpPr>
      <p:grpSpPr>
        <a:xfrm>
          <a:off x="0" y="0"/>
          <a:ext cx="0" cy="0"/>
          <a:chOff x="0" y="0"/>
          <a:chExt cx="0" cy="0"/>
        </a:xfrm>
      </p:grpSpPr>
      <p:sp>
        <p:nvSpPr>
          <p:cNvPr id="399" name="Google Shape;399;p4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8.6  Parallel Arrays</a:t>
            </a:r>
            <a:endParaRPr/>
          </a:p>
        </p:txBody>
      </p:sp>
      <p:sp>
        <p:nvSpPr>
          <p:cNvPr id="400" name="Google Shape;400;p41"/>
          <p:cNvSpPr txBox="1"/>
          <p:nvPr/>
        </p:nvSpPr>
        <p:spPr>
          <a:xfrm>
            <a:off x="685800" y="1676400"/>
            <a:ext cx="8001000" cy="4003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String searchName;</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int correspondingAge = -1;</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int i;</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searchName = ...;                     // </a:t>
            </a:r>
            <a:r>
              <a:rPr b="0" i="0" lang="en-US" sz="1000" u="none">
                <a:solidFill>
                  <a:srgbClr val="000000"/>
                </a:solidFill>
                <a:latin typeface="Courier New"/>
                <a:ea typeface="Courier New"/>
                <a:cs typeface="Courier New"/>
                <a:sym typeface="Courier New"/>
              </a:rPr>
              <a:t>Set this to the desired name</a:t>
            </a:r>
            <a:endParaRPr b="0" i="0" sz="1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for (i = 0; i &lt; name.length; i++){    // </a:t>
            </a:r>
            <a:r>
              <a:rPr b="0" i="0" lang="en-US" sz="1000" u="none">
                <a:solidFill>
                  <a:srgbClr val="000000"/>
                </a:solidFill>
                <a:latin typeface="Courier New"/>
                <a:ea typeface="Courier New"/>
                <a:cs typeface="Courier New"/>
                <a:sym typeface="Courier New"/>
              </a:rPr>
              <a:t>name.length is the array’s size</a:t>
            </a:r>
            <a:endParaRPr b="0" i="0" sz="1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if (searchName.equals (name[i]){</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correspondingAge = age[i];</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break;</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if (correspondingAge == -1)</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System.out.println(searchName + " not found.");</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else</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   System.out.println("The age is " + correspondingAge);</a:t>
            </a:r>
            <a:r>
              <a:rPr b="0" i="0" lang="en-US" sz="1600" u="none">
                <a:solidFill>
                  <a:srgbClr val="E44C22"/>
                </a:solidFill>
                <a:latin typeface="Tahoma"/>
                <a:ea typeface="Tahoma"/>
                <a:cs typeface="Tahoma"/>
                <a:sym typeface="Tahoma"/>
              </a:rPr>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sp>
        <p:nvSpPr>
          <p:cNvPr id="405" name="Google Shape;405;p4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8.7  Two-Dimensional Arrays</a:t>
            </a:r>
            <a:endParaRPr/>
          </a:p>
        </p:txBody>
      </p:sp>
      <p:sp>
        <p:nvSpPr>
          <p:cNvPr id="406" name="Google Shape;406;p42"/>
          <p:cNvSpPr txBox="1"/>
          <p:nvPr>
            <p:ph idx="1" type="body"/>
          </p:nvPr>
        </p:nvSpPr>
        <p:spPr>
          <a:xfrm>
            <a:off x="457200" y="1524000"/>
            <a:ext cx="8153400" cy="4495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 table of numbers, for instance, can be implemented as a </a:t>
            </a:r>
            <a:r>
              <a:rPr b="1" i="1" lang="en-US" sz="2200" u="none" cap="none" strike="noStrike">
                <a:solidFill>
                  <a:schemeClr val="dk1"/>
                </a:solidFill>
                <a:latin typeface="Tahoma"/>
                <a:ea typeface="Tahoma"/>
                <a:cs typeface="Tahoma"/>
                <a:sym typeface="Tahoma"/>
              </a:rPr>
              <a:t>two-dimensional array</a:t>
            </a:r>
            <a:r>
              <a:rPr b="0" i="0" lang="en-US" sz="2200" u="none" cap="none" strike="noStrike">
                <a:solidFill>
                  <a:schemeClr val="dk1"/>
                </a:solidFill>
                <a:latin typeface="Tahoma"/>
                <a:ea typeface="Tahoma"/>
                <a:cs typeface="Tahoma"/>
                <a:sym typeface="Tahoma"/>
              </a:rPr>
              <a:t>. Figure 8-3 shows a two-dimensional array with four rows and five columns.</a:t>
            </a:r>
            <a:endParaRPr/>
          </a:p>
          <a:p>
            <a:pPr indent="-285750" lvl="1" marL="742950" marR="0" rtl="0" algn="l">
              <a:lnSpc>
                <a:spcPct val="100000"/>
              </a:lnSpc>
              <a:spcBef>
                <a:spcPts val="440"/>
              </a:spcBef>
              <a:spcAft>
                <a:spcPts val="0"/>
              </a:spcAft>
              <a:buClr>
                <a:schemeClr val="dk1"/>
              </a:buClr>
              <a:buSzPts val="2200"/>
              <a:buFont typeface="Tahoma"/>
              <a:buNone/>
            </a:pPr>
            <a:r>
              <a:t/>
            </a:r>
            <a:endParaRPr b="0" i="0" sz="2200" u="none" cap="none" strike="noStrike">
              <a:solidFill>
                <a:srgbClr val="E44C22"/>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rgbClr val="E44C22"/>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rgbClr val="E44C22"/>
              </a:solidFill>
              <a:latin typeface="Tahoma"/>
              <a:ea typeface="Tahoma"/>
              <a:cs typeface="Tahoma"/>
              <a:sym typeface="Tahoma"/>
            </a:endParaRPr>
          </a:p>
          <a:p>
            <a:pPr indent="-285750" lvl="1" marL="742950" marR="0" rtl="0" algn="l">
              <a:lnSpc>
                <a:spcPct val="100000"/>
              </a:lnSpc>
              <a:spcBef>
                <a:spcPts val="300"/>
              </a:spcBef>
              <a:spcAft>
                <a:spcPts val="0"/>
              </a:spcAft>
              <a:buClr>
                <a:schemeClr val="dk1"/>
              </a:buClr>
              <a:buSzPts val="1500"/>
              <a:buFont typeface="Tahoma"/>
              <a:buNone/>
            </a:pPr>
            <a:r>
              <a:t/>
            </a:r>
            <a:endParaRPr b="0" i="0" sz="1500" u="none" cap="none" strike="noStrike">
              <a:solidFill>
                <a:srgbClr val="E44C22"/>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rgbClr val="E44C22"/>
              </a:solidFill>
              <a:latin typeface="Tahoma"/>
              <a:ea typeface="Tahoma"/>
              <a:cs typeface="Tahoma"/>
              <a:sym typeface="Tahoma"/>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Suppose we call the array </a:t>
            </a:r>
            <a:r>
              <a:rPr b="0" i="0" lang="en-US" sz="2200" u="none" cap="none" strike="noStrike">
                <a:solidFill>
                  <a:schemeClr val="dk1"/>
                </a:solidFill>
                <a:latin typeface="Century Gothic"/>
                <a:ea typeface="Century Gothic"/>
                <a:cs typeface="Century Gothic"/>
                <a:sym typeface="Century Gothic"/>
              </a:rPr>
              <a:t>table</a:t>
            </a:r>
            <a:r>
              <a:rPr b="0" i="0" lang="en-US" sz="2200" u="none" cap="none" strike="noStrike">
                <a:solidFill>
                  <a:schemeClr val="dk1"/>
                </a:solidFill>
                <a:latin typeface="Tahoma"/>
                <a:ea typeface="Tahoma"/>
                <a:cs typeface="Tahoma"/>
                <a:sym typeface="Tahoma"/>
              </a:rPr>
              <a:t>; then to indicate an element in </a:t>
            </a:r>
            <a:r>
              <a:rPr b="0" i="0" lang="en-US" sz="2200" u="none" cap="none" strike="noStrike">
                <a:solidFill>
                  <a:schemeClr val="dk1"/>
                </a:solidFill>
                <a:latin typeface="Century Gothic"/>
                <a:ea typeface="Century Gothic"/>
                <a:cs typeface="Century Gothic"/>
                <a:sym typeface="Century Gothic"/>
              </a:rPr>
              <a:t>table</a:t>
            </a:r>
            <a:r>
              <a:rPr b="0" i="0" lang="en-US" sz="2200" u="none" cap="none" strike="noStrike">
                <a:solidFill>
                  <a:schemeClr val="dk1"/>
                </a:solidFill>
                <a:latin typeface="Tahoma"/>
                <a:ea typeface="Tahoma"/>
                <a:cs typeface="Tahoma"/>
                <a:sym typeface="Tahoma"/>
              </a:rPr>
              <a:t>, we specify its row and column position, remembering that indexes start at 0:</a:t>
            </a:r>
            <a:endParaRPr/>
          </a:p>
          <a:p>
            <a:pPr indent="-203200" lvl="0" marL="34290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p:txBody>
      </p:sp>
      <p:sp>
        <p:nvSpPr>
          <p:cNvPr id="407" name="Google Shape;407;p42"/>
          <p:cNvSpPr txBox="1"/>
          <p:nvPr/>
        </p:nvSpPr>
        <p:spPr>
          <a:xfrm>
            <a:off x="1447800" y="5867400"/>
            <a:ext cx="6629400" cy="396875"/>
          </a:xfrm>
          <a:prstGeom prst="rect">
            <a:avLst/>
          </a:prstGeom>
          <a:solidFill>
            <a:srgbClr val="DDDDD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x = table[2][3];  // Set x to 23, the value in (row 2, column 3)</a:t>
            </a:r>
            <a:r>
              <a:rPr b="0" i="0" lang="en-US" sz="2000" u="none">
                <a:solidFill>
                  <a:srgbClr val="E44C22"/>
                </a:solidFill>
                <a:latin typeface="Tahoma"/>
                <a:ea typeface="Tahoma"/>
                <a:cs typeface="Tahoma"/>
                <a:sym typeface="Tahoma"/>
              </a:rPr>
              <a:t> </a:t>
            </a:r>
            <a:endParaRPr/>
          </a:p>
        </p:txBody>
      </p:sp>
      <p:pic>
        <p:nvPicPr>
          <p:cNvPr id="408" name="Google Shape;408;p42"/>
          <p:cNvPicPr preferRelativeResize="0"/>
          <p:nvPr/>
        </p:nvPicPr>
        <p:blipFill rotWithShape="1">
          <a:blip r:embed="rId3">
            <a:alphaModFix/>
          </a:blip>
          <a:srcRect b="0" l="0" r="0" t="0"/>
          <a:stretch/>
        </p:blipFill>
        <p:spPr>
          <a:xfrm>
            <a:off x="2133600" y="2743200"/>
            <a:ext cx="4800600" cy="1905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2" name="Shape 412"/>
        <p:cNvGrpSpPr/>
        <p:nvPr/>
      </p:nvGrpSpPr>
      <p:grpSpPr>
        <a:xfrm>
          <a:off x="0" y="0"/>
          <a:ext cx="0" cy="0"/>
          <a:chOff x="0" y="0"/>
          <a:chExt cx="0" cy="0"/>
        </a:xfrm>
      </p:grpSpPr>
      <p:sp>
        <p:nvSpPr>
          <p:cNvPr id="413" name="Google Shape;413;p4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8.7  Two-Dimensional Arrays</a:t>
            </a:r>
            <a:endParaRPr/>
          </a:p>
        </p:txBody>
      </p:sp>
      <p:sp>
        <p:nvSpPr>
          <p:cNvPr id="414" name="Google Shape;414;p43"/>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Sum the Elements</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Here is code that sums all the numbers in </a:t>
            </a:r>
            <a:r>
              <a:rPr b="0" i="0" lang="en-US" sz="2800" u="none" cap="none" strike="noStrike">
                <a:solidFill>
                  <a:schemeClr val="dk1"/>
                </a:solidFill>
                <a:latin typeface="Century Gothic"/>
                <a:ea typeface="Century Gothic"/>
                <a:cs typeface="Century Gothic"/>
                <a:sym typeface="Century Gothic"/>
              </a:rPr>
              <a:t>table</a:t>
            </a:r>
            <a:r>
              <a:rPr b="0" i="0" lang="en-US" sz="28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outer loop iterates four times and moves down the rows.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Each time through the outer loop, the inner loop iterates five times and moves across a different row.</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8" name="Shape 418"/>
        <p:cNvGrpSpPr/>
        <p:nvPr/>
      </p:nvGrpSpPr>
      <p:grpSpPr>
        <a:xfrm>
          <a:off x="0" y="0"/>
          <a:ext cx="0" cy="0"/>
          <a:chOff x="0" y="0"/>
          <a:chExt cx="0" cy="0"/>
        </a:xfrm>
      </p:grpSpPr>
      <p:sp>
        <p:nvSpPr>
          <p:cNvPr id="419" name="Google Shape;419;p4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8.7  Two-Dimensional Arrays</a:t>
            </a:r>
            <a:endParaRPr/>
          </a:p>
        </p:txBody>
      </p:sp>
      <p:sp>
        <p:nvSpPr>
          <p:cNvPr id="420" name="Google Shape;420;p44"/>
          <p:cNvSpPr txBox="1"/>
          <p:nvPr/>
        </p:nvSpPr>
        <p:spPr>
          <a:xfrm>
            <a:off x="457200" y="2895600"/>
            <a:ext cx="8458200" cy="2225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i, j;</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sum = 0;</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for (i = 0; i &lt; 4; i++){    // </a:t>
            </a:r>
            <a:r>
              <a:rPr b="0" i="0" lang="en-US" sz="1400" u="none">
                <a:solidFill>
                  <a:srgbClr val="000000"/>
                </a:solidFill>
                <a:latin typeface="Courier New"/>
                <a:ea typeface="Courier New"/>
                <a:cs typeface="Courier New"/>
                <a:sym typeface="Courier New"/>
              </a:rPr>
              <a:t>There are four rows: i = 0,1,2,3</a:t>
            </a:r>
            <a:endParaRPr b="0" i="0" sz="14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for (j = 0; j &lt; 5; j++){ // </a:t>
            </a:r>
            <a:r>
              <a:rPr b="0" i="0" lang="en-US" sz="1200" u="none">
                <a:solidFill>
                  <a:srgbClr val="000000"/>
                </a:solidFill>
                <a:latin typeface="Courier New"/>
                <a:ea typeface="Courier New"/>
                <a:cs typeface="Courier New"/>
                <a:sym typeface="Courier New"/>
              </a:rPr>
              <a:t>There are five columns: j = 0,1,2,3,4</a:t>
            </a:r>
            <a:endParaRPr b="0" i="0" sz="12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sum += table[i][j];</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a:t>
            </a:r>
            <a:r>
              <a:rPr b="0" i="0" lang="en-US" sz="2000" u="none">
                <a:solidFill>
                  <a:srgbClr val="E44C22"/>
                </a:solidFill>
                <a:latin typeface="Tahoma"/>
                <a:ea typeface="Tahoma"/>
                <a:cs typeface="Tahoma"/>
                <a:sym typeface="Tahoma"/>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9"/>
          <p:cNvSpPr txBox="1"/>
          <p:nvPr>
            <p:ph idx="4294967295"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Lesson 8:  Introduction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To Arrays</a:t>
            </a:r>
            <a:endParaRPr/>
          </a:p>
        </p:txBody>
      </p:sp>
      <p:sp>
        <p:nvSpPr>
          <p:cNvPr id="184" name="Google Shape;184;p9"/>
          <p:cNvSpPr txBox="1"/>
          <p:nvPr>
            <p:ph idx="4294967295" type="body"/>
          </p:nvPr>
        </p:nvSpPr>
        <p:spPr>
          <a:xfrm>
            <a:off x="838200" y="19050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Vocabulary:</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array</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element</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index</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initializer list</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logical size</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multi-dimensional array</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one-dimensional array</a:t>
            </a:r>
            <a:endParaRPr/>
          </a:p>
        </p:txBody>
      </p:sp>
      <p:sp>
        <p:nvSpPr>
          <p:cNvPr id="185" name="Google Shape;185;p9"/>
          <p:cNvSpPr txBox="1"/>
          <p:nvPr>
            <p:ph idx="4294967295" type="body"/>
          </p:nvPr>
        </p:nvSpPr>
        <p:spPr>
          <a:xfrm>
            <a:off x="4800600" y="1905000"/>
            <a:ext cx="3810000" cy="41148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parallel arrays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physical size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ragged array</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range bound error</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subscript</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two-dimensional array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sp>
        <p:nvSpPr>
          <p:cNvPr id="425" name="Google Shape;425;p4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8.7  Two-Dimensional Arrays</a:t>
            </a:r>
            <a:endParaRPr/>
          </a:p>
        </p:txBody>
      </p:sp>
      <p:sp>
        <p:nvSpPr>
          <p:cNvPr id="426" name="Google Shape;426;p45"/>
          <p:cNvSpPr txBox="1"/>
          <p:nvPr>
            <p:ph idx="1" type="body"/>
          </p:nvPr>
        </p:nvSpPr>
        <p:spPr>
          <a:xfrm>
            <a:off x="838200" y="1600200"/>
            <a:ext cx="7772400" cy="4419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This segment of code can be rewritten without using the numbers 4 and 5. </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value </a:t>
            </a:r>
            <a:r>
              <a:rPr b="0" i="0" lang="en-US" sz="2400" u="none" cap="none" strike="noStrike">
                <a:solidFill>
                  <a:schemeClr val="dk1"/>
                </a:solidFill>
                <a:latin typeface="Century Gothic"/>
                <a:ea typeface="Century Gothic"/>
                <a:cs typeface="Century Gothic"/>
                <a:sym typeface="Century Gothic"/>
              </a:rPr>
              <a:t>table.length</a:t>
            </a:r>
            <a:r>
              <a:rPr b="0" i="0" lang="en-US" sz="2400" u="none" cap="none" strike="noStrike">
                <a:solidFill>
                  <a:schemeClr val="dk1"/>
                </a:solidFill>
                <a:latin typeface="Tahoma"/>
                <a:ea typeface="Tahoma"/>
                <a:cs typeface="Tahoma"/>
                <a:sym typeface="Tahoma"/>
              </a:rPr>
              <a:t> equals the number of rows, </a:t>
            </a:r>
            <a:endParaRPr/>
          </a:p>
          <a:p>
            <a:pPr indent="-228600" lvl="2" marL="1143000" marR="0" rtl="0" algn="l">
              <a:lnSpc>
                <a:spcPct val="100000"/>
              </a:lnSpc>
              <a:spcBef>
                <a:spcPts val="480"/>
              </a:spcBef>
              <a:spcAft>
                <a:spcPts val="0"/>
              </a:spcAft>
              <a:buClr>
                <a:schemeClr val="dk1"/>
              </a:buClr>
              <a:buSzPts val="2400"/>
              <a:buFont typeface="Century Gothic"/>
              <a:buChar char="•"/>
            </a:pPr>
            <a:r>
              <a:rPr b="0" i="0" lang="en-US" sz="2400" u="none" cap="none" strike="noStrike">
                <a:solidFill>
                  <a:schemeClr val="dk1"/>
                </a:solidFill>
                <a:latin typeface="Century Gothic"/>
                <a:ea typeface="Century Gothic"/>
                <a:cs typeface="Century Gothic"/>
                <a:sym typeface="Century Gothic"/>
              </a:rPr>
              <a:t>Table[i].length</a:t>
            </a:r>
            <a:r>
              <a:rPr b="0" i="0" lang="en-US" sz="2400" u="none" cap="none" strike="noStrike">
                <a:solidFill>
                  <a:schemeClr val="dk1"/>
                </a:solidFill>
                <a:latin typeface="Tahoma"/>
                <a:ea typeface="Tahoma"/>
                <a:cs typeface="Tahoma"/>
                <a:sym typeface="Tahoma"/>
              </a:rPr>
              <a:t> is the number of columns in row i.</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427" name="Google Shape;427;p45"/>
          <p:cNvSpPr txBox="1"/>
          <p:nvPr/>
        </p:nvSpPr>
        <p:spPr>
          <a:xfrm>
            <a:off x="1600200" y="4191000"/>
            <a:ext cx="6629400" cy="2225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i, j;</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sum = 0;</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for (i = 0; i &lt; table.length; i++){    </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for (j = 0; j &lt; table[i].length; j++){ </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sum += table[i][j];</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a:t>
            </a:r>
            <a:r>
              <a:rPr b="0" i="0" lang="en-US" sz="2000" u="none">
                <a:solidFill>
                  <a:srgbClr val="E44C22"/>
                </a:solidFill>
                <a:latin typeface="Tahoma"/>
                <a:ea typeface="Tahoma"/>
                <a:cs typeface="Tahoma"/>
                <a:sym typeface="Tahoma"/>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1" name="Shape 431"/>
        <p:cNvGrpSpPr/>
        <p:nvPr/>
      </p:nvGrpSpPr>
      <p:grpSpPr>
        <a:xfrm>
          <a:off x="0" y="0"/>
          <a:ext cx="0" cy="0"/>
          <a:chOff x="0" y="0"/>
          <a:chExt cx="0" cy="0"/>
        </a:xfrm>
      </p:grpSpPr>
      <p:sp>
        <p:nvSpPr>
          <p:cNvPr id="432" name="Google Shape;432;p4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8.7  Two-Dimensional Arrays</a:t>
            </a:r>
            <a:endParaRPr/>
          </a:p>
        </p:txBody>
      </p:sp>
      <p:sp>
        <p:nvSpPr>
          <p:cNvPr id="433" name="Google Shape;433;p46"/>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Sum the Rows</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We now compute the sum of each row separately and place the results in a one-dimensional array called </a:t>
            </a:r>
            <a:r>
              <a:rPr b="0" i="0" lang="en-US" sz="2800" u="none" cap="none" strike="noStrike">
                <a:solidFill>
                  <a:schemeClr val="dk1"/>
                </a:solidFill>
                <a:latin typeface="Century Gothic"/>
                <a:ea typeface="Century Gothic"/>
                <a:cs typeface="Century Gothic"/>
                <a:sym typeface="Century Gothic"/>
              </a:rPr>
              <a:t>rowSum</a:t>
            </a:r>
            <a:r>
              <a:rPr b="0" i="0" lang="en-US" sz="2800" u="none" cap="none" strike="noStrike">
                <a:solidFill>
                  <a:schemeClr val="dk1"/>
                </a:solidFill>
                <a:latin typeface="Tahoma"/>
                <a:ea typeface="Tahoma"/>
                <a:cs typeface="Tahoma"/>
                <a:sym typeface="Tahoma"/>
              </a:rPr>
              <a:t>.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This array has four elements, one for each row of the table.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elements in </a:t>
            </a:r>
            <a:r>
              <a:rPr b="0" i="0" lang="en-US" sz="2800" u="none" cap="none" strike="noStrike">
                <a:solidFill>
                  <a:schemeClr val="dk1"/>
                </a:solidFill>
                <a:latin typeface="Century Gothic"/>
                <a:ea typeface="Century Gothic"/>
                <a:cs typeface="Century Gothic"/>
                <a:sym typeface="Century Gothic"/>
              </a:rPr>
              <a:t>rowSum</a:t>
            </a:r>
            <a:r>
              <a:rPr b="0" i="0" lang="en-US" sz="2800" u="none" cap="none" strike="noStrike">
                <a:solidFill>
                  <a:schemeClr val="dk1"/>
                </a:solidFill>
                <a:latin typeface="Tahoma"/>
                <a:ea typeface="Tahoma"/>
                <a:cs typeface="Tahoma"/>
                <a:sym typeface="Tahoma"/>
              </a:rPr>
              <a:t> are initialized to 0 automatically by virtue of the declaration.</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7" name="Shape 437"/>
        <p:cNvGrpSpPr/>
        <p:nvPr/>
      </p:nvGrpSpPr>
      <p:grpSpPr>
        <a:xfrm>
          <a:off x="0" y="0"/>
          <a:ext cx="0" cy="0"/>
          <a:chOff x="0" y="0"/>
          <a:chExt cx="0" cy="0"/>
        </a:xfrm>
      </p:grpSpPr>
      <p:sp>
        <p:nvSpPr>
          <p:cNvPr id="438" name="Google Shape;438;p4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8.7  Two-Dimensional Arrays</a:t>
            </a:r>
            <a:endParaRPr/>
          </a:p>
        </p:txBody>
      </p:sp>
      <p:sp>
        <p:nvSpPr>
          <p:cNvPr id="439" name="Google Shape;439;p47"/>
          <p:cNvSpPr txBox="1"/>
          <p:nvPr/>
        </p:nvSpPr>
        <p:spPr>
          <a:xfrm>
            <a:off x="838200" y="2438400"/>
            <a:ext cx="7696200" cy="2225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i, j;</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rowSum = new int[4];  </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for (i = 0; i &lt; table.length; i++){    </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for (j = 0; j &lt; table[i].length; j++){ </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rowSum[i] += table[i][j];</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a:t>
            </a:r>
            <a:r>
              <a:rPr b="0" i="0" lang="en-US" sz="2000" u="none">
                <a:solidFill>
                  <a:srgbClr val="E44C22"/>
                </a:solidFill>
                <a:latin typeface="Tahoma"/>
                <a:ea typeface="Tahoma"/>
                <a:cs typeface="Tahoma"/>
                <a:sym typeface="Tahoma"/>
              </a:rPr>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3" name="Shape 443"/>
        <p:cNvGrpSpPr/>
        <p:nvPr/>
      </p:nvGrpSpPr>
      <p:grpSpPr>
        <a:xfrm>
          <a:off x="0" y="0"/>
          <a:ext cx="0" cy="0"/>
          <a:chOff x="0" y="0"/>
          <a:chExt cx="0" cy="0"/>
        </a:xfrm>
      </p:grpSpPr>
      <p:sp>
        <p:nvSpPr>
          <p:cNvPr id="444" name="Google Shape;444;p4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8.7  Two-Dimensional Arrays</a:t>
            </a:r>
            <a:endParaRPr/>
          </a:p>
        </p:txBody>
      </p:sp>
      <p:sp>
        <p:nvSpPr>
          <p:cNvPr id="445" name="Google Shape;445;p48"/>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Declare and Instantiate</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Declaring and instantiating two-dimensional arrays are accomplished by extending the processes used for one-dimensional arrays:</a:t>
            </a:r>
            <a:endParaRPr/>
          </a:p>
        </p:txBody>
      </p:sp>
      <p:sp>
        <p:nvSpPr>
          <p:cNvPr id="446" name="Google Shape;446;p48"/>
          <p:cNvSpPr txBox="1"/>
          <p:nvPr/>
        </p:nvSpPr>
        <p:spPr>
          <a:xfrm>
            <a:off x="457200" y="4572000"/>
            <a:ext cx="8305800" cy="1465262"/>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int[][] table;           // </a:t>
            </a:r>
            <a:r>
              <a:rPr b="0" i="0" lang="en-US" sz="1200" u="none">
                <a:solidFill>
                  <a:srgbClr val="000000"/>
                </a:solidFill>
                <a:latin typeface="Courier New"/>
                <a:ea typeface="Courier New"/>
                <a:cs typeface="Courier New"/>
                <a:sym typeface="Courier New"/>
              </a:rPr>
              <a:t>The variable table can reference a</a:t>
            </a:r>
            <a:r>
              <a:rPr b="0" i="0" lang="en-US" sz="1800" u="none">
                <a:solidFill>
                  <a:srgbClr val="000000"/>
                </a:solidFill>
                <a:latin typeface="Courier New"/>
                <a:ea typeface="Courier New"/>
                <a:cs typeface="Courier New"/>
                <a:sym typeface="Courier New"/>
              </a:rPr>
              <a:t> </a:t>
            </a:r>
            <a:endParaRPr b="0" i="0" sz="18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 </a:t>
            </a:r>
            <a:r>
              <a:rPr b="0" i="0" lang="en-US" sz="1200" u="none">
                <a:solidFill>
                  <a:srgbClr val="000000"/>
                </a:solidFill>
                <a:latin typeface="Courier New"/>
                <a:ea typeface="Courier New"/>
                <a:cs typeface="Courier New"/>
                <a:sym typeface="Courier New"/>
              </a:rPr>
              <a:t>two-dimensional array of integers</a:t>
            </a:r>
            <a:endParaRPr b="0" i="0" sz="12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table = new int[4][5];   // </a:t>
            </a:r>
            <a:r>
              <a:rPr b="0" i="0" lang="en-US" sz="1200" u="none">
                <a:solidFill>
                  <a:srgbClr val="000000"/>
                </a:solidFill>
                <a:latin typeface="Courier New"/>
                <a:ea typeface="Courier New"/>
                <a:cs typeface="Courier New"/>
                <a:sym typeface="Courier New"/>
              </a:rPr>
              <a:t>Instantiate table as an array of size 4,</a:t>
            </a:r>
            <a:endParaRPr b="0" i="0" sz="12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 </a:t>
            </a:r>
            <a:r>
              <a:rPr b="0" i="0" lang="en-US" sz="1200" u="none">
                <a:solidFill>
                  <a:srgbClr val="000000"/>
                </a:solidFill>
                <a:latin typeface="Courier New"/>
                <a:ea typeface="Courier New"/>
                <a:cs typeface="Courier New"/>
                <a:sym typeface="Courier New"/>
              </a:rPr>
              <a:t>each of whose elements will reference an array</a:t>
            </a:r>
            <a:endParaRPr b="0" i="0" sz="12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                       		            // </a:t>
            </a:r>
            <a:r>
              <a:rPr b="0" i="0" lang="en-US" sz="1200" u="none">
                <a:solidFill>
                  <a:srgbClr val="000000"/>
                </a:solidFill>
                <a:latin typeface="Arial"/>
                <a:ea typeface="Arial"/>
                <a:cs typeface="Arial"/>
                <a:sym typeface="Arial"/>
              </a:rPr>
              <a:t>of 5 integers.</a:t>
            </a:r>
            <a:r>
              <a:rPr b="0" i="0" lang="en-US" sz="1800" u="none">
                <a:solidFill>
                  <a:srgbClr val="E44C22"/>
                </a:solidFill>
                <a:latin typeface="Tahoma"/>
                <a:ea typeface="Tahoma"/>
                <a:cs typeface="Tahoma"/>
                <a:sym typeface="Tahoma"/>
              </a:rPr>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0" name="Shape 450"/>
        <p:cNvGrpSpPr/>
        <p:nvPr/>
      </p:nvGrpSpPr>
      <p:grpSpPr>
        <a:xfrm>
          <a:off x="0" y="0"/>
          <a:ext cx="0" cy="0"/>
          <a:chOff x="0" y="0"/>
          <a:chExt cx="0" cy="0"/>
        </a:xfrm>
      </p:grpSpPr>
      <p:sp>
        <p:nvSpPr>
          <p:cNvPr id="451" name="Google Shape;451;p4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8.7  Two-Dimensional Arrays</a:t>
            </a:r>
            <a:endParaRPr/>
          </a:p>
        </p:txBody>
      </p:sp>
      <p:sp>
        <p:nvSpPr>
          <p:cNvPr id="452" name="Google Shape;452;p49"/>
          <p:cNvSpPr txBox="1"/>
          <p:nvPr>
            <p:ph idx="1" type="body"/>
          </p:nvPr>
        </p:nvSpPr>
        <p:spPr>
          <a:xfrm>
            <a:off x="457200" y="1600200"/>
            <a:ext cx="8153400" cy="4419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variable </a:t>
            </a:r>
            <a:r>
              <a:rPr b="0" i="0" lang="en-US" sz="2400" u="none" cap="none" strike="noStrike">
                <a:solidFill>
                  <a:schemeClr val="dk1"/>
                </a:solidFill>
                <a:latin typeface="Century Gothic"/>
                <a:ea typeface="Century Gothic"/>
                <a:cs typeface="Century Gothic"/>
                <a:sym typeface="Century Gothic"/>
              </a:rPr>
              <a:t>table</a:t>
            </a:r>
            <a:r>
              <a:rPr b="0" i="0" lang="en-US" sz="2400" u="none" cap="none" strike="noStrike">
                <a:solidFill>
                  <a:schemeClr val="dk1"/>
                </a:solidFill>
                <a:latin typeface="Tahoma"/>
                <a:ea typeface="Tahoma"/>
                <a:cs typeface="Tahoma"/>
                <a:sym typeface="Tahoma"/>
              </a:rPr>
              <a:t> references an array of four elements.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Each of these elements in turn references an array of five integers.</a:t>
            </a:r>
            <a:endParaRPr/>
          </a:p>
        </p:txBody>
      </p:sp>
      <p:pic>
        <p:nvPicPr>
          <p:cNvPr id="453" name="Google Shape;453;p49"/>
          <p:cNvPicPr preferRelativeResize="0"/>
          <p:nvPr/>
        </p:nvPicPr>
        <p:blipFill rotWithShape="1">
          <a:blip r:embed="rId3">
            <a:alphaModFix/>
          </a:blip>
          <a:srcRect b="0" l="0" r="0" t="0"/>
          <a:stretch/>
        </p:blipFill>
        <p:spPr>
          <a:xfrm>
            <a:off x="1295400" y="3276600"/>
            <a:ext cx="6781800" cy="335438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7" name="Shape 457"/>
        <p:cNvGrpSpPr/>
        <p:nvPr/>
      </p:nvGrpSpPr>
      <p:grpSpPr>
        <a:xfrm>
          <a:off x="0" y="0"/>
          <a:ext cx="0" cy="0"/>
          <a:chOff x="0" y="0"/>
          <a:chExt cx="0" cy="0"/>
        </a:xfrm>
      </p:grpSpPr>
      <p:sp>
        <p:nvSpPr>
          <p:cNvPr id="458" name="Google Shape;458;p5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8.7  Two-Dimensional Arrays</a:t>
            </a:r>
            <a:endParaRPr/>
          </a:p>
        </p:txBody>
      </p:sp>
      <p:sp>
        <p:nvSpPr>
          <p:cNvPr id="459" name="Google Shape;459;p50"/>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Initializer lists can be used with two-dimensional arrays. This requires a list of lists.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number of inner lists determines the number of rows, and the size of each inner list determines the size of the corresponding row. </a:t>
            </a:r>
            <a:endParaRPr/>
          </a:p>
          <a:p>
            <a:pPr indent="-285750" lvl="1" marL="742950" marR="0" rtl="0" algn="l">
              <a:lnSpc>
                <a:spcPct val="100000"/>
              </a:lnSpc>
              <a:spcBef>
                <a:spcPts val="56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rows do not have to be the same size, but they are in this example:</a:t>
            </a:r>
            <a:r>
              <a:rPr b="0" i="0" lang="en-US" sz="2800" u="none" cap="none" strike="noStrike">
                <a:solidFill>
                  <a:schemeClr val="dk1"/>
                </a:solidFill>
                <a:latin typeface="Tahoma"/>
                <a:ea typeface="Tahoma"/>
                <a:cs typeface="Tahoma"/>
                <a:sym typeface="Tahoma"/>
              </a:rPr>
              <a:t>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460" name="Google Shape;460;p50"/>
          <p:cNvSpPr txBox="1"/>
          <p:nvPr/>
        </p:nvSpPr>
        <p:spPr>
          <a:xfrm>
            <a:off x="914400" y="4876800"/>
            <a:ext cx="7620000" cy="13112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table = {{ 0, 1, 2, 3, 4},     // row 0</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{10,11,12,13,14},     // row 1</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{20,21,22,23,24},     // row 2</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{30,31,32,33,34}};                     // row 3</a:t>
            </a:r>
            <a:r>
              <a:rPr b="0" i="0" lang="en-US" sz="2000" u="none">
                <a:solidFill>
                  <a:srgbClr val="E44C22"/>
                </a:solidFill>
                <a:latin typeface="Tahoma"/>
                <a:ea typeface="Tahoma"/>
                <a:cs typeface="Tahoma"/>
                <a:sym typeface="Tahoma"/>
              </a:rPr>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4" name="Shape 464"/>
        <p:cNvGrpSpPr/>
        <p:nvPr/>
      </p:nvGrpSpPr>
      <p:grpSpPr>
        <a:xfrm>
          <a:off x="0" y="0"/>
          <a:ext cx="0" cy="0"/>
          <a:chOff x="0" y="0"/>
          <a:chExt cx="0" cy="0"/>
        </a:xfrm>
      </p:grpSpPr>
      <p:sp>
        <p:nvSpPr>
          <p:cNvPr id="465" name="Google Shape;465;p5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8.7  Two-Dimensional Arrays</a:t>
            </a:r>
            <a:endParaRPr/>
          </a:p>
        </p:txBody>
      </p:sp>
      <p:sp>
        <p:nvSpPr>
          <p:cNvPr id="466" name="Google Shape;466;p51"/>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Variable Length Rows</a:t>
            </a:r>
            <a:endParaRPr/>
          </a:p>
          <a:p>
            <a:pPr indent="-285750" lvl="1" marL="742950" marR="0" rtl="0" algn="l">
              <a:lnSpc>
                <a:spcPct val="100000"/>
              </a:lnSpc>
              <a:spcBef>
                <a:spcPts val="560"/>
              </a:spcBef>
              <a:spcAft>
                <a:spcPts val="0"/>
              </a:spcAft>
              <a:buClr>
                <a:schemeClr val="dk1"/>
              </a:buClr>
              <a:buSzPts val="2800"/>
              <a:buFont typeface="Tahoma"/>
              <a:buChar char="•"/>
            </a:pPr>
            <a:r>
              <a:rPr b="1" i="1" lang="en-US" sz="2800" u="none" cap="none" strike="noStrike">
                <a:solidFill>
                  <a:schemeClr val="dk1"/>
                </a:solidFill>
                <a:latin typeface="Tahoma"/>
                <a:ea typeface="Tahoma"/>
                <a:cs typeface="Tahoma"/>
                <a:sym typeface="Tahoma"/>
              </a:rPr>
              <a:t>Ragged arrays</a:t>
            </a:r>
            <a:r>
              <a:rPr b="0" i="0" lang="en-US" sz="2800" u="none" cap="none" strike="noStrike">
                <a:solidFill>
                  <a:schemeClr val="dk1"/>
                </a:solidFill>
                <a:latin typeface="Tahoma"/>
                <a:ea typeface="Tahoma"/>
                <a:cs typeface="Tahoma"/>
                <a:sym typeface="Tahoma"/>
              </a:rPr>
              <a:t> are rows of a two-dimensional arrays that are not all the same length.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467" name="Google Shape;467;p51"/>
          <p:cNvSpPr txBox="1"/>
          <p:nvPr/>
        </p:nvSpPr>
        <p:spPr>
          <a:xfrm>
            <a:off x="685800" y="4114800"/>
            <a:ext cx="8077200" cy="19208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table; </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table    = new int[4][];  // table has 4 rows</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table[0] = new int[6];    // row 0 has 6   elements</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table[1] = new int[10];   // row 1 has 10  elements</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table[2] = new int[100];  // row 2 has 100 elements</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table[3] = new int[1];    // row 3 has 1   element</a:t>
            </a:r>
            <a:r>
              <a:rPr b="0" i="0" lang="en-US" sz="2000" u="none">
                <a:solidFill>
                  <a:srgbClr val="E44C22"/>
                </a:solidFill>
                <a:latin typeface="Tahoma"/>
                <a:ea typeface="Tahoma"/>
                <a:cs typeface="Tahoma"/>
                <a:sym typeface="Tahoma"/>
              </a:rPr>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1" name="Shape 471"/>
        <p:cNvGrpSpPr/>
        <p:nvPr/>
      </p:nvGrpSpPr>
      <p:grpSpPr>
        <a:xfrm>
          <a:off x="0" y="0"/>
          <a:ext cx="0" cy="0"/>
          <a:chOff x="0" y="0"/>
          <a:chExt cx="0" cy="0"/>
        </a:xfrm>
      </p:grpSpPr>
      <p:sp>
        <p:nvSpPr>
          <p:cNvPr id="472" name="Google Shape;472;p5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8.8 Arrays and Methods</a:t>
            </a:r>
            <a:endParaRPr/>
          </a:p>
        </p:txBody>
      </p:sp>
      <p:sp>
        <p:nvSpPr>
          <p:cNvPr id="473" name="Google Shape;473;p5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When any object is used as a parameter to a method, what actually gets passed is a reference to the object and not the object itself.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actual and formal parameters refer to the same object, and changes the method makes to the object's state are still in effect after the method terminates.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 the figure, the method changes the student's name to Bill, and after the method finishes executing the name is still Bill.</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7" name="Shape 477"/>
        <p:cNvGrpSpPr/>
        <p:nvPr/>
      </p:nvGrpSpPr>
      <p:grpSpPr>
        <a:xfrm>
          <a:off x="0" y="0"/>
          <a:ext cx="0" cy="0"/>
          <a:chOff x="0" y="0"/>
          <a:chExt cx="0" cy="0"/>
        </a:xfrm>
      </p:grpSpPr>
      <p:sp>
        <p:nvSpPr>
          <p:cNvPr id="478" name="Google Shape;478;p5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8.8 Arrays and Methods</a:t>
            </a:r>
            <a:endParaRPr/>
          </a:p>
        </p:txBody>
      </p:sp>
      <p:pic>
        <p:nvPicPr>
          <p:cNvPr id="479" name="Google Shape;479;p53"/>
          <p:cNvPicPr preferRelativeResize="0"/>
          <p:nvPr>
            <p:ph idx="1" type="body"/>
          </p:nvPr>
        </p:nvPicPr>
        <p:blipFill rotWithShape="1">
          <a:blip r:embed="rId3">
            <a:alphaModFix/>
          </a:blip>
          <a:srcRect b="0" l="0" r="0" t="0"/>
          <a:stretch/>
        </p:blipFill>
        <p:spPr>
          <a:xfrm>
            <a:off x="838200" y="1828800"/>
            <a:ext cx="7772400" cy="43434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3" name="Shape 483"/>
        <p:cNvGrpSpPr/>
        <p:nvPr/>
      </p:nvGrpSpPr>
      <p:grpSpPr>
        <a:xfrm>
          <a:off x="0" y="0"/>
          <a:ext cx="0" cy="0"/>
          <a:chOff x="0" y="0"/>
          <a:chExt cx="0" cy="0"/>
        </a:xfrm>
      </p:grpSpPr>
      <p:sp>
        <p:nvSpPr>
          <p:cNvPr id="484" name="Google Shape;484;p5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8.8 Arrays and Methods</a:t>
            </a:r>
            <a:endParaRPr/>
          </a:p>
        </p:txBody>
      </p:sp>
      <p:sp>
        <p:nvSpPr>
          <p:cNvPr id="485" name="Google Shape;485;p54"/>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Arrays are objects, so the same rules apply.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When an array is passed as a parameter to a method, the method manipulates the array itself and not a copy.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Changes made to the array in the method are still in effect after the method has completed its execution.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method can also instantiate a new object or a new array and return it using the </a:t>
            </a:r>
            <a:r>
              <a:rPr b="0" i="0" lang="en-US" sz="2400" u="none" cap="none" strike="noStrike">
                <a:solidFill>
                  <a:schemeClr val="dk1"/>
                </a:solidFill>
                <a:latin typeface="Century Gothic"/>
                <a:ea typeface="Century Gothic"/>
                <a:cs typeface="Century Gothic"/>
                <a:sym typeface="Century Gothic"/>
              </a:rPr>
              <a:t>return</a:t>
            </a:r>
            <a:r>
              <a:rPr b="0" i="0" lang="en-US" sz="2400" u="none" cap="none" strike="noStrike">
                <a:solidFill>
                  <a:schemeClr val="dk1"/>
                </a:solidFill>
                <a:latin typeface="Tahoma"/>
                <a:ea typeface="Tahoma"/>
                <a:cs typeface="Tahoma"/>
                <a:sym typeface="Tahoma"/>
              </a:rPr>
              <a:t> statement. </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1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8.1  Conceptual Overview</a:t>
            </a:r>
            <a:endParaRPr/>
          </a:p>
        </p:txBody>
      </p:sp>
      <p:sp>
        <p:nvSpPr>
          <p:cNvPr id="191" name="Google Shape;191;p10"/>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An array consists of an ordered collection of similar items.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An array has a single name, and the items in an array are referred to in terms of their position within the array.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An array makes it is as easy to manipulate a million test scores as it is three.</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9" name="Shape 489"/>
        <p:cNvGrpSpPr/>
        <p:nvPr/>
      </p:nvGrpSpPr>
      <p:grpSpPr>
        <a:xfrm>
          <a:off x="0" y="0"/>
          <a:ext cx="0" cy="0"/>
          <a:chOff x="0" y="0"/>
          <a:chExt cx="0" cy="0"/>
        </a:xfrm>
      </p:grpSpPr>
      <p:sp>
        <p:nvSpPr>
          <p:cNvPr id="490" name="Google Shape;490;p5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8.8 Arrays and Methods</a:t>
            </a:r>
            <a:endParaRPr/>
          </a:p>
        </p:txBody>
      </p:sp>
      <p:sp>
        <p:nvSpPr>
          <p:cNvPr id="491" name="Google Shape;491;p55"/>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Sum the Elements</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following method computes the sum of the numbers in an integer array.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When the method is written, there is no need to know the array's size.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method works equally well with integer arrays of all sizes, as long as those arrays are full</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5" name="Shape 495"/>
        <p:cNvGrpSpPr/>
        <p:nvPr/>
      </p:nvGrpSpPr>
      <p:grpSpPr>
        <a:xfrm>
          <a:off x="0" y="0"/>
          <a:ext cx="0" cy="0"/>
          <a:chOff x="0" y="0"/>
          <a:chExt cx="0" cy="0"/>
        </a:xfrm>
      </p:grpSpPr>
      <p:sp>
        <p:nvSpPr>
          <p:cNvPr id="496" name="Google Shape;496;p5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8.8 Arrays and Methods</a:t>
            </a:r>
            <a:endParaRPr/>
          </a:p>
        </p:txBody>
      </p:sp>
      <p:sp>
        <p:nvSpPr>
          <p:cNvPr id="497" name="Google Shape;497;p56"/>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Using the method is straightforward:</a:t>
            </a:r>
            <a:endParaRPr/>
          </a:p>
          <a:p>
            <a:pPr indent="-2857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498" name="Google Shape;498;p56"/>
          <p:cNvSpPr txBox="1"/>
          <p:nvPr/>
        </p:nvSpPr>
        <p:spPr>
          <a:xfrm>
            <a:off x="1371600" y="1676400"/>
            <a:ext cx="6705600" cy="19208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sum (int[] a){</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int i, result = 0;</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for (i = 0; i &lt; a.length; i++)</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result += a[i];</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return result;</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a:t>
            </a:r>
            <a:r>
              <a:rPr b="0" i="0" lang="en-US" sz="2000" u="none">
                <a:solidFill>
                  <a:srgbClr val="E44C22"/>
                </a:solidFill>
                <a:latin typeface="Tahoma"/>
                <a:ea typeface="Tahoma"/>
                <a:cs typeface="Tahoma"/>
                <a:sym typeface="Tahoma"/>
              </a:rPr>
              <a:t> </a:t>
            </a:r>
            <a:endParaRPr/>
          </a:p>
        </p:txBody>
      </p:sp>
      <p:sp>
        <p:nvSpPr>
          <p:cNvPr id="499" name="Google Shape;499;p56"/>
          <p:cNvSpPr txBox="1"/>
          <p:nvPr/>
        </p:nvSpPr>
        <p:spPr>
          <a:xfrm>
            <a:off x="1143000" y="4724400"/>
            <a:ext cx="7086600" cy="13112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array1 = {10, 24, 16, 78, -55, 89, 65};</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int[] array2 = {4334, 22928, 33291};</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if (sum(array1) &gt; sum(array2)) ...</a:t>
            </a:r>
            <a:r>
              <a:rPr b="0" i="0" lang="en-US" sz="2000" u="none">
                <a:solidFill>
                  <a:srgbClr val="E44C22"/>
                </a:solidFill>
                <a:latin typeface="Tahoma"/>
                <a:ea typeface="Tahoma"/>
                <a:cs typeface="Tahoma"/>
                <a:sym typeface="Tahoma"/>
              </a:rPr>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3" name="Shape 503"/>
        <p:cNvGrpSpPr/>
        <p:nvPr/>
      </p:nvGrpSpPr>
      <p:grpSpPr>
        <a:xfrm>
          <a:off x="0" y="0"/>
          <a:ext cx="0" cy="0"/>
          <a:chOff x="0" y="0"/>
          <a:chExt cx="0" cy="0"/>
        </a:xfrm>
      </p:grpSpPr>
      <p:sp>
        <p:nvSpPr>
          <p:cNvPr id="504" name="Google Shape;504;p5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8.8 Arrays and Methods</a:t>
            </a:r>
            <a:endParaRPr/>
          </a:p>
        </p:txBody>
      </p:sp>
      <p:sp>
        <p:nvSpPr>
          <p:cNvPr id="505" name="Google Shape;505;p57"/>
          <p:cNvSpPr txBox="1"/>
          <p:nvPr>
            <p:ph idx="1" type="body"/>
          </p:nvPr>
        </p:nvSpPr>
        <p:spPr>
          <a:xfrm>
            <a:off x="838200" y="1524000"/>
            <a:ext cx="77724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Search for a Value</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The code to search an array for a value is used so frequently in programs that it is worth placing in a method. </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Here is a method to search an array of integers. </a:t>
            </a:r>
            <a:endParaRPr/>
          </a:p>
          <a:p>
            <a:pPr indent="-285750" lvl="1" marL="74295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The method returns the location of the first array element equal to the search value or -1 if the value is absent:</a:t>
            </a:r>
            <a:endParaRPr/>
          </a:p>
          <a:p>
            <a:pPr indent="-228600" lvl="0" marL="342900" marR="0" rtl="0" algn="l">
              <a:lnSpc>
                <a:spcPct val="100000"/>
              </a:lnSpc>
              <a:spcBef>
                <a:spcPts val="36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sp>
        <p:nvSpPr>
          <p:cNvPr id="506" name="Google Shape;506;p57"/>
          <p:cNvSpPr txBox="1"/>
          <p:nvPr/>
        </p:nvSpPr>
        <p:spPr>
          <a:xfrm>
            <a:off x="1447800" y="3505200"/>
            <a:ext cx="6324600" cy="3113087"/>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int search (int[] a, int searchValue){</a:t>
            </a:r>
            <a:endParaRPr b="0" i="0" sz="18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int location, i;</a:t>
            </a:r>
            <a:endParaRPr b="0" i="0" sz="18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location = -1;</a:t>
            </a:r>
            <a:endParaRPr b="0" i="0" sz="18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for (i = 0; i &lt; a.length; i++){</a:t>
            </a:r>
            <a:endParaRPr b="0" i="0" sz="18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if (a[i] == searchValue){</a:t>
            </a:r>
            <a:endParaRPr b="0" i="0" sz="18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location = i;</a:t>
            </a:r>
            <a:endParaRPr b="0" i="0" sz="18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break;</a:t>
            </a:r>
            <a:endParaRPr b="0" i="0" sz="18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endParaRPr b="0" i="0" sz="18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endParaRPr b="0" i="0" sz="18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return location;</a:t>
            </a:r>
            <a:endParaRPr b="0" i="0" sz="18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a:t>
            </a:r>
            <a:r>
              <a:rPr b="0" i="0" lang="en-US" sz="1800" u="none">
                <a:solidFill>
                  <a:srgbClr val="E44C22"/>
                </a:solidFill>
                <a:latin typeface="Tahoma"/>
                <a:ea typeface="Tahoma"/>
                <a:cs typeface="Tahoma"/>
                <a:sym typeface="Tahoma"/>
              </a:rPr>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0" name="Shape 510"/>
        <p:cNvGrpSpPr/>
        <p:nvPr/>
      </p:nvGrpSpPr>
      <p:grpSpPr>
        <a:xfrm>
          <a:off x="0" y="0"/>
          <a:ext cx="0" cy="0"/>
          <a:chOff x="0" y="0"/>
          <a:chExt cx="0" cy="0"/>
        </a:xfrm>
      </p:grpSpPr>
      <p:sp>
        <p:nvSpPr>
          <p:cNvPr id="511" name="Google Shape;511;p5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8.8 Arrays and Methods</a:t>
            </a:r>
            <a:endParaRPr/>
          </a:p>
        </p:txBody>
      </p:sp>
      <p:sp>
        <p:nvSpPr>
          <p:cNvPr id="512" name="Google Shape;512;p58"/>
          <p:cNvSpPr txBox="1"/>
          <p:nvPr>
            <p:ph idx="1" type="body"/>
          </p:nvPr>
        </p:nvSpPr>
        <p:spPr>
          <a:xfrm>
            <a:off x="838200" y="1676400"/>
            <a:ext cx="7772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Sum the Rows</a:t>
            </a:r>
            <a:endParaRPr/>
          </a:p>
          <a:p>
            <a:pPr indent="-285750" lvl="1" marL="742950" marR="0" rtl="0" algn="l">
              <a:lnSpc>
                <a:spcPct val="100000"/>
              </a:lnSpc>
              <a:spcBef>
                <a:spcPts val="56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Here is a method that instantiates a new array and returns it. The method computes the sum of each row in a two-dimensional array and returns a one-dimensional array of row sums. The method works even if the rows are not all the same size.</a:t>
            </a:r>
            <a:r>
              <a:rPr b="0" i="0" lang="en-US" sz="2800" u="none" cap="none" strike="noStrike">
                <a:solidFill>
                  <a:schemeClr val="dk1"/>
                </a:solidFill>
                <a:latin typeface="Tahoma"/>
                <a:ea typeface="Tahoma"/>
                <a:cs typeface="Tahoma"/>
                <a:sym typeface="Tahoma"/>
              </a:rPr>
              <a:t>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513" name="Google Shape;513;p58"/>
          <p:cNvSpPr txBox="1"/>
          <p:nvPr/>
        </p:nvSpPr>
        <p:spPr>
          <a:xfrm>
            <a:off x="1752600" y="4114800"/>
            <a:ext cx="5867400" cy="253682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int[] sumRows (int[][] a){</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int i, j;</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int[] rowSum = new int[a.length];  </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for (i = 0; i &lt; a.length; i++){    </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for (j = 0; j &lt; a[i].length; j++){ </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rowSum[i] += a[i][j];</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return rowSum;</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a:t>
            </a:r>
            <a:r>
              <a:rPr b="0" i="0" lang="en-US" sz="1600" u="none">
                <a:solidFill>
                  <a:srgbClr val="E44C22"/>
                </a:solidFill>
                <a:latin typeface="Tahoma"/>
                <a:ea typeface="Tahoma"/>
                <a:cs typeface="Tahoma"/>
                <a:sym typeface="Tahoma"/>
              </a:rPr>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7" name="Shape 517"/>
        <p:cNvGrpSpPr/>
        <p:nvPr/>
      </p:nvGrpSpPr>
      <p:grpSpPr>
        <a:xfrm>
          <a:off x="0" y="0"/>
          <a:ext cx="0" cy="0"/>
          <a:chOff x="0" y="0"/>
          <a:chExt cx="0" cy="0"/>
        </a:xfrm>
      </p:grpSpPr>
      <p:sp>
        <p:nvSpPr>
          <p:cNvPr id="518" name="Google Shape;518;p5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8.8 Arrays and Methods</a:t>
            </a:r>
            <a:endParaRPr/>
          </a:p>
        </p:txBody>
      </p:sp>
      <p:sp>
        <p:nvSpPr>
          <p:cNvPr id="519" name="Google Shape;519;p59"/>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Here is code that uses the method.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We do not have to instantiate the array </a:t>
            </a:r>
            <a:r>
              <a:rPr b="0" i="0" lang="en-US" sz="2800" u="none" cap="none" strike="noStrike">
                <a:solidFill>
                  <a:schemeClr val="dk1"/>
                </a:solidFill>
                <a:latin typeface="Century Gothic"/>
                <a:ea typeface="Century Gothic"/>
                <a:cs typeface="Century Gothic"/>
                <a:sym typeface="Century Gothic"/>
              </a:rPr>
              <a:t>oneD</a:t>
            </a:r>
            <a:r>
              <a:rPr b="0" i="0" lang="en-US" sz="2800" u="none" cap="none" strike="noStrike">
                <a:solidFill>
                  <a:schemeClr val="dk1"/>
                </a:solidFill>
                <a:latin typeface="Tahoma"/>
                <a:ea typeface="Tahoma"/>
                <a:cs typeface="Tahoma"/>
                <a:sym typeface="Tahoma"/>
              </a:rPr>
              <a:t> because that task is done in the method </a:t>
            </a:r>
            <a:r>
              <a:rPr b="0" i="0" lang="en-US" sz="2800" u="none" cap="none" strike="noStrike">
                <a:solidFill>
                  <a:schemeClr val="dk1"/>
                </a:solidFill>
                <a:latin typeface="Century Gothic"/>
                <a:ea typeface="Century Gothic"/>
                <a:cs typeface="Century Gothic"/>
                <a:sym typeface="Century Gothic"/>
              </a:rPr>
              <a:t>sumRows</a:t>
            </a:r>
            <a:r>
              <a:rPr b="0" i="0" lang="en-US" sz="2800" u="none" cap="none" strike="noStrike">
                <a:solidFill>
                  <a:schemeClr val="dk1"/>
                </a:solidFill>
                <a:latin typeface="Tahoma"/>
                <a:ea typeface="Tahoma"/>
                <a:cs typeface="Tahoma"/>
                <a:sym typeface="Tahoma"/>
              </a:rPr>
              <a:t>.</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520" name="Google Shape;520;p59"/>
          <p:cNvSpPr txBox="1"/>
          <p:nvPr/>
        </p:nvSpPr>
        <p:spPr>
          <a:xfrm>
            <a:off x="457200" y="4114800"/>
            <a:ext cx="8382000" cy="1465262"/>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int[][] twoD = {{1,2,3,4}, {5,6}, {7,8,9}};</a:t>
            </a:r>
            <a:endParaRPr b="0" i="0" sz="18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int[] oneD;</a:t>
            </a:r>
            <a:endParaRPr b="0" i="0" sz="18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endParaRPr b="0" i="0" sz="18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oneD = sumRows (twoD); // </a:t>
            </a:r>
            <a:r>
              <a:rPr b="0" i="0" lang="en-US" sz="1200" u="none">
                <a:solidFill>
                  <a:srgbClr val="000000"/>
                </a:solidFill>
                <a:latin typeface="Courier New"/>
                <a:ea typeface="Courier New"/>
                <a:cs typeface="Courier New"/>
                <a:sym typeface="Courier New"/>
              </a:rPr>
              <a:t>oneD now references the array created and returned</a:t>
            </a:r>
            <a:endParaRPr b="0" i="0" sz="12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                      </a:t>
            </a:r>
            <a:r>
              <a:rPr b="0" i="0" lang="en-US" sz="1800" u="none">
                <a:solidFill>
                  <a:srgbClr val="000000"/>
                </a:solidFill>
                <a:latin typeface="Courier New"/>
                <a:ea typeface="Courier New"/>
                <a:cs typeface="Courier New"/>
                <a:sym typeface="Courier New"/>
              </a:rPr>
              <a:t>		  </a:t>
            </a:r>
            <a:r>
              <a:rPr b="0" i="0" lang="en-US" sz="1800" u="none">
                <a:solidFill>
                  <a:srgbClr val="000000"/>
                </a:solidFill>
                <a:latin typeface="Arial"/>
                <a:ea typeface="Arial"/>
                <a:cs typeface="Arial"/>
                <a:sym typeface="Arial"/>
              </a:rPr>
              <a:t> </a:t>
            </a:r>
            <a:r>
              <a:rPr b="0" i="0" lang="en-US" sz="1800" u="none">
                <a:solidFill>
                  <a:srgbClr val="000000"/>
                </a:solidFill>
                <a:latin typeface="Courier New"/>
                <a:ea typeface="Courier New"/>
                <a:cs typeface="Courier New"/>
                <a:sym typeface="Courier New"/>
              </a:rPr>
              <a:t>// </a:t>
            </a:r>
            <a:r>
              <a:rPr b="0" i="0" lang="en-US" sz="1200" u="none">
                <a:solidFill>
                  <a:srgbClr val="000000"/>
                </a:solidFill>
                <a:latin typeface="Courier New"/>
                <a:ea typeface="Courier New"/>
                <a:cs typeface="Courier New"/>
                <a:sym typeface="Courier New"/>
              </a:rPr>
              <a:t>by the method sumRows. It equals {10, 11, 24}</a:t>
            </a:r>
            <a:r>
              <a:rPr b="0" i="0" lang="en-US" sz="1200" u="none">
                <a:solidFill>
                  <a:srgbClr val="E44C22"/>
                </a:solidFill>
                <a:latin typeface="Tahoma"/>
                <a:ea typeface="Tahoma"/>
                <a:cs typeface="Tahoma"/>
                <a:sym typeface="Tahoma"/>
              </a:rPr>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4" name="Shape 524"/>
        <p:cNvGrpSpPr/>
        <p:nvPr/>
      </p:nvGrpSpPr>
      <p:grpSpPr>
        <a:xfrm>
          <a:off x="0" y="0"/>
          <a:ext cx="0" cy="0"/>
          <a:chOff x="0" y="0"/>
          <a:chExt cx="0" cy="0"/>
        </a:xfrm>
      </p:grpSpPr>
      <p:sp>
        <p:nvSpPr>
          <p:cNvPr id="525" name="Google Shape;525;p6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8.9  Arrays of Objects</a:t>
            </a:r>
            <a:endParaRPr/>
          </a:p>
        </p:txBody>
      </p:sp>
      <p:sp>
        <p:nvSpPr>
          <p:cNvPr id="526" name="Google Shape;526;p60"/>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Arrays can hold objects of any type, or more accurately, references to objects.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For example, one can declare, instantiate and fill an array of students as follows:</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527" name="Google Shape;527;p60"/>
          <p:cNvSpPr txBox="1"/>
          <p:nvPr/>
        </p:nvSpPr>
        <p:spPr>
          <a:xfrm>
            <a:off x="304800" y="4038600"/>
            <a:ext cx="8686800" cy="155892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Declare and reserve 10 cells for student objects</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Student[] studentArray = new Student[10];</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Fill array with students</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for (int i = 0; i &lt; studentArray.length; i++)</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   </a:t>
            </a:r>
            <a:r>
              <a:rPr b="0" i="0" lang="en-US" sz="1600" u="none">
                <a:solidFill>
                  <a:srgbClr val="000000"/>
                </a:solidFill>
                <a:latin typeface="Courier New"/>
                <a:ea typeface="Courier New"/>
                <a:cs typeface="Courier New"/>
                <a:sym typeface="Courier New"/>
              </a:rPr>
              <a:t>studentArray[i] = new Student("Student " + i, 70+i, 80+i, 90+i);</a:t>
            </a:r>
            <a:r>
              <a:rPr b="0" i="0" lang="en-US" sz="1100" u="none">
                <a:solidFill>
                  <a:srgbClr val="E44C22"/>
                </a:solidFill>
                <a:latin typeface="Tahoma"/>
                <a:ea typeface="Tahoma"/>
                <a:cs typeface="Tahoma"/>
                <a:sym typeface="Tahoma"/>
              </a:rPr>
              <a:t>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1" name="Shape 531"/>
        <p:cNvGrpSpPr/>
        <p:nvPr/>
      </p:nvGrpSpPr>
      <p:grpSpPr>
        <a:xfrm>
          <a:off x="0" y="0"/>
          <a:ext cx="0" cy="0"/>
          <a:chOff x="0" y="0"/>
          <a:chExt cx="0" cy="0"/>
        </a:xfrm>
      </p:grpSpPr>
      <p:sp>
        <p:nvSpPr>
          <p:cNvPr id="532" name="Google Shape;532;p6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8.9  Arrays of Objects</a:t>
            </a:r>
            <a:endParaRPr/>
          </a:p>
        </p:txBody>
      </p:sp>
      <p:sp>
        <p:nvSpPr>
          <p:cNvPr id="533" name="Google Shape;533;p61"/>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When an array of objects is instantiated, each cell is </a:t>
            </a:r>
            <a:r>
              <a:rPr b="0" i="0" lang="en-US" sz="2400" u="none" cap="none" strike="noStrike">
                <a:solidFill>
                  <a:schemeClr val="dk1"/>
                </a:solidFill>
                <a:latin typeface="Century Gothic"/>
                <a:ea typeface="Century Gothic"/>
                <a:cs typeface="Century Gothic"/>
                <a:sym typeface="Century Gothic"/>
              </a:rPr>
              <a:t>null</a:t>
            </a:r>
            <a:r>
              <a:rPr b="0" i="0" lang="en-US" sz="2400" u="none" cap="none" strike="noStrike">
                <a:solidFill>
                  <a:schemeClr val="dk1"/>
                </a:solidFill>
                <a:latin typeface="Tahoma"/>
                <a:ea typeface="Tahoma"/>
                <a:cs typeface="Tahoma"/>
                <a:sym typeface="Tahoma"/>
              </a:rPr>
              <a:t> by default until reset to a new object.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next code segment prints the average of all students in the </a:t>
            </a:r>
            <a:r>
              <a:rPr b="0" i="0" lang="en-US" sz="2400" u="none" cap="none" strike="noStrike">
                <a:solidFill>
                  <a:schemeClr val="dk1"/>
                </a:solidFill>
                <a:latin typeface="Century Gothic"/>
                <a:ea typeface="Century Gothic"/>
                <a:cs typeface="Century Gothic"/>
                <a:sym typeface="Century Gothic"/>
              </a:rPr>
              <a:t>studentArray</a:t>
            </a:r>
            <a:r>
              <a:rPr b="0" i="0" lang="en-US" sz="2400" u="none" cap="none" strike="noStrike">
                <a:solidFill>
                  <a:schemeClr val="dk1"/>
                </a:solidFill>
                <a:latin typeface="Tahoma"/>
                <a:ea typeface="Tahoma"/>
                <a:cs typeface="Tahoma"/>
                <a:sym typeface="Tahoma"/>
              </a:rPr>
              <a:t>. Pay special attention to the technique used to send a message to objects in an array:</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534" name="Google Shape;534;p61"/>
          <p:cNvSpPr txBox="1"/>
          <p:nvPr/>
        </p:nvSpPr>
        <p:spPr>
          <a:xfrm>
            <a:off x="609600" y="4495800"/>
            <a:ext cx="8001000" cy="14001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 Print the average of all students in the array.</a:t>
            </a:r>
            <a:endParaRPr b="0" i="0" sz="14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 </a:t>
            </a:r>
            <a:endParaRPr b="0" i="0" sz="14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int sum = 0;</a:t>
            </a:r>
            <a:endParaRPr b="0" i="0" sz="14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for (int i = 0; i &lt; studentArray.length; i++)</a:t>
            </a:r>
            <a:endParaRPr b="0" i="0" sz="14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   sum += studentArray[i].getAverage();    // </a:t>
            </a:r>
            <a:r>
              <a:rPr b="0" i="0" lang="en-US" sz="1200" u="none">
                <a:solidFill>
                  <a:srgbClr val="000000"/>
                </a:solidFill>
                <a:latin typeface="Courier New"/>
                <a:ea typeface="Courier New"/>
                <a:cs typeface="Courier New"/>
                <a:sym typeface="Courier New"/>
              </a:rPr>
              <a:t>Send message to object in array</a:t>
            </a:r>
            <a:endParaRPr b="0" i="0" sz="12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System.out.println("The class average is " + sum / accountArray.length);</a:t>
            </a:r>
            <a:r>
              <a:rPr b="0" i="0" lang="en-US" sz="1600" u="none">
                <a:solidFill>
                  <a:srgbClr val="E44C22"/>
                </a:solidFill>
                <a:latin typeface="Tahoma"/>
                <a:ea typeface="Tahoma"/>
                <a:cs typeface="Tahoma"/>
                <a:sym typeface="Tahoma"/>
              </a:rPr>
              <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8" name="Shape 538"/>
        <p:cNvGrpSpPr/>
        <p:nvPr/>
      </p:nvGrpSpPr>
      <p:grpSpPr>
        <a:xfrm>
          <a:off x="0" y="0"/>
          <a:ext cx="0" cy="0"/>
          <a:chOff x="0" y="0"/>
          <a:chExt cx="0" cy="0"/>
        </a:xfrm>
      </p:grpSpPr>
      <p:sp>
        <p:nvSpPr>
          <p:cNvPr id="539" name="Google Shape;539;p62"/>
          <p:cNvSpPr txBox="1"/>
          <p:nvPr>
            <p:ph type="ctrTitle"/>
          </p:nvPr>
        </p:nvSpPr>
        <p:spPr>
          <a:xfrm>
            <a:off x="990600" y="1981200"/>
            <a:ext cx="6934200" cy="3200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5000"/>
              <a:buFont typeface="Tahoma"/>
              <a:buNone/>
            </a:pPr>
            <a:r>
              <a:rPr b="1" i="0" lang="en-US" sz="5000" u="none">
                <a:solidFill>
                  <a:schemeClr val="dk2"/>
                </a:solidFill>
                <a:latin typeface="Tahoma"/>
                <a:ea typeface="Tahoma"/>
                <a:cs typeface="Tahoma"/>
                <a:sym typeface="Tahoma"/>
              </a:rPr>
              <a:t>Lesson 9: </a:t>
            </a:r>
            <a:br>
              <a:rPr b="1" i="0" lang="en-US" sz="5000" u="none">
                <a:solidFill>
                  <a:schemeClr val="dk2"/>
                </a:solidFill>
                <a:latin typeface="Tahoma"/>
                <a:ea typeface="Tahoma"/>
                <a:cs typeface="Tahoma"/>
                <a:sym typeface="Tahoma"/>
              </a:rPr>
            </a:br>
            <a:br>
              <a:rPr b="1" i="0" lang="en-US" sz="5000" u="none">
                <a:solidFill>
                  <a:schemeClr val="dk2"/>
                </a:solidFill>
                <a:latin typeface="Tahoma"/>
                <a:ea typeface="Tahoma"/>
                <a:cs typeface="Tahoma"/>
                <a:sym typeface="Tahoma"/>
              </a:rPr>
            </a:br>
            <a:r>
              <a:rPr b="1" i="0" lang="en-US" sz="5000" u="none">
                <a:solidFill>
                  <a:schemeClr val="dk2"/>
                </a:solidFill>
                <a:latin typeface="Tahoma"/>
                <a:ea typeface="Tahoma"/>
                <a:cs typeface="Tahoma"/>
                <a:sym typeface="Tahoma"/>
              </a:rPr>
              <a:t>Classes Continued</a:t>
            </a:r>
            <a:br>
              <a:rPr b="1" i="0" lang="en-US" sz="5000" u="none">
                <a:solidFill>
                  <a:schemeClr val="dk2"/>
                </a:solidFill>
                <a:latin typeface="Tahoma"/>
                <a:ea typeface="Tahoma"/>
                <a:cs typeface="Tahoma"/>
                <a:sym typeface="Tahoma"/>
              </a:rPr>
            </a:b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3" name="Shape 543"/>
        <p:cNvGrpSpPr/>
        <p:nvPr/>
      </p:nvGrpSpPr>
      <p:grpSpPr>
        <a:xfrm>
          <a:off x="0" y="0"/>
          <a:ext cx="0" cy="0"/>
          <a:chOff x="0" y="0"/>
          <a:chExt cx="0" cy="0"/>
        </a:xfrm>
      </p:grpSpPr>
      <p:sp>
        <p:nvSpPr>
          <p:cNvPr id="544" name="Google Shape;544;p6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Lesson 9:  Classes Continued</a:t>
            </a:r>
            <a:endParaRPr/>
          </a:p>
        </p:txBody>
      </p:sp>
      <p:sp>
        <p:nvSpPr>
          <p:cNvPr id="545" name="Google Shape;545;p63"/>
          <p:cNvSpPr txBox="1"/>
          <p:nvPr>
            <p:ph idx="1" type="body"/>
          </p:nvPr>
        </p:nvSpPr>
        <p:spPr>
          <a:xfrm>
            <a:off x="838200" y="1828800"/>
            <a:ext cx="77724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Objectives:</a:t>
            </a:r>
            <a:endParaRPr/>
          </a:p>
          <a:p>
            <a:pPr indent="-254000" lvl="0" marL="342900" marR="0" rtl="0" algn="l">
              <a:lnSpc>
                <a:spcPct val="100000"/>
              </a:lnSpc>
              <a:spcBef>
                <a:spcPts val="280"/>
              </a:spcBef>
              <a:spcAft>
                <a:spcPts val="0"/>
              </a:spcAft>
              <a:buClr>
                <a:schemeClr val="dk1"/>
              </a:buClr>
              <a:buSzPts val="1400"/>
              <a:buFont typeface="Tahoma"/>
              <a:buNone/>
            </a:pPr>
            <a:r>
              <a:t/>
            </a:r>
            <a:endParaRPr b="1" i="0" sz="1400" u="non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Know when it is appropriate to include class (static) variables and methods in a class.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Understand the role of Java interfaces in a software system and define an interface for a set of implementing classes.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Understand the use of inheritance by extending a class.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9" name="Shape 549"/>
        <p:cNvGrpSpPr/>
        <p:nvPr/>
      </p:nvGrpSpPr>
      <p:grpSpPr>
        <a:xfrm>
          <a:off x="0" y="0"/>
          <a:ext cx="0" cy="0"/>
          <a:chOff x="0" y="0"/>
          <a:chExt cx="0" cy="0"/>
        </a:xfrm>
      </p:grpSpPr>
      <p:sp>
        <p:nvSpPr>
          <p:cNvPr id="550" name="Google Shape;550;p6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Lesson 9:  Classes Continued</a:t>
            </a:r>
            <a:endParaRPr/>
          </a:p>
        </p:txBody>
      </p:sp>
      <p:sp>
        <p:nvSpPr>
          <p:cNvPr id="551" name="Google Shape;551;p64"/>
          <p:cNvSpPr txBox="1"/>
          <p:nvPr>
            <p:ph idx="1" type="body"/>
          </p:nvPr>
        </p:nvSpPr>
        <p:spPr>
          <a:xfrm>
            <a:off x="838200" y="1828800"/>
            <a:ext cx="77724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Objectives:</a:t>
            </a:r>
            <a:endParaRPr/>
          </a:p>
          <a:p>
            <a:pPr indent="-254000" lvl="0" marL="342900" marR="0" rtl="0" algn="l">
              <a:lnSpc>
                <a:spcPct val="100000"/>
              </a:lnSpc>
              <a:spcBef>
                <a:spcPts val="280"/>
              </a:spcBef>
              <a:spcAft>
                <a:spcPts val="0"/>
              </a:spcAft>
              <a:buClr>
                <a:schemeClr val="dk1"/>
              </a:buClr>
              <a:buSzPts val="1400"/>
              <a:buFont typeface="Tahoma"/>
              <a:buNone/>
            </a:pPr>
            <a:r>
              <a:t/>
            </a:r>
            <a:endParaRPr b="1" i="0" sz="1400" u="non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Understand the use of polymorphism and know how to override methods in a superclass.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Place the common features (variables and methods) of a set of classes in an abstract class.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Understand the implications of reference types for equality, copying, and mixed-mode operations.</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1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8.1  Conceptual Overview</a:t>
            </a:r>
            <a:endParaRPr/>
          </a:p>
        </p:txBody>
      </p:sp>
      <p:sp>
        <p:nvSpPr>
          <p:cNvPr id="197" name="Google Shape;197;p11"/>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Without arrays, a program with 20 test scores would look like this:</a:t>
            </a:r>
            <a:endParaRPr/>
          </a:p>
        </p:txBody>
      </p:sp>
      <p:sp>
        <p:nvSpPr>
          <p:cNvPr id="198" name="Google Shape;198;p11"/>
          <p:cNvSpPr txBox="1"/>
          <p:nvPr/>
        </p:nvSpPr>
        <p:spPr>
          <a:xfrm>
            <a:off x="685800" y="3200400"/>
            <a:ext cx="8077200" cy="19208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private String name;</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private int test1,  test2,  test3,  test4,  test5,   </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test6,  test7,  test8,  test9,  test10,  </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test11, test12, test13, test14, test15,   </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test16, test17, test18, test19, test20;   </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2000" u="none">
              <a:solidFill>
                <a:srgbClr val="E44C22"/>
              </a:solidFill>
              <a:latin typeface="Courier New"/>
              <a:ea typeface="Courier New"/>
              <a:cs typeface="Courier New"/>
              <a:sym typeface="Courier New"/>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5" name="Shape 555"/>
        <p:cNvGrpSpPr/>
        <p:nvPr/>
      </p:nvGrpSpPr>
      <p:grpSpPr>
        <a:xfrm>
          <a:off x="0" y="0"/>
          <a:ext cx="0" cy="0"/>
          <a:chOff x="0" y="0"/>
          <a:chExt cx="0" cy="0"/>
        </a:xfrm>
      </p:grpSpPr>
      <p:sp>
        <p:nvSpPr>
          <p:cNvPr id="556" name="Google Shape;556;p65"/>
          <p:cNvSpPr txBox="1"/>
          <p:nvPr>
            <p:ph idx="4294967295"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Lesson 8:  Introduction To Arrays</a:t>
            </a:r>
            <a:endParaRPr/>
          </a:p>
        </p:txBody>
      </p:sp>
      <p:sp>
        <p:nvSpPr>
          <p:cNvPr id="557" name="Google Shape;557;p65"/>
          <p:cNvSpPr txBox="1"/>
          <p:nvPr>
            <p:ph idx="4294967295" type="body"/>
          </p:nvPr>
        </p:nvSpPr>
        <p:spPr>
          <a:xfrm>
            <a:off x="838200" y="19050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Vocabulary:</a:t>
            </a:r>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abstract class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abstract method</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class (static) method</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class (static) variable</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concrete class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exception</a:t>
            </a:r>
            <a:endParaRPr/>
          </a:p>
        </p:txBody>
      </p:sp>
      <p:sp>
        <p:nvSpPr>
          <p:cNvPr id="558" name="Google Shape;558;p65"/>
          <p:cNvSpPr txBox="1"/>
          <p:nvPr>
            <p:ph idx="4294967295" type="body"/>
          </p:nvPr>
        </p:nvSpPr>
        <p:spPr>
          <a:xfrm>
            <a:off x="4800600" y="1905000"/>
            <a:ext cx="3810000" cy="41148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final method</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inheritance</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interface</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overriding</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postcondition</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precondition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2" name="Shape 562"/>
        <p:cNvGrpSpPr/>
        <p:nvPr/>
      </p:nvGrpSpPr>
      <p:grpSpPr>
        <a:xfrm>
          <a:off x="0" y="0"/>
          <a:ext cx="0" cy="0"/>
          <a:chOff x="0" y="0"/>
          <a:chExt cx="0" cy="0"/>
        </a:xfrm>
      </p:grpSpPr>
      <p:sp>
        <p:nvSpPr>
          <p:cNvPr id="563" name="Google Shape;563;p6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9.1  Class (static) Variables and Methods</a:t>
            </a:r>
            <a:endParaRPr/>
          </a:p>
        </p:txBody>
      </p:sp>
      <p:sp>
        <p:nvSpPr>
          <p:cNvPr id="564" name="Google Shape;564;p66"/>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Defining classes is only one aspect of object-oriented programming.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real power of object-oriented programming comes from its capacity to reduce code and to distribute responsibilities for such things as error handling in a software system.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8" name="Shape 568"/>
        <p:cNvGrpSpPr/>
        <p:nvPr/>
      </p:nvGrpSpPr>
      <p:grpSpPr>
        <a:xfrm>
          <a:off x="0" y="0"/>
          <a:ext cx="0" cy="0"/>
          <a:chOff x="0" y="0"/>
          <a:chExt cx="0" cy="0"/>
        </a:xfrm>
      </p:grpSpPr>
      <p:sp>
        <p:nvSpPr>
          <p:cNvPr id="569" name="Google Shape;569;p6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9.1  Class (static) Variables and Methods</a:t>
            </a:r>
            <a:endParaRPr/>
          </a:p>
        </p:txBody>
      </p:sp>
      <p:sp>
        <p:nvSpPr>
          <p:cNvPr id="570" name="Google Shape;570;p67"/>
          <p:cNvSpPr txBox="1"/>
          <p:nvPr>
            <p:ph idx="1" type="body"/>
          </p:nvPr>
        </p:nvSpPr>
        <p:spPr>
          <a:xfrm>
            <a:off x="533400" y="1752600"/>
            <a:ext cx="8077200" cy="4724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Static Variables and Methods.</a:t>
            </a:r>
            <a:r>
              <a:rPr b="0" i="0" lang="en-US" sz="2400" u="none" cap="none" strike="noStrike">
                <a:solidFill>
                  <a:schemeClr val="dk1"/>
                </a:solidFill>
                <a:latin typeface="Tahoma"/>
                <a:ea typeface="Tahoma"/>
                <a:cs typeface="Tahoma"/>
                <a:sym typeface="Tahoma"/>
              </a:rPr>
              <a:t> </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When information needs to be shared among all instances of a class, that information can be represented in terms of static variables and it can be accessed by means of static methods.</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Interfaces.</a:t>
            </a:r>
            <a:r>
              <a:rPr b="0" i="0" lang="en-US" sz="2400" u="none" cap="none" strike="noStrike">
                <a:solidFill>
                  <a:schemeClr val="dk1"/>
                </a:solidFill>
                <a:latin typeface="Tahoma"/>
                <a:ea typeface="Tahoma"/>
                <a:cs typeface="Tahoma"/>
                <a:sym typeface="Tahoma"/>
              </a:rPr>
              <a:t> </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Java interface specifies the set of methods available to clients of a class. </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Interfaces thus provide the glue that holds a set of cooperating classes together.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4" name="Shape 574"/>
        <p:cNvGrpSpPr/>
        <p:nvPr/>
      </p:nvGrpSpPr>
      <p:grpSpPr>
        <a:xfrm>
          <a:off x="0" y="0"/>
          <a:ext cx="0" cy="0"/>
          <a:chOff x="0" y="0"/>
          <a:chExt cx="0" cy="0"/>
        </a:xfrm>
      </p:grpSpPr>
      <p:sp>
        <p:nvSpPr>
          <p:cNvPr id="575" name="Google Shape;575;p6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9.1  Class (static) Variables and Methods</a:t>
            </a:r>
            <a:endParaRPr/>
          </a:p>
        </p:txBody>
      </p:sp>
      <p:sp>
        <p:nvSpPr>
          <p:cNvPr id="576" name="Google Shape;576;p68"/>
          <p:cNvSpPr txBox="1"/>
          <p:nvPr>
            <p:ph idx="1" type="body"/>
          </p:nvPr>
        </p:nvSpPr>
        <p:spPr>
          <a:xfrm>
            <a:off x="838200" y="1905000"/>
            <a:ext cx="7772400" cy="4572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Inheritance. </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Java organizes classes in a hierarchy. </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Classes inherit the instance variables and methods of the classes above them in the hierarchy. </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class can extend its inherited characteristics by adding instance variables and methods and by overriding inherited methods. </a:t>
            </a:r>
            <a:endParaRPr/>
          </a:p>
          <a:p>
            <a:pPr indent="-228600" lvl="2" marL="1143000" marR="0" rtl="0" algn="l">
              <a:lnSpc>
                <a:spcPct val="100000"/>
              </a:lnSpc>
              <a:spcBef>
                <a:spcPts val="480"/>
              </a:spcBef>
              <a:spcAft>
                <a:spcPts val="0"/>
              </a:spcAft>
              <a:buClr>
                <a:schemeClr val="dk1"/>
              </a:buClr>
              <a:buSzPts val="2400"/>
              <a:buFont typeface="Tahoma"/>
              <a:buChar char="•"/>
            </a:pPr>
            <a:r>
              <a:rPr b="1" i="1" lang="en-US" sz="2400" u="none" cap="none" strike="noStrike">
                <a:solidFill>
                  <a:schemeClr val="dk1"/>
                </a:solidFill>
                <a:latin typeface="Tahoma"/>
                <a:ea typeface="Tahoma"/>
                <a:cs typeface="Tahoma"/>
                <a:sym typeface="Tahoma"/>
              </a:rPr>
              <a:t>Inheritance</a:t>
            </a:r>
            <a:r>
              <a:rPr b="0" i="0" lang="en-US" sz="2400" u="none" cap="none" strike="noStrike">
                <a:solidFill>
                  <a:schemeClr val="dk1"/>
                </a:solidFill>
                <a:latin typeface="Tahoma"/>
                <a:ea typeface="Tahoma"/>
                <a:cs typeface="Tahoma"/>
                <a:sym typeface="Tahoma"/>
              </a:rPr>
              <a:t> provides a mechanism for reusing code and can greatly reduce the effort required to implement a new class.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0" name="Shape 580"/>
        <p:cNvGrpSpPr/>
        <p:nvPr/>
      </p:nvGrpSpPr>
      <p:grpSpPr>
        <a:xfrm>
          <a:off x="0" y="0"/>
          <a:ext cx="0" cy="0"/>
          <a:chOff x="0" y="0"/>
          <a:chExt cx="0" cy="0"/>
        </a:xfrm>
      </p:grpSpPr>
      <p:sp>
        <p:nvSpPr>
          <p:cNvPr id="581" name="Google Shape;581;p6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9.1  Class (static) Variables and Methods</a:t>
            </a:r>
            <a:endParaRPr/>
          </a:p>
        </p:txBody>
      </p:sp>
      <p:sp>
        <p:nvSpPr>
          <p:cNvPr id="582" name="Google Shape;582;p69"/>
          <p:cNvSpPr txBox="1"/>
          <p:nvPr>
            <p:ph idx="1" type="body"/>
          </p:nvPr>
        </p:nvSpPr>
        <p:spPr>
          <a:xfrm>
            <a:off x="533400" y="1600200"/>
            <a:ext cx="80772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Abstract Classes.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Some classes in a hierarchy must never be instantiated, called abstract classes.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Their sole purpose is to define features and behavior common to their subclasses.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Polymorphism.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Polymorphism is when methods in different classes with a similar function are given the same name.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Polymorphism makes classes easier to use because programmers need to memorize fewer method names.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 good example of a polymorphic message is </a:t>
            </a:r>
            <a:r>
              <a:rPr b="0" i="0" lang="en-US" sz="2000" u="none" cap="none" strike="noStrike">
                <a:solidFill>
                  <a:schemeClr val="dk1"/>
                </a:solidFill>
                <a:latin typeface="Century Gothic"/>
                <a:ea typeface="Century Gothic"/>
                <a:cs typeface="Century Gothic"/>
                <a:sym typeface="Century Gothic"/>
              </a:rPr>
              <a:t>toString.</a:t>
            </a:r>
            <a:r>
              <a:rPr b="0" i="0" lang="en-US" sz="2000" u="none" cap="none" strike="noStrike">
                <a:solidFill>
                  <a:schemeClr val="dk1"/>
                </a:solidFill>
                <a:latin typeface="Tahoma"/>
                <a:ea typeface="Tahoma"/>
                <a:cs typeface="Tahoma"/>
                <a:sym typeface="Tahoma"/>
              </a:rPr>
              <a:t> Every object, no matter which class it belongs to, understands the </a:t>
            </a:r>
            <a:r>
              <a:rPr b="0" i="0" lang="en-US" sz="2000" u="none" cap="none" strike="noStrike">
                <a:solidFill>
                  <a:schemeClr val="dk1"/>
                </a:solidFill>
                <a:latin typeface="Century Gothic"/>
                <a:ea typeface="Century Gothic"/>
                <a:cs typeface="Century Gothic"/>
                <a:sym typeface="Century Gothic"/>
              </a:rPr>
              <a:t>toString</a:t>
            </a:r>
            <a:r>
              <a:rPr b="0" i="0" lang="en-US" sz="2000" u="none" cap="none" strike="noStrike">
                <a:solidFill>
                  <a:schemeClr val="dk1"/>
                </a:solidFill>
                <a:latin typeface="Tahoma"/>
                <a:ea typeface="Tahoma"/>
                <a:cs typeface="Tahoma"/>
                <a:sym typeface="Tahoma"/>
              </a:rPr>
              <a:t> message and responds by returning a string that describes the object.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6" name="Shape 586"/>
        <p:cNvGrpSpPr/>
        <p:nvPr/>
      </p:nvGrpSpPr>
      <p:grpSpPr>
        <a:xfrm>
          <a:off x="0" y="0"/>
          <a:ext cx="0" cy="0"/>
          <a:chOff x="0" y="0"/>
          <a:chExt cx="0" cy="0"/>
        </a:xfrm>
      </p:grpSpPr>
      <p:sp>
        <p:nvSpPr>
          <p:cNvPr id="587" name="Google Shape;587;p7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9.1  Class (static) Variables and Methods</a:t>
            </a:r>
            <a:endParaRPr/>
          </a:p>
        </p:txBody>
      </p:sp>
      <p:sp>
        <p:nvSpPr>
          <p:cNvPr id="588" name="Google Shape;588;p70"/>
          <p:cNvSpPr txBox="1"/>
          <p:nvPr>
            <p:ph idx="1" type="body"/>
          </p:nvPr>
        </p:nvSpPr>
        <p:spPr>
          <a:xfrm>
            <a:off x="533400" y="1600200"/>
            <a:ext cx="80772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Preconditions and Postconditions.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Preconditions specify the correct use of a method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postconditions describe what will result if the preconditions are satisfied.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Exceptions for Error Handling.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When a method's preconditions are violated, a foolproof way to catch the errors is to throw exceptions, thereby halting program execution at the point of the errors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Reference Types.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identity of an object and the fact that there can be multiple references to the same object are issues that arise when comparing two objects for equality and when copying an object.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2" name="Shape 592"/>
        <p:cNvGrpSpPr/>
        <p:nvPr/>
      </p:nvGrpSpPr>
      <p:grpSpPr>
        <a:xfrm>
          <a:off x="0" y="0"/>
          <a:ext cx="0" cy="0"/>
          <a:chOff x="0" y="0"/>
          <a:chExt cx="0" cy="0"/>
        </a:xfrm>
      </p:grpSpPr>
      <p:sp>
        <p:nvSpPr>
          <p:cNvPr id="593" name="Google Shape;593;p7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9.1  Class (static) Variables and Methods</a:t>
            </a:r>
            <a:endParaRPr/>
          </a:p>
        </p:txBody>
      </p:sp>
      <p:sp>
        <p:nvSpPr>
          <p:cNvPr id="594" name="Google Shape;594;p71"/>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 </a:t>
            </a:r>
            <a:r>
              <a:rPr b="1" i="1" lang="en-US" sz="2800" u="none" cap="none" strike="noStrike">
                <a:solidFill>
                  <a:schemeClr val="dk1"/>
                </a:solidFill>
                <a:latin typeface="Tahoma"/>
                <a:ea typeface="Tahoma"/>
                <a:cs typeface="Tahoma"/>
                <a:sym typeface="Tahoma"/>
              </a:rPr>
              <a:t>class variable</a:t>
            </a:r>
            <a:r>
              <a:rPr b="0" i="0" lang="en-US" sz="2800" u="none" cap="none" strike="noStrike">
                <a:solidFill>
                  <a:schemeClr val="dk1"/>
                </a:solidFill>
                <a:latin typeface="Tahoma"/>
                <a:ea typeface="Tahoma"/>
                <a:cs typeface="Tahoma"/>
                <a:sym typeface="Tahoma"/>
              </a:rPr>
              <a:t> belongs to a class.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Storage is allocated at program startup and is independent of the number of instances created.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 </a:t>
            </a:r>
            <a:r>
              <a:rPr b="1" i="1" lang="en-US" sz="2800" u="none" cap="none" strike="noStrike">
                <a:solidFill>
                  <a:schemeClr val="dk1"/>
                </a:solidFill>
                <a:latin typeface="Tahoma"/>
                <a:ea typeface="Tahoma"/>
                <a:cs typeface="Tahoma"/>
                <a:sym typeface="Tahoma"/>
              </a:rPr>
              <a:t>class method</a:t>
            </a:r>
            <a:r>
              <a:rPr b="0" i="0" lang="en-US" sz="2800" u="none" cap="none" strike="noStrike">
                <a:solidFill>
                  <a:schemeClr val="dk1"/>
                </a:solidFill>
                <a:latin typeface="Tahoma"/>
                <a:ea typeface="Tahoma"/>
                <a:cs typeface="Tahoma"/>
                <a:sym typeface="Tahoma"/>
              </a:rPr>
              <a:t> is activated when a message is sent to the class rather than to an object.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modifier </a:t>
            </a:r>
            <a:r>
              <a:rPr b="0" i="0" lang="en-US" sz="2800" u="none" cap="none" strike="noStrike">
                <a:solidFill>
                  <a:schemeClr val="dk1"/>
                </a:solidFill>
                <a:latin typeface="Century Gothic"/>
                <a:ea typeface="Century Gothic"/>
                <a:cs typeface="Century Gothic"/>
                <a:sym typeface="Century Gothic"/>
              </a:rPr>
              <a:t>static</a:t>
            </a:r>
            <a:r>
              <a:rPr b="0" i="0" lang="en-US" sz="2800" u="none" cap="none" strike="noStrike">
                <a:solidFill>
                  <a:schemeClr val="dk1"/>
                </a:solidFill>
                <a:latin typeface="Tahoma"/>
                <a:ea typeface="Tahoma"/>
                <a:cs typeface="Tahoma"/>
                <a:sym typeface="Tahoma"/>
              </a:rPr>
              <a:t> is used to designate class variables and methods.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8" name="Shape 598"/>
        <p:cNvGrpSpPr/>
        <p:nvPr/>
      </p:nvGrpSpPr>
      <p:grpSpPr>
        <a:xfrm>
          <a:off x="0" y="0"/>
          <a:ext cx="0" cy="0"/>
          <a:chOff x="0" y="0"/>
          <a:chExt cx="0" cy="0"/>
        </a:xfrm>
      </p:grpSpPr>
      <p:sp>
        <p:nvSpPr>
          <p:cNvPr id="599" name="Google Shape;599;p7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9.1  Class (static) Variables and Methods</a:t>
            </a:r>
            <a:endParaRPr/>
          </a:p>
        </p:txBody>
      </p:sp>
      <p:sp>
        <p:nvSpPr>
          <p:cNvPr id="600" name="Google Shape;600;p72"/>
          <p:cNvSpPr txBox="1"/>
          <p:nvPr>
            <p:ph idx="1" type="body"/>
          </p:nvPr>
        </p:nvSpPr>
        <p:spPr>
          <a:xfrm>
            <a:off x="838200" y="1676400"/>
            <a:ext cx="77724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Counting the Number of Students Instantiated</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Suppose we want to count all the student objects instantiated during the execution of an application.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To do so, we introduce a variable, which we call </a:t>
            </a:r>
            <a:r>
              <a:rPr b="0" i="0" lang="en-US" sz="2400" u="none" cap="none" strike="noStrike">
                <a:solidFill>
                  <a:schemeClr val="dk1"/>
                </a:solidFill>
                <a:latin typeface="Century Gothic"/>
                <a:ea typeface="Century Gothic"/>
                <a:cs typeface="Century Gothic"/>
                <a:sym typeface="Century Gothic"/>
              </a:rPr>
              <a:t>studentCount</a:t>
            </a:r>
            <a:r>
              <a:rPr b="0" i="0" lang="en-US" sz="24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This variable is incremented in the constructor every time a student object is instantiated.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Because the variable is independent of any particular student object, it must be a class variable.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4" name="Shape 604"/>
        <p:cNvGrpSpPr/>
        <p:nvPr/>
      </p:nvGrpSpPr>
      <p:grpSpPr>
        <a:xfrm>
          <a:off x="0" y="0"/>
          <a:ext cx="0" cy="0"/>
          <a:chOff x="0" y="0"/>
          <a:chExt cx="0" cy="0"/>
        </a:xfrm>
      </p:grpSpPr>
      <p:sp>
        <p:nvSpPr>
          <p:cNvPr id="605" name="Google Shape;605;p7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9.1  Class (static) Variables and Methods</a:t>
            </a:r>
            <a:endParaRPr/>
          </a:p>
        </p:txBody>
      </p:sp>
      <p:sp>
        <p:nvSpPr>
          <p:cNvPr id="606" name="Google Shape;606;p73"/>
          <p:cNvSpPr txBox="1"/>
          <p:nvPr>
            <p:ph idx="1" type="body"/>
          </p:nvPr>
        </p:nvSpPr>
        <p:spPr>
          <a:xfrm>
            <a:off x="838200" y="1676400"/>
            <a:ext cx="77724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Counting the Number of Students Instantiated</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 addition, we need two methods to manipulate the </a:t>
            </a:r>
            <a:r>
              <a:rPr b="0" i="0" lang="en-US" sz="2400" u="none" cap="none" strike="noStrike">
                <a:solidFill>
                  <a:schemeClr val="dk1"/>
                </a:solidFill>
                <a:latin typeface="Century Gothic"/>
                <a:ea typeface="Century Gothic"/>
                <a:cs typeface="Century Gothic"/>
                <a:sym typeface="Century Gothic"/>
              </a:rPr>
              <a:t>studentCount</a:t>
            </a:r>
            <a:r>
              <a:rPr b="0" i="0" lang="en-US" sz="2400" u="none" cap="none" strike="noStrike">
                <a:solidFill>
                  <a:schemeClr val="dk1"/>
                </a:solidFill>
                <a:latin typeface="Tahoma"/>
                <a:ea typeface="Tahoma"/>
                <a:cs typeface="Tahoma"/>
                <a:sym typeface="Tahoma"/>
              </a:rPr>
              <a:t> variable: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one to initialize the variable to 0 at the beginning of the application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and the other to return the variable's value on demand. </a:t>
            </a:r>
            <a:endParaRPr/>
          </a:p>
          <a:p>
            <a:pPr indent="-196850" lvl="2" marL="114300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These methods are called </a:t>
            </a:r>
            <a:r>
              <a:rPr b="0" i="0" lang="en-US" sz="2400" u="none" cap="none" strike="noStrike">
                <a:solidFill>
                  <a:schemeClr val="dk1"/>
                </a:solidFill>
                <a:latin typeface="Century Gothic"/>
                <a:ea typeface="Century Gothic"/>
                <a:cs typeface="Century Gothic"/>
                <a:sym typeface="Century Gothic"/>
              </a:rPr>
              <a:t>setStudentCount</a:t>
            </a:r>
            <a:r>
              <a:rPr b="0" i="0" lang="en-US" sz="2400" u="none" cap="none" strike="noStrike">
                <a:solidFill>
                  <a:schemeClr val="dk1"/>
                </a:solidFill>
                <a:latin typeface="Tahoma"/>
                <a:ea typeface="Tahoma"/>
                <a:cs typeface="Tahoma"/>
                <a:sym typeface="Tahoma"/>
              </a:rPr>
              <a:t> and </a:t>
            </a:r>
            <a:r>
              <a:rPr b="0" i="0" lang="en-US" sz="2400" u="none" cap="none" strike="noStrike">
                <a:solidFill>
                  <a:schemeClr val="dk1"/>
                </a:solidFill>
                <a:latin typeface="Century Gothic"/>
                <a:ea typeface="Century Gothic"/>
                <a:cs typeface="Century Gothic"/>
                <a:sym typeface="Century Gothic"/>
              </a:rPr>
              <a:t>getStudentCount</a:t>
            </a:r>
            <a:r>
              <a:rPr b="0" i="0" lang="en-US" sz="2400" u="none" cap="none" strike="noStrike">
                <a:solidFill>
                  <a:schemeClr val="dk1"/>
                </a:solidFill>
                <a:latin typeface="Tahoma"/>
                <a:ea typeface="Tahoma"/>
                <a:cs typeface="Tahoma"/>
                <a:sym typeface="Tahoma"/>
              </a:rPr>
              <a:t>, respectively. Because these methods do not manipulate any particular student object, they must be class methods.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0" name="Shape 610"/>
        <p:cNvGrpSpPr/>
        <p:nvPr/>
      </p:nvGrpSpPr>
      <p:grpSpPr>
        <a:xfrm>
          <a:off x="0" y="0"/>
          <a:ext cx="0" cy="0"/>
          <a:chOff x="0" y="0"/>
          <a:chExt cx="0" cy="0"/>
        </a:xfrm>
      </p:grpSpPr>
      <p:sp>
        <p:nvSpPr>
          <p:cNvPr id="611" name="Google Shape;611;p7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9.1  Class (static) Variables and Methods</a:t>
            </a:r>
            <a:endParaRPr/>
          </a:p>
        </p:txBody>
      </p:sp>
      <p:sp>
        <p:nvSpPr>
          <p:cNvPr id="612" name="Google Shape;612;p74"/>
          <p:cNvSpPr txBox="1"/>
          <p:nvPr>
            <p:ph idx="1" type="body"/>
          </p:nvPr>
        </p:nvSpPr>
        <p:spPr>
          <a:xfrm>
            <a:off x="838200" y="1600200"/>
            <a:ext cx="7772400"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Modifying the Student Class</a:t>
            </a:r>
            <a:endParaRPr/>
          </a:p>
          <a:p>
            <a:pPr indent="-285750" lvl="1" marL="742950" marR="0" rtl="0" algn="l">
              <a:lnSpc>
                <a:spcPct val="100000"/>
              </a:lnSpc>
              <a:spcBef>
                <a:spcPts val="56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Following are the modifications needed to add the class variable and the two class methods in the </a:t>
            </a:r>
            <a:r>
              <a:rPr b="0" i="0" lang="en-US" sz="2000" u="none" cap="none" strike="noStrike">
                <a:solidFill>
                  <a:schemeClr val="dk1"/>
                </a:solidFill>
                <a:latin typeface="Century Gothic"/>
                <a:ea typeface="Century Gothic"/>
                <a:cs typeface="Century Gothic"/>
                <a:sym typeface="Century Gothic"/>
              </a:rPr>
              <a:t>Student</a:t>
            </a:r>
            <a:r>
              <a:rPr b="0" i="0" lang="en-US" sz="2000" u="none" cap="none" strike="noStrike">
                <a:solidFill>
                  <a:schemeClr val="dk1"/>
                </a:solidFill>
                <a:latin typeface="Tahoma"/>
                <a:ea typeface="Tahoma"/>
                <a:cs typeface="Tahoma"/>
                <a:sym typeface="Tahoma"/>
              </a:rPr>
              <a:t> class.</a:t>
            </a:r>
            <a:r>
              <a:rPr b="0" i="0" lang="en-US" sz="2800" u="none" cap="none" strike="noStrike">
                <a:solidFill>
                  <a:schemeClr val="dk1"/>
                </a:solidFill>
                <a:latin typeface="Tahoma"/>
                <a:ea typeface="Tahoma"/>
                <a:cs typeface="Tahoma"/>
                <a:sym typeface="Tahoma"/>
              </a:rPr>
              <a:t>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613" name="Google Shape;613;p74"/>
          <p:cNvSpPr txBox="1"/>
          <p:nvPr/>
        </p:nvSpPr>
        <p:spPr>
          <a:xfrm>
            <a:off x="914400" y="3048000"/>
            <a:ext cx="7391400" cy="3300412"/>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public class </a:t>
            </a:r>
            <a:r>
              <a:rPr b="1" i="0" lang="en-US" sz="1600" u="none">
                <a:solidFill>
                  <a:srgbClr val="000000"/>
                </a:solidFill>
                <a:latin typeface="Courier"/>
                <a:ea typeface="Courier"/>
                <a:cs typeface="Courier"/>
                <a:sym typeface="Courier"/>
              </a:rPr>
              <a:t>Student</a:t>
            </a: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private String name;</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 rest of the instance variables go here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public Student(){</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studentCount++;    // Increment the count when a student is</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 instantiated</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name =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test1 = 0;</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test2 = 0;</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test3 = 0;</a:t>
            </a:r>
            <a:endParaRPr/>
          </a:p>
          <a:p>
            <a:pPr indent="0" lvl="0" marL="0" marR="0" rtl="0" algn="l">
              <a:lnSpc>
                <a:spcPct val="100000"/>
              </a:lnSpc>
              <a:spcBef>
                <a:spcPts val="0"/>
              </a:spcBef>
              <a:spcAft>
                <a:spcPts val="0"/>
              </a:spcAft>
              <a:buClr>
                <a:srgbClr val="E44C22"/>
              </a:buClr>
              <a:buSzPts val="1600"/>
              <a:buFont typeface="Arial"/>
              <a:buNone/>
            </a:pPr>
            <a:r>
              <a:rPr b="0" i="0" lang="en-US" sz="1600" u="none">
                <a:solidFill>
                  <a:srgbClr val="E44C22"/>
                </a:solidFill>
                <a:latin typeface="Arial"/>
                <a:ea typeface="Arial"/>
                <a:cs typeface="Arial"/>
                <a:sym typeface="Arial"/>
              </a:rPr>
              <a:t>  </a:t>
            </a:r>
            <a:r>
              <a:rPr b="0" i="0" lang="en-US" sz="1600" u="none">
                <a:solidFill>
                  <a:schemeClr val="dk1"/>
                </a:solidFill>
                <a:latin typeface="Arial"/>
                <a:ea typeface="Arial"/>
                <a:cs typeface="Arial"/>
                <a:sym typeface="Arial"/>
              </a:rPr>
              <a:t>  </a:t>
            </a:r>
            <a:r>
              <a:rPr b="0" i="0" lang="en-US" sz="1600" u="none">
                <a:solidFill>
                  <a:schemeClr val="dk1"/>
                </a:solidFill>
                <a:latin typeface="Courier New"/>
                <a:ea typeface="Courier New"/>
                <a:cs typeface="Courier New"/>
                <a:sym typeface="Courier New"/>
              </a:rPr>
              <a:t>}</a:t>
            </a:r>
            <a:r>
              <a:rPr b="0" i="0" lang="en-US" sz="1800" u="none">
                <a:solidFill>
                  <a:schemeClr val="dk1"/>
                </a:solidFill>
                <a:latin typeface="Tahoma"/>
                <a:ea typeface="Tahoma"/>
                <a:cs typeface="Tahoma"/>
                <a:sym typeface="Tahoma"/>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1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8.1  Conceptual Overview</a:t>
            </a:r>
            <a:endParaRPr/>
          </a:p>
        </p:txBody>
      </p:sp>
      <p:sp>
        <p:nvSpPr>
          <p:cNvPr id="204" name="Google Shape;204;p1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3200"/>
              <a:buFont typeface="Tahoma"/>
              <a:buChar char="•"/>
            </a:pPr>
            <a:r>
              <a:rPr b="0" i="0" lang="en-US" sz="3200" u="none" cap="none" strike="noStrike">
                <a:solidFill>
                  <a:schemeClr val="dk1"/>
                </a:solidFill>
                <a:latin typeface="Tahoma"/>
                <a:ea typeface="Tahoma"/>
                <a:cs typeface="Tahoma"/>
                <a:sym typeface="Tahoma"/>
              </a:rPr>
              <a:t>And the computation of the average score looks like this:</a:t>
            </a:r>
            <a:endParaRPr/>
          </a:p>
          <a:p>
            <a:pPr indent="-139700" lvl="0" marL="342900" marR="0" rtl="0" algn="l">
              <a:lnSpc>
                <a:spcPct val="100000"/>
              </a:lnSpc>
              <a:spcBef>
                <a:spcPts val="640"/>
              </a:spcBef>
              <a:spcAft>
                <a:spcPts val="0"/>
              </a:spcAft>
              <a:buClr>
                <a:schemeClr val="dk1"/>
              </a:buClr>
              <a:buSzPts val="3200"/>
              <a:buFont typeface="Tahoma"/>
              <a:buNone/>
            </a:pPr>
            <a:r>
              <a:t/>
            </a:r>
            <a:endParaRPr b="0" i="0" sz="3200" u="none" cap="none" strike="noStrike">
              <a:solidFill>
                <a:schemeClr val="dk1"/>
              </a:solidFill>
              <a:latin typeface="Tahoma"/>
              <a:ea typeface="Tahoma"/>
              <a:cs typeface="Tahoma"/>
              <a:sym typeface="Tahoma"/>
            </a:endParaRPr>
          </a:p>
        </p:txBody>
      </p:sp>
      <p:sp>
        <p:nvSpPr>
          <p:cNvPr id="205" name="Google Shape;205;p12"/>
          <p:cNvSpPr txBox="1"/>
          <p:nvPr/>
        </p:nvSpPr>
        <p:spPr>
          <a:xfrm>
            <a:off x="762000" y="3124200"/>
            <a:ext cx="8077200" cy="29591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Compute and return a student’s average</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public int getAverage(){</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int average;</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t>
            </a:r>
            <a:r>
              <a:rPr b="0" i="0" lang="en-US" sz="1800" u="none">
                <a:solidFill>
                  <a:srgbClr val="000000"/>
                </a:solidFill>
                <a:latin typeface="Courier New"/>
                <a:ea typeface="Courier New"/>
                <a:cs typeface="Courier New"/>
                <a:sym typeface="Courier New"/>
              </a:rPr>
              <a:t>average = </a:t>
            </a:r>
            <a:r>
              <a:rPr b="0" i="0" lang="en-US" sz="1600" u="none">
                <a:solidFill>
                  <a:srgbClr val="000000"/>
                </a:solidFill>
                <a:latin typeface="Courier New"/>
                <a:ea typeface="Courier New"/>
                <a:cs typeface="Courier New"/>
                <a:sym typeface="Courier New"/>
              </a:rPr>
              <a:t>(test1 + test2  + test3  + test4  + test5 +</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test6  + test7  + test8  + test9  + test10 +</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test11 + test12 + test13 + test14 + test15 +</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test16 + test17 + test18 + test19 + test20) / 20;</a:t>
            </a:r>
            <a:endParaRPr b="0" i="0" sz="16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return average;</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a:t>
            </a:r>
            <a:endParaRPr b="0" i="0" sz="2000" u="none">
              <a:solidFill>
                <a:srgbClr val="E44C22"/>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2000" u="none">
              <a:solidFill>
                <a:srgbClr val="E44C22"/>
              </a:solidFill>
              <a:latin typeface="Courier New"/>
              <a:ea typeface="Courier New"/>
              <a:cs typeface="Courier New"/>
              <a:sym typeface="Courier New"/>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7" name="Shape 617"/>
        <p:cNvGrpSpPr/>
        <p:nvPr/>
      </p:nvGrpSpPr>
      <p:grpSpPr>
        <a:xfrm>
          <a:off x="0" y="0"/>
          <a:ext cx="0" cy="0"/>
          <a:chOff x="0" y="0"/>
          <a:chExt cx="0" cy="0"/>
        </a:xfrm>
      </p:grpSpPr>
      <p:sp>
        <p:nvSpPr>
          <p:cNvPr id="618" name="Google Shape;618;p7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9.1  Class (static) Variables and Methods</a:t>
            </a:r>
            <a:endParaRPr/>
          </a:p>
        </p:txBody>
      </p:sp>
      <p:sp>
        <p:nvSpPr>
          <p:cNvPr id="619" name="Google Shape;619;p75"/>
          <p:cNvSpPr txBox="1"/>
          <p:nvPr/>
        </p:nvSpPr>
        <p:spPr>
          <a:xfrm>
            <a:off x="838200" y="1600200"/>
            <a:ext cx="7772400" cy="4903787"/>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Courier"/>
              <a:buNone/>
            </a:pPr>
            <a:r>
              <a:rPr b="0" i="0" lang="en-US" sz="9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r>
              <a:rPr b="0" i="0" lang="en-US" sz="1600" u="none">
                <a:solidFill>
                  <a:srgbClr val="000000"/>
                </a:solidFill>
                <a:latin typeface="Courier"/>
                <a:ea typeface="Courier"/>
                <a:cs typeface="Courier"/>
                <a:sym typeface="Courier"/>
              </a:rPr>
              <a:t>public void setName (String nm){</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name = nm;</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 rest of the methods without change go here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 class variables and methods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static private int studentCount;</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static public void setStudentCount(int count){</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studentCount = count;</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static public int getStudentCount(){</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return studentCount;</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None/>
            </a:pPr>
            <a:r>
              <a:t/>
            </a:r>
            <a:endParaRPr b="0" i="0" sz="1600" u="none">
              <a:solidFill>
                <a:srgbClr val="000000"/>
              </a:solidFill>
              <a:latin typeface="Courier"/>
              <a:ea typeface="Courier"/>
              <a:cs typeface="Courier"/>
              <a:sym typeface="Courie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3" name="Shape 623"/>
        <p:cNvGrpSpPr/>
        <p:nvPr/>
      </p:nvGrpSpPr>
      <p:grpSpPr>
        <a:xfrm>
          <a:off x="0" y="0"/>
          <a:ext cx="0" cy="0"/>
          <a:chOff x="0" y="0"/>
          <a:chExt cx="0" cy="0"/>
        </a:xfrm>
      </p:grpSpPr>
      <p:sp>
        <p:nvSpPr>
          <p:cNvPr id="624" name="Google Shape;624;p7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9.1  Class (static) Variables and Methods</a:t>
            </a:r>
            <a:endParaRPr/>
          </a:p>
        </p:txBody>
      </p:sp>
      <p:sp>
        <p:nvSpPr>
          <p:cNvPr id="625" name="Google Shape;625;p76"/>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Here is some code that illustrates the new capabilities of the </a:t>
            </a:r>
            <a:r>
              <a:rPr b="0" i="0" lang="en-US" sz="2800" u="none" cap="none" strike="noStrike">
                <a:solidFill>
                  <a:schemeClr val="dk1"/>
                </a:solidFill>
                <a:latin typeface="Century Gothic"/>
                <a:ea typeface="Century Gothic"/>
                <a:cs typeface="Century Gothic"/>
                <a:sym typeface="Century Gothic"/>
              </a:rPr>
              <a:t>Student</a:t>
            </a:r>
            <a:r>
              <a:rPr b="0" i="0" lang="en-US" sz="2800" u="none" cap="none" strike="noStrike">
                <a:solidFill>
                  <a:schemeClr val="dk1"/>
                </a:solidFill>
                <a:latin typeface="Tahoma"/>
                <a:ea typeface="Tahoma"/>
                <a:cs typeface="Tahoma"/>
                <a:sym typeface="Tahoma"/>
              </a:rPr>
              <a:t> class:</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626" name="Google Shape;626;p76"/>
          <p:cNvSpPr txBox="1"/>
          <p:nvPr/>
        </p:nvSpPr>
        <p:spPr>
          <a:xfrm>
            <a:off x="762000" y="3048000"/>
            <a:ext cx="8153400" cy="25304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Student.setStudentCount (0);             // Initialize count to 0</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s1 = new Student();                      // Instantiate a student object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s2 = new Student();                      // Instantiate a student object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s3 = new Student();                      // Instantiate a student object</a:t>
            </a:r>
            <a:endParaRPr/>
          </a:p>
          <a:p>
            <a:pPr indent="0" lvl="0" marL="0" marR="0" rtl="0" algn="l">
              <a:lnSpc>
                <a:spcPct val="100000"/>
              </a:lnSpc>
              <a:spcBef>
                <a:spcPts val="0"/>
              </a:spcBef>
              <a:spcAft>
                <a:spcPts val="0"/>
              </a:spcAft>
              <a:buClr>
                <a:srgbClr val="E44C22"/>
              </a:buClr>
              <a:buSzPts val="2000"/>
              <a:buFont typeface="Courier New"/>
              <a:buNone/>
            </a:pPr>
            <a:r>
              <a:rPr b="0" i="0" lang="en-US" sz="2000" u="none">
                <a:solidFill>
                  <a:srgbClr val="E44C22"/>
                </a:solidFill>
                <a:latin typeface="Courier New"/>
                <a:ea typeface="Courier New"/>
                <a:cs typeface="Courier New"/>
                <a:sym typeface="Courier New"/>
              </a:rPr>
              <a:t>messageBox (Student.getStudentCount());</a:t>
            </a:r>
            <a:r>
              <a:rPr b="0" i="0" lang="en-US" sz="2000" u="none">
                <a:solidFill>
                  <a:schemeClr val="dk1"/>
                </a:solidFill>
                <a:latin typeface="Courier New"/>
                <a:ea typeface="Courier New"/>
                <a:cs typeface="Courier New"/>
                <a:sym typeface="Courier New"/>
              </a:rPr>
              <a:t>  // </a:t>
            </a:r>
            <a:r>
              <a:rPr b="0" i="0" lang="en-US" sz="1600" u="none">
                <a:solidFill>
                  <a:schemeClr val="dk1"/>
                </a:solidFill>
                <a:latin typeface="Courier New"/>
                <a:ea typeface="Courier New"/>
                <a:cs typeface="Courier New"/>
                <a:sym typeface="Courier New"/>
              </a:rPr>
              <a:t>Displays 3</a:t>
            </a:r>
            <a:r>
              <a:rPr b="0" i="0" lang="en-US" sz="1600" u="none">
                <a:solidFill>
                  <a:schemeClr val="dk1"/>
                </a:solidFill>
                <a:latin typeface="Tahoma"/>
                <a:ea typeface="Tahoma"/>
                <a:cs typeface="Tahoma"/>
                <a:sym typeface="Tahoma"/>
              </a:rPr>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0" name="Shape 630"/>
        <p:cNvGrpSpPr/>
        <p:nvPr/>
      </p:nvGrpSpPr>
      <p:grpSpPr>
        <a:xfrm>
          <a:off x="0" y="0"/>
          <a:ext cx="0" cy="0"/>
          <a:chOff x="0" y="0"/>
          <a:chExt cx="0" cy="0"/>
        </a:xfrm>
      </p:grpSpPr>
      <p:sp>
        <p:nvSpPr>
          <p:cNvPr id="631" name="Google Shape;631;p7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9.1  Class (static) Variables and Methods</a:t>
            </a:r>
            <a:endParaRPr/>
          </a:p>
        </p:txBody>
      </p:sp>
      <p:sp>
        <p:nvSpPr>
          <p:cNvPr id="632" name="Google Shape;632;p77"/>
          <p:cNvSpPr txBox="1"/>
          <p:nvPr>
            <p:ph idx="1" type="body"/>
          </p:nvPr>
        </p:nvSpPr>
        <p:spPr>
          <a:xfrm>
            <a:off x="838200" y="1905000"/>
            <a:ext cx="7848600" cy="4419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Notice that class messages are sent to a class and not to an object.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Also, notice that we do not attempt to manipulate the </a:t>
            </a:r>
            <a:r>
              <a:rPr b="0" i="0" lang="en-US" sz="2400" u="none" cap="none" strike="noStrike">
                <a:solidFill>
                  <a:schemeClr val="dk1"/>
                </a:solidFill>
                <a:latin typeface="Century Gothic"/>
                <a:ea typeface="Century Gothic"/>
                <a:cs typeface="Century Gothic"/>
                <a:sym typeface="Century Gothic"/>
              </a:rPr>
              <a:t>studentCount</a:t>
            </a:r>
            <a:r>
              <a:rPr b="0" i="0" lang="en-US" sz="2400" u="none" cap="none" strike="noStrike">
                <a:solidFill>
                  <a:schemeClr val="dk1"/>
                </a:solidFill>
                <a:latin typeface="Tahoma"/>
                <a:ea typeface="Tahoma"/>
                <a:cs typeface="Tahoma"/>
                <a:sym typeface="Tahoma"/>
              </a:rPr>
              <a:t> variable directly because, in accordance with the good programming practice of information hiding, we declared the variable to be </a:t>
            </a:r>
            <a:r>
              <a:rPr b="0" i="0" lang="en-US" sz="2400" u="none" cap="none" strike="noStrike">
                <a:solidFill>
                  <a:schemeClr val="dk1"/>
                </a:solidFill>
                <a:latin typeface="Century Gothic"/>
                <a:ea typeface="Century Gothic"/>
                <a:cs typeface="Century Gothic"/>
                <a:sym typeface="Century Gothic"/>
              </a:rPr>
              <a:t>private</a:t>
            </a:r>
            <a:r>
              <a:rPr b="0" i="0" lang="en-US" sz="2400" u="none" cap="none" strike="noStrike">
                <a:solidFill>
                  <a:schemeClr val="dk1"/>
                </a:solidFill>
                <a:latin typeface="Tahoma"/>
                <a:ea typeface="Tahoma"/>
                <a:cs typeface="Tahoma"/>
                <a:sym typeface="Tahoma"/>
              </a:rPr>
              <a:t>.</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 general, we use a </a:t>
            </a:r>
            <a:r>
              <a:rPr b="0" i="0" lang="en-US" sz="2400" u="none" cap="none" strike="noStrike">
                <a:solidFill>
                  <a:schemeClr val="dk1"/>
                </a:solidFill>
                <a:latin typeface="Century Gothic"/>
                <a:ea typeface="Century Gothic"/>
                <a:cs typeface="Century Gothic"/>
                <a:sym typeface="Century Gothic"/>
              </a:rPr>
              <a:t>static</a:t>
            </a:r>
            <a:r>
              <a:rPr b="0" i="0" lang="en-US" sz="2400" u="none" cap="none" strike="noStrike">
                <a:solidFill>
                  <a:schemeClr val="dk1"/>
                </a:solidFill>
                <a:latin typeface="Tahoma"/>
                <a:ea typeface="Tahoma"/>
                <a:cs typeface="Tahoma"/>
                <a:sym typeface="Tahoma"/>
              </a:rPr>
              <a:t> variable in any situation where all instances share a common data value.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We then use </a:t>
            </a:r>
            <a:r>
              <a:rPr b="0" i="0" lang="en-US" sz="2400" u="none" cap="none" strike="noStrike">
                <a:solidFill>
                  <a:schemeClr val="dk1"/>
                </a:solidFill>
                <a:latin typeface="Century Gothic"/>
                <a:ea typeface="Century Gothic"/>
                <a:cs typeface="Century Gothic"/>
                <a:sym typeface="Century Gothic"/>
              </a:rPr>
              <a:t>static</a:t>
            </a:r>
            <a:r>
              <a:rPr b="0" i="0" lang="en-US" sz="2400" u="none" cap="none" strike="noStrike">
                <a:solidFill>
                  <a:schemeClr val="dk1"/>
                </a:solidFill>
                <a:latin typeface="Tahoma"/>
                <a:ea typeface="Tahoma"/>
                <a:cs typeface="Tahoma"/>
                <a:sym typeface="Tahoma"/>
              </a:rPr>
              <a:t> methods to provide public access to these data.</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6" name="Shape 636"/>
        <p:cNvGrpSpPr/>
        <p:nvPr/>
      </p:nvGrpSpPr>
      <p:grpSpPr>
        <a:xfrm>
          <a:off x="0" y="0"/>
          <a:ext cx="0" cy="0"/>
          <a:chOff x="0" y="0"/>
          <a:chExt cx="0" cy="0"/>
        </a:xfrm>
      </p:grpSpPr>
      <p:sp>
        <p:nvSpPr>
          <p:cNvPr id="637" name="Google Shape;637;p7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9.1  Class (static) Variables and Methods</a:t>
            </a:r>
            <a:endParaRPr/>
          </a:p>
        </p:txBody>
      </p:sp>
      <p:sp>
        <p:nvSpPr>
          <p:cNvPr id="638" name="Google Shape;638;p78"/>
          <p:cNvSpPr txBox="1"/>
          <p:nvPr>
            <p:ph idx="1" type="body"/>
          </p:nvPr>
        </p:nvSpPr>
        <p:spPr>
          <a:xfrm>
            <a:off x="838200" y="1600200"/>
            <a:ext cx="77724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Class Constants</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By using the modifier </a:t>
            </a:r>
            <a:r>
              <a:rPr b="0" i="0" lang="en-US" sz="2800" u="none" cap="none" strike="noStrike">
                <a:solidFill>
                  <a:schemeClr val="dk1"/>
                </a:solidFill>
                <a:latin typeface="Century Gothic"/>
                <a:ea typeface="Century Gothic"/>
                <a:cs typeface="Century Gothic"/>
                <a:sym typeface="Century Gothic"/>
              </a:rPr>
              <a:t>final</a:t>
            </a:r>
            <a:r>
              <a:rPr b="0" i="0" lang="en-US" sz="2800" u="none" cap="none" strike="noStrike">
                <a:solidFill>
                  <a:schemeClr val="dk1"/>
                </a:solidFill>
                <a:latin typeface="Tahoma"/>
                <a:ea typeface="Tahoma"/>
                <a:cs typeface="Tahoma"/>
                <a:sym typeface="Tahoma"/>
              </a:rPr>
              <a:t> in conjunction with </a:t>
            </a:r>
            <a:r>
              <a:rPr b="0" i="0" lang="en-US" sz="2800" u="none" cap="none" strike="noStrike">
                <a:solidFill>
                  <a:schemeClr val="dk1"/>
                </a:solidFill>
                <a:latin typeface="Century Gothic"/>
                <a:ea typeface="Century Gothic"/>
                <a:cs typeface="Century Gothic"/>
                <a:sym typeface="Century Gothic"/>
              </a:rPr>
              <a:t>static</a:t>
            </a:r>
            <a:r>
              <a:rPr b="0" i="0" lang="en-US" sz="2800" u="none" cap="none" strike="noStrike">
                <a:solidFill>
                  <a:schemeClr val="dk1"/>
                </a:solidFill>
                <a:latin typeface="Tahoma"/>
                <a:ea typeface="Tahoma"/>
                <a:cs typeface="Tahoma"/>
                <a:sym typeface="Tahoma"/>
              </a:rPr>
              <a:t>, we create a </a:t>
            </a:r>
            <a:r>
              <a:rPr b="1" i="1" lang="en-US" sz="2800" u="none" cap="none" strike="noStrike">
                <a:solidFill>
                  <a:schemeClr val="dk1"/>
                </a:solidFill>
                <a:latin typeface="Tahoma"/>
                <a:ea typeface="Tahoma"/>
                <a:cs typeface="Tahoma"/>
                <a:sym typeface="Tahoma"/>
              </a:rPr>
              <a:t>class constant</a:t>
            </a:r>
            <a:r>
              <a:rPr b="0" i="0" lang="en-US" sz="2800" u="none" cap="none" strike="noStrike">
                <a:solidFill>
                  <a:schemeClr val="dk1"/>
                </a:solidFill>
                <a:latin typeface="Tahoma"/>
                <a:ea typeface="Tahoma"/>
                <a:cs typeface="Tahoma"/>
                <a:sym typeface="Tahoma"/>
              </a:rPr>
              <a:t>.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value of a class constant is assigned when the variable is declared, and it cannot be changed later.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To illustrate the use of class constants, we modify the </a:t>
            </a:r>
            <a:r>
              <a:rPr b="0" i="0" lang="en-US" sz="2800" u="none" cap="none" strike="noStrike">
                <a:solidFill>
                  <a:schemeClr val="dk1"/>
                </a:solidFill>
                <a:latin typeface="Century Gothic"/>
                <a:ea typeface="Century Gothic"/>
                <a:cs typeface="Century Gothic"/>
                <a:sym typeface="Century Gothic"/>
              </a:rPr>
              <a:t>Student</a:t>
            </a:r>
            <a:r>
              <a:rPr b="0" i="0" lang="en-US" sz="2800" u="none" cap="none" strike="noStrike">
                <a:solidFill>
                  <a:schemeClr val="dk1"/>
                </a:solidFill>
                <a:latin typeface="Tahoma"/>
                <a:ea typeface="Tahoma"/>
                <a:cs typeface="Tahoma"/>
                <a:sym typeface="Tahoma"/>
              </a:rPr>
              <a:t> class again by adding two class constants: </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MIN_SCORE and </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MAX_SCORE.</a:t>
            </a:r>
            <a:r>
              <a:rPr b="0" i="0" lang="en-US" sz="2000" u="none" cap="none" strike="noStrike">
                <a:solidFill>
                  <a:schemeClr val="dk1"/>
                </a:solidFill>
                <a:latin typeface="Tahoma"/>
                <a:ea typeface="Tahoma"/>
                <a:cs typeface="Tahoma"/>
                <a:sym typeface="Tahoma"/>
              </a:rPr>
              <a:t>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2" name="Shape 642"/>
        <p:cNvGrpSpPr/>
        <p:nvPr/>
      </p:nvGrpSpPr>
      <p:grpSpPr>
        <a:xfrm>
          <a:off x="0" y="0"/>
          <a:ext cx="0" cy="0"/>
          <a:chOff x="0" y="0"/>
          <a:chExt cx="0" cy="0"/>
        </a:xfrm>
      </p:grpSpPr>
      <p:sp>
        <p:nvSpPr>
          <p:cNvPr id="643" name="Google Shape;643;p7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9.1  Class (static) Variables and Methods</a:t>
            </a:r>
            <a:endParaRPr/>
          </a:p>
        </p:txBody>
      </p:sp>
      <p:sp>
        <p:nvSpPr>
          <p:cNvPr id="644" name="Google Shape;644;p79"/>
          <p:cNvSpPr txBox="1"/>
          <p:nvPr/>
        </p:nvSpPr>
        <p:spPr>
          <a:xfrm>
            <a:off x="914400" y="1600200"/>
            <a:ext cx="7696200" cy="503555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public class </a:t>
            </a:r>
            <a:r>
              <a:rPr b="1" i="0" lang="en-US" sz="1800" u="none">
                <a:solidFill>
                  <a:srgbClr val="000000"/>
                </a:solidFill>
                <a:latin typeface="Courier"/>
                <a:ea typeface="Courier"/>
                <a:cs typeface="Courier"/>
                <a:sym typeface="Courier"/>
              </a:rPr>
              <a:t>Student</a:t>
            </a: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private String name;</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 rest of the instance variables go here ...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 no changes in the methods up to this point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public void setScore (int i, int score){</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 Limit the score to the interval [MIN_SCORE, MAX_SCORE]</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score = Math.max (MIN_SCORE, score);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score = Math.min (MAX_SCORE, score);</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if      (i == 1) test1 = score;</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else if (i == 2) test2 = score;</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else             test3 = score;</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E44C22"/>
              </a:buClr>
              <a:buSzPts val="1800"/>
              <a:buFont typeface="Courier New"/>
              <a:buNone/>
            </a:pPr>
            <a:r>
              <a:rPr b="0" i="0" lang="en-US" sz="1800" u="none">
                <a:solidFill>
                  <a:srgbClr val="E44C22"/>
                </a:solidFill>
                <a:latin typeface="Courier New"/>
                <a:ea typeface="Courier New"/>
                <a:cs typeface="Courier New"/>
                <a:sym typeface="Courier New"/>
              </a:rPr>
              <a:t>   </a:t>
            </a:r>
            <a:r>
              <a:rPr b="0" i="0" lang="en-US" sz="1800" u="none">
                <a:solidFill>
                  <a:schemeClr val="dk1"/>
                </a:solidFill>
                <a:latin typeface="Courier New"/>
                <a:ea typeface="Courier New"/>
                <a:cs typeface="Courier New"/>
                <a:sym typeface="Courier New"/>
              </a:rPr>
              <a:t>... no changes in the methods here ...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8" name="Shape 648"/>
        <p:cNvGrpSpPr/>
        <p:nvPr/>
      </p:nvGrpSpPr>
      <p:grpSpPr>
        <a:xfrm>
          <a:off x="0" y="0"/>
          <a:ext cx="0" cy="0"/>
          <a:chOff x="0" y="0"/>
          <a:chExt cx="0" cy="0"/>
        </a:xfrm>
      </p:grpSpPr>
      <p:sp>
        <p:nvSpPr>
          <p:cNvPr id="649" name="Google Shape;649;p8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9.1  Class (static) Variables and Methods</a:t>
            </a:r>
            <a:endParaRPr/>
          </a:p>
        </p:txBody>
      </p:sp>
      <p:sp>
        <p:nvSpPr>
          <p:cNvPr id="650" name="Google Shape;650;p80"/>
          <p:cNvSpPr txBox="1"/>
          <p:nvPr>
            <p:ph idx="1" type="body"/>
          </p:nvPr>
        </p:nvSpPr>
        <p:spPr>
          <a:xfrm>
            <a:off x="838200" y="1981200"/>
            <a:ext cx="7772400" cy="403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a:p>
            <a:pPr indent="-342900" lvl="0" marL="342900" marR="0" rtl="0" algn="l">
              <a:lnSpc>
                <a:spcPct val="9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a:p>
            <a:pPr indent="-342900" lvl="0" marL="342900" marR="0" rtl="0" algn="l">
              <a:lnSpc>
                <a:spcPct val="9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a:p>
            <a:pPr indent="-342900" lvl="0" marL="342900" marR="0" rtl="0" algn="l">
              <a:lnSpc>
                <a:spcPct val="9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a:p>
            <a:pPr indent="-285750" lvl="1" marL="742950" marR="0" rtl="0" algn="l">
              <a:lnSpc>
                <a:spcPct val="9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method max in class </a:t>
            </a:r>
            <a:r>
              <a:rPr b="0" i="0" lang="en-US" sz="2400" u="none" cap="none" strike="noStrike">
                <a:solidFill>
                  <a:schemeClr val="dk1"/>
                </a:solidFill>
                <a:latin typeface="Century Gothic"/>
                <a:ea typeface="Century Gothic"/>
                <a:cs typeface="Century Gothic"/>
                <a:sym typeface="Century Gothic"/>
              </a:rPr>
              <a:t>Math</a:t>
            </a:r>
            <a:r>
              <a:rPr b="0" i="0" lang="en-US" sz="2400" u="none" cap="none" strike="noStrike">
                <a:solidFill>
                  <a:schemeClr val="dk1"/>
                </a:solidFill>
                <a:latin typeface="Tahoma"/>
                <a:ea typeface="Tahoma"/>
                <a:cs typeface="Tahoma"/>
                <a:sym typeface="Tahoma"/>
              </a:rPr>
              <a:t> returns the maximum of its two parameters and </a:t>
            </a:r>
            <a:r>
              <a:rPr b="0" i="0" lang="en-US" sz="2400" u="none" cap="none" strike="noStrike">
                <a:solidFill>
                  <a:schemeClr val="dk1"/>
                </a:solidFill>
                <a:latin typeface="Century Gothic"/>
                <a:ea typeface="Century Gothic"/>
                <a:cs typeface="Century Gothic"/>
                <a:sym typeface="Century Gothic"/>
              </a:rPr>
              <a:t>min</a:t>
            </a:r>
            <a:r>
              <a:rPr b="0" i="0" lang="en-US" sz="2400" u="none" cap="none" strike="noStrike">
                <a:solidFill>
                  <a:schemeClr val="dk1"/>
                </a:solidFill>
                <a:latin typeface="Tahoma"/>
                <a:ea typeface="Tahoma"/>
                <a:cs typeface="Tahoma"/>
                <a:sym typeface="Tahoma"/>
              </a:rPr>
              <a:t> returns their minimum.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We declare the two class constants as public because clients might like to access them. </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651" name="Google Shape;651;p80"/>
          <p:cNvSpPr txBox="1"/>
          <p:nvPr/>
        </p:nvSpPr>
        <p:spPr>
          <a:xfrm>
            <a:off x="838200" y="1524000"/>
            <a:ext cx="7772400" cy="26670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Courier"/>
              <a:buNone/>
            </a:pPr>
            <a:r>
              <a:rPr b="0" i="0" lang="en-US" sz="9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static variables and methods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static final public int MIN_SCORE = 0;</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static final public int MAX_SCORE = 100;</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 no changes in the rest of the static stuff ...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None/>
            </a:pPr>
            <a:r>
              <a:t/>
            </a:r>
            <a:endParaRPr b="0" i="0" sz="2000" u="none">
              <a:solidFill>
                <a:srgbClr val="000000"/>
              </a:solidFill>
              <a:latin typeface="Courier"/>
              <a:ea typeface="Courier"/>
              <a:cs typeface="Courier"/>
              <a:sym typeface="Courie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5" name="Shape 655"/>
        <p:cNvGrpSpPr/>
        <p:nvPr/>
      </p:nvGrpSpPr>
      <p:grpSpPr>
        <a:xfrm>
          <a:off x="0" y="0"/>
          <a:ext cx="0" cy="0"/>
          <a:chOff x="0" y="0"/>
          <a:chExt cx="0" cy="0"/>
        </a:xfrm>
      </p:grpSpPr>
      <p:sp>
        <p:nvSpPr>
          <p:cNvPr id="656" name="Google Shape;656;p8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9.1  Class (static) Variables and Methods</a:t>
            </a:r>
            <a:endParaRPr/>
          </a:p>
        </p:txBody>
      </p:sp>
      <p:sp>
        <p:nvSpPr>
          <p:cNvPr id="657" name="Google Shape;657;p81"/>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Here is a segment of code that illustrates the Student class's new features:</a:t>
            </a:r>
            <a:endParaRPr/>
          </a:p>
        </p:txBody>
      </p:sp>
      <p:sp>
        <p:nvSpPr>
          <p:cNvPr id="658" name="Google Shape;658;p81"/>
          <p:cNvSpPr txBox="1"/>
          <p:nvPr/>
        </p:nvSpPr>
        <p:spPr>
          <a:xfrm>
            <a:off x="685800" y="3124200"/>
            <a:ext cx="8229600" cy="2225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s = new Student();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s.setScore(1, -20);           // Too small, will be set to MIN_SCORE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s.setScore(2, 150);           // Too large, will be set to MAX_SCORE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s.setScore(3, 55);            // Value is acceptable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System.out.println (s);       // Displays scores of 0, 100, and 55</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System.out.println (Student.MIN_SCORE);		// Displays 0</a:t>
            </a:r>
            <a:endParaRPr/>
          </a:p>
          <a:p>
            <a:pPr indent="0" lvl="0" marL="0" marR="0" rtl="0" algn="l">
              <a:lnSpc>
                <a:spcPct val="100000"/>
              </a:lnSpc>
              <a:spcBef>
                <a:spcPts val="0"/>
              </a:spcBef>
              <a:spcAft>
                <a:spcPts val="0"/>
              </a:spcAft>
              <a:buClr>
                <a:srgbClr val="E44C22"/>
              </a:buClr>
              <a:buSzPts val="2000"/>
              <a:buFont typeface="Courier New"/>
              <a:buNone/>
            </a:pPr>
            <a:r>
              <a:rPr b="0" i="0" lang="en-US" sz="2000" u="none">
                <a:solidFill>
                  <a:srgbClr val="E44C22"/>
                </a:solidFill>
                <a:latin typeface="Courier New"/>
                <a:ea typeface="Courier New"/>
                <a:cs typeface="Courier New"/>
                <a:sym typeface="Courier New"/>
              </a:rPr>
              <a:t>System.out.println (Student.MAX_SCORE);</a:t>
            </a:r>
            <a:r>
              <a:rPr b="0" i="0" lang="en-US" sz="2000" u="none">
                <a:solidFill>
                  <a:schemeClr val="dk1"/>
                </a:solidFill>
                <a:latin typeface="Courier New"/>
                <a:ea typeface="Courier New"/>
                <a:cs typeface="Courier New"/>
                <a:sym typeface="Courier New"/>
              </a:rPr>
              <a:t>	</a:t>
            </a:r>
            <a:r>
              <a:rPr b="0" i="0" lang="en-US" sz="1400" u="none">
                <a:solidFill>
                  <a:schemeClr val="dk1"/>
                </a:solidFill>
                <a:latin typeface="Courier New"/>
                <a:ea typeface="Courier New"/>
                <a:cs typeface="Courier New"/>
                <a:sym typeface="Courier New"/>
              </a:rPr>
              <a:t>// Displays 100</a:t>
            </a:r>
            <a:r>
              <a:rPr b="0" i="0" lang="en-US" sz="1100" u="none">
                <a:solidFill>
                  <a:schemeClr val="dk1"/>
                </a:solidFill>
                <a:latin typeface="Courier New"/>
                <a:ea typeface="Courier New"/>
                <a:cs typeface="Courier New"/>
                <a:sym typeface="Courier New"/>
              </a:rPr>
              <a:t>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2" name="Shape 662"/>
        <p:cNvGrpSpPr/>
        <p:nvPr/>
      </p:nvGrpSpPr>
      <p:grpSpPr>
        <a:xfrm>
          <a:off x="0" y="0"/>
          <a:ext cx="0" cy="0"/>
          <a:chOff x="0" y="0"/>
          <a:chExt cx="0" cy="0"/>
        </a:xfrm>
      </p:grpSpPr>
      <p:sp>
        <p:nvSpPr>
          <p:cNvPr id="663" name="Google Shape;663;p8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9.1  Class (static) Variables and Methods</a:t>
            </a:r>
            <a:endParaRPr/>
          </a:p>
        </p:txBody>
      </p:sp>
      <p:sp>
        <p:nvSpPr>
          <p:cNvPr id="664" name="Google Shape;664;p8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Rules for Using </a:t>
            </a:r>
            <a:r>
              <a:rPr b="0" i="0" lang="en-US" sz="3200" u="none">
                <a:solidFill>
                  <a:schemeClr val="dk1"/>
                </a:solidFill>
                <a:latin typeface="Century Gothic"/>
                <a:ea typeface="Century Gothic"/>
                <a:cs typeface="Century Gothic"/>
                <a:sym typeface="Century Gothic"/>
              </a:rPr>
              <a:t>static</a:t>
            </a:r>
            <a:r>
              <a:rPr b="0" i="0" lang="en-US" sz="3200" u="none">
                <a:solidFill>
                  <a:schemeClr val="dk1"/>
                </a:solidFill>
                <a:latin typeface="Tahoma"/>
                <a:ea typeface="Tahoma"/>
                <a:cs typeface="Tahoma"/>
                <a:sym typeface="Tahoma"/>
              </a:rPr>
              <a:t> Variables</a:t>
            </a:r>
            <a:endParaRPr/>
          </a:p>
          <a:p>
            <a:pPr indent="-342900" lvl="0" marL="342900" marR="0" rtl="0" algn="l">
              <a:lnSpc>
                <a:spcPct val="100000"/>
              </a:lnSpc>
              <a:spcBef>
                <a:spcPts val="200"/>
              </a:spcBef>
              <a:spcAft>
                <a:spcPts val="0"/>
              </a:spcAft>
              <a:buClr>
                <a:schemeClr val="dk1"/>
              </a:buClr>
              <a:buSzPts val="1000"/>
              <a:buFont typeface="Tahoma"/>
              <a:buNone/>
            </a:pPr>
            <a:r>
              <a:t/>
            </a:r>
            <a:endParaRPr b="0" i="0" sz="1000" u="non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There are two simple rules to remember when using </a:t>
            </a:r>
            <a:r>
              <a:rPr b="0" i="0" lang="en-US" sz="2800" u="none" cap="none" strike="noStrike">
                <a:solidFill>
                  <a:schemeClr val="dk1"/>
                </a:solidFill>
                <a:latin typeface="Century Gothic"/>
                <a:ea typeface="Century Gothic"/>
                <a:cs typeface="Century Gothic"/>
                <a:sym typeface="Century Gothic"/>
              </a:rPr>
              <a:t>static</a:t>
            </a:r>
            <a:r>
              <a:rPr b="0" i="0" lang="en-US" sz="2800" u="none" cap="none" strike="noStrike">
                <a:solidFill>
                  <a:schemeClr val="dk1"/>
                </a:solidFill>
                <a:latin typeface="Tahoma"/>
                <a:ea typeface="Tahoma"/>
                <a:cs typeface="Tahoma"/>
                <a:sym typeface="Tahoma"/>
              </a:rPr>
              <a:t> variables: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Class methods can reference only the </a:t>
            </a:r>
            <a:r>
              <a:rPr b="0" i="0" lang="en-US" sz="2400" u="none" cap="none" strike="noStrike">
                <a:solidFill>
                  <a:schemeClr val="dk1"/>
                </a:solidFill>
                <a:latin typeface="Century Gothic"/>
                <a:ea typeface="Century Gothic"/>
                <a:cs typeface="Century Gothic"/>
                <a:sym typeface="Century Gothic"/>
              </a:rPr>
              <a:t>static</a:t>
            </a:r>
            <a:r>
              <a:rPr b="0" i="0" lang="en-US" sz="2400" u="none" cap="none" strike="noStrike">
                <a:solidFill>
                  <a:schemeClr val="dk1"/>
                </a:solidFill>
                <a:latin typeface="Tahoma"/>
                <a:ea typeface="Tahoma"/>
                <a:cs typeface="Tahoma"/>
                <a:sym typeface="Tahoma"/>
              </a:rPr>
              <a:t> variables, and never the instance variables.</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Instance methods can reference </a:t>
            </a:r>
            <a:r>
              <a:rPr b="0" i="0" lang="en-US" sz="2400" u="none" cap="none" strike="noStrike">
                <a:solidFill>
                  <a:schemeClr val="dk1"/>
                </a:solidFill>
                <a:latin typeface="Century Gothic"/>
                <a:ea typeface="Century Gothic"/>
                <a:cs typeface="Century Gothic"/>
                <a:sym typeface="Century Gothic"/>
              </a:rPr>
              <a:t>static</a:t>
            </a:r>
            <a:r>
              <a:rPr b="0" i="0" lang="en-US" sz="2400" u="none" cap="none" strike="noStrike">
                <a:solidFill>
                  <a:schemeClr val="dk1"/>
                </a:solidFill>
                <a:latin typeface="Tahoma"/>
                <a:ea typeface="Tahoma"/>
                <a:cs typeface="Tahoma"/>
                <a:sym typeface="Tahoma"/>
              </a:rPr>
              <a:t> and instance variables.</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8" name="Shape 668"/>
        <p:cNvGrpSpPr/>
        <p:nvPr/>
      </p:nvGrpSpPr>
      <p:grpSpPr>
        <a:xfrm>
          <a:off x="0" y="0"/>
          <a:ext cx="0" cy="0"/>
          <a:chOff x="0" y="0"/>
          <a:chExt cx="0" cy="0"/>
        </a:xfrm>
      </p:grpSpPr>
      <p:sp>
        <p:nvSpPr>
          <p:cNvPr id="669" name="Google Shape;669;p8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9.2  Java Interfaces  </a:t>
            </a:r>
            <a:br>
              <a:rPr b="1" i="0" lang="en-US" sz="4000" u="none">
                <a:solidFill>
                  <a:schemeClr val="dk2"/>
                </a:solidFill>
                <a:latin typeface="Tahoma"/>
                <a:ea typeface="Tahoma"/>
                <a:cs typeface="Tahoma"/>
                <a:sym typeface="Tahoma"/>
              </a:rPr>
            </a:br>
            <a:r>
              <a:rPr b="1" i="0" lang="en-US" sz="4000" u="none">
                <a:solidFill>
                  <a:schemeClr val="dk2"/>
                </a:solidFill>
                <a:latin typeface="Tahoma"/>
                <a:ea typeface="Tahoma"/>
                <a:cs typeface="Tahoma"/>
                <a:sym typeface="Tahoma"/>
              </a:rPr>
              <a:t>The Client Perspective</a:t>
            </a:r>
            <a:endParaRPr/>
          </a:p>
        </p:txBody>
      </p:sp>
      <p:sp>
        <p:nvSpPr>
          <p:cNvPr id="670" name="Google Shape;670;p83"/>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3200"/>
              <a:buFont typeface="Tahoma"/>
              <a:buChar char="•"/>
            </a:pPr>
            <a:r>
              <a:rPr b="0" i="0" lang="en-US" sz="3200" u="none" cap="none" strike="noStrike">
                <a:solidFill>
                  <a:schemeClr val="dk1"/>
                </a:solidFill>
                <a:latin typeface="Tahoma"/>
                <a:ea typeface="Tahoma"/>
                <a:cs typeface="Tahoma"/>
                <a:sym typeface="Tahoma"/>
              </a:rPr>
              <a:t>The term interface is used in two different ways.</a:t>
            </a:r>
            <a:r>
              <a:rPr b="0" i="0" lang="en-US" sz="2800" u="none" cap="none" strike="noStrike">
                <a:solidFill>
                  <a:schemeClr val="dk1"/>
                </a:solidFill>
                <a:latin typeface="Tahoma"/>
                <a:ea typeface="Tahoma"/>
                <a:cs typeface="Tahoma"/>
                <a:sym typeface="Tahoma"/>
              </a:rPr>
              <a:t>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An interface is the part of a software system that interacts with human users. </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An interface is a list of a class's public methods.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4" name="Shape 674"/>
        <p:cNvGrpSpPr/>
        <p:nvPr/>
      </p:nvGrpSpPr>
      <p:grpSpPr>
        <a:xfrm>
          <a:off x="0" y="0"/>
          <a:ext cx="0" cy="0"/>
          <a:chOff x="0" y="0"/>
          <a:chExt cx="0" cy="0"/>
        </a:xfrm>
      </p:grpSpPr>
      <p:sp>
        <p:nvSpPr>
          <p:cNvPr id="675" name="Google Shape;675;p8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9.2  Java Interfaces  </a:t>
            </a:r>
            <a:br>
              <a:rPr b="1" i="0" lang="en-US" sz="4000" u="none">
                <a:solidFill>
                  <a:schemeClr val="dk2"/>
                </a:solidFill>
                <a:latin typeface="Tahoma"/>
                <a:ea typeface="Tahoma"/>
                <a:cs typeface="Tahoma"/>
                <a:sym typeface="Tahoma"/>
              </a:rPr>
            </a:br>
            <a:r>
              <a:rPr b="1" i="0" lang="en-US" sz="4000" u="none">
                <a:solidFill>
                  <a:schemeClr val="dk2"/>
                </a:solidFill>
                <a:latin typeface="Tahoma"/>
                <a:ea typeface="Tahoma"/>
                <a:cs typeface="Tahoma"/>
                <a:sym typeface="Tahoma"/>
              </a:rPr>
              <a:t>The Client Perspective</a:t>
            </a:r>
            <a:endParaRPr/>
          </a:p>
        </p:txBody>
      </p:sp>
      <p:sp>
        <p:nvSpPr>
          <p:cNvPr id="676" name="Google Shape;676;p84"/>
          <p:cNvSpPr txBox="1"/>
          <p:nvPr>
            <p:ph idx="1" type="body"/>
          </p:nvPr>
        </p:nvSpPr>
        <p:spPr>
          <a:xfrm>
            <a:off x="838200" y="1905000"/>
            <a:ext cx="7772400" cy="4572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a:t>
            </a:r>
            <a:r>
              <a:rPr b="0" i="0" lang="en-US" sz="2800" u="none" cap="none" strike="noStrike">
                <a:solidFill>
                  <a:schemeClr val="dk1"/>
                </a:solidFill>
                <a:latin typeface="Century Gothic"/>
                <a:ea typeface="Century Gothic"/>
                <a:cs typeface="Century Gothic"/>
                <a:sym typeface="Century Gothic"/>
              </a:rPr>
              <a:t>StandardPen,</a:t>
            </a:r>
            <a:r>
              <a:rPr b="0" i="0" lang="en-US" sz="2800" u="none" cap="none" strike="noStrike">
                <a:solidFill>
                  <a:schemeClr val="dk1"/>
                </a:solidFill>
                <a:latin typeface="Tahoma"/>
                <a:ea typeface="Tahoma"/>
                <a:cs typeface="Tahoma"/>
                <a:sym typeface="Tahoma"/>
              </a:rPr>
              <a:t> is just one of five classes that conform to the same interface.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Two others are: </a:t>
            </a:r>
            <a:endParaRPr/>
          </a:p>
          <a:p>
            <a:pPr indent="-228600" lvl="2" marL="1143000" marR="0" rtl="0" algn="l">
              <a:lnSpc>
                <a:spcPct val="100000"/>
              </a:lnSpc>
              <a:spcBef>
                <a:spcPts val="480"/>
              </a:spcBef>
              <a:spcAft>
                <a:spcPts val="0"/>
              </a:spcAft>
              <a:buClr>
                <a:schemeClr val="dk1"/>
              </a:buClr>
              <a:buSzPts val="2400"/>
              <a:buFont typeface="Century Gothic"/>
              <a:buChar char="•"/>
            </a:pPr>
            <a:r>
              <a:rPr b="0" i="0" lang="en-US" sz="2400" u="none" cap="none" strike="noStrike">
                <a:solidFill>
                  <a:schemeClr val="dk1"/>
                </a:solidFill>
                <a:latin typeface="Century Gothic"/>
                <a:ea typeface="Century Gothic"/>
                <a:cs typeface="Century Gothic"/>
                <a:sym typeface="Century Gothic"/>
              </a:rPr>
              <a:t>WigglePen</a:t>
            </a:r>
            <a:endParaRPr/>
          </a:p>
          <a:p>
            <a:pPr indent="-228600" lvl="2" marL="1143000" marR="0" rtl="0" algn="l">
              <a:lnSpc>
                <a:spcPct val="100000"/>
              </a:lnSpc>
              <a:spcBef>
                <a:spcPts val="480"/>
              </a:spcBef>
              <a:spcAft>
                <a:spcPts val="0"/>
              </a:spcAft>
              <a:buClr>
                <a:schemeClr val="dk1"/>
              </a:buClr>
              <a:buSzPts val="2400"/>
              <a:buFont typeface="Century Gothic"/>
              <a:buChar char="•"/>
            </a:pPr>
            <a:r>
              <a:rPr b="0" i="0" lang="en-US" sz="2400" u="none" cap="none" strike="noStrike">
                <a:solidFill>
                  <a:schemeClr val="dk1"/>
                </a:solidFill>
                <a:latin typeface="Century Gothic"/>
                <a:ea typeface="Century Gothic"/>
                <a:cs typeface="Century Gothic"/>
                <a:sym typeface="Century Gothic"/>
              </a:rPr>
              <a:t>RainbowPen</a:t>
            </a:r>
            <a:r>
              <a:rPr b="0" i="0" lang="en-US" sz="2400" u="none" cap="none" strike="noStrike">
                <a:solidFill>
                  <a:schemeClr val="dk1"/>
                </a:solidFill>
                <a:latin typeface="Tahoma"/>
                <a:ea typeface="Tahoma"/>
                <a:cs typeface="Tahoma"/>
                <a:sym typeface="Tahoma"/>
              </a:rPr>
              <a:t> </a:t>
            </a:r>
            <a:endParaRPr/>
          </a:p>
          <a:p>
            <a:pPr indent="-228600" lvl="3" marL="16002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 </a:t>
            </a:r>
            <a:r>
              <a:rPr b="0" i="0" lang="en-US" sz="2000" u="none" cap="none" strike="noStrike">
                <a:solidFill>
                  <a:schemeClr val="dk1"/>
                </a:solidFill>
                <a:latin typeface="Century Gothic"/>
                <a:ea typeface="Century Gothic"/>
                <a:cs typeface="Century Gothic"/>
                <a:sym typeface="Century Gothic"/>
              </a:rPr>
              <a:t>WigglePen</a:t>
            </a:r>
            <a:r>
              <a:rPr b="0" i="0" lang="en-US" sz="2000" u="none" cap="none" strike="noStrike">
                <a:solidFill>
                  <a:schemeClr val="dk1"/>
                </a:solidFill>
                <a:latin typeface="Tahoma"/>
                <a:ea typeface="Tahoma"/>
                <a:cs typeface="Tahoma"/>
                <a:sym typeface="Tahoma"/>
              </a:rPr>
              <a:t> draws wiggly lines. </a:t>
            </a:r>
            <a:endParaRPr/>
          </a:p>
          <a:p>
            <a:pPr indent="-228600" lvl="3" marL="16002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 </a:t>
            </a:r>
            <a:r>
              <a:rPr b="0" i="0" lang="en-US" sz="2000" u="none" cap="none" strike="noStrike">
                <a:solidFill>
                  <a:schemeClr val="dk1"/>
                </a:solidFill>
                <a:latin typeface="Century Gothic"/>
                <a:ea typeface="Century Gothic"/>
                <a:cs typeface="Century Gothic"/>
                <a:sym typeface="Century Gothic"/>
              </a:rPr>
              <a:t>RainbowPen</a:t>
            </a:r>
            <a:r>
              <a:rPr b="0" i="0" lang="en-US" sz="2000" u="none" cap="none" strike="noStrike">
                <a:solidFill>
                  <a:schemeClr val="dk1"/>
                </a:solidFill>
                <a:latin typeface="Tahoma"/>
                <a:ea typeface="Tahoma"/>
                <a:cs typeface="Tahoma"/>
                <a:sym typeface="Tahoma"/>
              </a:rPr>
              <a:t> draws randomly colored lines.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Each class has the same general behavior and respond to the same messages.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1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8.1  Conceptual Overview</a:t>
            </a:r>
            <a:endParaRPr/>
          </a:p>
        </p:txBody>
      </p:sp>
      <p:sp>
        <p:nvSpPr>
          <p:cNvPr id="211" name="Google Shape;211;p13"/>
          <p:cNvSpPr txBox="1"/>
          <p:nvPr>
            <p:ph idx="1" type="body"/>
          </p:nvPr>
        </p:nvSpPr>
        <p:spPr>
          <a:xfrm>
            <a:off x="838200" y="1752600"/>
            <a:ext cx="77724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items in an array are called elements.</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For any particular array, all the elements must be of the same type.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type can be any primitive or reference type. </a:t>
            </a:r>
            <a:endParaRPr/>
          </a:p>
          <a:p>
            <a:pPr indent="-196850" lvl="2" marL="114300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For instance, we can have an array of test scores, an array of names, or even an array of student objects.</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In figure 8-1 each array contains five elements, or has a length of five.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first element in the array test is referred to as test[0], the second as test[1], and so on.</a:t>
            </a:r>
            <a:r>
              <a:rPr b="0" i="0" lang="en-US" sz="1800" u="none" cap="none" strike="noStrike">
                <a:solidFill>
                  <a:schemeClr val="dk1"/>
                </a:solidFill>
                <a:latin typeface="Tahoma"/>
                <a:ea typeface="Tahoma"/>
                <a:cs typeface="Tahoma"/>
                <a:sym typeface="Tahoma"/>
              </a:rPr>
              <a:t> </a:t>
            </a:r>
            <a:endParaRPr/>
          </a:p>
          <a:p>
            <a:pPr indent="-228600" lvl="0" marL="342900" marR="0" rtl="0" algn="l">
              <a:lnSpc>
                <a:spcPct val="100000"/>
              </a:lnSpc>
              <a:spcBef>
                <a:spcPts val="36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0" name="Shape 680"/>
        <p:cNvGrpSpPr/>
        <p:nvPr/>
      </p:nvGrpSpPr>
      <p:grpSpPr>
        <a:xfrm>
          <a:off x="0" y="0"/>
          <a:ext cx="0" cy="0"/>
          <a:chOff x="0" y="0"/>
          <a:chExt cx="0" cy="0"/>
        </a:xfrm>
      </p:grpSpPr>
      <p:sp>
        <p:nvSpPr>
          <p:cNvPr id="681" name="Google Shape;681;p8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9.2  Java Interfaces  </a:t>
            </a:r>
            <a:br>
              <a:rPr b="1" i="0" lang="en-US" sz="4000" u="none">
                <a:solidFill>
                  <a:schemeClr val="dk2"/>
                </a:solidFill>
                <a:latin typeface="Tahoma"/>
                <a:ea typeface="Tahoma"/>
                <a:cs typeface="Tahoma"/>
                <a:sym typeface="Tahoma"/>
              </a:rPr>
            </a:br>
            <a:r>
              <a:rPr b="1" i="0" lang="en-US" sz="4000" u="none">
                <a:solidFill>
                  <a:schemeClr val="dk2"/>
                </a:solidFill>
                <a:latin typeface="Tahoma"/>
                <a:ea typeface="Tahoma"/>
                <a:cs typeface="Tahoma"/>
                <a:sym typeface="Tahoma"/>
              </a:rPr>
              <a:t>The Client Perspective</a:t>
            </a:r>
            <a:endParaRPr/>
          </a:p>
        </p:txBody>
      </p:sp>
      <p:sp>
        <p:nvSpPr>
          <p:cNvPr id="682" name="Google Shape;682;p85"/>
          <p:cNvSpPr txBox="1"/>
          <p:nvPr>
            <p:ph idx="1" type="body"/>
          </p:nvPr>
        </p:nvSpPr>
        <p:spPr>
          <a:xfrm>
            <a:off x="838200" y="1447800"/>
            <a:ext cx="7772400"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The Pen Interface</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Here is the code for the </a:t>
            </a:r>
            <a:r>
              <a:rPr b="0" i="0" lang="en-US" sz="2400" u="none" cap="none" strike="noStrike">
                <a:solidFill>
                  <a:schemeClr val="dk1"/>
                </a:solidFill>
                <a:latin typeface="Century Gothic"/>
                <a:ea typeface="Century Gothic"/>
                <a:cs typeface="Century Gothic"/>
                <a:sym typeface="Century Gothic"/>
              </a:rPr>
              <a:t>Pen</a:t>
            </a:r>
            <a:r>
              <a:rPr b="0" i="0" lang="en-US" sz="2400" u="none" cap="none" strike="noStrike">
                <a:solidFill>
                  <a:schemeClr val="dk1"/>
                </a:solidFill>
                <a:latin typeface="Tahoma"/>
                <a:ea typeface="Tahoma"/>
                <a:cs typeface="Tahoma"/>
                <a:sym typeface="Tahoma"/>
              </a:rPr>
              <a:t> interface:</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683" name="Google Shape;683;p85"/>
          <p:cNvSpPr txBox="1"/>
          <p:nvPr/>
        </p:nvSpPr>
        <p:spPr>
          <a:xfrm>
            <a:off x="1066800" y="2438400"/>
            <a:ext cx="6934200" cy="424815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Pen.java</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import java.awt.Color;</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public interface </a:t>
            </a:r>
            <a:r>
              <a:rPr b="1" i="0" lang="en-US" sz="1600" u="none">
                <a:solidFill>
                  <a:srgbClr val="000000"/>
                </a:solidFill>
                <a:latin typeface="Courier"/>
                <a:ea typeface="Courier"/>
                <a:cs typeface="Courier"/>
                <a:sym typeface="Courier"/>
              </a:rPr>
              <a:t>Pen</a:t>
            </a: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public void    down();</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public void    drawString (String text);</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public void    home();</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public void    move (double distance);</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public void    move (double x, double y);</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public void    setColor (Color color);</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public void    setDirection (double direction);</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public void    setWidth (int width);</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public String  toString();</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public void    turn (double degrees);</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public void    up();</a:t>
            </a:r>
            <a:endParaRPr/>
          </a:p>
          <a:p>
            <a:pPr indent="0" lvl="0" marL="0" marR="0" rtl="0" algn="l">
              <a:lnSpc>
                <a:spcPct val="100000"/>
              </a:lnSpc>
              <a:spcBef>
                <a:spcPts val="0"/>
              </a:spcBef>
              <a:spcAft>
                <a:spcPts val="0"/>
              </a:spcAft>
              <a:buClr>
                <a:srgbClr val="E44C22"/>
              </a:buClr>
              <a:buSzPts val="1600"/>
              <a:buFont typeface="Arial"/>
              <a:buNone/>
            </a:pPr>
            <a:r>
              <a:rPr b="0" i="0" lang="en-US" sz="1600" u="none">
                <a:solidFill>
                  <a:srgbClr val="E44C22"/>
                </a:solidFill>
                <a:latin typeface="Arial"/>
                <a:ea typeface="Arial"/>
                <a:cs typeface="Arial"/>
                <a:sym typeface="Arial"/>
              </a:rPr>
              <a:t>}</a:t>
            </a:r>
            <a:r>
              <a:rPr b="0" i="0" lang="en-US" sz="1600" u="none">
                <a:solidFill>
                  <a:schemeClr val="dk1"/>
                </a:solidFill>
                <a:latin typeface="Tahoma"/>
                <a:ea typeface="Tahoma"/>
                <a:cs typeface="Tahoma"/>
                <a:sym typeface="Tahoma"/>
              </a:rPr>
              <a:t>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7" name="Shape 687"/>
        <p:cNvGrpSpPr/>
        <p:nvPr/>
      </p:nvGrpSpPr>
      <p:grpSpPr>
        <a:xfrm>
          <a:off x="0" y="0"/>
          <a:ext cx="0" cy="0"/>
          <a:chOff x="0" y="0"/>
          <a:chExt cx="0" cy="0"/>
        </a:xfrm>
      </p:grpSpPr>
      <p:sp>
        <p:nvSpPr>
          <p:cNvPr id="688" name="Google Shape;688;p8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9.2  Java Interfaces  </a:t>
            </a:r>
            <a:br>
              <a:rPr b="1" i="0" lang="en-US" sz="4000" u="none">
                <a:solidFill>
                  <a:schemeClr val="dk2"/>
                </a:solidFill>
                <a:latin typeface="Tahoma"/>
                <a:ea typeface="Tahoma"/>
                <a:cs typeface="Tahoma"/>
                <a:sym typeface="Tahoma"/>
              </a:rPr>
            </a:br>
            <a:r>
              <a:rPr b="1" i="0" lang="en-US" sz="4000" u="none">
                <a:solidFill>
                  <a:schemeClr val="dk2"/>
                </a:solidFill>
                <a:latin typeface="Tahoma"/>
                <a:ea typeface="Tahoma"/>
                <a:cs typeface="Tahoma"/>
                <a:sym typeface="Tahoma"/>
              </a:rPr>
              <a:t>The Client Perspective</a:t>
            </a:r>
            <a:endParaRPr/>
          </a:p>
        </p:txBody>
      </p:sp>
      <p:sp>
        <p:nvSpPr>
          <p:cNvPr id="689" name="Google Shape;689;p86"/>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code consists of the signatures of the methods followed by semicolons.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interface provides programmers with the information needed to use pens of any type correctly.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It is important to realize that an interface is not a class.</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3" name="Shape 693"/>
        <p:cNvGrpSpPr/>
        <p:nvPr/>
      </p:nvGrpSpPr>
      <p:grpSpPr>
        <a:xfrm>
          <a:off x="0" y="0"/>
          <a:ext cx="0" cy="0"/>
          <a:chOff x="0" y="0"/>
          <a:chExt cx="0" cy="0"/>
        </a:xfrm>
      </p:grpSpPr>
      <p:sp>
        <p:nvSpPr>
          <p:cNvPr id="694" name="Google Shape;694;p8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9.2  Java Interfaces  </a:t>
            </a:r>
            <a:br>
              <a:rPr b="1" i="0" lang="en-US" sz="4000" u="none">
                <a:solidFill>
                  <a:schemeClr val="dk2"/>
                </a:solidFill>
                <a:latin typeface="Tahoma"/>
                <a:ea typeface="Tahoma"/>
                <a:cs typeface="Tahoma"/>
                <a:sym typeface="Tahoma"/>
              </a:rPr>
            </a:br>
            <a:r>
              <a:rPr b="1" i="0" lang="en-US" sz="4000" u="none">
                <a:solidFill>
                  <a:schemeClr val="dk2"/>
                </a:solidFill>
                <a:latin typeface="Tahoma"/>
                <a:ea typeface="Tahoma"/>
                <a:cs typeface="Tahoma"/>
                <a:sym typeface="Tahoma"/>
              </a:rPr>
              <a:t>The Client Perspective</a:t>
            </a:r>
            <a:endParaRPr/>
          </a:p>
        </p:txBody>
      </p:sp>
      <p:sp>
        <p:nvSpPr>
          <p:cNvPr id="695" name="Google Shape;695;p87"/>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Drawing with Different Types of Pens</a:t>
            </a:r>
            <a:endParaRPr/>
          </a:p>
        </p:txBody>
      </p:sp>
      <p:sp>
        <p:nvSpPr>
          <p:cNvPr id="696" name="Google Shape;696;p87"/>
          <p:cNvSpPr txBox="1"/>
          <p:nvPr/>
        </p:nvSpPr>
        <p:spPr>
          <a:xfrm>
            <a:off x="1066800" y="2667000"/>
            <a:ext cx="7391400" cy="3662362"/>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import TurtleGraphics.*;</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import java.awt.Color;</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public class </a:t>
            </a:r>
            <a:r>
              <a:rPr b="1" i="0" lang="en-US" sz="1800" u="none">
                <a:solidFill>
                  <a:srgbClr val="000000"/>
                </a:solidFill>
                <a:latin typeface="Courier"/>
                <a:ea typeface="Courier"/>
                <a:cs typeface="Courier"/>
                <a:sym typeface="Courier"/>
              </a:rPr>
              <a:t>TestPens</a:t>
            </a: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public static void main (String[] args){</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 Declare three variables of the interface type called Pen.</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Pen p1, p2, p3;</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 Instantiate three different types of pens and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 associate them with the Pen variables.</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p1 = new StandardPen();</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p2 = new WigglePen();</a:t>
            </a:r>
            <a:endParaRPr/>
          </a:p>
          <a:p>
            <a:pPr indent="0" lvl="0" marL="0" marR="0" rtl="0" algn="l">
              <a:lnSpc>
                <a:spcPct val="100000"/>
              </a:lnSpc>
              <a:spcBef>
                <a:spcPts val="0"/>
              </a:spcBef>
              <a:spcAft>
                <a:spcPts val="0"/>
              </a:spcAft>
              <a:buClr>
                <a:srgbClr val="E44C22"/>
              </a:buClr>
              <a:buSzPts val="1800"/>
              <a:buFont typeface="Arial"/>
              <a:buNone/>
            </a:pPr>
            <a:r>
              <a:rPr b="0" i="0" lang="en-US" sz="1800" u="none">
                <a:solidFill>
                  <a:srgbClr val="E44C22"/>
                </a:solidFill>
                <a:latin typeface="Arial"/>
                <a:ea typeface="Arial"/>
                <a:cs typeface="Arial"/>
                <a:sym typeface="Arial"/>
              </a:rPr>
              <a:t>      </a:t>
            </a:r>
            <a:r>
              <a:rPr b="0" i="0" lang="en-US" sz="1800" u="none">
                <a:solidFill>
                  <a:schemeClr val="dk1"/>
                </a:solidFill>
                <a:latin typeface="Courier New"/>
                <a:ea typeface="Courier New"/>
                <a:cs typeface="Courier New"/>
                <a:sym typeface="Courier New"/>
              </a:rPr>
              <a:t>p3 = new RainbowPen();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0" name="Shape 700"/>
        <p:cNvGrpSpPr/>
        <p:nvPr/>
      </p:nvGrpSpPr>
      <p:grpSpPr>
        <a:xfrm>
          <a:off x="0" y="0"/>
          <a:ext cx="0" cy="0"/>
          <a:chOff x="0" y="0"/>
          <a:chExt cx="0" cy="0"/>
        </a:xfrm>
      </p:grpSpPr>
      <p:sp>
        <p:nvSpPr>
          <p:cNvPr id="701" name="Google Shape;701;p8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9.2  Java Interfaces  </a:t>
            </a:r>
            <a:br>
              <a:rPr b="1" i="0" lang="en-US" sz="4000" u="none">
                <a:solidFill>
                  <a:schemeClr val="dk2"/>
                </a:solidFill>
                <a:latin typeface="Tahoma"/>
                <a:ea typeface="Tahoma"/>
                <a:cs typeface="Tahoma"/>
                <a:sym typeface="Tahoma"/>
              </a:rPr>
            </a:br>
            <a:r>
              <a:rPr b="1" i="0" lang="en-US" sz="4000" u="none">
                <a:solidFill>
                  <a:schemeClr val="dk2"/>
                </a:solidFill>
                <a:latin typeface="Tahoma"/>
                <a:ea typeface="Tahoma"/>
                <a:cs typeface="Tahoma"/>
                <a:sym typeface="Tahoma"/>
              </a:rPr>
              <a:t>The Client Perspective</a:t>
            </a:r>
            <a:endParaRPr/>
          </a:p>
        </p:txBody>
      </p:sp>
      <p:sp>
        <p:nvSpPr>
          <p:cNvPr id="702" name="Google Shape;702;p88"/>
          <p:cNvSpPr txBox="1"/>
          <p:nvPr/>
        </p:nvSpPr>
        <p:spPr>
          <a:xfrm>
            <a:off x="838200" y="1752600"/>
            <a:ext cx="7772400" cy="49815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 Draw a square with the standard pen.</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for (int i = 1; i &lt;= 4; i++){</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p1.move(50);</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p1.turn(90);</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 Draw a square with the wiggle pen.</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for (int i = 1; i &lt;= 4; i++){</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p2.move(50);</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p2.turn(90);</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 Draw a square with the rainbow pen.</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for (int i = 1; i &lt;= 4; i++){</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p3.move(50);</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p3.turn(90);</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None/>
            </a:pPr>
            <a:r>
              <a:t/>
            </a:r>
            <a:endParaRPr b="0" i="0" sz="1600" u="none">
              <a:solidFill>
                <a:srgbClr val="000000"/>
              </a:solidFill>
              <a:latin typeface="Courier"/>
              <a:ea typeface="Courier"/>
              <a:cs typeface="Courier"/>
              <a:sym typeface="Courie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6" name="Shape 706"/>
        <p:cNvGrpSpPr/>
        <p:nvPr/>
      </p:nvGrpSpPr>
      <p:grpSpPr>
        <a:xfrm>
          <a:off x="0" y="0"/>
          <a:ext cx="0" cy="0"/>
          <a:chOff x="0" y="0"/>
          <a:chExt cx="0" cy="0"/>
        </a:xfrm>
      </p:grpSpPr>
      <p:sp>
        <p:nvSpPr>
          <p:cNvPr id="707" name="Google Shape;707;p8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9.2  Java Interfaces  </a:t>
            </a:r>
            <a:br>
              <a:rPr b="1" i="0" lang="en-US" sz="4000" u="none">
                <a:solidFill>
                  <a:schemeClr val="dk2"/>
                </a:solidFill>
                <a:latin typeface="Tahoma"/>
                <a:ea typeface="Tahoma"/>
                <a:cs typeface="Tahoma"/>
                <a:sym typeface="Tahoma"/>
              </a:rPr>
            </a:br>
            <a:r>
              <a:rPr b="1" i="0" lang="en-US" sz="4000" u="none">
                <a:solidFill>
                  <a:schemeClr val="dk2"/>
                </a:solidFill>
                <a:latin typeface="Tahoma"/>
                <a:ea typeface="Tahoma"/>
                <a:cs typeface="Tahoma"/>
                <a:sym typeface="Tahoma"/>
              </a:rPr>
              <a:t>The Client Perspective</a:t>
            </a:r>
            <a:endParaRPr/>
          </a:p>
        </p:txBody>
      </p:sp>
      <p:sp>
        <p:nvSpPr>
          <p:cNvPr id="708" name="Google Shape;708;p89"/>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three pen variables (p1, p2, and p3) are declared as </a:t>
            </a:r>
            <a:r>
              <a:rPr b="0" i="0" lang="en-US" sz="2800" u="none" cap="none" strike="noStrike">
                <a:solidFill>
                  <a:schemeClr val="dk1"/>
                </a:solidFill>
                <a:latin typeface="Century Gothic"/>
                <a:ea typeface="Century Gothic"/>
                <a:cs typeface="Century Gothic"/>
                <a:sym typeface="Century Gothic"/>
              </a:rPr>
              <a:t>Pen</a:t>
            </a:r>
            <a:r>
              <a:rPr b="0" i="0" lang="en-US" sz="2800" u="none" cap="none" strike="noStrike">
                <a:solidFill>
                  <a:schemeClr val="dk1"/>
                </a:solidFill>
                <a:latin typeface="Tahoma"/>
                <a:ea typeface="Tahoma"/>
                <a:cs typeface="Tahoma"/>
                <a:sym typeface="Tahoma"/>
              </a:rPr>
              <a:t>, which is the name of the interface.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Then the variables are associated with different types of pen objects.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Each object responds to exactly the same messages, (listed in the </a:t>
            </a:r>
            <a:r>
              <a:rPr b="0" i="0" lang="en-US" sz="2800" u="none" cap="none" strike="noStrike">
                <a:solidFill>
                  <a:schemeClr val="dk1"/>
                </a:solidFill>
                <a:latin typeface="Century Gothic"/>
                <a:ea typeface="Century Gothic"/>
                <a:cs typeface="Century Gothic"/>
                <a:sym typeface="Century Gothic"/>
              </a:rPr>
              <a:t>Pen</a:t>
            </a:r>
            <a:r>
              <a:rPr b="0" i="0" lang="en-US" sz="2800" u="none" cap="none" strike="noStrike">
                <a:solidFill>
                  <a:schemeClr val="dk1"/>
                </a:solidFill>
                <a:latin typeface="Tahoma"/>
                <a:ea typeface="Tahoma"/>
                <a:cs typeface="Tahoma"/>
                <a:sym typeface="Tahoma"/>
              </a:rPr>
              <a:t> interface), but with slightly different behaviors.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This is an example of polymorphism.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2" name="Shape 712"/>
        <p:cNvGrpSpPr/>
        <p:nvPr/>
      </p:nvGrpSpPr>
      <p:grpSpPr>
        <a:xfrm>
          <a:off x="0" y="0"/>
          <a:ext cx="0" cy="0"/>
          <a:chOff x="0" y="0"/>
          <a:chExt cx="0" cy="0"/>
        </a:xfrm>
      </p:grpSpPr>
      <p:sp>
        <p:nvSpPr>
          <p:cNvPr id="713" name="Google Shape;713;p9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9.2  Java Interfaces  </a:t>
            </a:r>
            <a:br>
              <a:rPr b="1" i="0" lang="en-US" sz="4000" u="none">
                <a:solidFill>
                  <a:schemeClr val="dk2"/>
                </a:solidFill>
                <a:latin typeface="Tahoma"/>
                <a:ea typeface="Tahoma"/>
                <a:cs typeface="Tahoma"/>
                <a:sym typeface="Tahoma"/>
              </a:rPr>
            </a:br>
            <a:r>
              <a:rPr b="1" i="0" lang="en-US" sz="4000" u="none">
                <a:solidFill>
                  <a:schemeClr val="dk2"/>
                </a:solidFill>
                <a:latin typeface="Tahoma"/>
                <a:ea typeface="Tahoma"/>
                <a:cs typeface="Tahoma"/>
                <a:sym typeface="Tahoma"/>
              </a:rPr>
              <a:t>The Client Perspective</a:t>
            </a:r>
            <a:endParaRPr/>
          </a:p>
        </p:txBody>
      </p:sp>
      <p:sp>
        <p:nvSpPr>
          <p:cNvPr id="714" name="Google Shape;714;p90"/>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output from the program is shown in Figure 9-1.</a:t>
            </a:r>
            <a:endParaRPr/>
          </a:p>
        </p:txBody>
      </p:sp>
      <p:pic>
        <p:nvPicPr>
          <p:cNvPr id="715" name="Google Shape;715;p90"/>
          <p:cNvPicPr preferRelativeResize="0"/>
          <p:nvPr/>
        </p:nvPicPr>
        <p:blipFill rotWithShape="1">
          <a:blip r:embed="rId3">
            <a:alphaModFix/>
          </a:blip>
          <a:srcRect b="0" l="0" r="0" t="0"/>
          <a:stretch/>
        </p:blipFill>
        <p:spPr>
          <a:xfrm>
            <a:off x="1295400" y="3352800"/>
            <a:ext cx="6477000" cy="25146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9" name="Shape 719"/>
        <p:cNvGrpSpPr/>
        <p:nvPr/>
      </p:nvGrpSpPr>
      <p:grpSpPr>
        <a:xfrm>
          <a:off x="0" y="0"/>
          <a:ext cx="0" cy="0"/>
          <a:chOff x="0" y="0"/>
          <a:chExt cx="0" cy="0"/>
        </a:xfrm>
      </p:grpSpPr>
      <p:sp>
        <p:nvSpPr>
          <p:cNvPr id="720" name="Google Shape;720;p9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9.3  Java Interfaces - The Implementation Perspective</a:t>
            </a:r>
            <a:endParaRPr/>
          </a:p>
        </p:txBody>
      </p:sp>
      <p:sp>
        <p:nvSpPr>
          <p:cNvPr id="721" name="Google Shape;721;p91"/>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700"/>
              <a:buFont typeface="Tahoma"/>
              <a:buChar char="•"/>
            </a:pPr>
            <a:r>
              <a:rPr b="0" i="0" lang="en-US" sz="2700" u="none" cap="none" strike="noStrike">
                <a:solidFill>
                  <a:schemeClr val="dk1"/>
                </a:solidFill>
                <a:latin typeface="Tahoma"/>
                <a:ea typeface="Tahoma"/>
                <a:cs typeface="Tahoma"/>
                <a:sym typeface="Tahoma"/>
              </a:rPr>
              <a:t>The following code describes the interface shared by circles and rectangles.</a:t>
            </a:r>
            <a:endParaRPr/>
          </a:p>
        </p:txBody>
      </p:sp>
      <p:sp>
        <p:nvSpPr>
          <p:cNvPr id="722" name="Google Shape;722;p91"/>
          <p:cNvSpPr txBox="1"/>
          <p:nvPr/>
        </p:nvSpPr>
        <p:spPr>
          <a:xfrm>
            <a:off x="1219200" y="3124200"/>
            <a:ext cx="7086600" cy="34448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import TurtleGraphics.Pen;</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public interface </a:t>
            </a:r>
            <a:r>
              <a:rPr b="1" i="0" lang="en-US" sz="2000" u="none">
                <a:solidFill>
                  <a:srgbClr val="000000"/>
                </a:solidFill>
                <a:latin typeface="Courier"/>
                <a:ea typeface="Courier"/>
                <a:cs typeface="Courier"/>
                <a:sym typeface="Courier"/>
              </a:rPr>
              <a:t>Shape</a:t>
            </a: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public double area();</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public void   draw (Pen p);</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public double getXPos();</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public double getYPos();</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public void   move (double xLoc, double yLoc);</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public void   stretchBy (double factor);</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public String toString();</a:t>
            </a:r>
            <a:endParaRPr/>
          </a:p>
          <a:p>
            <a:pPr indent="0" lvl="0" marL="0" marR="0" rtl="0" algn="l">
              <a:lnSpc>
                <a:spcPct val="100000"/>
              </a:lnSpc>
              <a:spcBef>
                <a:spcPts val="0"/>
              </a:spcBef>
              <a:spcAft>
                <a:spcPts val="0"/>
              </a:spcAft>
              <a:buClr>
                <a:srgbClr val="E44C22"/>
              </a:buClr>
              <a:buSzPts val="2000"/>
              <a:buFont typeface="Arial"/>
              <a:buNone/>
            </a:pPr>
            <a:r>
              <a:rPr b="0" i="0" lang="en-US" sz="2000" u="none">
                <a:solidFill>
                  <a:srgbClr val="E44C22"/>
                </a:solidFill>
                <a:latin typeface="Arial"/>
                <a:ea typeface="Arial"/>
                <a:cs typeface="Arial"/>
                <a:sym typeface="Arial"/>
              </a:rPr>
              <a:t>}</a:t>
            </a:r>
            <a:r>
              <a:rPr b="0" i="0" lang="en-US" sz="2000" u="none">
                <a:solidFill>
                  <a:schemeClr val="dk1"/>
                </a:solidFill>
                <a:latin typeface="Tahoma"/>
                <a:ea typeface="Tahoma"/>
                <a:cs typeface="Tahoma"/>
                <a:sym typeface="Tahoma"/>
              </a:rPr>
              <a:t>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6" name="Shape 726"/>
        <p:cNvGrpSpPr/>
        <p:nvPr/>
      </p:nvGrpSpPr>
      <p:grpSpPr>
        <a:xfrm>
          <a:off x="0" y="0"/>
          <a:ext cx="0" cy="0"/>
          <a:chOff x="0" y="0"/>
          <a:chExt cx="0" cy="0"/>
        </a:xfrm>
      </p:grpSpPr>
      <p:sp>
        <p:nvSpPr>
          <p:cNvPr id="727" name="Google Shape;727;p9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9.3  Java Interfaces - The Implementation Perspective</a:t>
            </a:r>
            <a:endParaRPr/>
          </a:p>
        </p:txBody>
      </p:sp>
      <p:sp>
        <p:nvSpPr>
          <p:cNvPr id="728" name="Google Shape;728;p92"/>
          <p:cNvSpPr txBox="1"/>
          <p:nvPr>
            <p:ph idx="1" type="body"/>
          </p:nvPr>
        </p:nvSpPr>
        <p:spPr>
          <a:xfrm>
            <a:off x="762000" y="1524000"/>
            <a:ext cx="7848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Classes </a:t>
            </a:r>
            <a:r>
              <a:rPr b="0" i="0" lang="en-US" sz="2800" u="none">
                <a:solidFill>
                  <a:schemeClr val="dk1"/>
                </a:solidFill>
                <a:latin typeface="Century Gothic"/>
                <a:ea typeface="Century Gothic"/>
                <a:cs typeface="Century Gothic"/>
                <a:sym typeface="Century Gothic"/>
              </a:rPr>
              <a:t>Circle</a:t>
            </a:r>
            <a:r>
              <a:rPr b="0" i="0" lang="en-US" sz="2800" u="none">
                <a:solidFill>
                  <a:schemeClr val="dk1"/>
                </a:solidFill>
                <a:latin typeface="Tahoma"/>
                <a:ea typeface="Tahoma"/>
                <a:cs typeface="Tahoma"/>
                <a:sym typeface="Tahoma"/>
              </a:rPr>
              <a:t> and </a:t>
            </a:r>
            <a:r>
              <a:rPr b="0" i="0" lang="en-US" sz="2800" u="none">
                <a:solidFill>
                  <a:schemeClr val="dk1"/>
                </a:solidFill>
                <a:latin typeface="Century Gothic"/>
                <a:ea typeface="Century Gothic"/>
                <a:cs typeface="Century Gothic"/>
                <a:sym typeface="Century Gothic"/>
              </a:rPr>
              <a:t>Rect</a:t>
            </a:r>
            <a:endParaRPr/>
          </a:p>
          <a:p>
            <a:pPr indent="-2857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key feature is the phrase implements Shape.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presence of this phrase implies that</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Both classes implement all the methods listed in the Shape interface.</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 variable declared as Shape can be associated with an object of either class.</a:t>
            </a:r>
            <a:endParaRPr/>
          </a:p>
        </p:txBody>
      </p:sp>
      <p:sp>
        <p:nvSpPr>
          <p:cNvPr id="729" name="Google Shape;729;p92"/>
          <p:cNvSpPr txBox="1"/>
          <p:nvPr/>
        </p:nvSpPr>
        <p:spPr>
          <a:xfrm>
            <a:off x="1219200" y="2057400"/>
            <a:ext cx="7010400" cy="19208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public class Circle implements Shape{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public class Rect implements Shape{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E44C22"/>
              </a:buClr>
              <a:buSzPts val="2000"/>
              <a:buFont typeface="Arial"/>
              <a:buNone/>
            </a:pPr>
            <a:r>
              <a:rPr b="0" i="0" lang="en-US" sz="2000" u="none">
                <a:solidFill>
                  <a:srgbClr val="E44C22"/>
                </a:solidFill>
                <a:latin typeface="Arial"/>
                <a:ea typeface="Arial"/>
                <a:cs typeface="Arial"/>
                <a:sym typeface="Arial"/>
              </a:rPr>
              <a:t>}</a:t>
            </a:r>
            <a:r>
              <a:rPr b="0" i="0" lang="en-US" sz="2000" u="none">
                <a:solidFill>
                  <a:schemeClr val="dk1"/>
                </a:solidFill>
                <a:latin typeface="Tahoma"/>
                <a:ea typeface="Tahoma"/>
                <a:cs typeface="Tahoma"/>
                <a:sym typeface="Tahoma"/>
              </a:rPr>
              <a:t>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3" name="Shape 733"/>
        <p:cNvGrpSpPr/>
        <p:nvPr/>
      </p:nvGrpSpPr>
      <p:grpSpPr>
        <a:xfrm>
          <a:off x="0" y="0"/>
          <a:ext cx="0" cy="0"/>
          <a:chOff x="0" y="0"/>
          <a:chExt cx="0" cy="0"/>
        </a:xfrm>
      </p:grpSpPr>
      <p:sp>
        <p:nvSpPr>
          <p:cNvPr id="734" name="Google Shape;734;p9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9.3  Java Interfaces - The Implementation Perspective</a:t>
            </a:r>
            <a:endParaRPr/>
          </a:p>
        </p:txBody>
      </p:sp>
      <p:sp>
        <p:nvSpPr>
          <p:cNvPr id="735" name="Google Shape;735;p93"/>
          <p:cNvSpPr txBox="1"/>
          <p:nvPr>
            <p:ph idx="1" type="body"/>
          </p:nvPr>
        </p:nvSpPr>
        <p:spPr>
          <a:xfrm>
            <a:off x="838200" y="1524000"/>
            <a:ext cx="7772400" cy="4495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Here is a complete implementation of the </a:t>
            </a:r>
            <a:r>
              <a:rPr b="0" i="0" lang="en-US" sz="2800" u="none" cap="none" strike="noStrike">
                <a:solidFill>
                  <a:schemeClr val="dk1"/>
                </a:solidFill>
                <a:latin typeface="Century Gothic"/>
                <a:ea typeface="Century Gothic"/>
                <a:cs typeface="Century Gothic"/>
                <a:sym typeface="Century Gothic"/>
              </a:rPr>
              <a:t>circle</a:t>
            </a:r>
            <a:r>
              <a:rPr b="0" i="0" lang="en-US" sz="2800" u="none" cap="none" strike="noStrike">
                <a:solidFill>
                  <a:schemeClr val="dk1"/>
                </a:solidFill>
                <a:latin typeface="Tahoma"/>
                <a:ea typeface="Tahoma"/>
                <a:cs typeface="Tahoma"/>
                <a:sym typeface="Tahoma"/>
              </a:rPr>
              <a:t> class:</a:t>
            </a:r>
            <a:endParaRPr/>
          </a:p>
        </p:txBody>
      </p:sp>
      <p:sp>
        <p:nvSpPr>
          <p:cNvPr id="736" name="Google Shape;736;p93"/>
          <p:cNvSpPr txBox="1"/>
          <p:nvPr/>
        </p:nvSpPr>
        <p:spPr>
          <a:xfrm>
            <a:off x="1219200" y="2743200"/>
            <a:ext cx="7010400" cy="327025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import TurtleGraphics.Pen;</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public class </a:t>
            </a:r>
            <a:r>
              <a:rPr b="1" i="0" lang="en-US" sz="1600" u="none">
                <a:solidFill>
                  <a:srgbClr val="000000"/>
                </a:solidFill>
                <a:latin typeface="Courier"/>
                <a:ea typeface="Courier"/>
                <a:cs typeface="Courier"/>
                <a:sym typeface="Courier"/>
              </a:rPr>
              <a:t>Circle</a:t>
            </a:r>
            <a:r>
              <a:rPr b="0" i="0" lang="en-US" sz="1600" u="none">
                <a:solidFill>
                  <a:srgbClr val="000000"/>
                </a:solidFill>
                <a:latin typeface="Courier"/>
                <a:ea typeface="Courier"/>
                <a:cs typeface="Courier"/>
                <a:sym typeface="Courier"/>
              </a:rPr>
              <a:t> implements Shape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private double xPos, yPos;</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private double radius;</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public Circle()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xPos = 0;</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yPos = 0;</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radius = 1;</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0" name="Shape 740"/>
        <p:cNvGrpSpPr/>
        <p:nvPr/>
      </p:nvGrpSpPr>
      <p:grpSpPr>
        <a:xfrm>
          <a:off x="0" y="0"/>
          <a:ext cx="0" cy="0"/>
          <a:chOff x="0" y="0"/>
          <a:chExt cx="0" cy="0"/>
        </a:xfrm>
      </p:grpSpPr>
      <p:sp>
        <p:nvSpPr>
          <p:cNvPr id="741" name="Google Shape;741;p9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9.3  Java Interfaces - The Implementation Perspective</a:t>
            </a:r>
            <a:endParaRPr/>
          </a:p>
        </p:txBody>
      </p:sp>
      <p:sp>
        <p:nvSpPr>
          <p:cNvPr id="742" name="Google Shape;742;p94"/>
          <p:cNvSpPr txBox="1"/>
          <p:nvPr>
            <p:ph idx="4294967295" type="body"/>
          </p:nvPr>
        </p:nvSpPr>
        <p:spPr>
          <a:xfrm>
            <a:off x="838200" y="2209800"/>
            <a:ext cx="7772400" cy="3124200"/>
          </a:xfrm>
          <a:prstGeom prst="rect">
            <a:avLst/>
          </a:prstGeom>
          <a:solidFill>
            <a:srgbClr val="DFDFDF"/>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900"/>
              <a:buFont typeface="Courier"/>
              <a:buNone/>
            </a:pPr>
            <a:r>
              <a:rPr b="0" i="0" lang="en-US" sz="900" u="none">
                <a:solidFill>
                  <a:srgbClr val="000000"/>
                </a:solidFill>
                <a:latin typeface="Courier"/>
                <a:ea typeface="Courier"/>
                <a:cs typeface="Courier"/>
                <a:sym typeface="Courier"/>
              </a:rPr>
              <a:t>   </a:t>
            </a:r>
            <a:r>
              <a:rPr b="0" i="0" lang="en-US" sz="2000" u="none">
                <a:solidFill>
                  <a:srgbClr val="000000"/>
                </a:solidFill>
                <a:latin typeface="Courier"/>
                <a:ea typeface="Courier"/>
                <a:cs typeface="Courier"/>
                <a:sym typeface="Courier"/>
              </a:rPr>
              <a:t>public Circle (double xLoc, double yLoc, double r) {</a:t>
            </a:r>
            <a:endParaRPr/>
          </a:p>
          <a:p>
            <a:pPr indent="-342900" lvl="0" marL="34290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xPos = xLoc;</a:t>
            </a:r>
            <a:endParaRPr/>
          </a:p>
          <a:p>
            <a:pPr indent="-342900" lvl="0" marL="34290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yPos = yLoc;</a:t>
            </a:r>
            <a:endParaRPr/>
          </a:p>
          <a:p>
            <a:pPr indent="-342900" lvl="0" marL="34290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radius = r;</a:t>
            </a:r>
            <a:endParaRPr/>
          </a:p>
          <a:p>
            <a:pPr indent="-342900" lvl="0" marL="34290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342900" lvl="0" marL="34290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342900" lvl="0" marL="34290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public double area() {</a:t>
            </a:r>
            <a:endParaRPr/>
          </a:p>
          <a:p>
            <a:pPr indent="-342900" lvl="0" marL="34290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return Math.PI * radius * radius;</a:t>
            </a:r>
            <a:endParaRPr/>
          </a:p>
          <a:p>
            <a:pPr indent="-342900" lvl="0" marL="34290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rgbClr val="000000"/>
              </a:solidFill>
              <a:latin typeface="Courier"/>
              <a:ea typeface="Courier"/>
              <a:cs typeface="Courier"/>
              <a:sym typeface="Couri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1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8.1  Conceptual Overview</a:t>
            </a:r>
            <a:endParaRPr/>
          </a:p>
        </p:txBody>
      </p:sp>
      <p:sp>
        <p:nvSpPr>
          <p:cNvPr id="217" name="Google Shape;217;p14"/>
          <p:cNvSpPr txBox="1"/>
          <p:nvPr>
            <p:ph idx="1" type="body"/>
          </p:nvPr>
        </p:nvSpPr>
        <p:spPr>
          <a:xfrm>
            <a:off x="685800" y="1600200"/>
            <a:ext cx="7924800" cy="4419600"/>
          </a:xfrm>
          <a:prstGeom prst="rect">
            <a:avLst/>
          </a:prstGeom>
          <a:noFill/>
          <a:ln>
            <a:noFill/>
          </a:ln>
        </p:spPr>
        <p:txBody>
          <a:bodyPr anchorCtr="0" anchor="t" bIns="45700" lIns="91425" spcFirstLastPara="1" rIns="91425" wrap="square" tIns="45700">
            <a:noAutofit/>
          </a:bodyPr>
          <a:lstStyle/>
          <a:p>
            <a:pPr indent="-228600" lvl="2" marL="114300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first element in the array test is referred to as test[0], the second as test[1], and so on. </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An item's position within an array is called its index or subscript.</a:t>
            </a:r>
            <a:endParaRPr/>
          </a:p>
        </p:txBody>
      </p:sp>
      <p:pic>
        <p:nvPicPr>
          <p:cNvPr id="218" name="Google Shape;218;p14"/>
          <p:cNvPicPr preferRelativeResize="0"/>
          <p:nvPr/>
        </p:nvPicPr>
        <p:blipFill rotWithShape="1">
          <a:blip r:embed="rId3">
            <a:alphaModFix/>
          </a:blip>
          <a:srcRect b="0" l="0" r="0" t="0"/>
          <a:stretch/>
        </p:blipFill>
        <p:spPr>
          <a:xfrm>
            <a:off x="1600200" y="3352800"/>
            <a:ext cx="6629400" cy="32766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6" name="Shape 746"/>
        <p:cNvGrpSpPr/>
        <p:nvPr/>
      </p:nvGrpSpPr>
      <p:grpSpPr>
        <a:xfrm>
          <a:off x="0" y="0"/>
          <a:ext cx="0" cy="0"/>
          <a:chOff x="0" y="0"/>
          <a:chExt cx="0" cy="0"/>
        </a:xfrm>
      </p:grpSpPr>
      <p:sp>
        <p:nvSpPr>
          <p:cNvPr id="747" name="Google Shape;747;p9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9.3  Java Interfaces - The Implementation Perspective</a:t>
            </a:r>
            <a:endParaRPr/>
          </a:p>
        </p:txBody>
      </p:sp>
      <p:sp>
        <p:nvSpPr>
          <p:cNvPr id="748" name="Google Shape;748;p95"/>
          <p:cNvSpPr txBox="1"/>
          <p:nvPr>
            <p:ph idx="4294967295" type="body"/>
          </p:nvPr>
        </p:nvSpPr>
        <p:spPr>
          <a:xfrm>
            <a:off x="838200" y="1600200"/>
            <a:ext cx="7848600" cy="4953000"/>
          </a:xfrm>
          <a:prstGeom prst="rect">
            <a:avLst/>
          </a:prstGeom>
          <a:solidFill>
            <a:srgbClr val="DFDFDF"/>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public void draw (Pen p) {</a:t>
            </a:r>
            <a:endParaRPr/>
          </a:p>
          <a:p>
            <a:pPr indent="-342900" lvl="0" marL="34290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double side = 2.0 * Math.PI * radius / 120.0;</a:t>
            </a:r>
            <a:endParaRPr/>
          </a:p>
          <a:p>
            <a:pPr indent="-342900" lvl="0" marL="34290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p.up();</a:t>
            </a:r>
            <a:endParaRPr/>
          </a:p>
          <a:p>
            <a:pPr indent="-342900" lvl="0" marL="34290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p.move (xPos + radius, yPos - side / 2.0);</a:t>
            </a:r>
            <a:endParaRPr/>
          </a:p>
          <a:p>
            <a:pPr indent="-342900" lvl="0" marL="34290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p.setDirection (90);</a:t>
            </a:r>
            <a:endParaRPr/>
          </a:p>
          <a:p>
            <a:pPr indent="-342900" lvl="0" marL="34290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p.down();</a:t>
            </a:r>
            <a:endParaRPr/>
          </a:p>
          <a:p>
            <a:pPr indent="-342900" lvl="0" marL="34290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for (int i = 0; i &lt; 120; i++){</a:t>
            </a:r>
            <a:endParaRPr/>
          </a:p>
          <a:p>
            <a:pPr indent="-342900" lvl="0" marL="34290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p.move (side);</a:t>
            </a:r>
            <a:endParaRPr/>
          </a:p>
          <a:p>
            <a:pPr indent="-342900" lvl="0" marL="34290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p.turn (3);</a:t>
            </a:r>
            <a:endParaRPr/>
          </a:p>
          <a:p>
            <a:pPr indent="-342900" lvl="0" marL="34290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342900" lvl="0" marL="34290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342900" lvl="0" marL="34290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342900" lvl="0" marL="34290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public double getXPos() {</a:t>
            </a:r>
            <a:endParaRPr/>
          </a:p>
          <a:p>
            <a:pPr indent="-342900" lvl="0" marL="34290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return xPos;</a:t>
            </a:r>
            <a:endParaRPr/>
          </a:p>
          <a:p>
            <a:pPr indent="-342900" lvl="0" marL="34290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342900" lvl="0" marL="34290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342900" lvl="0" marL="34290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public double getYPos() {</a:t>
            </a:r>
            <a:endParaRPr/>
          </a:p>
          <a:p>
            <a:pPr indent="-342900" lvl="0" marL="34290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return yPos;</a:t>
            </a:r>
            <a:endParaRPr/>
          </a:p>
          <a:p>
            <a:pPr indent="-342900" lvl="0" marL="34290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241300" lvl="0" marL="342900" marR="0" rtl="0" algn="l">
              <a:lnSpc>
                <a:spcPct val="100000"/>
              </a:lnSpc>
              <a:spcBef>
                <a:spcPts val="320"/>
              </a:spcBef>
              <a:spcAft>
                <a:spcPts val="0"/>
              </a:spcAft>
              <a:buClr>
                <a:schemeClr val="dk1"/>
              </a:buClr>
              <a:buSzPts val="1600"/>
              <a:buFont typeface="Tahoma"/>
              <a:buNone/>
            </a:pPr>
            <a:r>
              <a:t/>
            </a:r>
            <a:endParaRPr b="0" i="0" sz="1600" u="none">
              <a:solidFill>
                <a:srgbClr val="000000"/>
              </a:solidFill>
              <a:latin typeface="Courier"/>
              <a:ea typeface="Courier"/>
              <a:cs typeface="Courier"/>
              <a:sym typeface="Courie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2" name="Shape 752"/>
        <p:cNvGrpSpPr/>
        <p:nvPr/>
      </p:nvGrpSpPr>
      <p:grpSpPr>
        <a:xfrm>
          <a:off x="0" y="0"/>
          <a:ext cx="0" cy="0"/>
          <a:chOff x="0" y="0"/>
          <a:chExt cx="0" cy="0"/>
        </a:xfrm>
      </p:grpSpPr>
      <p:sp>
        <p:nvSpPr>
          <p:cNvPr id="753" name="Google Shape;753;p9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9.3  Java Interfaces - The Implementation Perspective</a:t>
            </a:r>
            <a:endParaRPr/>
          </a:p>
        </p:txBody>
      </p:sp>
      <p:sp>
        <p:nvSpPr>
          <p:cNvPr id="754" name="Google Shape;754;p96"/>
          <p:cNvSpPr txBox="1"/>
          <p:nvPr/>
        </p:nvSpPr>
        <p:spPr>
          <a:xfrm>
            <a:off x="990600" y="1676400"/>
            <a:ext cx="7315200" cy="4760912"/>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public void move (double xLoc, double yLoc)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xPos = xLoc;</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yPos = yLoc;</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public void stretchBy (double factor)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radius *= factor;</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public String toString()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String str = "CIRCLE\n"</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 "Radius: " + radius + "\n"</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 "(X,Y) Position: (" + xPos + "," + yPos + ")\n"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 "Area: " + area();</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return str;</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8" name="Shape 758"/>
        <p:cNvGrpSpPr/>
        <p:nvPr/>
      </p:nvGrpSpPr>
      <p:grpSpPr>
        <a:xfrm>
          <a:off x="0" y="0"/>
          <a:ext cx="0" cy="0"/>
          <a:chOff x="0" y="0"/>
          <a:chExt cx="0" cy="0"/>
        </a:xfrm>
      </p:grpSpPr>
      <p:sp>
        <p:nvSpPr>
          <p:cNvPr id="759" name="Google Shape;759;p9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9.3  Java Interfaces - The Implementation Perspective</a:t>
            </a:r>
            <a:endParaRPr/>
          </a:p>
        </p:txBody>
      </p:sp>
      <p:sp>
        <p:nvSpPr>
          <p:cNvPr id="760" name="Google Shape;760;p97"/>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Testing the Classes</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We now write a small test program that instantiates a circle and a rectangle and subjects them to a few basic manipulations.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Embedded comments explain what is happening, and Figure 9-2 shows the output: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4" name="Shape 764"/>
        <p:cNvGrpSpPr/>
        <p:nvPr/>
      </p:nvGrpSpPr>
      <p:grpSpPr>
        <a:xfrm>
          <a:off x="0" y="0"/>
          <a:ext cx="0" cy="0"/>
          <a:chOff x="0" y="0"/>
          <a:chExt cx="0" cy="0"/>
        </a:xfrm>
      </p:grpSpPr>
      <p:sp>
        <p:nvSpPr>
          <p:cNvPr id="765" name="Google Shape;765;p9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9.3  Java Interfaces - The Implementation Perspective</a:t>
            </a:r>
            <a:endParaRPr/>
          </a:p>
        </p:txBody>
      </p:sp>
      <p:sp>
        <p:nvSpPr>
          <p:cNvPr id="766" name="Google Shape;766;p98"/>
          <p:cNvSpPr txBox="1"/>
          <p:nvPr/>
        </p:nvSpPr>
        <p:spPr>
          <a:xfrm>
            <a:off x="838200" y="1524000"/>
            <a:ext cx="7848600" cy="5011737"/>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import TurtleGraphics.*;</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import java.awt.Color;</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import TerminalIO.KeyboardReader;</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public class </a:t>
            </a:r>
            <a:r>
              <a:rPr b="1" i="0" lang="en-US" sz="1600" u="none">
                <a:solidFill>
                  <a:srgbClr val="000000"/>
                </a:solidFill>
                <a:latin typeface="Courier"/>
                <a:ea typeface="Courier"/>
                <a:cs typeface="Courier"/>
                <a:sym typeface="Courier"/>
              </a:rPr>
              <a:t>TestShapes</a:t>
            </a: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public static void main (String[] args)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 Declare and instantiate a pen, a circle and a rectangle</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Pen p = new StandardPen();</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Shape s1 = new Circle (20, 20, 20);</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Shape s2 = new Rect (-20, -20, 10, 20);</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 Draw the circle and rectangle</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s1.draw (p);</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s2.draw (p);</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 Display a description of the circle and rectangle</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System.out.println (s1);  // toString method called implicitly</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System.out.println (s2);  // toString method called implicitly</a:t>
            </a:r>
            <a:endParaRPr/>
          </a:p>
          <a:p>
            <a:pPr indent="0" lvl="0" marL="0" marR="0" rtl="0" algn="l">
              <a:lnSpc>
                <a:spcPct val="100000"/>
              </a:lnSpc>
              <a:spcBef>
                <a:spcPts val="0"/>
              </a:spcBef>
              <a:spcAft>
                <a:spcPts val="0"/>
              </a:spcAft>
              <a:buNone/>
            </a:pPr>
            <a:r>
              <a:t/>
            </a:r>
            <a:endParaRPr b="0" i="0" sz="1600" u="none">
              <a:solidFill>
                <a:srgbClr val="000000"/>
              </a:solidFill>
              <a:latin typeface="Courier"/>
              <a:ea typeface="Courier"/>
              <a:cs typeface="Courier"/>
              <a:sym typeface="Courie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0" name="Shape 770"/>
        <p:cNvGrpSpPr/>
        <p:nvPr/>
      </p:nvGrpSpPr>
      <p:grpSpPr>
        <a:xfrm>
          <a:off x="0" y="0"/>
          <a:ext cx="0" cy="0"/>
          <a:chOff x="0" y="0"/>
          <a:chExt cx="0" cy="0"/>
        </a:xfrm>
      </p:grpSpPr>
      <p:sp>
        <p:nvSpPr>
          <p:cNvPr id="771" name="Google Shape;771;p9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9.3  Java Interfaces - The Implementation Perspective</a:t>
            </a:r>
            <a:endParaRPr/>
          </a:p>
        </p:txBody>
      </p:sp>
      <p:sp>
        <p:nvSpPr>
          <p:cNvPr id="772" name="Google Shape;772;p99"/>
          <p:cNvSpPr txBox="1"/>
          <p:nvPr/>
        </p:nvSpPr>
        <p:spPr>
          <a:xfrm>
            <a:off x="914400" y="1828800"/>
            <a:ext cx="7543800" cy="4384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Courier"/>
              <a:buNone/>
            </a:pPr>
            <a:r>
              <a:rPr b="0" i="0" lang="en-US" sz="9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900"/>
              <a:buFont typeface="Courier"/>
              <a:buNone/>
            </a:pPr>
            <a:r>
              <a:rPr b="0" i="0" lang="en-US" sz="900" u="none">
                <a:solidFill>
                  <a:srgbClr val="000000"/>
                </a:solidFill>
                <a:latin typeface="Courier"/>
                <a:ea typeface="Courier"/>
                <a:cs typeface="Courier"/>
                <a:sym typeface="Courier"/>
              </a:rPr>
              <a:t>      </a:t>
            </a:r>
            <a:r>
              <a:rPr b="0" i="0" lang="en-US" sz="1600" u="none">
                <a:solidFill>
                  <a:srgbClr val="000000"/>
                </a:solidFill>
                <a:latin typeface="Courier"/>
                <a:ea typeface="Courier"/>
                <a:cs typeface="Courier"/>
                <a:sym typeface="Courier"/>
              </a:rPr>
              <a:t>// Pause until the user is ready to continue</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KeyboardReader reader = new KeyboardReader();</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reader.pause();</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 Erase the circle and rectangle</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p.setColor (Color.white);</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s1.draw (p);</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s2.draw (p);</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p.setColor (Color.red);</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 Move the circle and rectangle, change their size, and redraw</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s1.move (30, 30);           s2.move (-30, -30);</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s1.stretchBy (2);           s2.stretchBy (2);</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s1.draw (p);                s2.draw (p);</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None/>
            </a:pPr>
            <a:r>
              <a:t/>
            </a:r>
            <a:endParaRPr b="0" i="0" sz="1600" u="none">
              <a:solidFill>
                <a:srgbClr val="000000"/>
              </a:solidFill>
              <a:latin typeface="Courier"/>
              <a:ea typeface="Courier"/>
              <a:cs typeface="Courier"/>
              <a:sym typeface="Courie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6" name="Shape 776"/>
        <p:cNvGrpSpPr/>
        <p:nvPr/>
      </p:nvGrpSpPr>
      <p:grpSpPr>
        <a:xfrm>
          <a:off x="0" y="0"/>
          <a:ext cx="0" cy="0"/>
          <a:chOff x="0" y="0"/>
          <a:chExt cx="0" cy="0"/>
        </a:xfrm>
      </p:grpSpPr>
      <p:sp>
        <p:nvSpPr>
          <p:cNvPr id="777" name="Google Shape;777;p10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9.3  Java Interfaces - The Implementation Perspective</a:t>
            </a:r>
            <a:endParaRPr/>
          </a:p>
        </p:txBody>
      </p:sp>
      <p:pic>
        <p:nvPicPr>
          <p:cNvPr id="778" name="Google Shape;778;p100"/>
          <p:cNvPicPr preferRelativeResize="0"/>
          <p:nvPr>
            <p:ph idx="1" type="body"/>
          </p:nvPr>
        </p:nvPicPr>
        <p:blipFill rotWithShape="1">
          <a:blip r:embed="rId3">
            <a:alphaModFix/>
          </a:blip>
          <a:srcRect b="0" l="0" r="0" t="0"/>
          <a:stretch/>
        </p:blipFill>
        <p:spPr>
          <a:xfrm>
            <a:off x="685800" y="1828800"/>
            <a:ext cx="8077200" cy="3602037"/>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2" name="Shape 782"/>
        <p:cNvGrpSpPr/>
        <p:nvPr/>
      </p:nvGrpSpPr>
      <p:grpSpPr>
        <a:xfrm>
          <a:off x="0" y="0"/>
          <a:ext cx="0" cy="0"/>
          <a:chOff x="0" y="0"/>
          <a:chExt cx="0" cy="0"/>
        </a:xfrm>
      </p:grpSpPr>
      <p:sp>
        <p:nvSpPr>
          <p:cNvPr id="783" name="Google Shape;783;p10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9.3  Java Interfaces - The Implementation Perspective</a:t>
            </a:r>
            <a:endParaRPr/>
          </a:p>
        </p:txBody>
      </p:sp>
      <p:sp>
        <p:nvSpPr>
          <p:cNvPr id="784" name="Google Shape;784;p101"/>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Final Observations</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An interface contains only methods, never variables.</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methods in an interface are usually public.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If more than one class implements an interface, its methods are polymorphic.</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class can implement methods in addition to those listed in the interface.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class can implement more than one interface.</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Interfaces can be organized in an inheritance hierarchy.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8" name="Shape 788"/>
        <p:cNvGrpSpPr/>
        <p:nvPr/>
      </p:nvGrpSpPr>
      <p:grpSpPr>
        <a:xfrm>
          <a:off x="0" y="0"/>
          <a:ext cx="0" cy="0"/>
          <a:chOff x="0" y="0"/>
          <a:chExt cx="0" cy="0"/>
        </a:xfrm>
      </p:grpSpPr>
      <p:sp>
        <p:nvSpPr>
          <p:cNvPr id="789" name="Google Shape;789;p10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9.4  Code Reuse Through Inheritance</a:t>
            </a:r>
            <a:endParaRPr/>
          </a:p>
        </p:txBody>
      </p:sp>
      <p:sp>
        <p:nvSpPr>
          <p:cNvPr id="790" name="Google Shape;790;p102"/>
          <p:cNvSpPr txBox="1"/>
          <p:nvPr>
            <p:ph idx="1" type="body"/>
          </p:nvPr>
        </p:nvSpPr>
        <p:spPr>
          <a:xfrm>
            <a:off x="685800" y="1905000"/>
            <a:ext cx="79248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Review of Terminology</a:t>
            </a:r>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Figure 9-3 shows part of a class hierarchy, with </a:t>
            </a:r>
            <a:r>
              <a:rPr b="0" i="0" lang="en-US" sz="2000" u="none" cap="none" strike="noStrike">
                <a:solidFill>
                  <a:schemeClr val="dk1"/>
                </a:solidFill>
                <a:latin typeface="Century Gothic"/>
                <a:ea typeface="Century Gothic"/>
                <a:cs typeface="Century Gothic"/>
                <a:sym typeface="Century Gothic"/>
              </a:rPr>
              <a:t>Object</a:t>
            </a:r>
            <a:r>
              <a:rPr b="0" i="0" lang="en-US" sz="2000" u="none" cap="none" strike="noStrike">
                <a:solidFill>
                  <a:schemeClr val="dk1"/>
                </a:solidFill>
                <a:latin typeface="Tahoma"/>
                <a:ea typeface="Tahoma"/>
                <a:cs typeface="Tahoma"/>
                <a:sym typeface="Tahoma"/>
              </a:rPr>
              <a:t> as always at the </a:t>
            </a:r>
            <a:r>
              <a:rPr b="1" i="1" lang="en-US" sz="2000" u="none" cap="none" strike="noStrike">
                <a:solidFill>
                  <a:schemeClr val="dk1"/>
                </a:solidFill>
                <a:latin typeface="Tahoma"/>
                <a:ea typeface="Tahoma"/>
                <a:cs typeface="Tahoma"/>
                <a:sym typeface="Tahoma"/>
              </a:rPr>
              <a:t>root</a:t>
            </a:r>
            <a:r>
              <a:rPr b="0" i="0" lang="en-US" sz="2000" u="none" cap="none" strike="noStrike">
                <a:solidFill>
                  <a:schemeClr val="dk1"/>
                </a:solidFill>
                <a:latin typeface="Tahoma"/>
                <a:ea typeface="Tahoma"/>
                <a:cs typeface="Tahoma"/>
                <a:sym typeface="Tahoma"/>
              </a:rPr>
              <a:t> (the top position in an upside down tree). </a:t>
            </a:r>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Below </a:t>
            </a:r>
            <a:r>
              <a:rPr b="0" i="0" lang="en-US" sz="2000" u="none" cap="none" strike="noStrike">
                <a:solidFill>
                  <a:schemeClr val="dk1"/>
                </a:solidFill>
                <a:latin typeface="Century Gothic"/>
                <a:ea typeface="Century Gothic"/>
                <a:cs typeface="Century Gothic"/>
                <a:sym typeface="Century Gothic"/>
              </a:rPr>
              <a:t>Object</a:t>
            </a:r>
            <a:r>
              <a:rPr b="0" i="0" lang="en-US" sz="2000" u="none" cap="none" strike="noStrike">
                <a:solidFill>
                  <a:schemeClr val="dk1"/>
                </a:solidFill>
                <a:latin typeface="Tahoma"/>
                <a:ea typeface="Tahoma"/>
                <a:cs typeface="Tahoma"/>
                <a:sym typeface="Tahoma"/>
              </a:rPr>
              <a:t> are its subclasses, but we show only one, which we call AAA. </a:t>
            </a:r>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Because AAA is immediately below </a:t>
            </a:r>
            <a:r>
              <a:rPr b="0" i="0" lang="en-US" sz="2000" u="none" cap="none" strike="noStrike">
                <a:solidFill>
                  <a:schemeClr val="dk1"/>
                </a:solidFill>
                <a:latin typeface="Century Gothic"/>
                <a:ea typeface="Century Gothic"/>
                <a:cs typeface="Century Gothic"/>
                <a:sym typeface="Century Gothic"/>
              </a:rPr>
              <a:t>Object</a:t>
            </a:r>
            <a:r>
              <a:rPr b="0" i="0" lang="en-US" sz="2000" u="none" cap="none" strike="noStrike">
                <a:solidFill>
                  <a:schemeClr val="dk1"/>
                </a:solidFill>
                <a:latin typeface="Tahoma"/>
                <a:ea typeface="Tahoma"/>
                <a:cs typeface="Tahoma"/>
                <a:sym typeface="Tahoma"/>
              </a:rPr>
              <a:t>, we say that it extends </a:t>
            </a:r>
            <a:r>
              <a:rPr b="0" i="0" lang="en-US" sz="2000" u="none" cap="none" strike="noStrike">
                <a:solidFill>
                  <a:schemeClr val="dk1"/>
                </a:solidFill>
                <a:latin typeface="Century Gothic"/>
                <a:ea typeface="Century Gothic"/>
                <a:cs typeface="Century Gothic"/>
                <a:sym typeface="Century Gothic"/>
              </a:rPr>
              <a:t>Object</a:t>
            </a:r>
            <a:r>
              <a:rPr b="0" i="0" lang="en-US" sz="2000" u="none" cap="none" strike="noStrike">
                <a:solidFill>
                  <a:schemeClr val="dk1"/>
                </a:solidFill>
                <a:latin typeface="Tahoma"/>
                <a:ea typeface="Tahoma"/>
                <a:cs typeface="Tahoma"/>
                <a:sym typeface="Tahoma"/>
              </a:rPr>
              <a:t>. Similarly, BBB and CCC extend AAA. </a:t>
            </a:r>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class immediately above another is called its superclass, so AAA is the superclass of BBB and CCC. </a:t>
            </a:r>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 class can have many subclasses, and all classes, except </a:t>
            </a:r>
            <a:r>
              <a:rPr b="0" i="0" lang="en-US" sz="2000" u="none" cap="none" strike="noStrike">
                <a:solidFill>
                  <a:schemeClr val="dk1"/>
                </a:solidFill>
                <a:latin typeface="Century Gothic"/>
                <a:ea typeface="Century Gothic"/>
                <a:cs typeface="Century Gothic"/>
                <a:sym typeface="Century Gothic"/>
              </a:rPr>
              <a:t>Object</a:t>
            </a:r>
            <a:r>
              <a:rPr b="0" i="0" lang="en-US" sz="2000" u="none" cap="none" strike="noStrike">
                <a:solidFill>
                  <a:schemeClr val="dk1"/>
                </a:solidFill>
                <a:latin typeface="Tahoma"/>
                <a:ea typeface="Tahoma"/>
                <a:cs typeface="Tahoma"/>
                <a:sym typeface="Tahoma"/>
              </a:rPr>
              <a:t>, have exactly one superclass. The </a:t>
            </a:r>
            <a:r>
              <a:rPr b="1" i="1" lang="en-US" sz="2000" u="none" cap="none" strike="noStrike">
                <a:solidFill>
                  <a:schemeClr val="dk1"/>
                </a:solidFill>
                <a:latin typeface="Tahoma"/>
                <a:ea typeface="Tahoma"/>
                <a:cs typeface="Tahoma"/>
                <a:sym typeface="Tahoma"/>
              </a:rPr>
              <a:t>descendants</a:t>
            </a:r>
            <a:r>
              <a:rPr b="0" i="0" lang="en-US" sz="2000" u="none" cap="none" strike="noStrike">
                <a:solidFill>
                  <a:schemeClr val="dk1"/>
                </a:solidFill>
                <a:latin typeface="Tahoma"/>
                <a:ea typeface="Tahoma"/>
                <a:cs typeface="Tahoma"/>
                <a:sym typeface="Tahoma"/>
              </a:rPr>
              <a:t> of a class consist of its subclasses, plus their subclasses, etc.</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4" name="Shape 794"/>
        <p:cNvGrpSpPr/>
        <p:nvPr/>
      </p:nvGrpSpPr>
      <p:grpSpPr>
        <a:xfrm>
          <a:off x="0" y="0"/>
          <a:ext cx="0" cy="0"/>
          <a:chOff x="0" y="0"/>
          <a:chExt cx="0" cy="0"/>
        </a:xfrm>
      </p:grpSpPr>
      <p:sp>
        <p:nvSpPr>
          <p:cNvPr id="795" name="Google Shape;795;p10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9.4  Code Reuse Through Inheritance</a:t>
            </a:r>
            <a:endParaRPr/>
          </a:p>
        </p:txBody>
      </p:sp>
      <p:pic>
        <p:nvPicPr>
          <p:cNvPr id="796" name="Google Shape;796;p103"/>
          <p:cNvPicPr preferRelativeResize="0"/>
          <p:nvPr>
            <p:ph idx="1" type="body"/>
          </p:nvPr>
        </p:nvPicPr>
        <p:blipFill rotWithShape="1">
          <a:blip r:embed="rId3">
            <a:alphaModFix/>
          </a:blip>
          <a:srcRect b="0" l="0" r="0" t="0"/>
          <a:stretch/>
        </p:blipFill>
        <p:spPr>
          <a:xfrm>
            <a:off x="762000" y="1676400"/>
            <a:ext cx="7848600" cy="487680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0" name="Shape 800"/>
        <p:cNvGrpSpPr/>
        <p:nvPr/>
      </p:nvGrpSpPr>
      <p:grpSpPr>
        <a:xfrm>
          <a:off x="0" y="0"/>
          <a:ext cx="0" cy="0"/>
          <a:chOff x="0" y="0"/>
          <a:chExt cx="0" cy="0"/>
        </a:xfrm>
      </p:grpSpPr>
      <p:sp>
        <p:nvSpPr>
          <p:cNvPr id="801" name="Google Shape;801;p10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9.4  Code Reuse Through Inheritance</a:t>
            </a:r>
            <a:endParaRPr/>
          </a:p>
        </p:txBody>
      </p:sp>
      <p:sp>
        <p:nvSpPr>
          <p:cNvPr id="802" name="Google Shape;802;p104"/>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Wheel as a Subclass of Circle</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As our first illustration of inheritance, we implement the class </a:t>
            </a:r>
            <a:r>
              <a:rPr b="0" i="0" lang="en-US" sz="2800" u="none" cap="none" strike="noStrike">
                <a:solidFill>
                  <a:schemeClr val="dk1"/>
                </a:solidFill>
                <a:latin typeface="Century Gothic"/>
                <a:ea typeface="Century Gothic"/>
                <a:cs typeface="Century Gothic"/>
                <a:sym typeface="Century Gothic"/>
              </a:rPr>
              <a:t>Wheel</a:t>
            </a:r>
            <a:r>
              <a:rPr b="0" i="0" lang="en-US" sz="2800" u="none" cap="none" strike="noStrike">
                <a:solidFill>
                  <a:schemeClr val="dk1"/>
                </a:solidFill>
                <a:latin typeface="Tahoma"/>
                <a:ea typeface="Tahoma"/>
                <a:cs typeface="Tahoma"/>
                <a:sym typeface="Tahoma"/>
              </a:rPr>
              <a:t> as a subclass of </a:t>
            </a:r>
            <a:r>
              <a:rPr b="0" i="0" lang="en-US" sz="2800" u="none" cap="none" strike="noStrike">
                <a:solidFill>
                  <a:schemeClr val="dk1"/>
                </a:solidFill>
                <a:latin typeface="Century Gothic"/>
                <a:ea typeface="Century Gothic"/>
                <a:cs typeface="Century Gothic"/>
                <a:sym typeface="Century Gothic"/>
              </a:rPr>
              <a:t>Circle</a:t>
            </a:r>
            <a:r>
              <a:rPr b="0" i="0" lang="en-US" sz="2800" u="none" cap="none" strike="noStrike">
                <a:solidFill>
                  <a:schemeClr val="dk1"/>
                </a:solidFill>
                <a:latin typeface="Tahoma"/>
                <a:ea typeface="Tahoma"/>
                <a:cs typeface="Tahoma"/>
                <a:sym typeface="Tahoma"/>
              </a:rPr>
              <a:t>.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 wheel is just a circle with spokes, so much of the code needed to implement </a:t>
            </a:r>
            <a:r>
              <a:rPr b="0" i="0" lang="en-US" sz="2800" u="none" cap="none" strike="noStrike">
                <a:solidFill>
                  <a:schemeClr val="dk1"/>
                </a:solidFill>
                <a:latin typeface="Century Gothic"/>
                <a:ea typeface="Century Gothic"/>
                <a:cs typeface="Century Gothic"/>
                <a:sym typeface="Century Gothic"/>
              </a:rPr>
              <a:t>Wheel</a:t>
            </a:r>
            <a:r>
              <a:rPr b="0" i="0" lang="en-US" sz="2800" u="none" cap="none" strike="noStrike">
                <a:solidFill>
                  <a:schemeClr val="dk1"/>
                </a:solidFill>
                <a:latin typeface="Tahoma"/>
                <a:ea typeface="Tahoma"/>
                <a:cs typeface="Tahoma"/>
                <a:sym typeface="Tahoma"/>
              </a:rPr>
              <a:t> is already in </a:t>
            </a:r>
            <a:r>
              <a:rPr b="0" i="0" lang="en-US" sz="2800" u="none" cap="none" strike="noStrike">
                <a:solidFill>
                  <a:schemeClr val="dk1"/>
                </a:solidFill>
                <a:latin typeface="Century Gothic"/>
                <a:ea typeface="Century Gothic"/>
                <a:cs typeface="Century Gothic"/>
                <a:sym typeface="Century Gothic"/>
              </a:rPr>
              <a:t>Circle</a:t>
            </a:r>
            <a:r>
              <a:rPr b="0" i="0" lang="en-US" sz="2800" u="none" cap="none" strike="noStrike">
                <a:solidFill>
                  <a:schemeClr val="dk1"/>
                </a:solidFill>
                <a:latin typeface="Tahoma"/>
                <a:ea typeface="Tahoma"/>
                <a:cs typeface="Tahoma"/>
                <a:sym typeface="Tahoma"/>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print">
  <a:themeElements>
    <a:clrScheme name="Blueprint">
      <a:dk1>
        <a:srgbClr val="40458C"/>
      </a:dk1>
      <a:lt1>
        <a:srgbClr val="FFFFFF"/>
      </a:lt1>
      <a:dk2>
        <a:srgbClr val="660066"/>
      </a:dk2>
      <a:lt2>
        <a:srgbClr val="B7C1EB"/>
      </a:lt2>
      <a:accent1>
        <a:srgbClr val="ECD882"/>
      </a:accent1>
      <a:accent2>
        <a:srgbClr val="B2B2B2"/>
      </a:accent2>
      <a:accent3>
        <a:srgbClr val="FFFFFF"/>
      </a:accent3>
      <a:accent4>
        <a:srgbClr val="ECD882"/>
      </a:accent4>
      <a:accent5>
        <a:srgbClr val="B2B2B2"/>
      </a:accent5>
      <a:accent6>
        <a:srgbClr val="FFFFFF"/>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