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Java, object REFERENCES are passed as parameters, not the objects themselves.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References, like primitives, are passed by value.   A method can follow a reference , though, and modify the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(Note: since the reference is passed by value, the called method cannot change WHICH object the reference points to (cannot modify the value of the reference) in a way that the calling method would see the change.)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9" name="Google Shape;79;p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3" name="Google Shape;133;p2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4" name="Google Shape;134;p2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135" name="Google Shape;135;p2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 flipH="1" rot="-5400000">
                <a:off x="425" y="860"/>
                <a:ext cx="156" cy="157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9" name="Google Shape;139;p2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140" name="Google Shape;140;p2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 rot="5400000">
                <a:off x="5096" y="3346"/>
                <a:ext cx="156" cy="157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43" name="Google Shape;143;p2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4" name="Google Shape;144;p2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3" name="Google Shape;13;p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4" name="Google Shape;14;p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" name="Google Shape;36;p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7" name="Google Shape;37;p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" name="Google Shape;65;p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6" name="Google Shape;66;p1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8" name="Google Shape;68;p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9" name="Google Shape;69;p1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flipH="1">
                <a:off x="217" y="916"/>
                <a:ext cx="239" cy="239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72" name="Google Shape;72;p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3" name="Google Shape;73;p1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ctrTitle"/>
          </p:nvPr>
        </p:nvSpPr>
        <p:spPr>
          <a:xfrm>
            <a:off x="914400" y="1143000"/>
            <a:ext cx="76787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C++ -&gt; Java - A High School Teacher's Perspective</a:t>
            </a:r>
            <a:endParaRPr/>
          </a:p>
        </p:txBody>
      </p:sp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David B. Levine and Alyce Brady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15"/>
          <p:cNvSpPr txBox="1"/>
          <p:nvPr>
            <p:ph type="title"/>
          </p:nvPr>
        </p:nvSpPr>
        <p:spPr>
          <a:xfrm>
            <a:off x="685800" y="685800"/>
            <a:ext cx="769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Member function calls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C++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685800" y="2133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penny.flip();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robot.moveTo(newLoc);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16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Method invocation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685800" y="2133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penny.flip();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robot.moveTo(newLoc);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Parameter Passing</a:t>
            </a:r>
            <a:endParaRPr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62000" y="1676400"/>
            <a:ext cx="7848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			(default)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 		(if specified)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 Reference 	(if specified)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762000" y="3886200"/>
            <a:ext cx="8229600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Java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			(for primitives)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			(for object references, so</a:t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looks like by reference)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Classes and Objects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69" name="Google Shape;269;p18"/>
          <p:cNvSpPr txBox="1"/>
          <p:nvPr>
            <p:ph idx="1" type="body"/>
          </p:nvPr>
        </p:nvSpPr>
        <p:spPr>
          <a:xfrm>
            <a:off x="762000" y="1676400"/>
            <a:ext cx="7848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data and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interfaces through .h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Topic can be ignored (albeit unadvisedly)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762000" y="3810000"/>
            <a:ext cx="8229600" cy="310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Java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data and methods    (declare visibility of each separately)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Specify external view through documentation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Topic CANNOT be ignored (though some try!)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76" name="Google Shape;27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Key difference in Java</a:t>
            </a:r>
            <a:endParaRPr/>
          </a:p>
        </p:txBody>
      </p:sp>
      <p:sp>
        <p:nvSpPr>
          <p:cNvPr id="278" name="Google Shape;278;p1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Everything is tied to a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Almost everything is tied to an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data and methods are tied to classes, not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main(String[] args)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Math.abs(int 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System.out.println(String message)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20"/>
          <p:cNvSpPr txBox="1"/>
          <p:nvPr>
            <p:ph type="title"/>
          </p:nvPr>
        </p:nvSpPr>
        <p:spPr>
          <a:xfrm>
            <a:off x="6096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Hello World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C++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762000" y="1524000"/>
            <a:ext cx="7716837" cy="40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&lt;iostream.h&gt;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cout &lt;&lt; “Hello world” &lt;&lt; 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21"/>
          <p:cNvSpPr txBox="1"/>
          <p:nvPr>
            <p:ph type="title"/>
          </p:nvPr>
        </p:nvSpPr>
        <p:spPr>
          <a:xfrm>
            <a:off x="6096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Hello World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762000" y="1524000"/>
            <a:ext cx="8091487" cy="352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public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System.out.println(“Hello world”);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22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Strings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C++  (AP C++)</a:t>
            </a:r>
            <a:endParaRPr/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685800" y="16764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apstring 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apstring s1 = “Hello, 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apstring s2(“World”);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apstring s3 = s2;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cout &lt;&lt;  s1 + s3;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Strings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310" name="Google Shape;310;p23"/>
          <p:cNvSpPr txBox="1"/>
          <p:nvPr>
            <p:ph idx="1" type="body"/>
          </p:nvPr>
        </p:nvSpPr>
        <p:spPr>
          <a:xfrm>
            <a:off x="6858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 s;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 s1 = “Hello, 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 s2 = new String(“World”);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 s3 = s2;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System.out.println(s1 + s3);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24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Strings are Unusual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318" name="Google Shape;318;p24"/>
          <p:cNvSpPr txBox="1"/>
          <p:nvPr>
            <p:ph idx="1" type="body"/>
          </p:nvPr>
        </p:nvSpPr>
        <p:spPr>
          <a:xfrm>
            <a:off x="6858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constants look like those in C/C++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String s1 = “Hello, ”;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is only class with </a:t>
            </a:r>
            <a:r>
              <a:rPr b="0" i="0" lang="en-US" sz="2800" u="none">
                <a:solidFill>
                  <a:srgbClr val="FFCC66"/>
                </a:solidFill>
                <a:latin typeface="Tahoma"/>
                <a:ea typeface="Tahoma"/>
                <a:cs typeface="Tahoma"/>
                <a:sym typeface="Tahoma"/>
              </a:rPr>
              <a:t>operator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System.out.println(s1 + s3);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Motivation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838200" y="19050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Question at a College Board Workshop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143000" y="3429000"/>
            <a:ext cx="7162800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“How much (and what) will change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when I switch from teaching C++ to teaching Java?”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I/O  (A Key Difference)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762000" y="1676400"/>
            <a:ext cx="7848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cin/cout, streams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text-based  (graphics are an add-on)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 be tested on the exam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762000" y="3886200"/>
            <a:ext cx="8229600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Java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System.out.println(String message);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graphical i/o: forms, applets, text fields, etc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industrial-strength class hierarchy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WHATEVER YOUR BOOK SUGGESTS!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33" name="Google Shape;33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26"/>
          <p:cNvSpPr txBox="1"/>
          <p:nvPr>
            <p:ph type="title"/>
          </p:nvPr>
        </p:nvSpPr>
        <p:spPr>
          <a:xfrm>
            <a:off x="533400" y="685800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Linear Aggregate Structures</a:t>
            </a:r>
            <a:endParaRPr/>
          </a:p>
        </p:txBody>
      </p:sp>
      <p:sp>
        <p:nvSpPr>
          <p:cNvPr id="335" name="Google Shape;335;p26"/>
          <p:cNvSpPr txBox="1"/>
          <p:nvPr>
            <p:ph idx="1" type="body"/>
          </p:nvPr>
        </p:nvSpPr>
        <p:spPr>
          <a:xfrm>
            <a:off x="685800" y="1446212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C++ arrays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bounds checking; can’t resize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685800" y="2362200"/>
            <a:ext cx="67818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C++ vectors (apvector)</a:t>
            </a:r>
            <a:endParaRPr/>
          </a:p>
          <a:p>
            <a:pPr indent="-9144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Bounds checking; resizeable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685800" y="3429000"/>
            <a:ext cx="71628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Java arrays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Bounds checking; can’t resize 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685800" y="4419600"/>
            <a:ext cx="80772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Java ArrayLists</a:t>
            </a:r>
            <a:endParaRPr/>
          </a:p>
          <a:p>
            <a:pPr indent="-106679" lvl="1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Bounds checking; auto-sized; more methods; heterogeneous; O(1) access through “get”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44" name="Google Shape;34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Linked Structures</a:t>
            </a:r>
            <a:endParaRPr/>
          </a:p>
        </p:txBody>
      </p:sp>
      <p:sp>
        <p:nvSpPr>
          <p:cNvPr id="346" name="Google Shape;346;p27"/>
          <p:cNvSpPr txBox="1"/>
          <p:nvPr>
            <p:ph idx="1" type="body"/>
          </p:nvPr>
        </p:nvSpPr>
        <p:spPr>
          <a:xfrm>
            <a:off x="762000" y="1676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has NO pointers!</a:t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762000" y="3352800"/>
            <a:ext cx="76962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does have linked structures, e.g. linear linked lists, binary trees</a:t>
            </a:r>
            <a:endParaRPr/>
          </a:p>
        </p:txBody>
      </p:sp>
      <p:sp>
        <p:nvSpPr>
          <p:cNvPr id="348" name="Google Shape;348;p27"/>
          <p:cNvSpPr txBox="1"/>
          <p:nvPr/>
        </p:nvSpPr>
        <p:spPr>
          <a:xfrm>
            <a:off x="914400" y="3962400"/>
            <a:ext cx="73914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2133600" y="2362200"/>
            <a:ext cx="54102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Or nothing but pointers!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609600" y="1524000"/>
            <a:ext cx="72390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while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(key == p-&gt;data)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return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 = p-&gt;next;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609600" y="609600"/>
            <a:ext cx="82296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a linked list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in C++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63" name="Google Shape;36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609600" y="609600"/>
            <a:ext cx="80772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a linked list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in Java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609600" y="1524000"/>
            <a:ext cx="72390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while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(key == p.data())  // if primitives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return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 = p.next();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// or  “if (key.equals(p.data()))”			// if key and p.data() are objects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71" name="Google Shape;371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p30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Out with the old 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     (and how it changes)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73" name="Google Shape;373;p30"/>
          <p:cNvSpPr txBox="1"/>
          <p:nvPr>
            <p:ph idx="1" type="body"/>
          </p:nvPr>
        </p:nvSpPr>
        <p:spPr>
          <a:xfrm>
            <a:off x="762000" y="1676400"/>
            <a:ext cx="7848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more uses than MacGyver’s knife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Operator overloading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to clean up memory management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685800" y="3886200"/>
            <a:ext cx="8229600" cy="212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Java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Pascal/Ada-like use of const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 operator overloading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Automatic garbage collection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80" name="Google Shape;38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1" name="Google Shape;381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with the New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 (and what it used to be)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609600" y="14478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C++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Inheritance – It’s there, but it’s a pain and generally not taught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implementations of Abstract Data Types – through classes only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609600" y="4038600"/>
            <a:ext cx="82296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  Java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Inheritance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It’s there and it’s easy</a:t>
            </a:r>
            <a:endParaRPr/>
          </a:p>
          <a:p>
            <a:pPr indent="-10667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Multiple implementations through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keyword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389" name="Google Shape;389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0" name="Google Shape;390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Overall Changes </a:t>
            </a:r>
            <a:b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(one man’s opinion)</a:t>
            </a:r>
            <a:endParaRPr/>
          </a:p>
        </p:txBody>
      </p:sp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637" y="1397000"/>
            <a:ext cx="6096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609600" y="839787"/>
            <a:ext cx="77724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Today’s Approach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a few representative topics in each 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 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comparisons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0" y="457200"/>
            <a:ext cx="91440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Control Structures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C++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oddCount = 0;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(int j=0; j&lt;20; j++)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if (A[j] % 2 == 1)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oddCount++;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1066800" y="990600"/>
            <a:ext cx="6553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Counting Odd Elements in a 20-element array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0" y="457200"/>
            <a:ext cx="91440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Control Structures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oddCount = 0;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(int j=0; j&lt;20; j++)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if (A[j] % 2 == 1)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oddCount++;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}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1066800" y="990600"/>
            <a:ext cx="6553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Counting Odd Elements in a 20-element array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09" name="Google Shape;209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11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Variable declarations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C++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685800" y="16764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// Primitives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int x;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double 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bool done;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Coin penny;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	Dice cube(6);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2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Variable declarations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685800" y="16764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// Primitives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int x;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double 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boolean done;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Coin penny = new Coin();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Dice cube = new Dice(6);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25" name="Google Shape;22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13"/>
          <p:cNvSpPr txBox="1"/>
          <p:nvPr>
            <p:ph type="title"/>
          </p:nvPr>
        </p:nvSpPr>
        <p:spPr>
          <a:xfrm>
            <a:off x="685800" y="685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Variable declarations </a:t>
            </a:r>
            <a:r>
              <a:rPr b="0" i="0" lang="en-US" sz="4400" u="non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in Java</a:t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6858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// Primitives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int x;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double 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bool</a:t>
            </a: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done;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Coin penny </a:t>
            </a: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new Coin();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Dice cube </a:t>
            </a: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new Dice(6);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11/29/2021</a:t>
            </a:r>
            <a:endParaRPr/>
          </a:p>
        </p:txBody>
      </p:sp>
      <p:sp>
        <p:nvSpPr>
          <p:cNvPr id="233" name="Google Shape;23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Key difference in Java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838200" y="19050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are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objects, not objects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 declaration merely creates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not 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Dice cube;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construct objects explicitly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Dice cube = new Dice(6);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have multiple references to same 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default">
      <a:dk1>
        <a:srgbClr val="FFFFFF"/>
      </a:dk1>
      <a:lt1>
        <a:srgbClr val="003366"/>
      </a:lt1>
      <a:dk2>
        <a:srgbClr val="CCFFCC"/>
      </a:dk2>
      <a:lt2>
        <a:srgbClr val="000000"/>
      </a:lt2>
      <a:accent1>
        <a:srgbClr val="006699"/>
      </a:accent1>
      <a:accent2>
        <a:srgbClr val="009999"/>
      </a:accent2>
      <a:accent3>
        <a:srgbClr val="003366"/>
      </a:accent3>
      <a:accent4>
        <a:srgbClr val="006699"/>
      </a:accent4>
      <a:accent5>
        <a:srgbClr val="009999"/>
      </a:accent5>
      <a:accent6>
        <a:srgbClr val="003366"/>
      </a:accent6>
      <a:hlink>
        <a:srgbClr val="0099CC"/>
      </a:hlink>
      <a:folHlink>
        <a:srgbClr val="0045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