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</p:sldIdLst>
  <p:sldSz cy="6858000" cx="9144000"/>
  <p:notesSz cx="6858000" cy="9144000"/>
  <p:embeddedFontLst>
    <p:embeddedFont>
      <p:font typeface="Tahoma"/>
      <p:regular r:id="rId200"/>
      <p:bold r:id="rId201"/>
    </p:embeddedFont>
    <p:embeddedFont>
      <p:font typeface="Century Gothic"/>
      <p:regular r:id="rId202"/>
      <p:bold r:id="rId203"/>
      <p:italic r:id="rId204"/>
      <p:boldItalic r:id="rId2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05" Type="http://schemas.openxmlformats.org/officeDocument/2006/relationships/font" Target="fonts/CenturyGothic-boldItalic.fntdata"/><Relationship Id="rId204" Type="http://schemas.openxmlformats.org/officeDocument/2006/relationships/font" Target="fonts/CenturyGothic-italic.fntdata"/><Relationship Id="rId203" Type="http://schemas.openxmlformats.org/officeDocument/2006/relationships/font" Target="fonts/CenturyGothic-bold.fntdata"/><Relationship Id="rId202" Type="http://schemas.openxmlformats.org/officeDocument/2006/relationships/font" Target="fonts/CenturyGothic-regular.fntdata"/><Relationship Id="rId201" Type="http://schemas.openxmlformats.org/officeDocument/2006/relationships/font" Target="fonts/Tahoma-bold.fntdata"/><Relationship Id="rId200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6" name="Google Shape;86;p3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87" name="Google Shape;87;p3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3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3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3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3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3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3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3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3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3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3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3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3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3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3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3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3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3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3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3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3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3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3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3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3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3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3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3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3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3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3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3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3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3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3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3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3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3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3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3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3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3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3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8" name="Google Shape;138;p3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39" name="Google Shape;139;p3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140" name="Google Shape;140;p3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flipH="1" rot="-5400000">
                <a:off x="425" y="860"/>
                <a:ext cx="156" cy="157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4" name="Google Shape;144;p3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145" name="Google Shape;145;p3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5400000">
                <a:off x="5096" y="3346"/>
                <a:ext cx="156" cy="157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48" name="Google Shape;148;p3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3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6" name="Google Shape;36;p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5" name="Google Shape;65;p1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" name="Google Shape;66;p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7" name="Google Shape;67;p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8" name="Google Shape;68;p1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flipH="1">
                <a:off x="217" y="916"/>
                <a:ext cx="239" cy="239"/>
              </a:xfrm>
              <a:prstGeom prst="curvedConnector2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71" name="Google Shape;71;p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2" name="Google Shape;72;p1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9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5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0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6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21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22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3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5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27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28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30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32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29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35.pn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33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34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4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6096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Unit 2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Next Step with Java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838200" y="2209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Lesson 5:  Introduction to Defining 			Classes</a:t>
            </a:r>
            <a:endParaRPr/>
          </a:p>
          <a:p>
            <a:pPr indent="-311150" lvl="0" marL="342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Lesson 6:  Control Statements 				Continued</a:t>
            </a:r>
            <a:endParaRPr/>
          </a:p>
          <a:p>
            <a:pPr indent="-311150" lvl="0" marL="342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Lesson 7:  Improving the User 				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JVM knows if an object is in use by keeping track of whether or not there are any variables referencing it.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unreferenced objects cannot be used, Java assumes that it is okay to delete them from memory via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garbage collection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02" name="Google Shape;802;p105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summarize these observations in the three parts of Table 6-1.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part is called a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truth table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it shows how the value of the overall condition depends on the values of the operands.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there is one operand, there are two possibilities.  For two operands, there are four; and for three operands, there are eight.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general there are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combinations of true and false for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operands. 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pic>
        <p:nvPicPr>
          <p:cNvPr id="808" name="Google Shape;808;p1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62112"/>
            <a:ext cx="7772400" cy="490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14" name="Google Shape;814;p107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Dropping the column labeled "action taken," we can combine the three truth tables into one, as illustrates in Table 6-2.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letters P and Q represent the operands.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5" name="Google Shape;815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038600"/>
            <a:ext cx="7696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21" name="Google Shape;821;p108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AutoNum type="arabicPeriod"/>
            </a:pP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(the sun is shining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 is 8 am)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your brother is visiting)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let's go for a walk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let's stay at home.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Expressions inside parentheses are evaluated before those that are not.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will go for a walk at 8 A.M. on sunny days or when your brother does not visit. </a:t>
            </a:r>
            <a:endParaRPr/>
          </a:p>
          <a:p>
            <a:pPr indent="-196850" lvl="2" marL="1143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AutoNum type="arabicPeriod"/>
            </a:pP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sun is shining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(it is 8 A.M.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your brother is visiting))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let's go for a walk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let's stay at home.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Before we go for a walk, the sun must be shining.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addition, one of two things must be true.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Either it is 8 am or your brother is not visiting.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27" name="Google Shape;827;p109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Java's Logical Operators and Their Precedence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Java the operators AND, OR, and NOT are represented by &amp;&amp;, ||, and !, respectively.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Their precedence is shown in Table 6-3.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Observe that NOT (!) has the same high precedence as other unary operators, while AND (&amp;&amp;) and OR (||) have low precedence, with OR below AND.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pic>
        <p:nvPicPr>
          <p:cNvPr id="833" name="Google Shape;833;p1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620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39" name="Google Shape;839;p111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are some illustrative examples based on the employment practices at ABC Company.  </a:t>
            </a:r>
            <a:endParaRPr/>
          </a:p>
          <a:p>
            <a:pPr indent="-2476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company screens all new employees by making them take two written tests.  </a:t>
            </a:r>
            <a:endParaRPr/>
          </a:p>
          <a:p>
            <a:pPr indent="-2476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program then analyzes the scores and prints a list of jobs for which the applicant is qualified.  Here is the relevant code: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45" name="Google Shape;845;p112"/>
          <p:cNvSpPr txBox="1"/>
          <p:nvPr/>
        </p:nvSpPr>
        <p:spPr>
          <a:xfrm>
            <a:off x="1295400" y="1600200"/>
            <a:ext cx="6781800" cy="50355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KeyboardReader reader = new KeyboardReader();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score1, score2;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score1 = reader.readInt("Enter the first test score: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score2 = reader.readInt("Enter the second test score: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Managers must score well (90 or above) on both tests.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(score1 &gt;= 90 &amp;&amp; score2 &gt;= 90)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System.out.println("Qualified to be a manager");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Supervisors must score well (90 or above) on just one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(score1 &gt;= 90 || score2 &gt;= 90)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System.out.println("Qualified to be a supervisor");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Clerical workers must score moderately well on one test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(70 or above), but not badly (below 50) on either.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((score1 &gt;= 70 || score2 &gt;= 70)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!(score1 &lt; 50 || score2 &lt; 50))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System.out.println("Qualified to be a clerk");</a:t>
            </a: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51" name="Google Shape;851;p113"/>
          <p:cNvSpPr txBox="1"/>
          <p:nvPr>
            <p:ph idx="1" type="body"/>
          </p:nvPr>
        </p:nvSpPr>
        <p:spPr>
          <a:xfrm>
            <a:off x="838200" y="1905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Variables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complex Boolean expressions in the preceding examples can be simplified by using Boolean variables.  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Boolean variable can be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is declared to be of type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57" name="Google Shape;857;p114"/>
          <p:cNvSpPr txBox="1"/>
          <p:nvPr/>
        </p:nvSpPr>
        <p:spPr>
          <a:xfrm>
            <a:off x="762000" y="1752600"/>
            <a:ext cx="7924800" cy="46640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KeyboardReader reader = new KeyboardReader();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score1, score2;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boolean bothHigh, atLeastOneHigh, atLeastOneModerate, noLow;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score1 = reader.readInt("Enter the first test score: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score2 = reader.readInt("Enter the second test score: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bothHigh           =  (score1 &gt;= 90 &amp;&amp; score2 &gt;= 90); // parentheses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atLeastOneHigh     =  (score1 &gt;= 90 || score2 &gt;= 90); // optional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atLeastOneModerate =  (score1 &gt;= 70 || score2 &gt;= 70); //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noLow              = !(score1 &lt;  50 || score2 &lt;  50);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(bothHigh)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System.out.println("Qualified to be a manager");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(atLeastOneHigh)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System.out.println("Qualified to be a supervisor");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(atLeastOneModerate &amp;&amp; noLow)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System.out.println("Qualified to be a clerk");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609600" y="1524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Characteristics of an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has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behavior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defined by the methods of its class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has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is another way of saying that at any particular moment its instance variables have particular values.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Typically, the state changes over time in response to messages sent to the object.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63" name="Google Shape;863;p115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order to rewrite the previous code, we first create a truth table for the complex if statement, as shown in Table 6-4.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8001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70" name="Google Shape;870;p116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implement each line of the truth table with a separate if statement involving only &amp;&amp; (AND) and ! (NOT).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Applying the technique here yields: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1" name="Google Shape;871;p116"/>
          <p:cNvSpPr txBox="1"/>
          <p:nvPr/>
        </p:nvSpPr>
        <p:spPr>
          <a:xfrm>
            <a:off x="1066800" y="3962400"/>
            <a:ext cx="7162800" cy="25304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 the sun shines &amp;&amp;  you have time &amp;&amp;  it is Sunday)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 the sun shines &amp;&amp;  you have time &amp;&amp; !it is Sunday)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 the sun shines &amp;&amp; !you have time &amp;&amp;  it is Sunday)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 the sun shines &amp;&amp; !you have time &amp;&amp; !it is Sunday) stay home;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(!the sun shines &amp;&amp;  you have time &amp;&amp;  it is Sunday) stay home;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(!the sun shines &amp;&amp;  you have time &amp;&amp; !it is Sunday) stay home;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(!the sun shines &amp;&amp; !you have time &amp;&amp;  it is Sunday) stay home;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if (!the sun shines &amp;&amp; !you have time &amp;&amp; !it is Sunday) stay home;</a:t>
            </a: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77" name="Google Shape;877;p117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particular example, the verbosity can be reduced without reintroducing complexity by noticing that the first two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 are equivalent to: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 the sun shines &amp;&amp;  you have time) walk;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 the last four are equivalent to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(!the sun shines) stay home;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Putting all this together yields:</a:t>
            </a:r>
            <a:endParaRPr/>
          </a:p>
        </p:txBody>
      </p:sp>
      <p:sp>
        <p:nvSpPr>
          <p:cNvPr id="878" name="Google Shape;878;p117"/>
          <p:cNvSpPr txBox="1"/>
          <p:nvPr/>
        </p:nvSpPr>
        <p:spPr>
          <a:xfrm>
            <a:off x="685800" y="5334000"/>
            <a:ext cx="8001000" cy="11874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 the sun shines &amp;&amp;  you have time)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 the sun shines &amp;&amp; !you have time &amp;&amp;  it is Sunday)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if (!the sun shines) stay home;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84" name="Google Shape;884;p118"/>
          <p:cNvSpPr txBox="1"/>
          <p:nvPr>
            <p:ph idx="1" type="body"/>
          </p:nvPr>
        </p:nvSpPr>
        <p:spPr>
          <a:xfrm>
            <a:off x="838200" y="1676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Useful Boolean Equivalences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often more than one way to write a Boolean expression.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instance, the following pairs of Boolean expressions are equivalent as truth tables readily confirm: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!(p || q) 	equivalent to 	!p &amp;&amp; !q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!(p &amp;&amp; q) 	equivalent to	!p || !q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|| (q &amp;&amp; r) 	equivalent to 	(p || q) &amp;&amp; (p || r)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&amp;&amp; (q || r) 	equivalent to 	(p &amp;&amp; q) || (p &amp;&amp; r)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1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890" name="Google Shape;890;p119"/>
          <p:cNvSpPr txBox="1"/>
          <p:nvPr>
            <p:ph idx="1" type="body"/>
          </p:nvPr>
        </p:nvSpPr>
        <p:spPr>
          <a:xfrm>
            <a:off x="685800" y="16764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Short-circuit evaluation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virtual machine sometimes knows the value of a Boolean expression before it has evaluated all of its parts.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expression (p &amp;&amp; q), if p is false, then so is the expression, and there is no need to evaluate q.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evaluation stops as soon as possible, is called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short-circuit evaluation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contrast, some programming languages use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evaluation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which all parts of a Boolean expression are always evaluated.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2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6.2  Testing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896" name="Google Shape;896;p120"/>
          <p:cNvSpPr txBox="1"/>
          <p:nvPr>
            <p:ph idx="1" type="body"/>
          </p:nvPr>
        </p:nvSpPr>
        <p:spPr>
          <a:xfrm>
            <a:off x="838200" y="16764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Quality assurance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ongoing process of making sure that a software product is developed to the highest standards possible subject to the ever-present constraints of time and money. </a:t>
            </a:r>
            <a:endParaRPr/>
          </a:p>
          <a:p>
            <a:pPr indent="-222250" lvl="1" marL="7429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Faults are fixed most inexpensively early in the development life cycle.</a:t>
            </a:r>
            <a:endParaRPr/>
          </a:p>
          <a:p>
            <a:pPr indent="-222250" lvl="1" marL="7429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data should try to achieve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code coverage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means that every line in a program is executed at least once.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2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6.2  Testing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902" name="Google Shape;902;p121"/>
          <p:cNvSpPr txBox="1"/>
          <p:nvPr>
            <p:ph idx="1" type="body"/>
          </p:nvPr>
        </p:nvSpPr>
        <p:spPr>
          <a:xfrm>
            <a:off x="838200" y="16764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the sets of test data that exercise a program in the same manner are said to belong to the same equivalence class, which means they are equivalent from the perspective of testing the same paths through the program.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test data should also include cases that assess a program's behavior under boundary conditions - that is, on or near the boundaries between equivalence classes.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should test under extreme conditions - that is, with data at the limits of validity.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2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6.2  Testing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908" name="Google Shape;908;p12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validation rules should also be tested.   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need to enter values that are valid and invalid, and we must test the boundary values between the two. 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2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6.2  Testing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914" name="Google Shape;914;p123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6-5 summarizes our planned tests:</a:t>
            </a:r>
            <a:endParaRPr/>
          </a:p>
        </p:txBody>
      </p:sp>
      <p:pic>
        <p:nvPicPr>
          <p:cNvPr id="915" name="Google Shape;915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81200"/>
            <a:ext cx="8001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2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6.3 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921" name="Google Shape;921;p12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an everyday example of nested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written in Javish: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2" name="Google Shape;922;p124"/>
          <p:cNvSpPr txBox="1"/>
          <p:nvPr/>
        </p:nvSpPr>
        <p:spPr>
          <a:xfrm>
            <a:off x="1447800" y="3200400"/>
            <a:ext cx="6172200" cy="28702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(the time is after 7 PM){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(you have a book)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read the book;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watch TV;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for a walk;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33" name="Google Shape;233;p17"/>
          <p:cNvSpPr txBox="1"/>
          <p:nvPr>
            <p:ph idx="1" type="body"/>
          </p:nvPr>
        </p:nvSpPr>
        <p:spPr>
          <a:xfrm>
            <a:off x="609600" y="1981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has its own unique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identity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distinguishes it from all other objects in the computers memory.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objects identity is handled behind the scenes by the JVM and should not be confused with the variables that might refer to the object.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there are no variables the garbage collector purges the object from memory.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6.3 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928" name="Google Shape;928;p125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Although this code is not complicated, it is a little difficult to determine exactly what it means without the aid of the truth table illustrated in Table 6-6.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9" name="Google Shape;929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352800"/>
            <a:ext cx="78486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6.3 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Statements</a:t>
            </a:r>
            <a:endParaRPr/>
          </a:p>
        </p:txBody>
      </p:sp>
      <p:sp>
        <p:nvSpPr>
          <p:cNvPr id="935" name="Google Shape;935;p126"/>
          <p:cNvSpPr txBox="1"/>
          <p:nvPr>
            <p:ph idx="1" type="body"/>
          </p:nvPr>
        </p:nvSpPr>
        <p:spPr>
          <a:xfrm>
            <a:off x="304800" y="1524000"/>
            <a:ext cx="8305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a substitute for a truth table, we can draw a flowchart as shown in Figure 6-4.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936" name="Google Shape;936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86000"/>
            <a:ext cx="5715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42" name="Google Shape;942;p127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Misplaced Braces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of the most common mistakes involves misplaced braces.</a:t>
            </a:r>
            <a:endParaRPr/>
          </a:p>
        </p:txBody>
      </p:sp>
      <p:sp>
        <p:nvSpPr>
          <p:cNvPr id="943" name="Google Shape;943;p127"/>
          <p:cNvSpPr txBox="1"/>
          <p:nvPr/>
        </p:nvSpPr>
        <p:spPr>
          <a:xfrm>
            <a:off x="2743200" y="2971800"/>
            <a:ext cx="4648200" cy="37147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Version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(the weather is wet){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(you have an umbrella)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run;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Version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(the weather is wet){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(you have an umbrella)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run;</a:t>
            </a:r>
            <a:r>
              <a:rPr b="0" i="0" lang="en-US" sz="1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49" name="Google Shape;949;p128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demonstrate the differences between the two versions, we construct a truth table - as shown in Table 6-7: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50" name="Google Shape;950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971800"/>
            <a:ext cx="81724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56" name="Google Shape;956;p129"/>
          <p:cNvSpPr txBox="1"/>
          <p:nvPr>
            <p:ph idx="1" type="body"/>
          </p:nvPr>
        </p:nvSpPr>
        <p:spPr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Removing the Braces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braces are removed, Java pairs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the closest preceding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129"/>
          <p:cNvSpPr txBox="1"/>
          <p:nvPr/>
        </p:nvSpPr>
        <p:spPr>
          <a:xfrm>
            <a:off x="1219200" y="3733800"/>
            <a:ext cx="6934200" cy="20764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(the weather is wet)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(you have an umbrella)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walk;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run;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3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63" name="Google Shape;963;p130"/>
          <p:cNvSpPr txBox="1"/>
          <p:nvPr>
            <p:ph idx="1" type="body"/>
          </p:nvPr>
        </p:nvSpPr>
        <p:spPr>
          <a:xfrm>
            <a:off x="685800" y="15240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of Sales Commissions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now attempt to compute a salesperson's commission and introduce a logical error in the process.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Commissions are supposed to be computed as follows: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10% if sales are greater than or equal to $5,000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20% if sales are greater than or equal to $10,000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4" name="Google Shape;964;p130"/>
          <p:cNvSpPr txBox="1"/>
          <p:nvPr/>
        </p:nvSpPr>
        <p:spPr>
          <a:xfrm>
            <a:off x="1447800" y="5257800"/>
            <a:ext cx="6172200" cy="13112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(sales &gt;= 5000)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commission = commission * 1.1;      // line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else if (sales &gt;= 10000)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 = commission * 1.2;      // line b</a:t>
            </a: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70" name="Google Shape;970;p131"/>
          <p:cNvSpPr txBox="1"/>
          <p:nvPr>
            <p:ph idx="1" type="body"/>
          </p:nvPr>
        </p:nvSpPr>
        <p:spPr>
          <a:xfrm>
            <a:off x="838200" y="1600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determine if the code works correctly, we check it against representative values for the sales, namely, sales that are: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less than $5,000,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 to $5,000,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between $5,000 and $10,000,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equal to $10,000,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greater than $10,000.  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we can see from Table 6-8, the code is not working correctly.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pic>
        <p:nvPicPr>
          <p:cNvPr id="976" name="Google Shape;976;p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8153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82" name="Google Shape;982;p133"/>
          <p:cNvSpPr txBox="1"/>
          <p:nvPr>
            <p:ph idx="1" type="body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Corrected Computation of Sales Commissions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a little reflection, we realize that the conditions are in the wrong order.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the corrected code: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3" name="Google Shape;983;p133"/>
          <p:cNvSpPr txBox="1"/>
          <p:nvPr/>
        </p:nvSpPr>
        <p:spPr>
          <a:xfrm>
            <a:off x="1143000" y="4191000"/>
            <a:ext cx="7467600" cy="1920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(sales &gt;= 10000)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commission = commission * 1.2;       // line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else if (sales &gt;= 5000)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 = commission * 1.1;       // line a</a:t>
            </a: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3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89" name="Google Shape;989;p134"/>
          <p:cNvSpPr txBox="1"/>
          <p:nvPr>
            <p:ph idx="1" type="body"/>
          </p:nvPr>
        </p:nvSpPr>
        <p:spPr>
          <a:xfrm>
            <a:off x="304800" y="1676400"/>
            <a:ext cx="8305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6-9 confirms that the code now works correctly:</a:t>
            </a:r>
            <a:endParaRPr/>
          </a:p>
        </p:txBody>
      </p:sp>
      <p:pic>
        <p:nvPicPr>
          <p:cNvPr id="990" name="Google Shape;990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365375"/>
            <a:ext cx="8001000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Clients, Servers, and Interfaces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messages are sent, two objects are involved: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sender (the client)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receiver (the server)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clients interactions with a server are limited to sending it messages.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client needs to know only a servers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that is, the list of methods supported by the server.</a:t>
            </a:r>
            <a:endParaRPr/>
          </a:p>
          <a:p>
            <a:pPr indent="-762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3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996" name="Google Shape;996;p135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AVOIDING NESTED </a:t>
            </a:r>
            <a:r>
              <a:rPr b="0" i="0" lang="en-US" sz="3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Sometimes getting rid of nested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is the best way to avoid logical errors.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easily done by rewriting nested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as a sequence of independent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7" name="Google Shape;997;p135"/>
          <p:cNvSpPr txBox="1"/>
          <p:nvPr/>
        </p:nvSpPr>
        <p:spPr>
          <a:xfrm>
            <a:off x="1295400" y="4572000"/>
            <a:ext cx="6705600" cy="1920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(5000 &lt;= sales &amp;&amp; sales &lt; 10000)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commission = commission * 1.1;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(10000 &lt;= sales)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 = commission * 1.2;</a:t>
            </a: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3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6.4  Logical Errors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Nested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1003" name="Google Shape;1003;p136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here is another example involving the calculation of student grades: </a:t>
            </a:r>
            <a:endParaRPr/>
          </a:p>
        </p:txBody>
      </p:sp>
      <p:sp>
        <p:nvSpPr>
          <p:cNvPr id="1004" name="Google Shape;1004;p136"/>
          <p:cNvSpPr txBox="1"/>
          <p:nvPr/>
        </p:nvSpPr>
        <p:spPr>
          <a:xfrm>
            <a:off x="990600" y="3276600"/>
            <a:ext cx="7696200" cy="23780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(90 &lt;= average                            ) grade is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(80 &lt;= average &amp;&amp; average &lt; 90) grade is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(70 &lt;= average &amp;&amp; average &lt; 80) grade is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"/>
              <a:buNone/>
            </a:pPr>
            <a:r>
              <a:rPr b="0" i="0" lang="en-US" sz="3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(60 &lt;= average &amp;&amp; average &lt; 70) grade is 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average &lt; 60) grade is F;</a:t>
            </a: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3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6.5  Nested Loops</a:t>
            </a:r>
            <a:endParaRPr/>
          </a:p>
        </p:txBody>
      </p:sp>
      <p:sp>
        <p:nvSpPr>
          <p:cNvPr id="1010" name="Google Shape;1010;p137"/>
          <p:cNvSpPr txBox="1"/>
          <p:nvPr>
            <p:ph idx="1" type="body"/>
          </p:nvPr>
        </p:nvSpPr>
        <p:spPr>
          <a:xfrm>
            <a:off x="533400" y="16002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many programming situations in which loops are nested within loops - these are called nested loops.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example:</a:t>
            </a:r>
            <a:endParaRPr/>
          </a:p>
        </p:txBody>
      </p:sp>
      <p:sp>
        <p:nvSpPr>
          <p:cNvPr id="1011" name="Google Shape;1011;p137"/>
          <p:cNvSpPr txBox="1"/>
          <p:nvPr/>
        </p:nvSpPr>
        <p:spPr>
          <a:xfrm>
            <a:off x="1447800" y="3413125"/>
            <a:ext cx="6705600" cy="3444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lower = reader.readInt("Enter the lower limit: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upper = reader.readInt("Enter the upper limit: 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(n = lower; n &lt;= upper; n++){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innerLimit = (int)Math.sqrt (n);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for (d = 2; d &lt;= innerLimit; d++){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if (n % d ==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break;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(d &gt; limit)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System.out.println (n + " is prime");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3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6.6  Testing Loops</a:t>
            </a:r>
            <a:endParaRPr/>
          </a:p>
        </p:txBody>
      </p:sp>
      <p:sp>
        <p:nvSpPr>
          <p:cNvPr id="1017" name="Google Shape;1017;p138"/>
          <p:cNvSpPr txBox="1"/>
          <p:nvPr>
            <p:ph idx="1" type="body"/>
          </p:nvPr>
        </p:nvSpPr>
        <p:spPr>
          <a:xfrm>
            <a:off x="533400" y="16002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presence of looping statements in a program increases the challenge of designing good test data.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designing test data, we want to cover all possibilities.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illustrate, we develop test data for the print divisors program:</a:t>
            </a:r>
            <a:endParaRPr/>
          </a:p>
        </p:txBody>
      </p:sp>
      <p:sp>
        <p:nvSpPr>
          <p:cNvPr id="1018" name="Google Shape;1018;p138"/>
          <p:cNvSpPr txBox="1"/>
          <p:nvPr/>
        </p:nvSpPr>
        <p:spPr>
          <a:xfrm>
            <a:off x="1905000" y="4191000"/>
            <a:ext cx="5715000" cy="2436812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Display the proper divisors of a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 = reader.readInt("Enter a positive integer: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limit = n /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(d = 2; d &lt;= limit; d++){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(n % d ==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System.out.print (d + "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6.6  Testing Loops</a:t>
            </a:r>
            <a:endParaRPr/>
          </a:p>
        </p:txBody>
      </p:sp>
      <p:sp>
        <p:nvSpPr>
          <p:cNvPr id="1024" name="Google Shape;1024;p139"/>
          <p:cNvSpPr txBox="1"/>
          <p:nvPr>
            <p:ph idx="1" type="body"/>
          </p:nvPr>
        </p:nvSpPr>
        <p:spPr>
          <a:xfrm>
            <a:off x="533400" y="16764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analyzing the code, we conclude that if n equals 0, 1, 2, or 3, the limit is less than 2, and the loop is never entered.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n equals 4 or 5, the loop is entered once.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n is greater than 5, the loop is entered multiple times.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this suggests the test data shown in Table 6-10.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4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6.6  Testing Loops</a:t>
            </a:r>
            <a:endParaRPr/>
          </a:p>
        </p:txBody>
      </p:sp>
      <p:pic>
        <p:nvPicPr>
          <p:cNvPr id="1030" name="Google Shape;1030;p1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8077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41"/>
          <p:cNvSpPr txBox="1"/>
          <p:nvPr>
            <p:ph type="ctrTitle"/>
          </p:nvPr>
        </p:nvSpPr>
        <p:spPr>
          <a:xfrm>
            <a:off x="990600" y="1981200"/>
            <a:ext cx="693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ahoma"/>
              <a:buNone/>
            </a:pP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7: </a:t>
            </a: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Improving the </a:t>
            </a: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User Interface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4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7:  Improving 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User Interface</a:t>
            </a:r>
            <a:endParaRPr/>
          </a:p>
        </p:txBody>
      </p:sp>
      <p:sp>
        <p:nvSpPr>
          <p:cNvPr id="1041" name="Google Shape;1041;p142"/>
          <p:cNvSpPr txBox="1"/>
          <p:nvPr>
            <p:ph idx="1" type="body"/>
          </p:nvPr>
        </p:nvSpPr>
        <p:spPr>
          <a:xfrm>
            <a:off x="8382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Objectives: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a query-driven terminal interface.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a menu-driven terminal interface.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a graphical user interface.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Position window objects in a grid within a window.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method to handle users' interactions with command buttons.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Manipulate window objects to input and output integers, doubles, and text.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43"/>
          <p:cNvSpPr txBox="1"/>
          <p:nvPr>
            <p:ph idx="4294967295"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7:  Improving 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User Interface</a:t>
            </a:r>
            <a:endParaRPr/>
          </a:p>
        </p:txBody>
      </p:sp>
      <p:sp>
        <p:nvSpPr>
          <p:cNvPr id="1047" name="Google Shape;1047;p143"/>
          <p:cNvSpPr txBox="1"/>
          <p:nvPr>
            <p:ph idx="4294967295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Vocabulary: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button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field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 field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label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 box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Metal</a:t>
            </a:r>
            <a:endParaRPr/>
          </a:p>
        </p:txBody>
      </p:sp>
      <p:sp>
        <p:nvSpPr>
          <p:cNvPr id="1048" name="Google Shape;1048;p143"/>
          <p:cNvSpPr txBox="1"/>
          <p:nvPr>
            <p:ph idx="4294967295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query-controlled input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 chart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area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field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 object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4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7.1  A Thermometer Class</a:t>
            </a:r>
            <a:endParaRPr/>
          </a:p>
        </p:txBody>
      </p:sp>
      <p:sp>
        <p:nvSpPr>
          <p:cNvPr id="1054" name="Google Shape;1054;p144"/>
          <p:cNvSpPr txBox="1"/>
          <p:nvPr>
            <p:ph idx="1" type="body"/>
          </p:nvPr>
        </p:nvSpPr>
        <p:spPr>
          <a:xfrm>
            <a:off x="8382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demonstrations in this lesson all involve converting temperatures between Fahrenheit and Celsius. 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support these conversions we first introduce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Thermometer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class. 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class stores the temperature internal in Celsius; however, the temperature can be set and retrieved in either Fahrenheit or Celsius.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server’s data requirements and the implementation of its methods are hidden from the client (information hiding).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the person who writes a class needs to understand its internal workings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class’s implementation details can be changed radically without affecting any of its clients provided its interface remains the same.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4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7.1  A Thermometer Class</a:t>
            </a:r>
            <a:endParaRPr/>
          </a:p>
        </p:txBody>
      </p:sp>
      <p:sp>
        <p:nvSpPr>
          <p:cNvPr id="1060" name="Google Shape;1060;p145"/>
          <p:cNvSpPr txBox="1"/>
          <p:nvPr/>
        </p:nvSpPr>
        <p:spPr>
          <a:xfrm>
            <a:off x="990600" y="1676400"/>
            <a:ext cx="7696200" cy="49815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Thermometer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double degreesCelsius;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setCelsius(double degrees){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degreesCelsius = degrees;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setFahrenheit(double degrees){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degreesCelsius = (degrees - 32.0) * 5.0 / 9.0;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double getCelsius(){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degreesCelsius;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double getFahrenheit(){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degreesCelsius * 9.0 / 5.0 + 32.0;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4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7.2  Repeating Sets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 Inputs and Type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</a:t>
            </a:r>
            <a:endParaRPr/>
          </a:p>
        </p:txBody>
      </p:sp>
      <p:sp>
        <p:nvSpPr>
          <p:cNvPr id="1066" name="Google Shape;1066;p146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Another technique for handling repeating sets of inputs is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query controlled 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Before each set of inputs, after the first, the program asks the user if there are more inputs.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7-1 shows an example: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4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7.2  Repeating Sets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 Inputs and Type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</a:t>
            </a:r>
            <a:endParaRPr/>
          </a:p>
        </p:txBody>
      </p:sp>
      <p:pic>
        <p:nvPicPr>
          <p:cNvPr id="1072" name="Google Shape;1072;p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62" y="1905000"/>
            <a:ext cx="71278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4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7.2  Repeating Sets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 Inputs and Type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</a:t>
            </a:r>
            <a:endParaRPr/>
          </a:p>
        </p:txBody>
      </p:sp>
      <p:sp>
        <p:nvSpPr>
          <p:cNvPr id="1078" name="Google Shape;1078;p148"/>
          <p:cNvSpPr txBox="1"/>
          <p:nvPr>
            <p:ph idx="1" type="body"/>
          </p:nvPr>
        </p:nvSpPr>
        <p:spPr>
          <a:xfrm>
            <a:off x="8382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is implemented by means of two classes -- a class to handle the user interface and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Thermometer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class. 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is pseudocode for the interface class:</a:t>
            </a:r>
            <a:endParaRPr/>
          </a:p>
        </p:txBody>
      </p:sp>
      <p:sp>
        <p:nvSpPr>
          <p:cNvPr id="1079" name="Google Shape;1079;p148"/>
          <p:cNvSpPr txBox="1"/>
          <p:nvPr/>
        </p:nvSpPr>
        <p:spPr>
          <a:xfrm>
            <a:off x="685800" y="4191000"/>
            <a:ext cx="8153400" cy="19034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instantiate a thermometer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doItAgain = 'y'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(doItAgain equals 'y' or 'Y'){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degrees Fahrenheit and set the thermometer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ask the thermometer for the degrees in Celsius and display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doItAgain         //The user responds with 'y' or 'n'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4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7.2  Repeating Sets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 Inputs and Type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</a:t>
            </a:r>
            <a:endParaRPr/>
          </a:p>
        </p:txBody>
      </p:sp>
      <p:sp>
        <p:nvSpPr>
          <p:cNvPr id="1085" name="Google Shape;1085;p149"/>
          <p:cNvSpPr txBox="1"/>
          <p:nvPr>
            <p:ph idx="1" type="body"/>
          </p:nvPr>
        </p:nvSpPr>
        <p:spPr>
          <a:xfrm>
            <a:off x="838200" y="17526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to this pseudocode is the character variable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doItAgain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variable controls how many times the loop repeats.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Initially, the variable equals 'y'.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soon as the user enters a character other than 'y' or 'Y', the program terminates.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a complete listing of the interface class: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5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7.2  Repeating Sets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 Inputs and Type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</a:t>
            </a:r>
            <a:endParaRPr/>
          </a:p>
        </p:txBody>
      </p:sp>
      <p:sp>
        <p:nvSpPr>
          <p:cNvPr id="1091" name="Google Shape;1091;p150"/>
          <p:cNvSpPr txBox="1"/>
          <p:nvPr/>
        </p:nvSpPr>
        <p:spPr>
          <a:xfrm>
            <a:off x="914400" y="1752600"/>
            <a:ext cx="7620000" cy="46561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ConvertWithQuery.java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Repeatedly convert from Fahrenheit to Celsius until the user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signals the 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TerminalIO.*;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ConvertWithQuery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 (String 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KeyboardReader reader = new KeyboardReader();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Thermometer thermo = new Thermometer();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char doItAgain = 'y';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 (doItAgain == 'y' || doItAgain == 'Y'){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thermo.setFahrenheit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(reader.readDouble("\nEnter degrees Fahrenheit: "));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System.out.println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("The equivalent in Celsius is " + thermo.getCelsius());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doItAgain = reader.readChar("\nDo it again (y/n)?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rPr b="0" i="0" lang="en-US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3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5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7.2  Repeating Sets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 Inputs and Type </a:t>
            </a:r>
            <a:r>
              <a:rPr b="1" i="0" lang="en-US" sz="40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</a:t>
            </a:r>
            <a:endParaRPr/>
          </a:p>
        </p:txBody>
      </p:sp>
      <p:sp>
        <p:nvSpPr>
          <p:cNvPr id="1097" name="Google Shape;1097;p151"/>
          <p:cNvSpPr txBox="1"/>
          <p:nvPr>
            <p:ph idx="1" type="body"/>
          </p:nvPr>
        </p:nvSpPr>
        <p:spPr>
          <a:xfrm>
            <a:off x="838200" y="17526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previous code, observe that a character literal is enclosed within apostrophes.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character variable holds a single character and is declared using the keyword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readChar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reads the first character entered on a line.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'Y' and 'y' are not the same character.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5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7.3  A Menu-Driven Conversion Program</a:t>
            </a:r>
            <a:endParaRPr/>
          </a:p>
        </p:txBody>
      </p:sp>
      <p:sp>
        <p:nvSpPr>
          <p:cNvPr id="1103" name="Google Shape;1103;p152"/>
          <p:cNvSpPr txBox="1"/>
          <p:nvPr>
            <p:ph idx="1" type="body"/>
          </p:nvPr>
        </p:nvSpPr>
        <p:spPr>
          <a:xfrm>
            <a:off x="838200" y="17526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Menu-driven programs begin by displaying a list of options from which the user selects one.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then prompts for additional inputs related to that option and performs the needed computations, after which it displays the menu again.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7-2 shows how this idea can be used to extend the temperature conversion program.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7.3  A Menu-Driven Conversion Program</a:t>
            </a:r>
            <a:endParaRPr/>
          </a:p>
        </p:txBody>
      </p:sp>
      <p:pic>
        <p:nvPicPr>
          <p:cNvPr id="1109" name="Google Shape;1109;p1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7239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5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7.3  A Menu-Driven Conversion Program</a:t>
            </a:r>
            <a:endParaRPr/>
          </a:p>
        </p:txBody>
      </p:sp>
      <p:sp>
        <p:nvSpPr>
          <p:cNvPr id="1115" name="Google Shape;1115;p154"/>
          <p:cNvSpPr txBox="1"/>
          <p:nvPr>
            <p:ph idx="1" type="body"/>
          </p:nvPr>
        </p:nvSpPr>
        <p:spPr>
          <a:xfrm>
            <a:off x="838200" y="1600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is the corresponding pseudocode followed by the program:</a:t>
            </a:r>
            <a:endParaRPr/>
          </a:p>
        </p:txBody>
      </p:sp>
      <p:sp>
        <p:nvSpPr>
          <p:cNvPr id="1116" name="Google Shape;1116;p154"/>
          <p:cNvSpPr txBox="1"/>
          <p:nvPr/>
        </p:nvSpPr>
        <p:spPr>
          <a:xfrm>
            <a:off x="609600" y="2590800"/>
            <a:ext cx="8305800" cy="393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instantiate a thermometer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menuOption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(menuOption != 3){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 menu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read menuOption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(menuOption == 1){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read fahrenheit and set the thermometer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ask the thermometer to convert and print the results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}else if (menuOption == 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read celsius and set the thermometer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ask the thermometer to convert and print the results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}else if (menuOption !=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"Invalid option"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838200" y="1524000"/>
            <a:ext cx="7543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student object stores a name and three test scores and responds to the message shown in Table 5-1.</a:t>
            </a:r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8001000" cy="4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5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7.4  A GUI-Based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Conversion Program</a:t>
            </a:r>
            <a:endParaRPr/>
          </a:p>
        </p:txBody>
      </p:sp>
      <p:sp>
        <p:nvSpPr>
          <p:cNvPr id="1122" name="Google Shape;1122;p155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BreezySwing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package extends Java's built-in facilities for creating GUIs in a manner that is powerful yet easy to use.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7-3 shows the interface for a GUI-based temperature conversion program.  </a:t>
            </a:r>
            <a:endParaRPr/>
          </a:p>
        </p:txBody>
      </p:sp>
      <p:pic>
        <p:nvPicPr>
          <p:cNvPr id="1123" name="Google Shape;1123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267200"/>
            <a:ext cx="4953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5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7.4  A GUI-Based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Conversion Program</a:t>
            </a:r>
            <a:endParaRPr/>
          </a:p>
        </p:txBody>
      </p:sp>
      <p:sp>
        <p:nvSpPr>
          <p:cNvPr id="1129" name="Google Shape;1129;p156"/>
          <p:cNvSpPr txBox="1"/>
          <p:nvPr>
            <p:ph idx="1" type="body"/>
          </p:nvPr>
        </p:nvSpPr>
        <p:spPr>
          <a:xfrm>
            <a:off x="8382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use the program, we enter a temperature in one of the fields and click the button below it.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converted temperature is then displayed in the other field.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repeat the process as many times as desired and click the close icon when finished (top right corner).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5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7.4  A GUI-Based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Conversion Program</a:t>
            </a:r>
            <a:endParaRPr/>
          </a:p>
        </p:txBody>
      </p:sp>
      <p:sp>
        <p:nvSpPr>
          <p:cNvPr id="1135" name="Google Shape;1135;p157"/>
          <p:cNvSpPr txBox="1"/>
          <p:nvPr>
            <p:ph idx="1" type="body"/>
          </p:nvPr>
        </p:nvSpPr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is a listing of the program: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 and comments in blue indicate features that are common to all GUI programs.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detailed explanation follows the code.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6" name="Google Shape;1136;p157"/>
          <p:cNvSpPr txBox="1"/>
          <p:nvPr/>
        </p:nvSpPr>
        <p:spPr>
          <a:xfrm>
            <a:off x="1295400" y="3505200"/>
            <a:ext cx="7086600" cy="31400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ConvertWithGUI.java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GUI-based temperature conversion program that coverts from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Fahrenheit to Celsius and vice versa.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javax.swing.*;</a:t>
            </a:r>
            <a:endParaRPr b="0" i="0" sz="20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BreezySwing.*;</a:t>
            </a:r>
            <a:endParaRPr b="0" i="0" sz="20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0" i="0" lang="en-US" sz="20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ConvertWithGUI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 GBFrame{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5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7.4  A GUI-Based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Conversion Program</a:t>
            </a:r>
            <a:endParaRPr/>
          </a:p>
        </p:txBody>
      </p:sp>
      <p:sp>
        <p:nvSpPr>
          <p:cNvPr id="1142" name="Google Shape;1142;p158"/>
          <p:cNvSpPr txBox="1"/>
          <p:nvPr/>
        </p:nvSpPr>
        <p:spPr>
          <a:xfrm>
            <a:off x="762000" y="2057400"/>
            <a:ext cx="8077200" cy="42068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Declare variables for the window objects.</a:t>
            </a:r>
            <a:endParaRPr b="0" i="0" sz="15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JLabel      fahrenheitLabel;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JLabel      celsiusLabel;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DoubleField fahrenheitField;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DoubleField celsiusField;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JButton     fahrenheitButton;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JButton     celsiusButton;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</a:t>
            </a:r>
            <a:endParaRPr b="0" i="0" sz="15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5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ConvertWithGUI</a:t>
            </a: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15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Instantiate and add window objects to the window.</a:t>
            </a:r>
            <a:endParaRPr b="0" i="0" sz="15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fahrenheitLabel  = addLabel       ("Fahrenheit" ,1,1,1,1);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celsiusLabel     = addLabel       ("Celsius"    ,1,2,1,1);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fahrenheitField  = addDoubleField (32.0         ,2,1,1,1);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celsiusField     = addDoubleField (0.0          ,2,2,1,1);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fahrenheitButton = addButton      ("&gt;&gt;&gt;&gt;&gt;&gt;"     ,3,1,1,1);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celsiusButton    = addButton      ("&lt;&lt;&lt;&lt;&lt;&lt;"     ,3,2,1,1);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5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7.4  A GUI-Based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Conversion Program</a:t>
            </a:r>
            <a:endParaRPr/>
          </a:p>
        </p:txBody>
      </p:sp>
      <p:sp>
        <p:nvSpPr>
          <p:cNvPr id="1148" name="Google Shape;1148;p159"/>
          <p:cNvSpPr txBox="1"/>
          <p:nvPr/>
        </p:nvSpPr>
        <p:spPr>
          <a:xfrm>
            <a:off x="838200" y="1676400"/>
            <a:ext cx="7924800" cy="49688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// Respond to button click events</a:t>
            </a:r>
            <a:endParaRPr b="0" i="0" sz="20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buttonClicked (JButton buttonObj){</a:t>
            </a:r>
            <a:endParaRPr b="0" i="0" sz="20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Local variables</a:t>
            </a:r>
            <a:endParaRPr b="0" i="0" sz="20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Thermometer thermo = new Thermometer();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Determine which button was clicked.</a:t>
            </a:r>
            <a:endParaRPr b="0" i="0" sz="20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(buttonObj == fahrenheitButton){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Convert from Fahrenheit to Celsius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thermo.setFahrenheit(fahrenheitField.getNumber());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celsiusField.setNumber (thermo.getCelsius());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}else{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6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7.4  A GUI-Based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Conversion Program</a:t>
            </a:r>
            <a:endParaRPr/>
          </a:p>
        </p:txBody>
      </p:sp>
      <p:sp>
        <p:nvSpPr>
          <p:cNvPr id="1154" name="Google Shape;1154;p160"/>
          <p:cNvSpPr txBox="1"/>
          <p:nvPr/>
        </p:nvSpPr>
        <p:spPr>
          <a:xfrm>
            <a:off x="762000" y="1981200"/>
            <a:ext cx="8001000" cy="39036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Convert Celsius to Fahrenheit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thermo.setCelsius(celsiusField.getNumber());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fahrenheitField.setNumber (thermo.getFahrenheit());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7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// Execution begins in the method main as usual.</a:t>
            </a:r>
            <a:endParaRPr b="0" i="0" sz="18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 (String[] args){</a:t>
            </a:r>
            <a:endParaRPr b="0" i="0" sz="18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ConvertWithGUI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theGUI = new</a:t>
            </a:r>
            <a:r>
              <a:rPr b="0" i="0" lang="en-US" sz="18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ConvertWithGUI();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theGUI.setSize (</a:t>
            </a:r>
            <a:r>
              <a:rPr b="0" i="0" lang="en-US" sz="18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250, 100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0" i="0" lang="en-US" sz="18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//Set the window's size in pixels</a:t>
            </a:r>
            <a:r>
              <a:rPr b="0" i="0" lang="en-US" sz="12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 </a:t>
            </a:r>
            <a:r>
              <a:rPr b="0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width =</a:t>
            </a:r>
            <a:r>
              <a:rPr b="0" i="0" lang="en-US" sz="12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250</a:t>
            </a:r>
            <a:r>
              <a:rPr b="0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height =</a:t>
            </a:r>
            <a:r>
              <a:rPr b="0" i="0" lang="en-US" sz="12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theGUI.setVisible (true);    </a:t>
            </a:r>
            <a:r>
              <a:rPr b="0" i="0" lang="en-US" sz="1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//Make the window visible</a:t>
            </a:r>
            <a:endParaRPr b="0" i="0" sz="12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8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6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160" name="Google Shape;1160;p161"/>
          <p:cNvSpPr txBox="1"/>
          <p:nvPr>
            <p:ph idx="1" type="body"/>
          </p:nvPr>
        </p:nvSpPr>
        <p:spPr>
          <a:xfrm>
            <a:off x="838200" y="16002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execution begins as usual in method 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theGUI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is instantiated and sent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setSize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setVisible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messages.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setSize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 indicates the size of the window as measured in pixels.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first parameter indicates the width and the second the height.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window is invisible until it receives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setVisible(true)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the window is visible, there are no more statements to execute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execution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terminates; however, the program does not end.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 it becomes inactive until the user clicks a command button or the GUI's close-icon.</a:t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6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166" name="Google Shape;1166;p162"/>
          <p:cNvSpPr txBox="1"/>
          <p:nvPr>
            <p:ph idx="1" type="body"/>
          </p:nvPr>
        </p:nvSpPr>
        <p:spPr>
          <a:xfrm>
            <a:off x="838200" y="1981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soon as </a:t>
            </a:r>
            <a:r>
              <a:rPr b="0" i="0" lang="en-US" sz="2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theGUI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is instantiated, the constructor executes and the window objects are instantiated and added to the window. 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 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represent the labels, data entry fields, and command buttons that comprise the constituent components of the window.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6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172" name="Google Shape;1172;p163"/>
          <p:cNvSpPr txBox="1"/>
          <p:nvPr>
            <p:ph idx="1" type="body"/>
          </p:nvPr>
        </p:nvSpPr>
        <p:spPr>
          <a:xfrm>
            <a:off x="838200" y="17526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time the user clicks a command button, the JVM sends the </a:t>
            </a:r>
            <a:r>
              <a:rPr b="0" i="0" lang="en-US" sz="2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buttonClicked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 to the </a:t>
            </a:r>
            <a:r>
              <a:rPr b="0" i="0" lang="en-US" sz="2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theGUI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object.  </a:t>
            </a:r>
            <a:endParaRPr/>
          </a:p>
          <a:p>
            <a:pPr indent="-2794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Execution then begins anew in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theGUI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object's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buttonClicked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method, proceeds through the method until the last line has been executed, and terminates. 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then becomes inactive again.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user clicks the GUI's close icon, the program ends.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6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178" name="Google Shape;1178;p164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by Line Explanation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is a line-by-line explanation of the code.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IMPORTING PACKAGES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GUI programs must import the two packages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javax.swing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BreezySwing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packages contain classes that support the overall behavior of a GUI-based program and its window objects.  </a:t>
            </a:r>
            <a:endParaRPr/>
          </a:p>
        </p:txBody>
      </p:sp>
      <p:sp>
        <p:nvSpPr>
          <p:cNvPr id="1179" name="Google Shape;1179;p164"/>
          <p:cNvSpPr txBox="1"/>
          <p:nvPr/>
        </p:nvSpPr>
        <p:spPr>
          <a:xfrm>
            <a:off x="2286000" y="3352800"/>
            <a:ext cx="4800600" cy="8223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javax.swing.*;</a:t>
            </a:r>
            <a:endParaRPr b="0" i="0" sz="24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 BreezySwing.*;</a:t>
            </a: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838200" y="1524000"/>
            <a:ext cx="7543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Student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portions of code illustrate how a client instantiates and manipulates student objects. First we declare several variables, including two variables of type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Student.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usual, we do not use variables until we have assigned them initial values. We assign a new student object to s1 using the operator new.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1981200" y="3657600"/>
            <a:ext cx="5181600" cy="143192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Student s1, s2;         // Declare the 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str;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int i;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1219200" y="5943600"/>
            <a:ext cx="7467600" cy="7016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s1 = new Student();     // Instantiate a student and associate it with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                         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variable s1 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6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185" name="Google Shape;1185;p165"/>
          <p:cNvSpPr txBox="1"/>
          <p:nvPr>
            <p:ph idx="1" type="body"/>
          </p:nvPr>
        </p:nvSpPr>
        <p:spPr>
          <a:xfrm>
            <a:off x="838200" y="1905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b="0" i="0" lang="en-US" sz="32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GBFrame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GUI program must be a subclass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GBFrame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 </a:t>
            </a:r>
            <a:endParaRPr/>
          </a:p>
        </p:txBody>
      </p:sp>
      <p:sp>
        <p:nvSpPr>
          <p:cNvPr id="1186" name="Google Shape;1186;p165"/>
          <p:cNvSpPr txBox="1"/>
          <p:nvPr/>
        </p:nvSpPr>
        <p:spPr>
          <a:xfrm>
            <a:off x="762000" y="2590800"/>
            <a:ext cx="79248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class</a:t>
            </a:r>
            <a:r>
              <a:rPr b="0" i="0" lang="en-US" sz="30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ConvertWithGUI </a:t>
            </a:r>
            <a:r>
              <a:rPr b="0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extends GBFrame{</a:t>
            </a: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6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192" name="Google Shape;1192;p166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 Window Object Variable</a:t>
            </a:r>
            <a:endParaRPr/>
          </a:p>
        </p:txBody>
      </p:sp>
      <p:sp>
        <p:nvSpPr>
          <p:cNvPr id="1193" name="Google Shape;1193;p166"/>
          <p:cNvSpPr txBox="1"/>
          <p:nvPr/>
        </p:nvSpPr>
        <p:spPr>
          <a:xfrm>
            <a:off x="762000" y="2590800"/>
            <a:ext cx="7924800" cy="27717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None/>
            </a:pPr>
            <a:r>
              <a:rPr b="0" i="0" lang="en-US" sz="3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Declare variables for the window objects.</a:t>
            </a:r>
            <a:endParaRPr b="0" i="0" sz="20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JLabel      fahrenheitLabel;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JLabel      celsiusLabel;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DoubleField fahrenheitField;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DoubleField celsiusField;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JButton     fahrenheitButton;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private JButton     celsiusButton;    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6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199" name="Google Shape;1199;p167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Add Method</a:t>
            </a:r>
            <a:endParaRPr/>
          </a:p>
        </p:txBody>
      </p:sp>
      <p:sp>
        <p:nvSpPr>
          <p:cNvPr id="1200" name="Google Shape;1200;p167"/>
          <p:cNvSpPr txBox="1"/>
          <p:nvPr/>
        </p:nvSpPr>
        <p:spPr>
          <a:xfrm>
            <a:off x="838200" y="2590800"/>
            <a:ext cx="7696200" cy="23780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</a:t>
            </a:r>
            <a:endParaRPr b="0" i="0" sz="15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500" u="none">
                <a:solidFill>
                  <a:srgbClr val="E44C22"/>
                </a:solidFill>
                <a:latin typeface="Courier New"/>
                <a:ea typeface="Courier New"/>
                <a:cs typeface="Courier New"/>
                <a:sym typeface="Courier New"/>
              </a:rPr>
              <a:t> ConvertWithGUI</a:t>
            </a: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15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Instantiate and add window objects to the window.</a:t>
            </a:r>
            <a:endParaRPr b="0" i="0" sz="15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fahrenheitLabel  = addLabel       ("Fahrenheit" ,1,1,1,1);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celsiusLabel     = addLabel       ("Celsius"    ,1,2,1,1);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fahrenheitField  = addDoubleField (32.0         ,2,1,1,1);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celsiusField     = addDoubleField (0.0          ,2,2,1,1);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fahrenheitButton = addButton      ("&gt;&gt;&gt;&gt;&gt;&gt;"     ,3,1,1,1);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celsiusButton    = addButton      ("&lt;&lt;&lt;&lt;&lt;&lt;"     ,3,2,1,1);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r>
              <a:rPr b="0" i="0" lang="en-US" sz="15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6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206" name="Google Shape;1206;p168"/>
          <p:cNvSpPr txBox="1"/>
          <p:nvPr>
            <p:ph idx="1" type="body"/>
          </p:nvPr>
        </p:nvSpPr>
        <p:spPr>
          <a:xfrm>
            <a:off x="533400" y="16764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add methods instantiate, initialize, and position the window objects.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type of window object has a different purpose: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label object displays text in the window.  This text is normally used to label some other window object, such as a data entry or data display field. 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double field object can accept user input and/or display program output. 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button object activates the buttonClicked method when clicked by the user.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6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212" name="Google Shape;1212;p169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 objects are positioned in an imaginary grid (see Figure 7-4), and the grid automatically adjusts itself to the needed number of rows and columns.</a:t>
            </a:r>
            <a:endParaRPr/>
          </a:p>
        </p:txBody>
      </p:sp>
      <p:pic>
        <p:nvPicPr>
          <p:cNvPr id="1213" name="Google Shape;1213;p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505200"/>
            <a:ext cx="4800600" cy="304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7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219" name="Google Shape;1219;p170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syntax for adding a window object indicates its position and size in this grid: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0" name="Google Shape;1220;p170"/>
          <p:cNvSpPr txBox="1"/>
          <p:nvPr/>
        </p:nvSpPr>
        <p:spPr>
          <a:xfrm>
            <a:off x="838200" y="3352800"/>
            <a:ext cx="7772400" cy="19208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&lt;name of object&gt; = add&lt;type&gt;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(&lt;initial value&gt;,  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//An object's initial value varies depending on type.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&lt;row #&gt;,          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//Row position in grid. Our example has 3 rows.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&lt;column #&gt;,       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//Column position in grid. Our example has 2 columns.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&lt;width&gt;,          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//Width of object, usually 1 grid cell.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&lt;height&gt;);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</a:t>
            </a:r>
            <a:r>
              <a:rPr b="0" i="0" lang="en-US" sz="1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//Height of object, usually 1 grid cell. 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7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226" name="Google Shape;1226;p171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Button Click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user clicks a command button, the JVM sends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buttonClicked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 to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theGUI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lines begin the method's definition.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that the method has one parameter, a button object.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method is called, this parameter corresponds to the button clicked by the user.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7" name="Google Shape;1227;p171"/>
          <p:cNvSpPr txBox="1"/>
          <p:nvPr/>
        </p:nvSpPr>
        <p:spPr>
          <a:xfrm>
            <a:off x="914400" y="2209800"/>
            <a:ext cx="7696200" cy="6413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// Respond to button click events</a:t>
            </a:r>
            <a:endParaRPr b="0" i="0" sz="18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buttonClicked (JButton buttonObj){</a:t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7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233" name="Google Shape;1233;p172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Declare Local Variables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9550" lvl="1" marL="7429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we declare variables that are local to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buttonClicked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method.</a:t>
            </a:r>
            <a:endParaRPr/>
          </a:p>
        </p:txBody>
      </p:sp>
      <p:sp>
        <p:nvSpPr>
          <p:cNvPr id="1234" name="Google Shape;1234;p172"/>
          <p:cNvSpPr txBox="1"/>
          <p:nvPr/>
        </p:nvSpPr>
        <p:spPr>
          <a:xfrm>
            <a:off x="838200" y="2590800"/>
            <a:ext cx="8001000" cy="76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Local variables</a:t>
            </a:r>
            <a:endParaRPr b="0" i="0" sz="22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Thermometer thermo = new Thermometer();</a:t>
            </a: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7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240" name="Google Shape;1240;p173"/>
          <p:cNvSpPr txBox="1"/>
          <p:nvPr>
            <p:ph idx="1" type="body"/>
          </p:nvPr>
        </p:nvSpPr>
        <p:spPr>
          <a:xfrm>
            <a:off x="838200" y="1828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Determine Button Clicked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we determine if the button clicked by the user equals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fahrenheitButton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general, there can be any number of command buttons in a window.</a:t>
            </a:r>
            <a:endParaRPr/>
          </a:p>
        </p:txBody>
      </p:sp>
      <p:sp>
        <p:nvSpPr>
          <p:cNvPr id="1241" name="Google Shape;1241;p173"/>
          <p:cNvSpPr txBox="1"/>
          <p:nvPr/>
        </p:nvSpPr>
        <p:spPr>
          <a:xfrm>
            <a:off x="838200" y="2590800"/>
            <a:ext cx="8001000" cy="7937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Font typeface="Courier New"/>
              <a:buNone/>
            </a:pPr>
            <a:r>
              <a:rPr b="0" i="0" lang="en-US" sz="23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// Determine which button was clicked.</a:t>
            </a:r>
            <a:endParaRPr b="0" i="0" sz="2300" u="none">
              <a:solidFill>
                <a:srgbClr val="E44C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(buttonObj ==</a:t>
            </a:r>
            <a:r>
              <a:rPr b="0" i="0" lang="en-US" sz="2300" u="none">
                <a:solidFill>
                  <a:srgbClr val="E44C22"/>
                </a:solidFill>
                <a:latin typeface="Arial"/>
                <a:ea typeface="Arial"/>
                <a:cs typeface="Arial"/>
                <a:sym typeface="Arial"/>
              </a:rPr>
              <a:t> fahrenheitButton</a:t>
            </a:r>
            <a:r>
              <a:rPr b="0" i="0" lang="en-US" sz="23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r>
              <a:rPr b="0" i="0" lang="en-US" sz="23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7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7.5  The GUI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Explained</a:t>
            </a:r>
            <a:endParaRPr/>
          </a:p>
        </p:txBody>
      </p:sp>
      <p:sp>
        <p:nvSpPr>
          <p:cNvPr id="1247" name="Google Shape;1247;p174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 and Write Numbers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getNumber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setNumber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methods read and write numbers from and to numeric fields, respectively.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8" name="Google Shape;1248;p174"/>
          <p:cNvSpPr txBox="1"/>
          <p:nvPr/>
        </p:nvSpPr>
        <p:spPr>
          <a:xfrm>
            <a:off x="762000" y="2590800"/>
            <a:ext cx="8001000" cy="13112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//Convert from Fahrenheit to Celsius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thermo.setFahrenheit(fahrenheitField.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getNumber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celsiusField.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setNumber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(thermo.getCelsius());  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important to emphasize that the variable s1 is a reference to a student object and is </a:t>
            </a:r>
            <a:r>
              <a:rPr b="0" i="1" lang="en-US" sz="28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student object itself.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student object keeps track of the name and test scores of an actual student. Thus, for a brand new student object, what are the values of these data attributes? 	</a:t>
            </a: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7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254" name="Google Shape;1254;p175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the methods for adding window objects to the user interface and for responding to user events are part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BreezySwing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window objects themselves are either part of Swing or are derived from objects in Swing.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instance: 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labels and command buttons are part of Swing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fields are derived from Swing's standard text fields.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Programs that use Swing must import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javax.swing.*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Programs that 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BreezySwing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must also import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BreezySwing.*.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7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260" name="Google Shape;1260;p176"/>
          <p:cNvSpPr txBox="1"/>
          <p:nvPr>
            <p:ph idx="1" type="body"/>
          </p:nvPr>
        </p:nvSpPr>
        <p:spPr>
          <a:xfrm>
            <a:off x="838200" y="16002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 Field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of 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IntegerField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called an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integer field 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it can be used to enter or display an integer value.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integer field should always be initialized to an integer and never to a floating-point value.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principal methods for manipulating integer fields are: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getNumber()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reads an integer from an input field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setNumber(anInteger)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prints a number in an output field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7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266" name="Google Shape;1266;p177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same method names are used for manipulating double fields. 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same method name with different classes is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polymorphism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7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272" name="Google Shape;1272;p178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Field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of 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JTextField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called a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field 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can hold one line of string data.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text field is useful for entering or displaying such things as names and descriptions.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must be initialized to a string.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principal methods for manipulating text fields are: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getText()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reads a string from an input field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setText(aString)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prints a one-line string in an output field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7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278" name="Google Shape;1278;p179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Area Objects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of class JTextArea is called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area object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is similar to a text field object except that it can handle several lines of text at a time. 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text area can be used for entering or displaying a person's address or any other multiline descriptive information.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text area is usually several cells wide and high.  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8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284" name="Google Shape;1284;p180"/>
          <p:cNvSpPr txBox="1"/>
          <p:nvPr>
            <p:ph idx="1" type="body"/>
          </p:nvPr>
        </p:nvSpPr>
        <p:spPr>
          <a:xfrm>
            <a:off x="8382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principal methods for manipulating a text area are: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getText()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reads a multiline string from an input field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setText(aString)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prints a multiline string in an output field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append(aString)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appends a multiline string to the end of the text already present in the output field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8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290" name="Google Shape;1290;p181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Summary of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7-1 contains a summary of the methods discussed so far together with several new methods: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8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pic>
        <p:nvPicPr>
          <p:cNvPr id="1296" name="Google Shape;1296;p1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0"/>
            <a:ext cx="8001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8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pic>
        <p:nvPicPr>
          <p:cNvPr id="1302" name="Google Shape;1302;p1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772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8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pic>
        <p:nvPicPr>
          <p:cNvPr id="1308" name="Google Shape;1308;p1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00200"/>
            <a:ext cx="81534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depends on the class’s internal implementation details, but we can find out easily by sending messages to the student object via its associated variable s1: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t/>
            </a:r>
            <a:endParaRPr b="0" i="0" sz="4800" u="none" cap="none" strike="noStrik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1981200" y="4343400"/>
            <a:ext cx="5715000" cy="15525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 = s1.getName();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System.out.println (str);   // yields ""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 = s1.getHighScore();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System.out.println (i);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// yields 0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8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314" name="Google Shape;1314;p185"/>
          <p:cNvSpPr txBox="1"/>
          <p:nvPr>
            <p:ph idx="1" type="body"/>
          </p:nvPr>
        </p:nvSpPr>
        <p:spPr>
          <a:xfrm>
            <a:off x="8382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Declaring Window objects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is a list that shows how to instantiate the window objects discussed so far: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5" name="Google Shape;1315;p185"/>
          <p:cNvSpPr txBox="1"/>
          <p:nvPr/>
        </p:nvSpPr>
        <p:spPr>
          <a:xfrm>
            <a:off x="762000" y="3429000"/>
            <a:ext cx="8001000" cy="19208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aLabel      = addLabel        ("..."    ,r,c,w,h);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anInteger   = addIntegerField (&lt;integer&gt;,r,c,w,h);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aDouble     = addDoubleField  (&lt;double&gt; ,r,c,w,h);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aJTextField = addTextField    ("..."    ,r,c,w,h);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aJTextArea  = addTextArea     ("..."    ,r,c,w,h);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aJButton    = addButton       ("..."    ,r,c,w,h);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8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321" name="Google Shape;1321;p186"/>
          <p:cNvSpPr txBox="1"/>
          <p:nvPr>
            <p:ph idx="1" type="body"/>
          </p:nvPr>
        </p:nvSpPr>
        <p:spPr>
          <a:xfrm>
            <a:off x="8382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messageBox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message box is a convenient device for popping up messages outside an application's main window.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2" name="Google Shape;1322;p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733800"/>
            <a:ext cx="7086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8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328" name="Google Shape;1328;p187"/>
          <p:cNvSpPr txBox="1"/>
          <p:nvPr>
            <p:ph idx="1" type="body"/>
          </p:nvPr>
        </p:nvSpPr>
        <p:spPr>
          <a:xfrm>
            <a:off x="838200" y="1676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code for activating a message box always appears inside a GUI class, which in our example is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ConvertWithGUI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piece of code consists of sending the message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messageBox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the object this: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line of code, the word this refers to the theGUI object itself.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convenience of programmers, Java allows the word this to be omitted, so the code can be written as: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9" name="Google Shape;1329;p187"/>
          <p:cNvSpPr txBox="1"/>
          <p:nvPr/>
        </p:nvSpPr>
        <p:spPr>
          <a:xfrm>
            <a:off x="838200" y="3657600"/>
            <a:ext cx="7924800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this.messageBox ("Sorry but the input must not \nbe greater than 10,000");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330" name="Google Shape;1330;p187"/>
          <p:cNvSpPr txBox="1"/>
          <p:nvPr/>
        </p:nvSpPr>
        <p:spPr>
          <a:xfrm>
            <a:off x="838200" y="5943600"/>
            <a:ext cx="8001000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messageBox ("Sorry but the input must not \nbe greater than 10,000");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8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336" name="Google Shape;1336;p188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Another version of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messageBox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allows the programmer to specify the box's height and width in pixels.  </a:t>
            </a:r>
            <a:endParaRPr/>
          </a:p>
          <a:p>
            <a:pPr indent="-19050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code displays the message "Hello world!" in a box that is 300 pixels wide and 100 pixels high: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7" name="Google Shape;1337;p188"/>
          <p:cNvSpPr txBox="1"/>
          <p:nvPr/>
        </p:nvSpPr>
        <p:spPr>
          <a:xfrm>
            <a:off x="1143000" y="5029200"/>
            <a:ext cx="7239000" cy="549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messageBox ("Hello world!", 300, 100);</a:t>
            </a: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8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343" name="Google Shape;1343;p189"/>
          <p:cNvSpPr txBox="1"/>
          <p:nvPr>
            <p:ph idx="1" type="body"/>
          </p:nvPr>
        </p:nvSpPr>
        <p:spPr>
          <a:xfrm>
            <a:off x="838200" y="1600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Setting the Look and Feel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GUI-based operating system, such as Windows, MacOS, and Motif (for UNIX), has its own look and feel.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Java's Swing toolkit provides a default look and feel called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Metal.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Swing allows the programmer to set the look and feel of a window as well as any all of its subcomponents.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accomplish this with BreezySwing, we call the method setLookAndFeel with the String parameter "METAL", "MOTIF", or "OTHER".  </a:t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9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349" name="Google Shape;1349;p190"/>
          <p:cNvSpPr txBox="1"/>
          <p:nvPr>
            <p:ph idx="1" type="body"/>
          </p:nvPr>
        </p:nvSpPr>
        <p:spPr>
          <a:xfrm>
            <a:off x="8382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a Windows system, "OTHER" changes the look and feel to Windows.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main is a convenient place to call the setLookAndFeel method.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code segment shows how to do this in the temperature conversion program:</a:t>
            </a:r>
            <a:endParaRPr/>
          </a:p>
        </p:txBody>
      </p:sp>
      <p:sp>
        <p:nvSpPr>
          <p:cNvPr id="1350" name="Google Shape;1350;p190"/>
          <p:cNvSpPr txBox="1"/>
          <p:nvPr/>
        </p:nvSpPr>
        <p:spPr>
          <a:xfrm>
            <a:off x="762000" y="4343400"/>
            <a:ext cx="7924800" cy="14636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 (String[] args){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ConvertWithGUI theGUI = new ConvertWithGUI();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theGUI.setLookAndFeel("MOTIF");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theGUI.setSize (250, 100);   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//Set the window's size in pixels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theGUI.setVisible (true);    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//Make the window visible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9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7.6  Other Window 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Objects and Methods</a:t>
            </a:r>
            <a:endParaRPr/>
          </a:p>
        </p:txBody>
      </p:sp>
      <p:sp>
        <p:nvSpPr>
          <p:cNvPr id="1356" name="Google Shape;1356;p191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7-6 compares the Metal look and the Motif look:</a:t>
            </a:r>
            <a:endParaRPr/>
          </a:p>
        </p:txBody>
      </p:sp>
      <p:pic>
        <p:nvPicPr>
          <p:cNvPr id="1357" name="Google Shape;1357;p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744787"/>
            <a:ext cx="7315200" cy="319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9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  Formatted Output</a:t>
            </a:r>
            <a:endParaRPr/>
          </a:p>
        </p:txBody>
      </p:sp>
      <p:sp>
        <p:nvSpPr>
          <p:cNvPr id="1363" name="Google Shape;1363;p192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7-7 shows a table of names, sales, and commissions, with and without formatting.  </a:t>
            </a:r>
            <a:endParaRPr/>
          </a:p>
          <a:p>
            <a:pPr indent="-19050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Although both tables contain exactly the same data, only the formatted one is readable.  </a:t>
            </a:r>
            <a:endParaRPr/>
          </a:p>
          <a:p>
            <a:pPr indent="-19050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feature of a formatted table is that each column has a designated width, and all the values in a column are justified in the same manner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9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  Formatted Output</a:t>
            </a:r>
            <a:endParaRPr/>
          </a:p>
        </p:txBody>
      </p:sp>
      <p:pic>
        <p:nvPicPr>
          <p:cNvPr id="1369" name="Google Shape;1369;p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5438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9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  Formatted Output</a:t>
            </a:r>
            <a:endParaRPr/>
          </a:p>
        </p:txBody>
      </p:sp>
      <p:sp>
        <p:nvSpPr>
          <p:cNvPr id="1375" name="Google Shape;1375;p194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Format, a class in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BreezySwing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contains a method called justify that supports the process of positioning values in fields.  </a:t>
            </a:r>
            <a:endParaRPr/>
          </a:p>
          <a:p>
            <a:pPr indent="-19050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justify method can position a value left, right, or center within a field of some designated width.   </a:t>
            </a:r>
            <a:endParaRPr/>
          </a:p>
          <a:p>
            <a:pPr indent="-19050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7-2 shows words and numbers justified in fields of width 10.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Apparently, the name was initialized to an empty string and the test scores to zero. Now we set the object’s data attributes by sending it some messages: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1295400" y="3810000"/>
            <a:ext cx="7162800" cy="20764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s1.setName ("Bill");   // Set the student's name to "Bill"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s1.setScore (1,84);     // Set the score on test 1 to 84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s1.setScore (2,86);     //               on test 2 to 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s1.setScore (3,88);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              on test 3 to 88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9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  Formatted Output</a:t>
            </a:r>
            <a:endParaRPr/>
          </a:p>
        </p:txBody>
      </p:sp>
      <p:pic>
        <p:nvPicPr>
          <p:cNvPr id="1381" name="Google Shape;1381;p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38312"/>
            <a:ext cx="7772400" cy="452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96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  Formatted Output</a:t>
            </a:r>
            <a:endParaRPr/>
          </a:p>
        </p:txBody>
      </p:sp>
      <p:sp>
        <p:nvSpPr>
          <p:cNvPr id="1387" name="Google Shape;1387;p196"/>
          <p:cNvSpPr txBox="1"/>
          <p:nvPr>
            <p:ph idx="1" type="body"/>
          </p:nvPr>
        </p:nvSpPr>
        <p:spPr>
          <a:xfrm>
            <a:off x="8382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a code segment that embeds the word "cat" left justified in a string of length 8 together with several other examples: </a:t>
            </a:r>
            <a:endParaRPr/>
          </a:p>
        </p:txBody>
      </p:sp>
      <p:sp>
        <p:nvSpPr>
          <p:cNvPr id="1388" name="Google Shape;1388;p196"/>
          <p:cNvSpPr txBox="1"/>
          <p:nvPr/>
        </p:nvSpPr>
        <p:spPr>
          <a:xfrm>
            <a:off x="762000" y="2743200"/>
            <a:ext cx="8077200" cy="388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BreezySwing.Format;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Format.justify ('l', "cat", 8);     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"cat" left justified in a string of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               // length 8 yields the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	                           // "cat     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Format.justify ('r', 45678, 7);     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45678 right justified in a string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// length 7 yields the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// "  45678"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Format.justify ('c', "dog", 11);     // "dog" centered in a string of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// length 11 yields the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// "    dog    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Format.justify ('r', 2.534, 10, 2);  </a:t>
            </a: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2.534 right justified in a string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length 10 with a precision of 2 yields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// "      2.53"</a:t>
            </a:r>
            <a:r>
              <a:rPr b="0" i="0" lang="en-US" sz="1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9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  Formatted Output</a:t>
            </a:r>
            <a:endParaRPr/>
          </a:p>
        </p:txBody>
      </p:sp>
      <p:sp>
        <p:nvSpPr>
          <p:cNvPr id="1394" name="Google Shape;1394;p197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code, the justify message is sent, not to an object, but to the class Format. </a:t>
            </a:r>
            <a:endParaRPr/>
          </a:p>
          <a:p>
            <a:pPr indent="-1206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using the justify method, we need to be aware that it comes in four slightly different flavors, as described in Table 7-3.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9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7.7  Formatted Output</a:t>
            </a:r>
            <a:endParaRPr/>
          </a:p>
        </p:txBody>
      </p:sp>
      <p:pic>
        <p:nvPicPr>
          <p:cNvPr id="1400" name="Google Shape;1400;p1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76400"/>
            <a:ext cx="8001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9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7.8  GUIs and Applets</a:t>
            </a:r>
            <a:endParaRPr/>
          </a:p>
        </p:txBody>
      </p:sp>
      <p:sp>
        <p:nvSpPr>
          <p:cNvPr id="1406" name="Google Shape;1406;p199"/>
          <p:cNvSpPr txBox="1"/>
          <p:nvPr>
            <p:ph idx="1" type="body"/>
          </p:nvPr>
        </p:nvSpPr>
        <p:spPr>
          <a:xfrm>
            <a:off x="838200" y="1905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applet is a Java program that runs in a Web browser.  </a:t>
            </a:r>
            <a:endParaRPr/>
          </a:p>
          <a:p>
            <a:pPr indent="-19050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 of running in a terminal window, an applet has a graphical user interface that appears embedded in the Web page. </a:t>
            </a:r>
            <a:endParaRPr/>
          </a:p>
          <a:p>
            <a:pPr indent="-19050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Java applications can be converted into applets.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ctrTitle"/>
          </p:nvPr>
        </p:nvSpPr>
        <p:spPr>
          <a:xfrm>
            <a:off x="990600" y="1752600"/>
            <a:ext cx="693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ahoma"/>
              <a:buNone/>
            </a:pP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5: </a:t>
            </a: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</a:t>
            </a: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Defining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Messages that change an object’s state are called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if the mutators worked correctly, we use other messages to access the object’s state (called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1295400" y="4114800"/>
            <a:ext cx="6629400" cy="15525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 = s1.getName();     // str equals "Bill"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 = s1.getScore (1);    // i equals 84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 = s1.getHighScore();  // i equals 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i = s1.getAverage();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i equals 86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object’s string representation is obtained by sending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 to the object.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762000" y="3581400"/>
            <a:ext cx="7924800" cy="1282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 = s1.toString();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// str  now equals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"Name:    Bill\nTest 1:  84\nTest2:  86\nTest3:  88\nAverage: 86"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838200" y="1600200"/>
            <a:ext cx="7543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displayed in a terminal window (Figure 5-1), the string is broken into several lines as determined by the placement of the newline characters (‘\n’).</a:t>
            </a:r>
            <a:endParaRPr/>
          </a:p>
        </p:txBody>
      </p:sp>
      <p:pic>
        <p:nvPicPr>
          <p:cNvPr id="301" name="Google Shape;3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505200"/>
            <a:ext cx="3276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addition to the explicit use of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method, there are other situations in which the method is called automatically. For instance,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called implicitly when a student object is concatenated with a string or is in an argument to the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println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685800" y="4267200"/>
            <a:ext cx="8153400" cy="15525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 = "The best student is: \n" + s1;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// Equivalent to: str = "The best student is: \n" + s1.toString();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System.out.println (s1);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Equivalent to: System.out.println (s1.toString());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Objects, Assignments, and Aliasing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close this demonstration by associating a student object with the variable s2. Rather than instantiating a new student, we assign s1 to s2: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1066800" y="44196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E1D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D0E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 = s1;             // s1 and s2 now refer to the same student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variables s1 and s2 now refer to the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student object.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might come as a surprise because we might reasonably expect the assignment statement to create a second student object equal to the first, but that is not how Java works.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demonstrate that s1 and s2 now refer to the same object, we change the students name using s2 and retrieve the same name using s1: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685800" y="5181600"/>
            <a:ext cx="7924800" cy="1096962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s2.setName ("Ann");    // Set the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 = s1.getName();     // str equals "Ann". Therefore, s1 and s2 refer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                          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to the same object.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5-2 shows code and a diagram that clarify the manner in which variables are affected by assignment statements. At any time, it is possible to break the connection between a variable and the object it references. Simply assign the value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the variable: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838200" y="4495800"/>
            <a:ext cx="7772400" cy="20764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Student s1;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s1 = new Student();      // s1 references the newly instantiated 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...                      // Do stuff with the 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s1 = null;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// s1 no longer references anything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5-2 demonstrates that assignment to variables of numeric types such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produces genuine copies, whereas  assignment to variables of object types does not.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41" name="Google Shape;341;p33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pic>
        <p:nvPicPr>
          <p:cNvPr id="342" name="Google Shape;3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600200"/>
            <a:ext cx="79343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838200" y="16002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Primitive Types, Reference Types, and the null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or more variables can refer to the same object.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Java, all types fall into two fundamental categories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Primitive types: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int, double, boolean, char,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 shorter and longer versions of these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 types: all classes, for instance,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String, Student, KeyboardReader,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so 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5:  Introduction 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Defining Classes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838200" y="1524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 and implement a simple class from user requirements.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Organize a program in terms of a view class and a model class.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visibility modifiers to make methods visible to clients and restrict access to data within a class.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variable of a primitive type is best viewed as a box that contains a value of that primitive type.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variable of a reference type is thought of as a box that contains a pointer to an object.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 of memory after the following code is executed is shown in figure 5-2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number = 45;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String word = “Hi”;</a:t>
            </a: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876800"/>
            <a:ext cx="2789237" cy="176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838200" y="1752600"/>
            <a:ext cx="792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Reference variables can be assigned the value null.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reference variable previously pointed to an object, and no other variable currently points to that object, the computer reclaims the object’s memory during garbage collection.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 student = new student (“Mary”, 70, 80, 90);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 = null;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8382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variable before and after it has been assigned the value </a:t>
            </a: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endParaRPr/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7010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reference variable can be compared to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value, as follows:</a:t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990600" y="2895600"/>
            <a:ext cx="7620000" cy="33782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(student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Don't try to run a method with that student!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Process the 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while (student != null){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Process the 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Obtain the next student from whatever 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program attempts to run a method with an object that 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Java throws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 pointer exception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as in the following example: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1066800" y="3962400"/>
            <a:ext cx="7696200" cy="13112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str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System.out.println (str.length());  // OOPS! str is null, so Java throws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// null pointer exception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838200" y="1600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Structure of a Class Template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classes have a similar structure consisting of four parts: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class’s name and some modifying phrases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description of the instance variables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or more methods that indicate how to initialize a new object (called </a:t>
            </a: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or more methods that specify how an object responds to messages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order of these parts can be varied arbitrarily provided (the class’s name) comes first.	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228600" y="16002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is an example of a class template:</a:t>
            </a:r>
            <a:endParaRPr/>
          </a:p>
        </p:txBody>
      </p:sp>
      <p:sp>
        <p:nvSpPr>
          <p:cNvPr id="395" name="Google Shape;395;p41"/>
          <p:cNvSpPr txBox="1"/>
          <p:nvPr/>
        </p:nvSpPr>
        <p:spPr>
          <a:xfrm>
            <a:off x="1219200" y="2120900"/>
            <a:ext cx="7239000" cy="47371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class &lt;name of class&gt; extends &lt;some other class&gt;{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// Declaration of instance 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private &lt;type&gt; &lt;name&gt;;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// Code for the constructor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public &lt;name of class&gt;()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// Initialize the instance 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// Code for the other methods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public &lt;return type&gt; &lt;name of method&gt; (&lt;parameter list&gt;){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01" name="Google Shape;401;p42"/>
          <p:cNvSpPr txBox="1"/>
          <p:nvPr>
            <p:ph idx="1" type="body"/>
          </p:nvPr>
        </p:nvSpPr>
        <p:spPr>
          <a:xfrm>
            <a:off x="838200" y="1524000"/>
            <a:ext cx="8001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definitions usually begin with the keyword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indicating that the class is accessible to all potential clients.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names are user-defined symbols, and must adhere to the rules for naming variables and methods.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common to start class names with a capital letter and variable and method names with a lowercase letter.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&lt;name of class&gt;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07" name="Google Shape;407;p43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organizes its classes in a hierarchy. At the base of this hierarchy is a class called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hierarchy, if class A is immediately above another class B, we say that A is the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superclass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B and B is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class, except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has exactly one parent and can have any number of children.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extends &lt;some other class&gt;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838200" y="1524000"/>
            <a:ext cx="7543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Relationship between superclass and subclass</a:t>
            </a:r>
            <a:endParaRPr/>
          </a:p>
        </p:txBody>
      </p:sp>
      <p:pic>
        <p:nvPicPr>
          <p:cNvPr id="414" name="Google Shape;4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073275"/>
            <a:ext cx="4419600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5:  Introduction 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Defining Classes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838200" y="1524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appropriate mutator methods, accessor methods, and constructors for a class.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parameters transmit data to methods.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instance variables, local variables, and parameters appropriately.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Organize a complex task in terms of helper methods.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20" name="Google Shape;420;p45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new class is created, it is incorporated into the hierarchy by extending an existing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new class’s exact placement in the hierarchy is important because a new class inherits the characteristics of its superclass through a process called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clause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extends &lt;some other class&gt;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omitted from the new class’s definition, then by default, the new class is assumed to be a subclass of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	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 variables are nearly always declared to be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prevents clients from referencing to the instance variables directly.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Making instance variables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an important aspect of information hiding.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private &lt;type&gt; &lt;name&gt;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32" name="Google Shape;432;p47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are usually declared to be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allows clients to refer to them.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&lt;return type&gt; &lt;name of method&gt;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clauses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visibility modifiers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Omitting the visibility modifier is equivalent to using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38" name="Google Shape;438;p48"/>
          <p:cNvSpPr txBox="1"/>
          <p:nvPr>
            <p:ph idx="1" type="body"/>
          </p:nvPr>
        </p:nvSpPr>
        <p:spPr>
          <a:xfrm>
            <a:off x="838200" y="1524000"/>
            <a:ext cx="7543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Implementation of the Student Class</a:t>
            </a:r>
            <a:endParaRPr/>
          </a:p>
        </p:txBody>
      </p:sp>
      <p:sp>
        <p:nvSpPr>
          <p:cNvPr id="439" name="Google Shape;439;p48"/>
          <p:cNvSpPr txBox="1"/>
          <p:nvPr/>
        </p:nvSpPr>
        <p:spPr>
          <a:xfrm>
            <a:off x="1295400" y="1905000"/>
            <a:ext cx="7086600" cy="477202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/* Student.java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Manage a student's name and three test scores.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1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Student</a:t>
            </a: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//Instance 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//Each student object has a name and three test scores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String name;             //Student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test1;               //Score on test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test2;               //Score on test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test3;               //Score on test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//Constructor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Student(){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//Initialize a new student's name to the empty string and the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//scores to zero.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name = "";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test1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test2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test3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45" name="Google Shape;445;p49"/>
          <p:cNvSpPr txBox="1"/>
          <p:nvPr/>
        </p:nvSpPr>
        <p:spPr>
          <a:xfrm>
            <a:off x="990600" y="1676400"/>
            <a:ext cx="7391400" cy="50355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//Other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void setName (String nm){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//Set a student's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name = nm;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String getName 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//Get a student's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return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void setScore (int i, int score){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//Set test i to score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if      (i == 1) test1 = score;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else if (i == 2) test2 = score;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else             test3 = score;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51" name="Google Shape;451;p50"/>
          <p:cNvSpPr txBox="1"/>
          <p:nvPr/>
        </p:nvSpPr>
        <p:spPr>
          <a:xfrm>
            <a:off x="914400" y="1600200"/>
            <a:ext cx="7772400" cy="51212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int getScore (int i){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//Retrieve score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if      (i == 1) return test1;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else if (i == 2) return test2;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else             return test3;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int getAverage(){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//Compute and return the average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average;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average = (int) Math.round((test1 + test2 + test3) / 3.0);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return average;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int getHighScore(){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//Determine and return the highest score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highScore;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highScore = test1;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if (test2 &gt; highScore) highScore = test2;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if (test3 &gt; highScore) highScore = test3;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return highScore;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57" name="Google Shape;457;p51"/>
          <p:cNvSpPr txBox="1"/>
          <p:nvPr/>
        </p:nvSpPr>
        <p:spPr>
          <a:xfrm>
            <a:off x="914400" y="1828800"/>
            <a:ext cx="7620000" cy="3444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String toString(){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//Construct and return a string representation of the student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String str;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str = "Name:    " + name  + "\n" +    // "\n" denotes a newline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"Test 1:  " + test1 + "\n"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"Test 2:  " + test2 + "\n"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"Test 3:  " + test3 + "\n"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"Average: " + getAverage();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return str;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63" name="Google Shape;463;p52"/>
          <p:cNvSpPr txBox="1"/>
          <p:nvPr>
            <p:ph idx="1" type="body"/>
          </p:nvPr>
        </p:nvSpPr>
        <p:spPr>
          <a:xfrm>
            <a:off x="838200" y="1676400"/>
            <a:ext cx="7543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preceding example all the methods, except the constructor method, have a return type, although the return type may be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indicating that the method in fact returns nothing.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summary when an object receives a message, the object activates the corresponding method. The method then manipulates the object’s data as represented by the instance variables.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69" name="Google Shape;469;p53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principal purpose of a constructor is to initialize the instance variables of a newly instantiated object.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Constructors are activated when the keyword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used and at no other time.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constructor is never used to reset instance variables of an existing object.	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75" name="Google Shape;475;p54"/>
          <p:cNvSpPr txBox="1"/>
          <p:nvPr>
            <p:ph idx="1" type="body"/>
          </p:nvPr>
        </p:nvSpPr>
        <p:spPr>
          <a:xfrm>
            <a:off x="838200" y="1524000"/>
            <a:ext cx="8001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template can include more than one constructor, provided each has a unique parameter list; however, all the constructors must have the same name- that is, the name of the class.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Constructors with empty parameter lists and are called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 constructors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class template contains no constructors tha JVM provides a primitive default constructor.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constructor initializes numeric variables to zero and object variables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thus indicating that the object variables currently reference no objects.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idx="4294967295"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5:  Introduction 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Defining Classes</a:t>
            </a:r>
            <a:endParaRPr/>
          </a:p>
        </p:txBody>
      </p:sp>
      <p:sp>
        <p:nvSpPr>
          <p:cNvPr id="190" name="Google Shape;190;p10"/>
          <p:cNvSpPr txBox="1"/>
          <p:nvPr>
            <p:ph idx="4294967295" type="body"/>
          </p:nvPr>
        </p:nvSpPr>
        <p:spPr>
          <a:xfrm>
            <a:off x="838200" y="1905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Vocabulary: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 parameter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behavior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parameter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helper method</a:t>
            </a:r>
            <a:endParaRPr/>
          </a:p>
        </p:txBody>
      </p:sp>
      <p:sp>
        <p:nvSpPr>
          <p:cNvPr id="191" name="Google Shape;191;p10"/>
          <p:cNvSpPr txBox="1"/>
          <p:nvPr>
            <p:ph idx="4294967295" type="body"/>
          </p:nvPr>
        </p:nvSpPr>
        <p:spPr>
          <a:xfrm>
            <a:off x="4800600" y="1905000"/>
            <a:ext cx="381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instantiation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lifetime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visibility modifier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81" name="Google Shape;481;p55"/>
          <p:cNvSpPr txBox="1"/>
          <p:nvPr>
            <p:ph idx="1" type="body"/>
          </p:nvPr>
        </p:nvSpPr>
        <p:spPr>
          <a:xfrm>
            <a:off x="838200" y="1447800"/>
            <a:ext cx="7543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illustrate we add several constructors to the </a:t>
            </a: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class.</a:t>
            </a:r>
            <a:endParaRPr/>
          </a:p>
        </p:txBody>
      </p:sp>
      <p:sp>
        <p:nvSpPr>
          <p:cNvPr id="482" name="Google Shape;482;p55"/>
          <p:cNvSpPr txBox="1"/>
          <p:nvPr/>
        </p:nvSpPr>
        <p:spPr>
          <a:xfrm>
            <a:off x="1219200" y="1828800"/>
            <a:ext cx="6781800" cy="483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Default constructor -- initialize name to the empty string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the test scores to zero.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Student(){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name = "";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test1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test2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test3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Additional constructor -- initialize the name and test scores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to the values provided.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Student(String nm, int t1, int t2, int t3){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name = nm;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test1 = 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test2 = 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test3 = 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Additional constructor -- initialize the name and test scores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to match those in the parameter 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Student(Student 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name = s.name;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test1 = s.test1;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test2 = s.test2;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test3 = s.test3;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88" name="Google Shape;488;p56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Chaining Constructors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class includes several constructors,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them can be simplified by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chaining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three constructors in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each do the same thing – initialize the instance variables.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Simplify the code for the first and third constructors by calling the second constructor.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call one constructor from another constructor, we use the notation: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this (&lt;parameters&gt;); 	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5.2  A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838200" y="1524000"/>
            <a:ext cx="7543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the code for the constructors becomes: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57"/>
          <p:cNvSpPr txBox="1"/>
          <p:nvPr/>
        </p:nvSpPr>
        <p:spPr>
          <a:xfrm>
            <a:off x="1371600" y="1981200"/>
            <a:ext cx="6400800" cy="46640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Default constructor -- initialize name to the empty string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the test scores to zero.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Student(){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this("", 0, 0,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Additional constructor -- initialize the name and test scores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to the values provided.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Student(String nm, int t1, int t2, int t3){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name = nm;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test1 = 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test2 = 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test3 = 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Additional constructor -- initialize the name and test scores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// to match those in the parameter 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Student(Student 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this(s.name, test1, s.test2, s.test3);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500"/>
              <a:buFont typeface="Tahoma"/>
              <a:buNone/>
            </a:pPr>
            <a:r>
              <a:rPr b="0" i="0" lang="en-US" sz="15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5.3  Editing, Compiling, and Testing the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use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class, we must save it in a file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Student.java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compile it by typing the following in a terminal window: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javac Student.java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are no compile-time errors, the compiler creates the byte code file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Student.class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5.3  Editing, Compiling, and Testing the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507" name="Google Shape;507;p59"/>
          <p:cNvSpPr txBox="1"/>
          <p:nvPr>
            <p:ph idx="1" type="body"/>
          </p:nvPr>
        </p:nvSpPr>
        <p:spPr>
          <a:xfrm>
            <a:off x="990600" y="22098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is compiled, applications can declare and manipulate student objects provided that: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code for the application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Student.class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in the same directory 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Student.class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part of a package	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5.3  Editing, Compiling, and Testing the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513" name="Google Shape;513;p60"/>
          <p:cNvSpPr txBox="1"/>
          <p:nvPr>
            <p:ph idx="1" type="body"/>
          </p:nvPr>
        </p:nvSpPr>
        <p:spPr>
          <a:xfrm>
            <a:off x="838200" y="1447800"/>
            <a:ext cx="7543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is a small program that uses and tests the 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class:</a:t>
            </a:r>
            <a:endParaRPr/>
          </a:p>
        </p:txBody>
      </p:sp>
      <p:sp>
        <p:nvSpPr>
          <p:cNvPr id="514" name="Google Shape;514;p60"/>
          <p:cNvSpPr txBox="1"/>
          <p:nvPr/>
        </p:nvSpPr>
        <p:spPr>
          <a:xfrm>
            <a:off x="1295400" y="2209800"/>
            <a:ext cx="6781800" cy="44354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1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TestStudent</a:t>
            </a: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static void main (String[] args){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Student s1, s2;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String str;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s1 = new Student();     // Instantiate a student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s1.setName ("Bill");    // Set the student's name to "Bill"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s1.setScore (1,84);     // Set the score on test 1 to 84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s1.setScore (2,86);     //               on test 2 to 86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s1.setScore (3,88);     //               on test 3 to 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System.out.println("\nHere is student s1\n" + s1);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s2 = s1;               // s1 and s2 now refer to the same object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s2.setName ("Ann");    // Set the name through s2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System.out.println ("\nName of s1 is now: " + s1.getName());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"/>
              <a:buNone/>
            </a:pPr>
            <a:r>
              <a:rPr b="0" i="0" lang="en-US" sz="15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500"/>
              <a:buFont typeface="Tahoma"/>
              <a:buNone/>
            </a:pPr>
            <a:r>
              <a:rPr b="0" i="0" lang="en-US" sz="15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5.3  Editing, Compiling, and Testing the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520" name="Google Shape;520;p61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5-5 shows the results of running such a program.</a:t>
            </a:r>
            <a:endParaRPr/>
          </a:p>
        </p:txBody>
      </p:sp>
      <p:pic>
        <p:nvPicPr>
          <p:cNvPr id="521" name="Google Shape;52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048000"/>
            <a:ext cx="5105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5.3  Editing, Compiling, and Testing the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527" name="Google Shape;527;p62"/>
          <p:cNvSpPr txBox="1"/>
          <p:nvPr>
            <p:ph idx="1" type="body"/>
          </p:nvPr>
        </p:nvSpPr>
        <p:spPr>
          <a:xfrm>
            <a:off x="838200" y="1447800"/>
            <a:ext cx="7543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Finding the Locations of Run-time Errors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messages indicate that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attempt was made to divide by zero in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class’s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getAverage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 (line 50)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had been called from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class’s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(line 64)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had been called by some methods we did not write.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Which, finally, had been called from 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TestStudent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class’s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(line 13)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E44C2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28" name="Google Shape;5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981200"/>
            <a:ext cx="5697537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5.3  Editing, Compiling, and Testing the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534" name="Google Shape;534;p63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are the lines of code mentioned:</a:t>
            </a:r>
            <a:endParaRPr/>
          </a:p>
        </p:txBody>
      </p:sp>
      <p:sp>
        <p:nvSpPr>
          <p:cNvPr id="535" name="Google Shape;535;p63"/>
          <p:cNvSpPr txBox="1"/>
          <p:nvPr/>
        </p:nvSpPr>
        <p:spPr>
          <a:xfrm>
            <a:off x="838200" y="2667000"/>
            <a:ext cx="7696200" cy="19208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Student getAverage line 50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average = (int) Math.round ((test1 + test2 + test3) / average);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Student toString line 64  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"Average: " + getAverage();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TestStudent main line 13       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System.out.println ("\nHere is student s1\n" + s1);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5.3  Editing, Compiling, and Testing the </a:t>
            </a:r>
            <a:r>
              <a:rPr b="0" i="0" lang="en-US" sz="3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sp>
        <p:nvSpPr>
          <p:cNvPr id="541" name="Google Shape;541;p64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now unravel the error.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line 13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concatenation (+) of s1 makes an implicit call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s1.toString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().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line 64 of toString,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getAverage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is called.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line 50 of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getAverage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 division by zero occurs.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609600" y="1752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is a run-time entity that contains data and responds to messages.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is a software package or template that describes the characteristics of similar objects.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characteristics are of two sorts: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 declarations that define an object’s data requirements (instance variables).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that define its behavior in response to messages.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47" name="Google Shape;547;p65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Structure of a Method Definition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generally have the following form:</a:t>
            </a:r>
            <a:endParaRPr/>
          </a:p>
        </p:txBody>
      </p:sp>
      <p:sp>
        <p:nvSpPr>
          <p:cNvPr id="548" name="Google Shape;548;p65"/>
          <p:cNvSpPr txBox="1"/>
          <p:nvPr/>
        </p:nvSpPr>
        <p:spPr>
          <a:xfrm>
            <a:off x="914400" y="3657600"/>
            <a:ext cx="7848600" cy="13112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&lt;visibility modifier&gt; &lt;return type&gt; &lt;method name&gt; (&lt;parameter list&gt;){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&lt;implementing code&gt;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54" name="Google Shape;554;p66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Statements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method has a return type, its implementing code must have at least one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 that returns a value of that type.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can be more than one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 in a method; however, the first one executed ends the method.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 in a void method quits the method and returns nothing.	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is an example of a method that has two return statements but executes just one of them:	</a:t>
            </a:r>
            <a:endParaRPr/>
          </a:p>
        </p:txBody>
      </p:sp>
      <p:sp>
        <p:nvSpPr>
          <p:cNvPr id="561" name="Google Shape;561;p67"/>
          <p:cNvSpPr txBox="1"/>
          <p:nvPr/>
        </p:nvSpPr>
        <p:spPr>
          <a:xfrm>
            <a:off x="2438400" y="3657600"/>
            <a:ext cx="5105400" cy="247332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boolean odd(int i){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(i % 2 ==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67" name="Google Shape;567;p68"/>
          <p:cNvSpPr txBox="1"/>
          <p:nvPr>
            <p:ph idx="1" type="body"/>
          </p:nvPr>
        </p:nvSpPr>
        <p:spPr>
          <a:xfrm>
            <a:off x="838200" y="14478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and Actual Parameters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 listed in a method’s definition are called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 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Values passed to a method when it is invoked are called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arguments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actual parameters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	</a:t>
            </a:r>
            <a:endParaRPr/>
          </a:p>
        </p:txBody>
      </p:sp>
      <p:sp>
        <p:nvSpPr>
          <p:cNvPr id="568" name="Google Shape;568;p68"/>
          <p:cNvSpPr txBox="1"/>
          <p:nvPr/>
        </p:nvSpPr>
        <p:spPr>
          <a:xfrm>
            <a:off x="2362200" y="2971800"/>
            <a:ext cx="5181600" cy="16446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Client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Student s = new Student();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KeyboardReader reader = new KeyboardReader();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testScore = reader.readInt("Enter a test score:");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700"/>
              <a:buFont typeface="Tahoma"/>
              <a:buNone/>
            </a:pPr>
            <a:r>
              <a:rPr b="0" i="0" lang="en-US" sz="17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s.setScore(1, testScore);</a:t>
            </a:r>
            <a:r>
              <a:rPr b="0" i="0" lang="en-US" sz="1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69" name="Google Shape;569;p68"/>
          <p:cNvSpPr txBox="1"/>
          <p:nvPr/>
        </p:nvSpPr>
        <p:spPr>
          <a:xfrm>
            <a:off x="2667000" y="4724400"/>
            <a:ext cx="4267200" cy="1919287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Server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void setScore (int i, int score){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if      (i == 1) test1 = score;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else if (i == 2) test2 = score;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else             test3 = score;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700"/>
              <a:buFont typeface="Tahoma"/>
              <a:buNone/>
            </a:pPr>
            <a:r>
              <a:rPr b="0" i="0" lang="en-US" sz="17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75" name="Google Shape;575;p69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 passing</a:t>
            </a:r>
            <a:endParaRPr/>
          </a:p>
        </p:txBody>
      </p:sp>
      <p:pic>
        <p:nvPicPr>
          <p:cNvPr id="576" name="Google Shape;57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09800"/>
            <a:ext cx="6934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0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82" name="Google Shape;582;p70"/>
          <p:cNvSpPr txBox="1"/>
          <p:nvPr>
            <p:ph idx="1" type="body"/>
          </p:nvPr>
        </p:nvSpPr>
        <p:spPr>
          <a:xfrm>
            <a:off x="609600" y="18288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method has a multiple parameters, the caller must provide the right number and types of values.</a:t>
            </a:r>
            <a:endParaRPr/>
          </a:p>
          <a:p>
            <a:pPr indent="-1206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actual parameters must match the formal parameters in position and type.</a:t>
            </a:r>
            <a:endParaRPr/>
          </a:p>
          <a:p>
            <a:pPr indent="-1206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rules for matching the types of a formal and an actual parameter are similar to those for assignment statements.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88" name="Google Shape;588;p71"/>
          <p:cNvSpPr txBox="1"/>
          <p:nvPr>
            <p:ph idx="1" type="body"/>
          </p:nvPr>
        </p:nvSpPr>
        <p:spPr>
          <a:xfrm>
            <a:off x="609600" y="18288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actual parameter’s type must be either the same as or less inclusive than the type of the corresponding formal parameter.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the method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Math.sqrt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has a single formal parameter of type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double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can receive either a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double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an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an actual parameter from the caller. 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594" name="Google Shape;594;p72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 and Instance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purpose of a parameter is to pass information to a method.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purpose of an instance variable is to maintain information in an object.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roles are clearly shown in the method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setScore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figure 5-8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method receives the score in the formal parameter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value is then transferred to one of the  instance variables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test1, test2, test3.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600" name="Google Shape;600;p73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Variables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Occasionally, it is convenient to have temporary working storage for data in a method.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programmer can declare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variables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this purpose.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example declares a variable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assigns it the result of computing the average of the integer instance variables, and returns its value.	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606" name="Google Shape;606;p74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7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 that there is no need for the method to receive data from the client, so we do not use a parameter.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no need for the object to remember the average, so we do not use an instance variable for that.</a:t>
            </a:r>
            <a:endParaRPr/>
          </a:p>
        </p:txBody>
      </p:sp>
      <p:sp>
        <p:nvSpPr>
          <p:cNvPr id="607" name="Google Shape;607;p74"/>
          <p:cNvSpPr txBox="1"/>
          <p:nvPr/>
        </p:nvSpPr>
        <p:spPr>
          <a:xfrm>
            <a:off x="914400" y="1752600"/>
            <a:ext cx="7848600" cy="1917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int getAverage(){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int average;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average = (int) Math.round((test1 + test2 + test3) / 3.0);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return average;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609600" y="1752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combining of data and behavior into a single software package is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1" i="1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is an instance of its class, and the process of creating a new object is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instantiation.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Helper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Occasionally, a task performed by a method becomes so complex that it helps to break it into subtasks to be solved by several other methods.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can define one or more methods to serve as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helper methods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Helper methods are usually private, because only methods already defined within the class need to use them.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619" name="Google Shape;619;p76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it is helpful to define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when testing a class.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method expects a string and a double as parameters and displays these values in the terminal window.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private void debug(String message,  double value) {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System.out.println(message + “  ” + value);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}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5.4  The Structure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Behavior of Methods</a:t>
            </a:r>
            <a:endParaRPr/>
          </a:p>
        </p:txBody>
      </p:sp>
      <p:sp>
        <p:nvSpPr>
          <p:cNvPr id="625" name="Google Shape;625;p77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advantage to this approach is that debugging statements throughout the class can be turned on or off by commenting out a single line of code: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private void debug(String message, double value) {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//System.out.println(message + “ ” + value);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}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31" name="Google Shape;631;p78"/>
          <p:cNvSpPr txBox="1"/>
          <p:nvPr>
            <p:ph idx="1" type="body"/>
          </p:nvPr>
        </p:nvSpPr>
        <p:spPr>
          <a:xfrm>
            <a:off x="6096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definition consists of two principal parts: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list of instance variables and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list of methods. 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an object is instantiated, it receives its own complete copy of the instance variables, and when it is sent a message, it activates the corresponding method in its class. 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 role of objects to contain data and to respond to messages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 role of classes to provide a template for creating objects and to store the code for methods.  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37" name="Google Shape;637;p79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method is executing, it does so on behalf of a particular object, and the method has complete access to the object's instance variables.  </a:t>
            </a:r>
            <a:endParaRPr/>
          </a:p>
          <a:p>
            <a:pPr indent="-222250" lvl="1" marL="7429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instance variables form a common pool of variables accessible to all the class's methods, 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variables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22250" lvl="1" marL="7429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declared within a method are called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variables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43" name="Google Shape;643;p80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Scope of Variables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scope of a variable is that region of the program within which it can validly appear in lines of code.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scope of a parameter or a local variable is restricted to the body of the method that declares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scope of a global or instance variable is all the methods in the defining class.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compiler flags as an error any attempt to use variables outside of their scope. 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49" name="Google Shape;649;p81"/>
          <p:cNvSpPr txBox="1"/>
          <p:nvPr>
            <p:ph idx="1" type="body"/>
          </p:nvPr>
        </p:nvSpPr>
        <p:spPr>
          <a:xfrm>
            <a:off x="685800" y="16002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is an example that illustrates the difference between local and global scope:</a:t>
            </a:r>
            <a:endParaRPr/>
          </a:p>
        </p:txBody>
      </p:sp>
      <p:sp>
        <p:nvSpPr>
          <p:cNvPr id="650" name="Google Shape;650;p81"/>
          <p:cNvSpPr txBox="1"/>
          <p:nvPr/>
        </p:nvSpPr>
        <p:spPr>
          <a:xfrm>
            <a:off x="1371600" y="2514600"/>
            <a:ext cx="6553200" cy="4211637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1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ScopeDemo</a:t>
            </a: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iAmGlobal;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void clientMethod (int parm){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iAmLocal;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helperMethod (int parm1, int parm2){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iAmLocalToo;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...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56" name="Google Shape;656;p82"/>
          <p:cNvSpPr txBox="1"/>
          <p:nvPr>
            <p:ph idx="1" type="body"/>
          </p:nvPr>
        </p:nvSpPr>
        <p:spPr>
          <a:xfrm>
            <a:off x="457200" y="1600200"/>
            <a:ext cx="7924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5-3 shows where each of the variables and parameters can be used  (i.e., its scope):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that formal parameters are also local in scope, that is, their visibility is limited to the body of the method in which they are declared.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7" name="Google Shape;65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57600"/>
            <a:ext cx="80772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63" name="Google Shape;663;p83"/>
          <p:cNvSpPr txBox="1"/>
          <p:nvPr>
            <p:ph idx="1" type="body"/>
          </p:nvPr>
        </p:nvSpPr>
        <p:spPr>
          <a:xfrm>
            <a:off x="685800" y="17526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Scope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the code of a method, there can also be nested scopes.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declared within any compound statement enclosed in {} are said to have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scope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are visible only within the code enclosed by {}.  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69" name="Google Shape;669;p84"/>
          <p:cNvSpPr txBox="1"/>
          <p:nvPr>
            <p:ph idx="1" type="body"/>
          </p:nvPr>
        </p:nvSpPr>
        <p:spPr>
          <a:xfrm>
            <a:off x="685800" y="19050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consider the following for loop to sum 10 input numbers: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84"/>
          <p:cNvSpPr txBox="1"/>
          <p:nvPr/>
        </p:nvSpPr>
        <p:spPr>
          <a:xfrm>
            <a:off x="914400" y="3124200"/>
            <a:ext cx="7620000" cy="28702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sum = 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KeyboardReader reader = new KeyboardReader();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(int i = 1; i &lt;= 10;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int number = reader.readInt("Enter a number: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sum += 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System.out.println("The sum is " + sum);</a:t>
            </a: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838200" y="17526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Classes, Objects, and Computer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Java program is executing, the computers memory must hold: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class templates in their compiled form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Variables that refer to objects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 as needed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method’s compiled byte code is stored in memory as part of its class’s template.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76" name="Google Shape;676;p85"/>
          <p:cNvSpPr txBox="1"/>
          <p:nvPr>
            <p:ph idx="1" type="body"/>
          </p:nvPr>
        </p:nvSpPr>
        <p:spPr>
          <a:xfrm>
            <a:off x="685800" y="16002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lifetime of a variable is the period during which it can be used.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variables and formal parameters exist during a single execution of a method.  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time a method is called, it gets a fresh set of formal parameters and local variables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the method stops executing, the formal parameters and local variables are no longer accessible. 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82" name="Google Shape;682;p86"/>
          <p:cNvSpPr txBox="1"/>
          <p:nvPr>
            <p:ph idx="1" type="body"/>
          </p:nvPr>
        </p:nvSpPr>
        <p:spPr>
          <a:xfrm>
            <a:off x="685800" y="17526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 variables last for the lifetime of an object.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an object is instantiated, it gets a complete set of fresh instance variables.  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variables are available every time a message is sent to the object, and they, in some sense, serve as the object's memory.  </a:t>
            </a:r>
            <a:endParaRPr/>
          </a:p>
          <a:p>
            <a:pPr indent="-165100" lvl="2" marL="1143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object stops existing, the instance variables disappear too.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88" name="Google Shape;688;p87"/>
          <p:cNvSpPr txBox="1"/>
          <p:nvPr>
            <p:ph idx="1" type="body"/>
          </p:nvPr>
        </p:nvSpPr>
        <p:spPr>
          <a:xfrm>
            <a:off x="685800" y="16002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Duplicating Variable Names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the scope of a formal parameter or local variable is restricted to a single method, the same name can be used within several different methods without causing a conflict.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programmer reuses the same local name in different methods, the name refers to a different area of storage in each method.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next example, the names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iAmLocal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parm1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used in two methods in this way: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694" name="Google Shape;694;p88"/>
          <p:cNvSpPr txBox="1"/>
          <p:nvPr/>
        </p:nvSpPr>
        <p:spPr>
          <a:xfrm>
            <a:off x="1371600" y="1584325"/>
            <a:ext cx="6629400" cy="52736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1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ScopeDemo</a:t>
            </a: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iAmGlobal;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void clientMethod (int parm1){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iAmLocal;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helperMethod (int parm1, int parm2){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iAmLocal;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700" name="Google Shape;700;p89"/>
          <p:cNvSpPr txBox="1"/>
          <p:nvPr>
            <p:ph idx="1" type="body"/>
          </p:nvPr>
        </p:nvSpPr>
        <p:spPr>
          <a:xfrm>
            <a:off x="685800" y="16002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to Use Instance Variables, Parameters, and Local Variables</a:t>
            </a:r>
            <a:endParaRPr/>
          </a:p>
          <a:p>
            <a:pPr indent="-228600" lvl="1" marL="7429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only reason to use an instance variable is to remember information within an object.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only reason to use a parameter is to transmit information to a method.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only reason to use a local variable is for temporary working storage within a method.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very common mistake is to misuse one kind of variable for another.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Following are the most common examples of these types of mistakes: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0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706" name="Google Shape;706;p90"/>
          <p:cNvSpPr txBox="1"/>
          <p:nvPr>
            <p:ph idx="1" type="body"/>
          </p:nvPr>
        </p:nvSpPr>
        <p:spPr>
          <a:xfrm>
            <a:off x="685800" y="1524000"/>
            <a:ext cx="7696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GLOBAL VARIABLE IS USED FOR TEMPORARY WORKING STORAGE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 runs correctly only the first time.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next time the method is called, it adds scores to the sum of the previous call, thus producing a much higher average than expected.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90"/>
          <p:cNvSpPr txBox="1"/>
          <p:nvPr/>
        </p:nvSpPr>
        <p:spPr>
          <a:xfrm>
            <a:off x="1524000" y="4038600"/>
            <a:ext cx="6248400" cy="264795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private int sum;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int getAverage(){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for (int i = 1; i &lt;= 3;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sum += getScore(i);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return (int) Math.round(sum / 3.0);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1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713" name="Google Shape;713;p91"/>
          <p:cNvSpPr txBox="1"/>
          <p:nvPr>
            <p:ph idx="1" type="body"/>
          </p:nvPr>
        </p:nvSpPr>
        <p:spPr>
          <a:xfrm>
            <a:off x="685800" y="16002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LOCAL VARIABLE IS USED TO REMEMBER INFORMATION IN AN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mistake can lead to errors in cases where the programmer uses the same name for a local variable and a global variable.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case, the variable name has been accidentally "localized" by prefixing it with a type name.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the value of the parameter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transferred to the local variable instead of the instance variable, and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does not remember this change.</a:t>
            </a:r>
            <a:endParaRPr/>
          </a:p>
        </p:txBody>
      </p:sp>
      <p:sp>
        <p:nvSpPr>
          <p:cNvPr id="714" name="Google Shape;714;p91"/>
          <p:cNvSpPr txBox="1"/>
          <p:nvPr/>
        </p:nvSpPr>
        <p:spPr>
          <a:xfrm>
            <a:off x="1371600" y="5486400"/>
            <a:ext cx="7162800" cy="119062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void setName (String nm){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//Set a student's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String name = nm;     //Whoops! we have just declared name local.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2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720" name="Google Shape;720;p92"/>
          <p:cNvSpPr txBox="1"/>
          <p:nvPr>
            <p:ph idx="1" type="body"/>
          </p:nvPr>
        </p:nvSpPr>
        <p:spPr>
          <a:xfrm>
            <a:off x="685800" y="16002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METHOD ACCESSES DATA BY DIRECTLY REFERENCING A GLOBAL VARIABLE WHEN IT COULD USE A PARAMETER INSTEAD</a:t>
            </a:r>
            <a:endParaRPr/>
          </a:p>
        </p:txBody>
      </p:sp>
      <p:sp>
        <p:nvSpPr>
          <p:cNvPr id="721" name="Google Shape;721;p92"/>
          <p:cNvSpPr txBox="1"/>
          <p:nvPr/>
        </p:nvSpPr>
        <p:spPr>
          <a:xfrm>
            <a:off x="1676400" y="2971800"/>
            <a:ext cx="5943600" cy="37592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Server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1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ServerClass</a:t>
            </a: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private 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void m1(){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x = 0;           // The real source of the 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void m2(){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int y = 10 / x;  // Exact spot of run-time error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5.5  Scope and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Lifetime of Variables</a:t>
            </a:r>
            <a:endParaRPr/>
          </a:p>
        </p:txBody>
      </p:sp>
      <p:sp>
        <p:nvSpPr>
          <p:cNvPr id="727" name="Google Shape;727;p93"/>
          <p:cNvSpPr txBox="1"/>
          <p:nvPr/>
        </p:nvSpPr>
        <p:spPr>
          <a:xfrm>
            <a:off x="990600" y="1981200"/>
            <a:ext cx="7620000" cy="406082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Client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1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ClientClass</a:t>
            </a: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public void m3(){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m1();         </a:t>
            </a:r>
            <a:r>
              <a:rPr b="0" i="0" lang="en-US" sz="18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Misuse of x occurs, but is hidden from client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m2();         </a:t>
            </a: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// Run-time error occurs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"/>
              <a:buNone/>
            </a:pPr>
            <a:r>
              <a:rPr b="0" i="0" lang="en-US" sz="26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5.6  Turtle Graphics: Colors,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 Widths, and Movement</a:t>
            </a:r>
            <a:endParaRPr/>
          </a:p>
        </p:txBody>
      </p:sp>
      <p:sp>
        <p:nvSpPr>
          <p:cNvPr id="733" name="Google Shape;733;p94"/>
          <p:cNvSpPr txBox="1"/>
          <p:nvPr>
            <p:ph idx="1" type="body"/>
          </p:nvPr>
        </p:nvSpPr>
        <p:spPr>
          <a:xfrm>
            <a:off x="685800" y="16002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default color of a pen in turtle graphics is blue.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can change the color of a pen, send it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setColor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message.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message expects a parameter of type Color, which is included in the package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java.awt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following code segment draws a vertical red line using the constant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Color.red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94"/>
          <p:cNvSpPr txBox="1"/>
          <p:nvPr/>
        </p:nvSpPr>
        <p:spPr>
          <a:xfrm>
            <a:off x="1828800" y="5029200"/>
            <a:ext cx="5943600" cy="161607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import java.awt.Color;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StandardPen pen = new StandardPen();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"/>
              <a:buNone/>
            </a:pPr>
            <a:r>
              <a:rPr b="0" i="0" lang="en-US" sz="20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pen.setColor(Color.red);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4C2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E44C22"/>
                </a:solidFill>
                <a:latin typeface="Tahoma"/>
                <a:ea typeface="Tahoma"/>
                <a:cs typeface="Tahoma"/>
                <a:sym typeface="Tahoma"/>
              </a:rPr>
              <a:t>pen.move(50);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5.1  The Internal Structure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Classes and Objects</a:t>
            </a:r>
            <a:endParaRPr/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838200" y="1752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for data is allocated within objects.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class templates are in memory at all times, individual objects come and go.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 first appears and occupies memory when it is instantiated, and it disappears automatically when no longer needed.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5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5.6  Turtle Graphics: Colors,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 Widths, and Movement</a:t>
            </a:r>
            <a:endParaRPr/>
          </a:p>
        </p:txBody>
      </p:sp>
      <p:sp>
        <p:nvSpPr>
          <p:cNvPr id="740" name="Google Shape;740;p95"/>
          <p:cNvSpPr txBox="1"/>
          <p:nvPr>
            <p:ph idx="1" type="body"/>
          </p:nvPr>
        </p:nvSpPr>
        <p:spPr>
          <a:xfrm>
            <a:off x="304800" y="1524000"/>
            <a:ext cx="8077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Color class includes several other constants to express commonly used colors, as shown in Table 5-4.</a:t>
            </a:r>
            <a:endParaRPr/>
          </a:p>
        </p:txBody>
      </p:sp>
      <p:pic>
        <p:nvPicPr>
          <p:cNvPr id="741" name="Google Shape;741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82825"/>
            <a:ext cx="7010400" cy="44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6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5.6  Turtle Graphics: Colors,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 Widths, and Movement</a:t>
            </a:r>
            <a:endParaRPr/>
          </a:p>
        </p:txBody>
      </p:sp>
      <p:sp>
        <p:nvSpPr>
          <p:cNvPr id="747" name="Google Shape;747;p96"/>
          <p:cNvSpPr txBox="1"/>
          <p:nvPr>
            <p:ph idx="1" type="body"/>
          </p:nvPr>
        </p:nvSpPr>
        <p:spPr>
          <a:xfrm>
            <a:off x="685800" y="16002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Pen Width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default width of a pen is two pixels (picture elements).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a finer or broader stroke, reset this value by sending the message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setWidth</a:t>
            </a:r>
            <a:r>
              <a:rPr b="0" i="0" lang="en-US" sz="2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 pen.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message requires an integer parameter specifying the number of pixels.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the next line of code sets a pen's width to 5 pixels:</a:t>
            </a:r>
            <a:endParaRPr/>
          </a:p>
          <a:p>
            <a:pPr indent="-18415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8" name="Google Shape;748;p96"/>
          <p:cNvSpPr txBox="1"/>
          <p:nvPr/>
        </p:nvSpPr>
        <p:spPr>
          <a:xfrm>
            <a:off x="2819400" y="5715000"/>
            <a:ext cx="4038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pen.setWidth(5); 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7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5.6  Turtle Graphics: Colors,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 Widths, and Movement</a:t>
            </a:r>
            <a:endParaRPr/>
          </a:p>
        </p:txBody>
      </p:sp>
      <p:sp>
        <p:nvSpPr>
          <p:cNvPr id="754" name="Google Shape;754;p97"/>
          <p:cNvSpPr txBox="1"/>
          <p:nvPr>
            <p:ph idx="1" type="body"/>
          </p:nvPr>
        </p:nvSpPr>
        <p:spPr>
          <a:xfrm>
            <a:off x="685800" y="16002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New Way to Move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move method makes the pen move a given number of pixels in its current direction.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move a pen to a given position from its current position, use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TurtleGraphics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package (it includes another version of move that expects the coordinates of the new position as parameters.)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expression move(0,0) does the same thing as home().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parameters to this method can be any coordinates in the Cartesian system, where the origin (0,0) is the pen's home position at the center of the graphics window.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8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5.6  Turtle Graphics: Colors,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 Widths, and Movement</a:t>
            </a:r>
            <a:endParaRPr/>
          </a:p>
        </p:txBody>
      </p:sp>
      <p:sp>
        <p:nvSpPr>
          <p:cNvPr id="760" name="Google Shape;760;p98"/>
          <p:cNvSpPr txBox="1"/>
          <p:nvPr>
            <p:ph idx="1" type="body"/>
          </p:nvPr>
        </p:nvSpPr>
        <p:spPr>
          <a:xfrm>
            <a:off x="685800" y="17526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 that the method move(aDistance) and move(x, y) have the same name but do different things.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an example of overloaded methods, that is, two or more methods in a class having the same name but differing in either the number or type of their parameters.  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 5-5 provides a complete list of the pen messages.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609600" y="685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5.6  Turtle Graphics: Colors, </a:t>
            </a:r>
            <a:b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 Widths, and Movement</a:t>
            </a:r>
            <a:endParaRPr/>
          </a:p>
        </p:txBody>
      </p:sp>
      <p:pic>
        <p:nvPicPr>
          <p:cNvPr id="766" name="Google Shape;766;p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7391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0"/>
          <p:cNvSpPr txBox="1"/>
          <p:nvPr>
            <p:ph type="ctrTitle"/>
          </p:nvPr>
        </p:nvSpPr>
        <p:spPr>
          <a:xfrm>
            <a:off x="990600" y="1981200"/>
            <a:ext cx="693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ahoma"/>
              <a:buNone/>
            </a:pP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6: </a:t>
            </a: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5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Control Statements Continued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6:  Control Statements Continued</a:t>
            </a:r>
            <a:endParaRPr/>
          </a:p>
        </p:txBody>
      </p:sp>
      <p:sp>
        <p:nvSpPr>
          <p:cNvPr id="777" name="Google Shape;777;p101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Objectives: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complex Boolean expressions using the logical operators &amp;&amp; (AND), || (OR), and ! (NOT).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logic of nested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 and extended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nested loops.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 truth tables for Boolean expressions.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appropriate test cases for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statements and loops.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2"/>
          <p:cNvSpPr txBox="1"/>
          <p:nvPr>
            <p:ph idx="4294967295"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Lesson 6:  Control Statements Continued</a:t>
            </a:r>
            <a:endParaRPr/>
          </a:p>
        </p:txBody>
      </p:sp>
      <p:sp>
        <p:nvSpPr>
          <p:cNvPr id="783" name="Google Shape;783;p102"/>
          <p:cNvSpPr txBox="1"/>
          <p:nvPr>
            <p:ph idx="4294967295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Vocabulary: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arithmetic overflow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boundary condition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combinatorial explosion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complete code testingcoverage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equivalence 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extended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</a:t>
            </a:r>
            <a:endParaRPr/>
          </a:p>
        </p:txBody>
      </p:sp>
      <p:sp>
        <p:nvSpPr>
          <p:cNvPr id="784" name="Google Shape;784;p102"/>
          <p:cNvSpPr txBox="1"/>
          <p:nvPr>
            <p:ph idx="4294967295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extreme condition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logical operator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nested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nested loop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quality assurance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robust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truth table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790" name="Google Shape;790;p103"/>
          <p:cNvSpPr txBox="1"/>
          <p:nvPr>
            <p:ph idx="1" type="body"/>
          </p:nvPr>
        </p:nvSpPr>
        <p:spPr>
          <a:xfrm>
            <a:off x="8382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includes three logical operators equivalent in meaning to the English words AND, OR, and NOT.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operators are used in the Boolean expressions that control the behavior of if, while, and for statements.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instance, consider the following sentences:</a:t>
            </a:r>
            <a:endParaRPr/>
          </a:p>
          <a:p>
            <a:pPr indent="-254000" lvl="1" marL="7429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sun is shining AND it is 8 am then let's go for a walk else let's stay home.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sun is shining OR it is 8 am then let's go for a walk else let's stay home.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NOT the sun is shining then let's go for a walk else let's stay home.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6.1  Logical Operators</a:t>
            </a:r>
            <a:endParaRPr/>
          </a:p>
        </p:txBody>
      </p:sp>
      <p:sp>
        <p:nvSpPr>
          <p:cNvPr id="796" name="Google Shape;796;p104"/>
          <p:cNvSpPr txBox="1"/>
          <p:nvPr>
            <p:ph idx="1" type="body"/>
          </p:nvPr>
        </p:nvSpPr>
        <p:spPr>
          <a:xfrm>
            <a:off x="838200" y="16002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phrases "the sun is shining" and "it is 8 am" are operands and the words AND, OR, and NOT are operators.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first sentence, the operator is AND.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Consequently, if both operands are true, the condition as a whole is true.  If either or both are false, the condition is false.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second sentence, which uses OR, the condition is false only if both operands are false; otherwise, it is true.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third sentence, the operator NOT has been placed before the operand, as it would be in Java.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operand is true, then the NOT operator makes the condition as a whole false.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ECD882"/>
      </a:accent4>
      <a:accent5>
        <a:srgbClr val="B2B2B2"/>
      </a:accent5>
      <a:accent6>
        <a:srgbClr val="FFFFFF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