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257.xml"/>
  <Override ContentType="application/vnd.openxmlformats-officedocument.presentationml.notesSlide+xml" PartName="/ppt/notesSlides/notesSlide265.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73.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303.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293.xml"/>
  <Override ContentType="application/vnd.openxmlformats-officedocument.presentationml.notesSlide+xml" PartName="/ppt/notesSlides/notesSlide137.xml"/>
  <Override ContentType="application/vnd.openxmlformats-officedocument.presentationml.notesSlide+xml" PartName="/ppt/notesSlides/notesSlide27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81.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261.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70.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96.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306.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85.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268.xml"/>
  <Override ContentType="application/vnd.openxmlformats-officedocument.presentationml.notesSlide+xml" PartName="/ppt/notesSlides/notesSlide290.xml"/>
  <Override ContentType="application/vnd.openxmlformats-officedocument.presentationml.notesSlide+xml" PartName="/ppt/notesSlides/notesSlide274.xml"/>
  <Override ContentType="application/vnd.openxmlformats-officedocument.presentationml.notesSlide+xml" PartName="/ppt/notesSlides/notesSlide84.xml"/>
  <Override ContentType="application/vnd.openxmlformats-officedocument.presentationml.notesSlide+xml" PartName="/ppt/notesSlides/notesSlide302.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56.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266.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289.xml"/>
  <Override ContentType="application/vnd.openxmlformats-officedocument.presentationml.notesSlide+xml" PartName="/ppt/notesSlides/notesSlide280.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294.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95.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78.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8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262.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284.xml"/>
  <Override ContentType="application/vnd.openxmlformats-officedocument.presentationml.notesSlide+xml" PartName="/ppt/notesSlides/notesSlide128.xml"/>
  <Override ContentType="application/vnd.openxmlformats-officedocument.presentationml.notesSlide+xml" PartName="/ppt/notesSlides/notesSlide267.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299.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291.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28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275.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263.xml"/>
  <Override ContentType="application/vnd.openxmlformats-officedocument.presentationml.notesSlide+xml" PartName="/ppt/notesSlides/notesSlide25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301.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287.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79.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304.xml"/>
  <Override ContentType="application/vnd.openxmlformats-officedocument.presentationml.notesSlide+xml" PartName="/ppt/notesSlides/notesSlide272.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298.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28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258.xml"/>
  <Override ContentType="application/vnd.openxmlformats-officedocument.presentationml.notesSlide+xml" PartName="/ppt/notesSlides/notesSlide169.xml"/>
  <Override ContentType="application/vnd.openxmlformats-officedocument.presentationml.notesSlide+xml" PartName="/ppt/notesSlides/notesSlide292.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276.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300.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264.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260.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69.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305.xml"/>
  <Override ContentType="application/vnd.openxmlformats-officedocument.presentationml.notesSlide+xml" PartName="/ppt/notesSlides/notesSlide6.xml"/>
  <Override ContentType="application/vnd.openxmlformats-officedocument.presentationml.notesSlide+xml" PartName="/ppt/notesSlides/notesSlide271.xml"/>
  <Override ContentType="application/vnd.openxmlformats-officedocument.presentationml.notesSlide+xml" PartName="/ppt/notesSlides/notesSlide237.xml"/>
  <Override ContentType="application/vnd.openxmlformats-officedocument.presentationml.notesSlide+xml" PartName="/ppt/notesSlides/notesSlide29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286.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296.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57.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87.xml"/>
  <Override ContentType="application/vnd.openxmlformats-officedocument.presentationml.slide+xml" PartName="/ppt/slides/slide270.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297.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93.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300.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282.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264.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275.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269.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94.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301.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29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280.xml"/>
  <Override ContentType="application/vnd.openxmlformats-officedocument.presentationml.slide+xml" PartName="/ppt/slides/slide302.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295.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284.xml"/>
  <Override ContentType="application/vnd.openxmlformats-officedocument.presentationml.slide+xml" PartName="/ppt/slides/slide47.xml"/>
  <Override ContentType="application/vnd.openxmlformats-officedocument.presentationml.slide+xml" PartName="/ppt/slides/slide26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290.xml"/>
  <Override ContentType="application/vnd.openxmlformats-officedocument.presentationml.slide+xml" PartName="/ppt/slides/slide256.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273.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 id="510" r:id="rId260"/>
    <p:sldId id="511" r:id="rId261"/>
    <p:sldId id="512" r:id="rId262"/>
    <p:sldId id="513" r:id="rId263"/>
    <p:sldId id="514" r:id="rId264"/>
    <p:sldId id="515" r:id="rId265"/>
    <p:sldId id="516" r:id="rId266"/>
    <p:sldId id="517" r:id="rId267"/>
    <p:sldId id="518" r:id="rId268"/>
    <p:sldId id="519" r:id="rId269"/>
    <p:sldId id="520" r:id="rId270"/>
    <p:sldId id="521" r:id="rId271"/>
    <p:sldId id="522" r:id="rId272"/>
    <p:sldId id="523" r:id="rId273"/>
    <p:sldId id="524" r:id="rId274"/>
    <p:sldId id="525" r:id="rId275"/>
    <p:sldId id="526" r:id="rId276"/>
    <p:sldId id="527" r:id="rId277"/>
    <p:sldId id="528" r:id="rId278"/>
    <p:sldId id="529" r:id="rId279"/>
    <p:sldId id="530" r:id="rId280"/>
    <p:sldId id="531" r:id="rId281"/>
    <p:sldId id="532" r:id="rId282"/>
    <p:sldId id="533" r:id="rId283"/>
    <p:sldId id="534" r:id="rId284"/>
    <p:sldId id="535" r:id="rId285"/>
    <p:sldId id="536" r:id="rId286"/>
    <p:sldId id="537" r:id="rId287"/>
    <p:sldId id="538" r:id="rId288"/>
    <p:sldId id="539" r:id="rId289"/>
    <p:sldId id="540" r:id="rId290"/>
    <p:sldId id="541" r:id="rId291"/>
    <p:sldId id="542" r:id="rId292"/>
    <p:sldId id="543" r:id="rId293"/>
    <p:sldId id="544" r:id="rId294"/>
    <p:sldId id="545" r:id="rId295"/>
    <p:sldId id="546" r:id="rId296"/>
    <p:sldId id="547" r:id="rId297"/>
    <p:sldId id="548" r:id="rId298"/>
    <p:sldId id="549" r:id="rId299"/>
    <p:sldId id="550" r:id="rId300"/>
    <p:sldId id="551" r:id="rId301"/>
    <p:sldId id="552" r:id="rId302"/>
    <p:sldId id="553" r:id="rId303"/>
    <p:sldId id="554" r:id="rId304"/>
    <p:sldId id="555" r:id="rId305"/>
    <p:sldId id="556" r:id="rId306"/>
    <p:sldId id="557" r:id="rId307"/>
    <p:sldId id="558" r:id="rId308"/>
    <p:sldId id="559" r:id="rId309"/>
    <p:sldId id="560" r:id="rId310"/>
    <p:sldId id="561" r:id="rId311"/>
  </p:sldIdLst>
  <p:sldSz cy="6858000" cx="9144000"/>
  <p:notesSz cx="6858000" cy="9144000"/>
  <p:embeddedFontLst>
    <p:embeddedFont>
      <p:font typeface="Tahoma"/>
      <p:regular r:id="rId312"/>
      <p:bold r:id="rId313"/>
    </p:embeddedFont>
    <p:embeddedFont>
      <p:font typeface="Century Gothic"/>
      <p:regular r:id="rId314"/>
      <p:bold r:id="rId315"/>
      <p:italic r:id="rId316"/>
      <p:boldItalic r:id="rId3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297" Type="http://schemas.openxmlformats.org/officeDocument/2006/relationships/slide" Target="slides/slide292.xml"/><Relationship Id="rId36" Type="http://schemas.openxmlformats.org/officeDocument/2006/relationships/slide" Target="slides/slide31.xml"/><Relationship Id="rId175" Type="http://schemas.openxmlformats.org/officeDocument/2006/relationships/slide" Target="slides/slide170.xml"/><Relationship Id="rId296" Type="http://schemas.openxmlformats.org/officeDocument/2006/relationships/slide" Target="slides/slide291.xml"/><Relationship Id="rId39" Type="http://schemas.openxmlformats.org/officeDocument/2006/relationships/slide" Target="slides/slide34.xml"/><Relationship Id="rId174" Type="http://schemas.openxmlformats.org/officeDocument/2006/relationships/slide" Target="slides/slide169.xml"/><Relationship Id="rId295" Type="http://schemas.openxmlformats.org/officeDocument/2006/relationships/slide" Target="slides/slide290.xml"/><Relationship Id="rId38" Type="http://schemas.openxmlformats.org/officeDocument/2006/relationships/slide" Target="slides/slide33.xml"/><Relationship Id="rId173" Type="http://schemas.openxmlformats.org/officeDocument/2006/relationships/slide" Target="slides/slide168.xml"/><Relationship Id="rId294" Type="http://schemas.openxmlformats.org/officeDocument/2006/relationships/slide" Target="slides/slide289.xml"/><Relationship Id="rId179" Type="http://schemas.openxmlformats.org/officeDocument/2006/relationships/slide" Target="slides/slide174.xml"/><Relationship Id="rId178" Type="http://schemas.openxmlformats.org/officeDocument/2006/relationships/slide" Target="slides/slide173.xml"/><Relationship Id="rId299" Type="http://schemas.openxmlformats.org/officeDocument/2006/relationships/slide" Target="slides/slide294.xml"/><Relationship Id="rId177" Type="http://schemas.openxmlformats.org/officeDocument/2006/relationships/slide" Target="slides/slide172.xml"/><Relationship Id="rId298" Type="http://schemas.openxmlformats.org/officeDocument/2006/relationships/slide" Target="slides/slide29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271" Type="http://schemas.openxmlformats.org/officeDocument/2006/relationships/slide" Target="slides/slide266.xml"/><Relationship Id="rId87" Type="http://schemas.openxmlformats.org/officeDocument/2006/relationships/slide" Target="slides/slide82.xml"/><Relationship Id="rId270" Type="http://schemas.openxmlformats.org/officeDocument/2006/relationships/slide" Target="slides/slide265.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269" Type="http://schemas.openxmlformats.org/officeDocument/2006/relationships/slide" Target="slides/slide264.xml"/><Relationship Id="rId9" Type="http://schemas.openxmlformats.org/officeDocument/2006/relationships/slide" Target="slides/slide4.xml"/><Relationship Id="rId143" Type="http://schemas.openxmlformats.org/officeDocument/2006/relationships/slide" Target="slides/slide138.xml"/><Relationship Id="rId264" Type="http://schemas.openxmlformats.org/officeDocument/2006/relationships/slide" Target="slides/slide259.xml"/><Relationship Id="rId142" Type="http://schemas.openxmlformats.org/officeDocument/2006/relationships/slide" Target="slides/slide137.xml"/><Relationship Id="rId263" Type="http://schemas.openxmlformats.org/officeDocument/2006/relationships/slide" Target="slides/slide258.xml"/><Relationship Id="rId141" Type="http://schemas.openxmlformats.org/officeDocument/2006/relationships/slide" Target="slides/slide136.xml"/><Relationship Id="rId262" Type="http://schemas.openxmlformats.org/officeDocument/2006/relationships/slide" Target="slides/slide257.xml"/><Relationship Id="rId140" Type="http://schemas.openxmlformats.org/officeDocument/2006/relationships/slide" Target="slides/slide135.xml"/><Relationship Id="rId261" Type="http://schemas.openxmlformats.org/officeDocument/2006/relationships/slide" Target="slides/slide256.xml"/><Relationship Id="rId5" Type="http://schemas.openxmlformats.org/officeDocument/2006/relationships/notesMaster" Target="notesMasters/notesMaster1.xml"/><Relationship Id="rId147" Type="http://schemas.openxmlformats.org/officeDocument/2006/relationships/slide" Target="slides/slide142.xml"/><Relationship Id="rId268" Type="http://schemas.openxmlformats.org/officeDocument/2006/relationships/slide" Target="slides/slide263.xml"/><Relationship Id="rId6" Type="http://schemas.openxmlformats.org/officeDocument/2006/relationships/slide" Target="slides/slide1.xml"/><Relationship Id="rId146" Type="http://schemas.openxmlformats.org/officeDocument/2006/relationships/slide" Target="slides/slide141.xml"/><Relationship Id="rId267" Type="http://schemas.openxmlformats.org/officeDocument/2006/relationships/slide" Target="slides/slide262.xml"/><Relationship Id="rId7" Type="http://schemas.openxmlformats.org/officeDocument/2006/relationships/slide" Target="slides/slide2.xml"/><Relationship Id="rId145" Type="http://schemas.openxmlformats.org/officeDocument/2006/relationships/slide" Target="slides/slide140.xml"/><Relationship Id="rId266" Type="http://schemas.openxmlformats.org/officeDocument/2006/relationships/slide" Target="slides/slide261.xml"/><Relationship Id="rId8" Type="http://schemas.openxmlformats.org/officeDocument/2006/relationships/slide" Target="slides/slide3.xml"/><Relationship Id="rId144" Type="http://schemas.openxmlformats.org/officeDocument/2006/relationships/slide" Target="slides/slide139.xml"/><Relationship Id="rId265" Type="http://schemas.openxmlformats.org/officeDocument/2006/relationships/slide" Target="slides/slide260.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260" Type="http://schemas.openxmlformats.org/officeDocument/2006/relationships/slide" Target="slides/slide255.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259" Type="http://schemas.openxmlformats.org/officeDocument/2006/relationships/slide" Target="slides/slide254.xml"/><Relationship Id="rId137" Type="http://schemas.openxmlformats.org/officeDocument/2006/relationships/slide" Target="slides/slide132.xml"/><Relationship Id="rId258" Type="http://schemas.openxmlformats.org/officeDocument/2006/relationships/slide" Target="slides/slide253.xml"/><Relationship Id="rId132" Type="http://schemas.openxmlformats.org/officeDocument/2006/relationships/slide" Target="slides/slide127.xml"/><Relationship Id="rId253" Type="http://schemas.openxmlformats.org/officeDocument/2006/relationships/slide" Target="slides/slide248.xml"/><Relationship Id="rId131" Type="http://schemas.openxmlformats.org/officeDocument/2006/relationships/slide" Target="slides/slide126.xml"/><Relationship Id="rId252" Type="http://schemas.openxmlformats.org/officeDocument/2006/relationships/slide" Target="slides/slide247.xml"/><Relationship Id="rId130" Type="http://schemas.openxmlformats.org/officeDocument/2006/relationships/slide" Target="slides/slide125.xml"/><Relationship Id="rId251" Type="http://schemas.openxmlformats.org/officeDocument/2006/relationships/slide" Target="slides/slide246.xml"/><Relationship Id="rId250" Type="http://schemas.openxmlformats.org/officeDocument/2006/relationships/slide" Target="slides/slide245.xml"/><Relationship Id="rId136" Type="http://schemas.openxmlformats.org/officeDocument/2006/relationships/slide" Target="slides/slide131.xml"/><Relationship Id="rId257" Type="http://schemas.openxmlformats.org/officeDocument/2006/relationships/slide" Target="slides/slide252.xml"/><Relationship Id="rId135" Type="http://schemas.openxmlformats.org/officeDocument/2006/relationships/slide" Target="slides/slide130.xml"/><Relationship Id="rId256" Type="http://schemas.openxmlformats.org/officeDocument/2006/relationships/slide" Target="slides/slide251.xml"/><Relationship Id="rId134" Type="http://schemas.openxmlformats.org/officeDocument/2006/relationships/slide" Target="slides/slide129.xml"/><Relationship Id="rId255" Type="http://schemas.openxmlformats.org/officeDocument/2006/relationships/slide" Target="slides/slide250.xml"/><Relationship Id="rId133" Type="http://schemas.openxmlformats.org/officeDocument/2006/relationships/slide" Target="slides/slide128.xml"/><Relationship Id="rId254" Type="http://schemas.openxmlformats.org/officeDocument/2006/relationships/slide" Target="slides/slide249.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293" Type="http://schemas.openxmlformats.org/officeDocument/2006/relationships/slide" Target="slides/slide288.xml"/><Relationship Id="rId65" Type="http://schemas.openxmlformats.org/officeDocument/2006/relationships/slide" Target="slides/slide60.xml"/><Relationship Id="rId171" Type="http://schemas.openxmlformats.org/officeDocument/2006/relationships/slide" Target="slides/slide166.xml"/><Relationship Id="rId292" Type="http://schemas.openxmlformats.org/officeDocument/2006/relationships/slide" Target="slides/slide287.xml"/><Relationship Id="rId68" Type="http://schemas.openxmlformats.org/officeDocument/2006/relationships/slide" Target="slides/slide63.xml"/><Relationship Id="rId170" Type="http://schemas.openxmlformats.org/officeDocument/2006/relationships/slide" Target="slides/slide165.xml"/><Relationship Id="rId291" Type="http://schemas.openxmlformats.org/officeDocument/2006/relationships/slide" Target="slides/slide286.xml"/><Relationship Id="rId67" Type="http://schemas.openxmlformats.org/officeDocument/2006/relationships/slide" Target="slides/slide62.xml"/><Relationship Id="rId290" Type="http://schemas.openxmlformats.org/officeDocument/2006/relationships/slide" Target="slides/slide285.xml"/><Relationship Id="rId60" Type="http://schemas.openxmlformats.org/officeDocument/2006/relationships/slide" Target="slides/slide55.xml"/><Relationship Id="rId165" Type="http://schemas.openxmlformats.org/officeDocument/2006/relationships/slide" Target="slides/slide160.xml"/><Relationship Id="rId286" Type="http://schemas.openxmlformats.org/officeDocument/2006/relationships/slide" Target="slides/slide281.xml"/><Relationship Id="rId69" Type="http://schemas.openxmlformats.org/officeDocument/2006/relationships/slide" Target="slides/slide64.xml"/><Relationship Id="rId164" Type="http://schemas.openxmlformats.org/officeDocument/2006/relationships/slide" Target="slides/slide159.xml"/><Relationship Id="rId285" Type="http://schemas.openxmlformats.org/officeDocument/2006/relationships/slide" Target="slides/slide280.xml"/><Relationship Id="rId163" Type="http://schemas.openxmlformats.org/officeDocument/2006/relationships/slide" Target="slides/slide158.xml"/><Relationship Id="rId284" Type="http://schemas.openxmlformats.org/officeDocument/2006/relationships/slide" Target="slides/slide279.xml"/><Relationship Id="rId162" Type="http://schemas.openxmlformats.org/officeDocument/2006/relationships/slide" Target="slides/slide157.xml"/><Relationship Id="rId283" Type="http://schemas.openxmlformats.org/officeDocument/2006/relationships/slide" Target="slides/slide278.xml"/><Relationship Id="rId169" Type="http://schemas.openxmlformats.org/officeDocument/2006/relationships/slide" Target="slides/slide164.xml"/><Relationship Id="rId168" Type="http://schemas.openxmlformats.org/officeDocument/2006/relationships/slide" Target="slides/slide163.xml"/><Relationship Id="rId289" Type="http://schemas.openxmlformats.org/officeDocument/2006/relationships/slide" Target="slides/slide284.xml"/><Relationship Id="rId167" Type="http://schemas.openxmlformats.org/officeDocument/2006/relationships/slide" Target="slides/slide162.xml"/><Relationship Id="rId288" Type="http://schemas.openxmlformats.org/officeDocument/2006/relationships/slide" Target="slides/slide283.xml"/><Relationship Id="rId166" Type="http://schemas.openxmlformats.org/officeDocument/2006/relationships/slide" Target="slides/slide161.xml"/><Relationship Id="rId287" Type="http://schemas.openxmlformats.org/officeDocument/2006/relationships/slide" Target="slides/slide282.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282" Type="http://schemas.openxmlformats.org/officeDocument/2006/relationships/slide" Target="slides/slide277.xml"/><Relationship Id="rId54" Type="http://schemas.openxmlformats.org/officeDocument/2006/relationships/slide" Target="slides/slide49.xml"/><Relationship Id="rId160" Type="http://schemas.openxmlformats.org/officeDocument/2006/relationships/slide" Target="slides/slide155.xml"/><Relationship Id="rId281" Type="http://schemas.openxmlformats.org/officeDocument/2006/relationships/slide" Target="slides/slide276.xml"/><Relationship Id="rId57" Type="http://schemas.openxmlformats.org/officeDocument/2006/relationships/slide" Target="slides/slide52.xml"/><Relationship Id="rId280" Type="http://schemas.openxmlformats.org/officeDocument/2006/relationships/slide" Target="slides/slide275.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275" Type="http://schemas.openxmlformats.org/officeDocument/2006/relationships/slide" Target="slides/slide270.xml"/><Relationship Id="rId58" Type="http://schemas.openxmlformats.org/officeDocument/2006/relationships/slide" Target="slides/slide53.xml"/><Relationship Id="rId153" Type="http://schemas.openxmlformats.org/officeDocument/2006/relationships/slide" Target="slides/slide148.xml"/><Relationship Id="rId274" Type="http://schemas.openxmlformats.org/officeDocument/2006/relationships/slide" Target="slides/slide269.xml"/><Relationship Id="rId152" Type="http://schemas.openxmlformats.org/officeDocument/2006/relationships/slide" Target="slides/slide147.xml"/><Relationship Id="rId273" Type="http://schemas.openxmlformats.org/officeDocument/2006/relationships/slide" Target="slides/slide268.xml"/><Relationship Id="rId151" Type="http://schemas.openxmlformats.org/officeDocument/2006/relationships/slide" Target="slides/slide146.xml"/><Relationship Id="rId272" Type="http://schemas.openxmlformats.org/officeDocument/2006/relationships/slide" Target="slides/slide267.xml"/><Relationship Id="rId158" Type="http://schemas.openxmlformats.org/officeDocument/2006/relationships/slide" Target="slides/slide153.xml"/><Relationship Id="rId279" Type="http://schemas.openxmlformats.org/officeDocument/2006/relationships/slide" Target="slides/slide274.xml"/><Relationship Id="rId157" Type="http://schemas.openxmlformats.org/officeDocument/2006/relationships/slide" Target="slides/slide152.xml"/><Relationship Id="rId278" Type="http://schemas.openxmlformats.org/officeDocument/2006/relationships/slide" Target="slides/slide273.xml"/><Relationship Id="rId156" Type="http://schemas.openxmlformats.org/officeDocument/2006/relationships/slide" Target="slides/slide151.xml"/><Relationship Id="rId277" Type="http://schemas.openxmlformats.org/officeDocument/2006/relationships/slide" Target="slides/slide272.xml"/><Relationship Id="rId155" Type="http://schemas.openxmlformats.org/officeDocument/2006/relationships/slide" Target="slides/slide150.xml"/><Relationship Id="rId276" Type="http://schemas.openxmlformats.org/officeDocument/2006/relationships/slide" Target="slides/slide271.xml"/><Relationship Id="rId107" Type="http://schemas.openxmlformats.org/officeDocument/2006/relationships/slide" Target="slides/slide102.xml"/><Relationship Id="rId228" Type="http://schemas.openxmlformats.org/officeDocument/2006/relationships/slide" Target="slides/slide223.xml"/><Relationship Id="rId106" Type="http://schemas.openxmlformats.org/officeDocument/2006/relationships/slide" Target="slides/slide101.xml"/><Relationship Id="rId227" Type="http://schemas.openxmlformats.org/officeDocument/2006/relationships/slide" Target="slides/slide222.xml"/><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slide" Target="slides/slide224.xml"/><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249" Type="http://schemas.openxmlformats.org/officeDocument/2006/relationships/slide" Target="slides/slide244.xml"/><Relationship Id="rId127" Type="http://schemas.openxmlformats.org/officeDocument/2006/relationships/slide" Target="slides/slide122.xml"/><Relationship Id="rId248" Type="http://schemas.openxmlformats.org/officeDocument/2006/relationships/slide" Target="slides/slide243.xml"/><Relationship Id="rId126" Type="http://schemas.openxmlformats.org/officeDocument/2006/relationships/slide" Target="slides/slide121.xml"/><Relationship Id="rId247" Type="http://schemas.openxmlformats.org/officeDocument/2006/relationships/slide" Target="slides/slide242.xml"/><Relationship Id="rId121" Type="http://schemas.openxmlformats.org/officeDocument/2006/relationships/slide" Target="slides/slide116.xml"/><Relationship Id="rId242" Type="http://schemas.openxmlformats.org/officeDocument/2006/relationships/slide" Target="slides/slide237.xml"/><Relationship Id="rId120" Type="http://schemas.openxmlformats.org/officeDocument/2006/relationships/slide" Target="slides/slide115.xml"/><Relationship Id="rId241" Type="http://schemas.openxmlformats.org/officeDocument/2006/relationships/slide" Target="slides/slide236.xml"/><Relationship Id="rId240" Type="http://schemas.openxmlformats.org/officeDocument/2006/relationships/slide" Target="slides/slide235.xml"/><Relationship Id="rId125" Type="http://schemas.openxmlformats.org/officeDocument/2006/relationships/slide" Target="slides/slide120.xml"/><Relationship Id="rId246" Type="http://schemas.openxmlformats.org/officeDocument/2006/relationships/slide" Target="slides/slide241.xml"/><Relationship Id="rId124" Type="http://schemas.openxmlformats.org/officeDocument/2006/relationships/slide" Target="slides/slide119.xml"/><Relationship Id="rId245" Type="http://schemas.openxmlformats.org/officeDocument/2006/relationships/slide" Target="slides/slide240.xml"/><Relationship Id="rId123" Type="http://schemas.openxmlformats.org/officeDocument/2006/relationships/slide" Target="slides/slide118.xml"/><Relationship Id="rId244" Type="http://schemas.openxmlformats.org/officeDocument/2006/relationships/slide" Target="slides/slide239.xml"/><Relationship Id="rId122" Type="http://schemas.openxmlformats.org/officeDocument/2006/relationships/slide" Target="slides/slide117.xml"/><Relationship Id="rId243" Type="http://schemas.openxmlformats.org/officeDocument/2006/relationships/slide" Target="slides/slide238.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239" Type="http://schemas.openxmlformats.org/officeDocument/2006/relationships/slide" Target="slides/slide234.xml"/><Relationship Id="rId117" Type="http://schemas.openxmlformats.org/officeDocument/2006/relationships/slide" Target="slides/slide112.xml"/><Relationship Id="rId238" Type="http://schemas.openxmlformats.org/officeDocument/2006/relationships/slide" Target="slides/slide233.xml"/><Relationship Id="rId116" Type="http://schemas.openxmlformats.org/officeDocument/2006/relationships/slide" Target="slides/slide111.xml"/><Relationship Id="rId237" Type="http://schemas.openxmlformats.org/officeDocument/2006/relationships/slide" Target="slides/slide232.xml"/><Relationship Id="rId115" Type="http://schemas.openxmlformats.org/officeDocument/2006/relationships/slide" Target="slides/slide110.xml"/><Relationship Id="rId236" Type="http://schemas.openxmlformats.org/officeDocument/2006/relationships/slide" Target="slides/slide231.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slide" Target="slides/slide226.xml"/><Relationship Id="rId230" Type="http://schemas.openxmlformats.org/officeDocument/2006/relationships/slide" Target="slides/slide225.xml"/><Relationship Id="rId114" Type="http://schemas.openxmlformats.org/officeDocument/2006/relationships/slide" Target="slides/slide109.xml"/><Relationship Id="rId235" Type="http://schemas.openxmlformats.org/officeDocument/2006/relationships/slide" Target="slides/slide230.xml"/><Relationship Id="rId113" Type="http://schemas.openxmlformats.org/officeDocument/2006/relationships/slide" Target="slides/slide108.xml"/><Relationship Id="rId234" Type="http://schemas.openxmlformats.org/officeDocument/2006/relationships/slide" Target="slides/slide229.xml"/><Relationship Id="rId112" Type="http://schemas.openxmlformats.org/officeDocument/2006/relationships/slide" Target="slides/slide107.xml"/><Relationship Id="rId233" Type="http://schemas.openxmlformats.org/officeDocument/2006/relationships/slide" Target="slides/slide228.xml"/><Relationship Id="rId111" Type="http://schemas.openxmlformats.org/officeDocument/2006/relationships/slide" Target="slides/slide106.xml"/><Relationship Id="rId232" Type="http://schemas.openxmlformats.org/officeDocument/2006/relationships/slide" Target="slides/slide227.xml"/><Relationship Id="rId305" Type="http://schemas.openxmlformats.org/officeDocument/2006/relationships/slide" Target="slides/slide300.xml"/><Relationship Id="rId304" Type="http://schemas.openxmlformats.org/officeDocument/2006/relationships/slide" Target="slides/slide299.xml"/><Relationship Id="rId303" Type="http://schemas.openxmlformats.org/officeDocument/2006/relationships/slide" Target="slides/slide298.xml"/><Relationship Id="rId302" Type="http://schemas.openxmlformats.org/officeDocument/2006/relationships/slide" Target="slides/slide297.xml"/><Relationship Id="rId309" Type="http://schemas.openxmlformats.org/officeDocument/2006/relationships/slide" Target="slides/slide304.xml"/><Relationship Id="rId308" Type="http://schemas.openxmlformats.org/officeDocument/2006/relationships/slide" Target="slides/slide303.xml"/><Relationship Id="rId307" Type="http://schemas.openxmlformats.org/officeDocument/2006/relationships/slide" Target="slides/slide302.xml"/><Relationship Id="rId306" Type="http://schemas.openxmlformats.org/officeDocument/2006/relationships/slide" Target="slides/slide301.xml"/><Relationship Id="rId301" Type="http://schemas.openxmlformats.org/officeDocument/2006/relationships/slide" Target="slides/slide296.xml"/><Relationship Id="rId300" Type="http://schemas.openxmlformats.org/officeDocument/2006/relationships/slide" Target="slides/slide295.xml"/><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 Id="rId316" Type="http://schemas.openxmlformats.org/officeDocument/2006/relationships/font" Target="fonts/CenturyGothic-italic.fntdata"/><Relationship Id="rId315" Type="http://schemas.openxmlformats.org/officeDocument/2006/relationships/font" Target="fonts/CenturyGothic-bold.fntdata"/><Relationship Id="rId314" Type="http://schemas.openxmlformats.org/officeDocument/2006/relationships/font" Target="fonts/CenturyGothic-regular.fntdata"/><Relationship Id="rId313" Type="http://schemas.openxmlformats.org/officeDocument/2006/relationships/font" Target="fonts/Tahoma-bold.fntdata"/><Relationship Id="rId317" Type="http://schemas.openxmlformats.org/officeDocument/2006/relationships/font" Target="fonts/CenturyGothic-boldItalic.fntdata"/><Relationship Id="rId312" Type="http://schemas.openxmlformats.org/officeDocument/2006/relationships/font" Target="fonts/Tahoma-regular.fntdata"/><Relationship Id="rId311" Type="http://schemas.openxmlformats.org/officeDocument/2006/relationships/slide" Target="slides/slide306.xml"/><Relationship Id="rId310" Type="http://schemas.openxmlformats.org/officeDocument/2006/relationships/slide" Target="slides/slide3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E44C22"/>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E44C22"/>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E44C22"/>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E44C22"/>
              </a:buClr>
              <a:buSzPts val="1200"/>
              <a:buFont typeface="Tahoma"/>
              <a:buNone/>
            </a:pPr>
            <a:fld id="{00000000-1234-1234-1234-123412341234}" type="slidenum">
              <a:rPr b="0" i="0" lang="en-US" sz="1200" u="none" cap="none" strike="noStrike">
                <a:solidFill>
                  <a:srgbClr val="E44C22"/>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1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1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p10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0" name="Google Shape;850;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1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1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1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1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3" name="Google Shape;883;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9" name="Google Shape;889;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1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1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1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9" name="Google Shape;909;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1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1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3" name="Google Shape;923;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1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9" name="Google Shape;929;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1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1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1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7" name="Google Shape;947;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1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3" name="Google Shape;953;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1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0" name="Google Shape;960;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1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6" name="Google Shape;966;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1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2" name="Google Shape;972;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4" name="Google Shape;984;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1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0" name="Google Shape;990;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1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1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1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9" name="Google Shape;1009;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1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1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2" name="Google Shape;1022;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1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1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4" name="Google Shape;1034;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p1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1" name="Google Shape;1041;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1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7" name="Google Shape;1047;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1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9" name="Google Shape;1059;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1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6" name="Google Shape;1066;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3" name="Google Shape;1073;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1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8" name="Google Shape;1078;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1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4" name="Google Shape;1084;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1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0" name="Google Shape;1090;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p1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7" name="Google Shape;1097;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1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3" name="Google Shape;1103;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1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9" name="Google Shape;1109;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1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5" name="Google Shape;1115;p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1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1" name="Google Shape;1121;p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1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7" name="Google Shape;1127;p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1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3" name="Google Shape;1133;p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p1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9" name="Google Shape;1139;p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1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5" name="Google Shape;1145;p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1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2" name="Google Shape;1152;p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1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8" name="Google Shape;1158;p1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1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4" name="Google Shape;1164;p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1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1" name="Google Shape;1171;p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p1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8" name="Google Shape;1178;p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1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4" name="Google Shape;1184;p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p1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1" name="Google Shape;1191;p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p1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8" name="Google Shape;1198;p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1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4" name="Google Shape;1204;p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1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1" name="Google Shape;1211;p1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1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8" name="Google Shape;1218;p1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1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5" name="Google Shape;1225;p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p1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2" name="Google Shape;1232;p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p1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9" name="Google Shape;1239;p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p1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5" name="Google Shape;1245;p1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1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1" name="Google Shape;1251;p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1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7" name="Google Shape;1257;p1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p1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3" name="Google Shape;1263;p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1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0" name="Google Shape;1270;p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p1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7" name="Google Shape;1277;p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1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3" name="Google Shape;1283;p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1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0" name="Google Shape;1290;p1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1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7" name="Google Shape;1297;p1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1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4" name="Google Shape;1304;p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p1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1" name="Google Shape;1311;p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p1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7" name="Google Shape;1317;p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p1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4" name="Google Shape;1324;p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p1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1" name="Google Shape;1331;p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1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7" name="Google Shape;1337;p1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1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3" name="Google Shape;1343;p1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1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9" name="Google Shape;1349;p1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p1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5" name="Google Shape;1355;p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1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3" name="Google Shape;1363;p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1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9" name="Google Shape;1369;p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1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5" name="Google Shape;1375;p1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p1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2" name="Google Shape;1382;p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1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8" name="Google Shape;1388;p1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p1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5" name="Google Shape;1395;p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0" name="Shape 1400"/>
        <p:cNvGrpSpPr/>
        <p:nvPr/>
      </p:nvGrpSpPr>
      <p:grpSpPr>
        <a:xfrm>
          <a:off x="0" y="0"/>
          <a:ext cx="0" cy="0"/>
          <a:chOff x="0" y="0"/>
          <a:chExt cx="0" cy="0"/>
        </a:xfrm>
      </p:grpSpPr>
      <p:sp>
        <p:nvSpPr>
          <p:cNvPr id="1401" name="Google Shape;1401;p1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2" name="Google Shape;1402;p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p1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9" name="Google Shape;1409;p1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1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6" name="Google Shape;1416;p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1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3" name="Google Shape;1423;p1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19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9" name="Google Shape;1429;p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2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6" name="Google Shape;1436;p2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2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3" name="Google Shape;1443;p2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2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9" name="Google Shape;1449;p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p2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5" name="Google Shape;1455;p2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p2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1" name="Google Shape;1461;p2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p2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8" name="Google Shape;1468;p2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p2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5" name="Google Shape;1475;p2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p2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1" name="Google Shape;1481;p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p2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8" name="Google Shape;1488;p2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p20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4" name="Google Shape;1494;p2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2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1" name="Google Shape;1501;p2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p2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8" name="Google Shape;1508;p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p2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5" name="Google Shape;1515;p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p2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0" name="Google Shape;1520;p2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4" name="Shape 1524"/>
        <p:cNvGrpSpPr/>
        <p:nvPr/>
      </p:nvGrpSpPr>
      <p:grpSpPr>
        <a:xfrm>
          <a:off x="0" y="0"/>
          <a:ext cx="0" cy="0"/>
          <a:chOff x="0" y="0"/>
          <a:chExt cx="0" cy="0"/>
        </a:xfrm>
      </p:grpSpPr>
      <p:sp>
        <p:nvSpPr>
          <p:cNvPr id="1525" name="Google Shape;1525;p2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6" name="Google Shape;1526;p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p2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2" name="Google Shape;1532;p2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p2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9" name="Google Shape;1539;p2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p2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5" name="Google Shape;1545;p2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p2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1" name="Google Shape;1551;p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p2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7" name="Google Shape;1557;p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p2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4" name="Google Shape;1564;p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p2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0" name="Google Shape;1570;p2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p2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6" name="Google Shape;1576;p2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p2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2" name="Google Shape;1582;p2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p2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8" name="Google Shape;1588;p2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p2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5" name="Google Shape;1595;p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p2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3" name="Google Shape;1603;p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p2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1" name="Google Shape;1611;p2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p2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9" name="Google Shape;1619;p2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p2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6" name="Google Shape;1626;p2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2" name="Shape 1632"/>
        <p:cNvGrpSpPr/>
        <p:nvPr/>
      </p:nvGrpSpPr>
      <p:grpSpPr>
        <a:xfrm>
          <a:off x="0" y="0"/>
          <a:ext cx="0" cy="0"/>
          <a:chOff x="0" y="0"/>
          <a:chExt cx="0" cy="0"/>
        </a:xfrm>
      </p:grpSpPr>
      <p:sp>
        <p:nvSpPr>
          <p:cNvPr id="1633" name="Google Shape;1633;p2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4" name="Google Shape;1634;p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p2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1" name="Google Shape;1641;p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p2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9" name="Google Shape;1649;p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3" name="Shape 1653"/>
        <p:cNvGrpSpPr/>
        <p:nvPr/>
      </p:nvGrpSpPr>
      <p:grpSpPr>
        <a:xfrm>
          <a:off x="0" y="0"/>
          <a:ext cx="0" cy="0"/>
          <a:chOff x="0" y="0"/>
          <a:chExt cx="0" cy="0"/>
        </a:xfrm>
      </p:grpSpPr>
      <p:sp>
        <p:nvSpPr>
          <p:cNvPr id="1654" name="Google Shape;1654;p2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5" name="Google Shape;1655;p2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p2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1" name="Google Shape;1661;p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6" name="Shape 1666"/>
        <p:cNvGrpSpPr/>
        <p:nvPr/>
      </p:nvGrpSpPr>
      <p:grpSpPr>
        <a:xfrm>
          <a:off x="0" y="0"/>
          <a:ext cx="0" cy="0"/>
          <a:chOff x="0" y="0"/>
          <a:chExt cx="0" cy="0"/>
        </a:xfrm>
      </p:grpSpPr>
      <p:sp>
        <p:nvSpPr>
          <p:cNvPr id="1667" name="Google Shape;1667;p2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8" name="Google Shape;1668;p2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2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5" name="Google Shape;1675;p2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p2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1" name="Google Shape;1681;p2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p2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7" name="Google Shape;1687;p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p2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3" name="Google Shape;1693;p2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p2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9" name="Google Shape;1699;p2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3" name="Shape 1703"/>
        <p:cNvGrpSpPr/>
        <p:nvPr/>
      </p:nvGrpSpPr>
      <p:grpSpPr>
        <a:xfrm>
          <a:off x="0" y="0"/>
          <a:ext cx="0" cy="0"/>
          <a:chOff x="0" y="0"/>
          <a:chExt cx="0" cy="0"/>
        </a:xfrm>
      </p:grpSpPr>
      <p:sp>
        <p:nvSpPr>
          <p:cNvPr id="1704" name="Google Shape;1704;p2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5" name="Google Shape;1705;p2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p2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1" name="Google Shape;1711;p2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p2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7" name="Google Shape;1717;p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p2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4" name="Google Shape;1724;p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2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1" name="Google Shape;1731;p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p2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7" name="Google Shape;1737;p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1" name="Shape 1741"/>
        <p:cNvGrpSpPr/>
        <p:nvPr/>
      </p:nvGrpSpPr>
      <p:grpSpPr>
        <a:xfrm>
          <a:off x="0" y="0"/>
          <a:ext cx="0" cy="0"/>
          <a:chOff x="0" y="0"/>
          <a:chExt cx="0" cy="0"/>
        </a:xfrm>
      </p:grpSpPr>
      <p:sp>
        <p:nvSpPr>
          <p:cNvPr id="1742" name="Google Shape;1742;p2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3" name="Google Shape;1743;p2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p2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0" name="Google Shape;1750;p2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p2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6" name="Google Shape;1756;p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p2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3" name="Google Shape;1763;p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p2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9" name="Google Shape;1769;p2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3" name="Shape 1773"/>
        <p:cNvGrpSpPr/>
        <p:nvPr/>
      </p:nvGrpSpPr>
      <p:grpSpPr>
        <a:xfrm>
          <a:off x="0" y="0"/>
          <a:ext cx="0" cy="0"/>
          <a:chOff x="0" y="0"/>
          <a:chExt cx="0" cy="0"/>
        </a:xfrm>
      </p:grpSpPr>
      <p:sp>
        <p:nvSpPr>
          <p:cNvPr id="1774" name="Google Shape;1774;p2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5" name="Google Shape;1775;p2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p2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2" name="Google Shape;1782;p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6" name="Shape 1786"/>
        <p:cNvGrpSpPr/>
        <p:nvPr/>
      </p:nvGrpSpPr>
      <p:grpSpPr>
        <a:xfrm>
          <a:off x="0" y="0"/>
          <a:ext cx="0" cy="0"/>
          <a:chOff x="0" y="0"/>
          <a:chExt cx="0" cy="0"/>
        </a:xfrm>
      </p:grpSpPr>
      <p:sp>
        <p:nvSpPr>
          <p:cNvPr id="1787" name="Google Shape;1787;p2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8" name="Google Shape;1788;p2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2" name="Shape 1792"/>
        <p:cNvGrpSpPr/>
        <p:nvPr/>
      </p:nvGrpSpPr>
      <p:grpSpPr>
        <a:xfrm>
          <a:off x="0" y="0"/>
          <a:ext cx="0" cy="0"/>
          <a:chOff x="0" y="0"/>
          <a:chExt cx="0" cy="0"/>
        </a:xfrm>
      </p:grpSpPr>
      <p:sp>
        <p:nvSpPr>
          <p:cNvPr id="1793" name="Google Shape;1793;p2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4" name="Google Shape;1794;p2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p2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0" name="Google Shape;1800;p2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p2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6" name="Google Shape;1806;p2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p2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2" name="Google Shape;1812;p2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p2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9" name="Google Shape;1819;p2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4" name="Shape 1824"/>
        <p:cNvGrpSpPr/>
        <p:nvPr/>
      </p:nvGrpSpPr>
      <p:grpSpPr>
        <a:xfrm>
          <a:off x="0" y="0"/>
          <a:ext cx="0" cy="0"/>
          <a:chOff x="0" y="0"/>
          <a:chExt cx="0" cy="0"/>
        </a:xfrm>
      </p:grpSpPr>
      <p:sp>
        <p:nvSpPr>
          <p:cNvPr id="1825" name="Google Shape;1825;p2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6" name="Google Shape;1826;p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p2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2" name="Google Shape;1832;p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7" name="Shape 1837"/>
        <p:cNvGrpSpPr/>
        <p:nvPr/>
      </p:nvGrpSpPr>
      <p:grpSpPr>
        <a:xfrm>
          <a:off x="0" y="0"/>
          <a:ext cx="0" cy="0"/>
          <a:chOff x="0" y="0"/>
          <a:chExt cx="0" cy="0"/>
        </a:xfrm>
      </p:grpSpPr>
      <p:sp>
        <p:nvSpPr>
          <p:cNvPr id="1838" name="Google Shape;1838;p2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9" name="Google Shape;1839;p2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p2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6" name="Google Shape;1846;p2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1" name="Shape 1851"/>
        <p:cNvGrpSpPr/>
        <p:nvPr/>
      </p:nvGrpSpPr>
      <p:grpSpPr>
        <a:xfrm>
          <a:off x="0" y="0"/>
          <a:ext cx="0" cy="0"/>
          <a:chOff x="0" y="0"/>
          <a:chExt cx="0" cy="0"/>
        </a:xfrm>
      </p:grpSpPr>
      <p:sp>
        <p:nvSpPr>
          <p:cNvPr id="1852" name="Google Shape;1852;p2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3" name="Google Shape;1853;p2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8" name="Shape 1858"/>
        <p:cNvGrpSpPr/>
        <p:nvPr/>
      </p:nvGrpSpPr>
      <p:grpSpPr>
        <a:xfrm>
          <a:off x="0" y="0"/>
          <a:ext cx="0" cy="0"/>
          <a:chOff x="0" y="0"/>
          <a:chExt cx="0" cy="0"/>
        </a:xfrm>
      </p:grpSpPr>
      <p:sp>
        <p:nvSpPr>
          <p:cNvPr id="1859" name="Google Shape;1859;p2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0" name="Google Shape;1860;p2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p2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7" name="Google Shape;1867;p2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p2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3" name="Google Shape;1873;p2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p2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1" name="Google Shape;1881;p2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6" name="Shape 1886"/>
        <p:cNvGrpSpPr/>
        <p:nvPr/>
      </p:nvGrpSpPr>
      <p:grpSpPr>
        <a:xfrm>
          <a:off x="0" y="0"/>
          <a:ext cx="0" cy="0"/>
          <a:chOff x="0" y="0"/>
          <a:chExt cx="0" cy="0"/>
        </a:xfrm>
      </p:grpSpPr>
      <p:sp>
        <p:nvSpPr>
          <p:cNvPr id="1887" name="Google Shape;1887;p2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8" name="Google Shape;1888;p2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p2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4" name="Google Shape;1894;p2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p2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1" name="Google Shape;1901;p2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p2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8" name="Google Shape;1908;p2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p2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4" name="Google Shape;1914;p2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8" name="Shape 1918"/>
        <p:cNvGrpSpPr/>
        <p:nvPr/>
      </p:nvGrpSpPr>
      <p:grpSpPr>
        <a:xfrm>
          <a:off x="0" y="0"/>
          <a:ext cx="0" cy="0"/>
          <a:chOff x="0" y="0"/>
          <a:chExt cx="0" cy="0"/>
        </a:xfrm>
      </p:grpSpPr>
      <p:sp>
        <p:nvSpPr>
          <p:cNvPr id="1919" name="Google Shape;1919;p2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0" name="Google Shape;1920;p2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p2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7" name="Google Shape;1927;p2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p2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4" name="Google Shape;1934;p2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8" name="Shape 1938"/>
        <p:cNvGrpSpPr/>
        <p:nvPr/>
      </p:nvGrpSpPr>
      <p:grpSpPr>
        <a:xfrm>
          <a:off x="0" y="0"/>
          <a:ext cx="0" cy="0"/>
          <a:chOff x="0" y="0"/>
          <a:chExt cx="0" cy="0"/>
        </a:xfrm>
      </p:grpSpPr>
      <p:sp>
        <p:nvSpPr>
          <p:cNvPr id="1939" name="Google Shape;1939;p2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0" name="Google Shape;1940;p2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p2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6" name="Google Shape;1946;p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p2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2" name="Google Shape;1952;p2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p2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8" name="Google Shape;1958;p2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p2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4" name="Google Shape;1964;p2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p2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0" name="Google Shape;1970;p2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p2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6" name="Google Shape;1976;p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p2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2" name="Google Shape;1982;p2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p2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8" name="Google Shape;1988;p2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2" name="Shape 1992"/>
        <p:cNvGrpSpPr/>
        <p:nvPr/>
      </p:nvGrpSpPr>
      <p:grpSpPr>
        <a:xfrm>
          <a:off x="0" y="0"/>
          <a:ext cx="0" cy="0"/>
          <a:chOff x="0" y="0"/>
          <a:chExt cx="0" cy="0"/>
        </a:xfrm>
      </p:grpSpPr>
      <p:sp>
        <p:nvSpPr>
          <p:cNvPr id="1993" name="Google Shape;1993;p2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4" name="Google Shape;1994;p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p2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1" name="Google Shape;2001;p2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p2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8" name="Google Shape;2008;p2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p2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5" name="Google Shape;2015;p2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p2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1" name="Google Shape;2021;p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6" name="Shape 2026"/>
        <p:cNvGrpSpPr/>
        <p:nvPr/>
      </p:nvGrpSpPr>
      <p:grpSpPr>
        <a:xfrm>
          <a:off x="0" y="0"/>
          <a:ext cx="0" cy="0"/>
          <a:chOff x="0" y="0"/>
          <a:chExt cx="0" cy="0"/>
        </a:xfrm>
      </p:grpSpPr>
      <p:sp>
        <p:nvSpPr>
          <p:cNvPr id="2027" name="Google Shape;2027;p2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8" name="Google Shape;2028;p2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p2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4" name="Google Shape;2034;p2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8" name="Shape 2038"/>
        <p:cNvGrpSpPr/>
        <p:nvPr/>
      </p:nvGrpSpPr>
      <p:grpSpPr>
        <a:xfrm>
          <a:off x="0" y="0"/>
          <a:ext cx="0" cy="0"/>
          <a:chOff x="0" y="0"/>
          <a:chExt cx="0" cy="0"/>
        </a:xfrm>
      </p:grpSpPr>
      <p:sp>
        <p:nvSpPr>
          <p:cNvPr id="2039" name="Google Shape;2039;p2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0" name="Google Shape;2040;p2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p2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6" name="Google Shape;2046;p2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p2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2" name="Google Shape;2052;p2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p2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8" name="Google Shape;2058;p2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2" name="Shape 2062"/>
        <p:cNvGrpSpPr/>
        <p:nvPr/>
      </p:nvGrpSpPr>
      <p:grpSpPr>
        <a:xfrm>
          <a:off x="0" y="0"/>
          <a:ext cx="0" cy="0"/>
          <a:chOff x="0" y="0"/>
          <a:chExt cx="0" cy="0"/>
        </a:xfrm>
      </p:grpSpPr>
      <p:sp>
        <p:nvSpPr>
          <p:cNvPr id="2063" name="Google Shape;2063;p2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4" name="Google Shape;2064;p2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8" name="Shape 2068"/>
        <p:cNvGrpSpPr/>
        <p:nvPr/>
      </p:nvGrpSpPr>
      <p:grpSpPr>
        <a:xfrm>
          <a:off x="0" y="0"/>
          <a:ext cx="0" cy="0"/>
          <a:chOff x="0" y="0"/>
          <a:chExt cx="0" cy="0"/>
        </a:xfrm>
      </p:grpSpPr>
      <p:sp>
        <p:nvSpPr>
          <p:cNvPr id="2069" name="Google Shape;2069;p2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0" name="Google Shape;2070;p2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p29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6" name="Google Shape;2076;p2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1" name="Shape 2081"/>
        <p:cNvGrpSpPr/>
        <p:nvPr/>
      </p:nvGrpSpPr>
      <p:grpSpPr>
        <a:xfrm>
          <a:off x="0" y="0"/>
          <a:ext cx="0" cy="0"/>
          <a:chOff x="0" y="0"/>
          <a:chExt cx="0" cy="0"/>
        </a:xfrm>
      </p:grpSpPr>
      <p:sp>
        <p:nvSpPr>
          <p:cNvPr id="2082" name="Google Shape;2082;p3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3" name="Google Shape;2083;p3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p3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9" name="Google Shape;2089;p3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p3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5" name="Google Shape;2095;p3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0" name="Shape 2100"/>
        <p:cNvGrpSpPr/>
        <p:nvPr/>
      </p:nvGrpSpPr>
      <p:grpSpPr>
        <a:xfrm>
          <a:off x="0" y="0"/>
          <a:ext cx="0" cy="0"/>
          <a:chOff x="0" y="0"/>
          <a:chExt cx="0" cy="0"/>
        </a:xfrm>
      </p:grpSpPr>
      <p:sp>
        <p:nvSpPr>
          <p:cNvPr id="2101" name="Google Shape;2101;p3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2" name="Google Shape;2102;p3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p3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8" name="Google Shape;2108;p3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2" name="Shape 2112"/>
        <p:cNvGrpSpPr/>
        <p:nvPr/>
      </p:nvGrpSpPr>
      <p:grpSpPr>
        <a:xfrm>
          <a:off x="0" y="0"/>
          <a:ext cx="0" cy="0"/>
          <a:chOff x="0" y="0"/>
          <a:chExt cx="0" cy="0"/>
        </a:xfrm>
      </p:grpSpPr>
      <p:sp>
        <p:nvSpPr>
          <p:cNvPr id="2113" name="Google Shape;2113;p3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4" name="Google Shape;2114;p3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8" name="Shape 2118"/>
        <p:cNvGrpSpPr/>
        <p:nvPr/>
      </p:nvGrpSpPr>
      <p:grpSpPr>
        <a:xfrm>
          <a:off x="0" y="0"/>
          <a:ext cx="0" cy="0"/>
          <a:chOff x="0" y="0"/>
          <a:chExt cx="0" cy="0"/>
        </a:xfrm>
      </p:grpSpPr>
      <p:sp>
        <p:nvSpPr>
          <p:cNvPr id="2119" name="Google Shape;2119;p3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0" name="Google Shape;2120;p3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3" name="Google Shape;673;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6" name="Google Shape;716;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9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76" name="Shape 76"/>
        <p:cNvGrpSpPr/>
        <p:nvPr/>
      </p:nvGrpSpPr>
      <p:grpSpPr>
        <a:xfrm>
          <a:off x="0" y="0"/>
          <a:ext cx="0" cy="0"/>
          <a:chOff x="0" y="0"/>
          <a:chExt cx="0" cy="0"/>
        </a:xfrm>
      </p:grpSpPr>
      <p:sp>
        <p:nvSpPr>
          <p:cNvPr id="77" name="Google Shape;77;p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 name="Google Shape;79;p2"/>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400">
                <a:latin typeface="Tahoma"/>
                <a:ea typeface="Tahoma"/>
                <a:cs typeface="Tahoma"/>
                <a:sym typeface="Tahoma"/>
              </a:defRPr>
            </a:lvl1pPr>
            <a:lvl2pPr indent="0" lvl="1" marL="0" algn="r">
              <a:lnSpc>
                <a:spcPct val="100000"/>
              </a:lnSpc>
              <a:spcBef>
                <a:spcPts val="0"/>
              </a:spcBef>
              <a:spcAft>
                <a:spcPts val="0"/>
              </a:spcAft>
              <a:buNone/>
              <a:defRPr sz="1400">
                <a:latin typeface="Tahoma"/>
                <a:ea typeface="Tahoma"/>
                <a:cs typeface="Tahoma"/>
                <a:sym typeface="Tahoma"/>
              </a:defRPr>
            </a:lvl2pPr>
            <a:lvl3pPr indent="0" lvl="2" marL="0" algn="r">
              <a:lnSpc>
                <a:spcPct val="100000"/>
              </a:lnSpc>
              <a:spcBef>
                <a:spcPts val="0"/>
              </a:spcBef>
              <a:spcAft>
                <a:spcPts val="0"/>
              </a:spcAft>
              <a:buNone/>
              <a:defRPr sz="1400">
                <a:latin typeface="Tahoma"/>
                <a:ea typeface="Tahoma"/>
                <a:cs typeface="Tahoma"/>
                <a:sym typeface="Tahoma"/>
              </a:defRPr>
            </a:lvl3pPr>
            <a:lvl4pPr indent="0" lvl="3" marL="0" algn="r">
              <a:lnSpc>
                <a:spcPct val="100000"/>
              </a:lnSpc>
              <a:spcBef>
                <a:spcPts val="0"/>
              </a:spcBef>
              <a:spcAft>
                <a:spcPts val="0"/>
              </a:spcAft>
              <a:buNone/>
              <a:defRPr sz="1400">
                <a:latin typeface="Tahoma"/>
                <a:ea typeface="Tahoma"/>
                <a:cs typeface="Tahoma"/>
                <a:sym typeface="Tahoma"/>
              </a:defRPr>
            </a:lvl4pPr>
            <a:lvl5pPr indent="0" lvl="4" marL="0" algn="r">
              <a:lnSpc>
                <a:spcPct val="100000"/>
              </a:lnSpc>
              <a:spcBef>
                <a:spcPts val="0"/>
              </a:spcBef>
              <a:spcAft>
                <a:spcPts val="0"/>
              </a:spcAft>
              <a:buNone/>
              <a:defRPr sz="1400">
                <a:latin typeface="Tahoma"/>
                <a:ea typeface="Tahoma"/>
                <a:cs typeface="Tahoma"/>
                <a:sym typeface="Tahoma"/>
              </a:defRPr>
            </a:lvl5pPr>
            <a:lvl6pPr indent="0" lvl="5" marL="0" algn="r">
              <a:lnSpc>
                <a:spcPct val="100000"/>
              </a:lnSpc>
              <a:spcBef>
                <a:spcPts val="0"/>
              </a:spcBef>
              <a:spcAft>
                <a:spcPts val="0"/>
              </a:spcAft>
              <a:buNone/>
              <a:defRPr sz="1400">
                <a:latin typeface="Tahoma"/>
                <a:ea typeface="Tahoma"/>
                <a:cs typeface="Tahoma"/>
                <a:sym typeface="Tahoma"/>
              </a:defRPr>
            </a:lvl6pPr>
            <a:lvl7pPr indent="0" lvl="6" marL="0" algn="r">
              <a:lnSpc>
                <a:spcPct val="100000"/>
              </a:lnSpc>
              <a:spcBef>
                <a:spcPts val="0"/>
              </a:spcBef>
              <a:spcAft>
                <a:spcPts val="0"/>
              </a:spcAft>
              <a:buNone/>
              <a:defRPr sz="1400">
                <a:latin typeface="Tahoma"/>
                <a:ea typeface="Tahoma"/>
                <a:cs typeface="Tahoma"/>
                <a:sym typeface="Tahoma"/>
              </a:defRPr>
            </a:lvl7pPr>
            <a:lvl8pPr indent="0" lvl="7" marL="0" algn="r">
              <a:lnSpc>
                <a:spcPct val="100000"/>
              </a:lnSpc>
              <a:spcBef>
                <a:spcPts val="0"/>
              </a:spcBef>
              <a:spcAft>
                <a:spcPts val="0"/>
              </a:spcAft>
              <a:buNone/>
              <a:defRPr sz="1400">
                <a:latin typeface="Tahoma"/>
                <a:ea typeface="Tahoma"/>
                <a:cs typeface="Tahoma"/>
                <a:sym typeface="Tahoma"/>
              </a:defRPr>
            </a:lvl8pPr>
            <a:lvl9pPr indent="0" lvl="8" marL="0" algn="r">
              <a:lnSpc>
                <a:spcPct val="100000"/>
              </a:lnSpc>
              <a:spcBef>
                <a:spcPts val="0"/>
              </a:spcBef>
              <a:spcAft>
                <a:spcPts val="0"/>
              </a:spcAft>
              <a:buNone/>
              <a:defRPr sz="1400">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82" name="Shape 82"/>
        <p:cNvGrpSpPr/>
        <p:nvPr/>
      </p:nvGrpSpPr>
      <p:grpSpPr>
        <a:xfrm>
          <a:off x="0" y="0"/>
          <a:ext cx="0" cy="0"/>
          <a:chOff x="0" y="0"/>
          <a:chExt cx="0" cy="0"/>
        </a:xfrm>
      </p:grpSpPr>
      <p:grpSp>
        <p:nvGrpSpPr>
          <p:cNvPr id="83" name="Google Shape;83;p3"/>
          <p:cNvGrpSpPr/>
          <p:nvPr/>
        </p:nvGrpSpPr>
        <p:grpSpPr>
          <a:xfrm>
            <a:off x="0" y="0"/>
            <a:ext cx="9144000" cy="6858000"/>
            <a:chOff x="0" y="0"/>
            <a:chExt cx="5760" cy="4320"/>
          </a:xfrm>
        </p:grpSpPr>
        <p:grpSp>
          <p:nvGrpSpPr>
            <p:cNvPr id="84" name="Google Shape;84;p3"/>
            <p:cNvGrpSpPr/>
            <p:nvPr/>
          </p:nvGrpSpPr>
          <p:grpSpPr>
            <a:xfrm>
              <a:off x="0" y="0"/>
              <a:ext cx="5760" cy="4320"/>
              <a:chOff x="0" y="0"/>
              <a:chExt cx="5760" cy="4320"/>
            </a:xfrm>
          </p:grpSpPr>
          <p:sp>
            <p:nvSpPr>
              <p:cNvPr id="85" name="Google Shape;85;p3"/>
              <p:cNvSpPr/>
              <p:nvPr/>
            </p:nvSpPr>
            <p:spPr>
              <a:xfrm>
                <a:off x="2112" y="0"/>
                <a:ext cx="3648" cy="96"/>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86" name="Google Shape;86;p3"/>
              <p:cNvGrpSpPr/>
              <p:nvPr/>
            </p:nvGrpSpPr>
            <p:grpSpPr>
              <a:xfrm>
                <a:off x="0" y="0"/>
                <a:ext cx="5760" cy="4320"/>
                <a:chOff x="0" y="0"/>
                <a:chExt cx="5760" cy="4320"/>
              </a:xfrm>
            </p:grpSpPr>
            <p:cxnSp>
              <p:nvCxnSpPr>
                <p:cNvPr id="87" name="Google Shape;87;p3"/>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8" name="Google Shape;88;p3"/>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89" name="Google Shape;89;p3"/>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0" name="Google Shape;90;p3"/>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1" name="Google Shape;91;p3"/>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2" name="Google Shape;92;p3"/>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3" name="Google Shape;93;p3"/>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4" name="Google Shape;94;p3"/>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5" name="Google Shape;95;p3"/>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6" name="Google Shape;96;p3"/>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7" name="Google Shape;97;p3"/>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8" name="Google Shape;98;p3"/>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99" name="Google Shape;99;p3"/>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0" name="Google Shape;100;p3"/>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1" name="Google Shape;101;p3"/>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2" name="Google Shape;102;p3"/>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3" name="Google Shape;103;p3"/>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4" name="Google Shape;104;p3"/>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5" name="Google Shape;105;p3"/>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6" name="Google Shape;106;p3"/>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7" name="Google Shape;107;p3"/>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8" name="Google Shape;108;p3"/>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09" name="Google Shape;109;p3"/>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0" name="Google Shape;110;p3"/>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1" name="Google Shape;111;p3"/>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2" name="Google Shape;112;p3"/>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3" name="Google Shape;113;p3"/>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4" name="Google Shape;114;p3"/>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5" name="Google Shape;115;p3"/>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6" name="Google Shape;116;p3"/>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7" name="Google Shape;117;p3"/>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8" name="Google Shape;118;p3"/>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19" name="Google Shape;119;p3"/>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0" name="Google Shape;120;p3"/>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1" name="Google Shape;121;p3"/>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2" name="Google Shape;122;p3"/>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3" name="Google Shape;123;p3"/>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4" name="Google Shape;124;p3"/>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5" name="Google Shape;125;p3"/>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6" name="Google Shape;126;p3"/>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7" name="Google Shape;127;p3"/>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8" name="Google Shape;128;p3"/>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29" name="Google Shape;129;p3"/>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0" name="Google Shape;130;p3"/>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1" name="Google Shape;131;p3"/>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2" name="Google Shape;132;p3"/>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3" name="Google Shape;133;p3"/>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4" name="Google Shape;134;p3"/>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5" name="Google Shape;135;p3"/>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6" name="Google Shape;136;p3"/>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137" name="Google Shape;137;p3"/>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cxnSp>
            <p:nvCxnSpPr>
              <p:cNvPr id="138" name="Google Shape;138;p3"/>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grpSp>
          <p:nvGrpSpPr>
            <p:cNvPr id="139" name="Google Shape;139;p3"/>
            <p:cNvGrpSpPr/>
            <p:nvPr/>
          </p:nvGrpSpPr>
          <p:grpSpPr>
            <a:xfrm>
              <a:off x="3" y="559"/>
              <a:ext cx="4192" cy="1796"/>
              <a:chOff x="3" y="559"/>
              <a:chExt cx="4192" cy="1796"/>
            </a:xfrm>
          </p:grpSpPr>
          <p:cxnSp>
            <p:nvCxnSpPr>
              <p:cNvPr id="140" name="Google Shape;140;p3"/>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141" name="Google Shape;141;p3"/>
              <p:cNvCxnSpPr/>
              <p:nvPr/>
            </p:nvCxnSpPr>
            <p:spPr>
              <a:xfrm rot="10800000">
                <a:off x="3" y="1924"/>
                <a:ext cx="3211" cy="1"/>
              </a:xfrm>
              <a:prstGeom prst="straightConnector1">
                <a:avLst/>
              </a:prstGeom>
              <a:noFill/>
              <a:ln cap="flat" cmpd="sng" w="9525">
                <a:solidFill>
                  <a:schemeClr val="hlink"/>
                </a:solidFill>
                <a:prstDash val="solid"/>
                <a:miter lim="800000"/>
                <a:headEnd len="med" w="med" type="none"/>
                <a:tailEnd len="med" w="med" type="none"/>
              </a:ln>
            </p:spPr>
          </p:cxnSp>
          <p:cxnSp>
            <p:nvCxnSpPr>
              <p:cNvPr id="142" name="Google Shape;142;p3"/>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cxnSp>
            <p:nvCxnSpPr>
              <p:cNvPr id="143" name="Google Shape;143;p3"/>
              <p:cNvCxnSpPr/>
              <p:nvPr/>
            </p:nvCxnSpPr>
            <p:spPr>
              <a:xfrm flipH="1" rot="-5400000">
                <a:off x="425" y="860"/>
                <a:ext cx="156" cy="157"/>
              </a:xfrm>
              <a:prstGeom prst="curvedConnector2">
                <a:avLst/>
              </a:prstGeom>
              <a:noFill/>
              <a:ln cap="flat" cmpd="sng" w="9525">
                <a:solidFill>
                  <a:schemeClr val="hlink"/>
                </a:solidFill>
                <a:prstDash val="solid"/>
                <a:miter lim="800000"/>
                <a:headEnd len="med" w="med" type="none"/>
                <a:tailEnd len="med" w="med" type="none"/>
              </a:ln>
            </p:spPr>
          </p:cxnSp>
        </p:grpSp>
        <p:grpSp>
          <p:nvGrpSpPr>
            <p:cNvPr id="144" name="Google Shape;144;p3"/>
            <p:cNvGrpSpPr/>
            <p:nvPr/>
          </p:nvGrpSpPr>
          <p:grpSpPr>
            <a:xfrm>
              <a:off x="1480" y="1952"/>
              <a:ext cx="3808" cy="1812"/>
              <a:chOff x="1480" y="1952"/>
              <a:chExt cx="3808" cy="1812"/>
            </a:xfrm>
          </p:grpSpPr>
          <p:cxnSp>
            <p:nvCxnSpPr>
              <p:cNvPr id="145" name="Google Shape;145;p3"/>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146" name="Google Shape;146;p3"/>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cxnSp>
            <p:nvCxnSpPr>
              <p:cNvPr id="147" name="Google Shape;147;p3"/>
              <p:cNvCxnSpPr/>
              <p:nvPr/>
            </p:nvCxnSpPr>
            <p:spPr>
              <a:xfrm rot="5400000">
                <a:off x="5096" y="3346"/>
                <a:ext cx="156" cy="157"/>
              </a:xfrm>
              <a:prstGeom prst="curvedConnector2">
                <a:avLst/>
              </a:prstGeom>
              <a:noFill/>
              <a:ln cap="flat" cmpd="sng" w="9525">
                <a:solidFill>
                  <a:schemeClr val="hlink"/>
                </a:solidFill>
                <a:prstDash val="solid"/>
                <a:miter lim="800000"/>
                <a:headEnd len="med" w="med" type="none"/>
                <a:tailEnd len="med" w="med" type="none"/>
              </a:ln>
            </p:spPr>
          </p:cxnSp>
        </p:grpSp>
      </p:grpSp>
      <p:sp>
        <p:nvSpPr>
          <p:cNvPr id="148" name="Google Shape;148;p3"/>
          <p:cNvSpPr txBox="1"/>
          <p:nvPr>
            <p:ph type="ctrTitle"/>
          </p:nvPr>
        </p:nvSpPr>
        <p:spPr>
          <a:xfrm>
            <a:off x="990600" y="17526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Rectangle: Click to edit Master text styles &#10;Second level &#10;Third level &#10;Fourth level &#10;Fifth level" id="149" name="Google Shape;149;p3"/>
          <p:cNvSpPr txBox="1"/>
          <p:nvPr>
            <p:ph idx="1" type="subTitle"/>
          </p:nvPr>
        </p:nvSpPr>
        <p:spPr>
          <a:xfrm>
            <a:off x="990600" y="3309937"/>
            <a:ext cx="6400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Clr>
                <a:schemeClr val="dk1"/>
              </a:buClr>
              <a:buSzPts val="1800"/>
              <a:buChar char="•"/>
              <a:defRPr/>
            </a:lvl1pPr>
            <a:lvl2pPr lvl="1" algn="l">
              <a:lnSpc>
                <a:spcPct val="100000"/>
              </a:lnSpc>
              <a:spcBef>
                <a:spcPts val="360"/>
              </a:spcBef>
              <a:spcAft>
                <a:spcPts val="0"/>
              </a:spcAft>
              <a:buClr>
                <a:schemeClr val="dk1"/>
              </a:buClr>
              <a:buSzPts val="1800"/>
              <a:buChar char="•"/>
              <a:defRPr/>
            </a:lvl2pPr>
            <a:lvl3pPr lvl="2" algn="l">
              <a:lnSpc>
                <a:spcPct val="100000"/>
              </a:lnSpc>
              <a:spcBef>
                <a:spcPts val="360"/>
              </a:spcBef>
              <a:spcAft>
                <a:spcPts val="0"/>
              </a:spcAft>
              <a:buClr>
                <a:schemeClr val="dk1"/>
              </a:buClr>
              <a:buSzPts val="1800"/>
              <a:buChar char="•"/>
              <a:defRPr/>
            </a:lvl3pPr>
            <a:lvl4pPr lvl="3" algn="l">
              <a:lnSpc>
                <a:spcPct val="100000"/>
              </a:lnSpc>
              <a:spcBef>
                <a:spcPts val="360"/>
              </a:spcBef>
              <a:spcAft>
                <a:spcPts val="0"/>
              </a:spcAft>
              <a:buClr>
                <a:schemeClr val="dk1"/>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50" name="Google Shape;150;p3"/>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14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400">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153" name="Shape 153"/>
        <p:cNvGrpSpPr/>
        <p:nvPr/>
      </p:nvGrpSpPr>
      <p:grpSpPr>
        <a:xfrm>
          <a:off x="0" y="0"/>
          <a:ext cx="0" cy="0"/>
          <a:chOff x="0" y="0"/>
          <a:chExt cx="0" cy="0"/>
        </a:xfrm>
      </p:grpSpPr>
      <p:sp>
        <p:nvSpPr>
          <p:cNvPr id="154" name="Google Shape;154;p4"/>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4"/>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400">
                <a:latin typeface="Tahoma"/>
                <a:ea typeface="Tahoma"/>
                <a:cs typeface="Tahoma"/>
                <a:sym typeface="Tahoma"/>
              </a:defRPr>
            </a:lvl1pPr>
            <a:lvl2pPr indent="0" lvl="1" marL="0" algn="r">
              <a:lnSpc>
                <a:spcPct val="100000"/>
              </a:lnSpc>
              <a:spcBef>
                <a:spcPts val="0"/>
              </a:spcBef>
              <a:spcAft>
                <a:spcPts val="0"/>
              </a:spcAft>
              <a:buNone/>
              <a:defRPr sz="1400">
                <a:latin typeface="Tahoma"/>
                <a:ea typeface="Tahoma"/>
                <a:cs typeface="Tahoma"/>
                <a:sym typeface="Tahoma"/>
              </a:defRPr>
            </a:lvl2pPr>
            <a:lvl3pPr indent="0" lvl="2" marL="0" algn="r">
              <a:lnSpc>
                <a:spcPct val="100000"/>
              </a:lnSpc>
              <a:spcBef>
                <a:spcPts val="0"/>
              </a:spcBef>
              <a:spcAft>
                <a:spcPts val="0"/>
              </a:spcAft>
              <a:buNone/>
              <a:defRPr sz="1400">
                <a:latin typeface="Tahoma"/>
                <a:ea typeface="Tahoma"/>
                <a:cs typeface="Tahoma"/>
                <a:sym typeface="Tahoma"/>
              </a:defRPr>
            </a:lvl3pPr>
            <a:lvl4pPr indent="0" lvl="3" marL="0" algn="r">
              <a:lnSpc>
                <a:spcPct val="100000"/>
              </a:lnSpc>
              <a:spcBef>
                <a:spcPts val="0"/>
              </a:spcBef>
              <a:spcAft>
                <a:spcPts val="0"/>
              </a:spcAft>
              <a:buNone/>
              <a:defRPr sz="1400">
                <a:latin typeface="Tahoma"/>
                <a:ea typeface="Tahoma"/>
                <a:cs typeface="Tahoma"/>
                <a:sym typeface="Tahoma"/>
              </a:defRPr>
            </a:lvl4pPr>
            <a:lvl5pPr indent="0" lvl="4" marL="0" algn="r">
              <a:lnSpc>
                <a:spcPct val="100000"/>
              </a:lnSpc>
              <a:spcBef>
                <a:spcPts val="0"/>
              </a:spcBef>
              <a:spcAft>
                <a:spcPts val="0"/>
              </a:spcAft>
              <a:buNone/>
              <a:defRPr sz="1400">
                <a:latin typeface="Tahoma"/>
                <a:ea typeface="Tahoma"/>
                <a:cs typeface="Tahoma"/>
                <a:sym typeface="Tahoma"/>
              </a:defRPr>
            </a:lvl5pPr>
            <a:lvl6pPr indent="0" lvl="5" marL="0" algn="r">
              <a:lnSpc>
                <a:spcPct val="100000"/>
              </a:lnSpc>
              <a:spcBef>
                <a:spcPts val="0"/>
              </a:spcBef>
              <a:spcAft>
                <a:spcPts val="0"/>
              </a:spcAft>
              <a:buNone/>
              <a:defRPr sz="1400">
                <a:latin typeface="Tahoma"/>
                <a:ea typeface="Tahoma"/>
                <a:cs typeface="Tahoma"/>
                <a:sym typeface="Tahoma"/>
              </a:defRPr>
            </a:lvl6pPr>
            <a:lvl7pPr indent="0" lvl="6" marL="0" algn="r">
              <a:lnSpc>
                <a:spcPct val="100000"/>
              </a:lnSpc>
              <a:spcBef>
                <a:spcPts val="0"/>
              </a:spcBef>
              <a:spcAft>
                <a:spcPts val="0"/>
              </a:spcAft>
              <a:buNone/>
              <a:defRPr sz="1400">
                <a:latin typeface="Tahoma"/>
                <a:ea typeface="Tahoma"/>
                <a:cs typeface="Tahoma"/>
                <a:sym typeface="Tahoma"/>
              </a:defRPr>
            </a:lvl7pPr>
            <a:lvl8pPr indent="0" lvl="7" marL="0" algn="r">
              <a:lnSpc>
                <a:spcPct val="100000"/>
              </a:lnSpc>
              <a:spcBef>
                <a:spcPts val="0"/>
              </a:spcBef>
              <a:spcAft>
                <a:spcPts val="0"/>
              </a:spcAft>
              <a:buNone/>
              <a:defRPr sz="1400">
                <a:latin typeface="Tahoma"/>
                <a:ea typeface="Tahoma"/>
                <a:cs typeface="Tahoma"/>
                <a:sym typeface="Tahoma"/>
              </a:defRPr>
            </a:lvl8pPr>
            <a:lvl9pPr indent="0" lvl="8" marL="0" algn="r">
              <a:lnSpc>
                <a:spcPct val="100000"/>
              </a:lnSpc>
              <a:spcBef>
                <a:spcPts val="0"/>
              </a:spcBef>
              <a:spcAft>
                <a:spcPts val="0"/>
              </a:spcAft>
              <a:buNone/>
              <a:defRPr sz="1400">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7" name="Shape 157"/>
        <p:cNvGrpSpPr/>
        <p:nvPr/>
      </p:nvGrpSpPr>
      <p:grpSpPr>
        <a:xfrm>
          <a:off x="0" y="0"/>
          <a:ext cx="0" cy="0"/>
          <a:chOff x="0" y="0"/>
          <a:chExt cx="0" cy="0"/>
        </a:xfrm>
      </p:grpSpPr>
      <p:sp>
        <p:nvSpPr>
          <p:cNvPr id="158" name="Google Shape;158;p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5"/>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spcAft>
                <a:spcPts val="0"/>
              </a:spcAft>
              <a:buNone/>
              <a:defRPr sz="1400">
                <a:latin typeface="Tahoma"/>
                <a:ea typeface="Tahoma"/>
                <a:cs typeface="Tahoma"/>
                <a:sym typeface="Tahoma"/>
              </a:defRPr>
            </a:lvl1pPr>
            <a:lvl2pPr indent="0" lvl="1" marL="0" algn="r">
              <a:lnSpc>
                <a:spcPct val="100000"/>
              </a:lnSpc>
              <a:spcBef>
                <a:spcPts val="0"/>
              </a:spcBef>
              <a:spcAft>
                <a:spcPts val="0"/>
              </a:spcAft>
              <a:buNone/>
              <a:defRPr sz="1400">
                <a:latin typeface="Tahoma"/>
                <a:ea typeface="Tahoma"/>
                <a:cs typeface="Tahoma"/>
                <a:sym typeface="Tahoma"/>
              </a:defRPr>
            </a:lvl2pPr>
            <a:lvl3pPr indent="0" lvl="2" marL="0" algn="r">
              <a:lnSpc>
                <a:spcPct val="100000"/>
              </a:lnSpc>
              <a:spcBef>
                <a:spcPts val="0"/>
              </a:spcBef>
              <a:spcAft>
                <a:spcPts val="0"/>
              </a:spcAft>
              <a:buNone/>
              <a:defRPr sz="1400">
                <a:latin typeface="Tahoma"/>
                <a:ea typeface="Tahoma"/>
                <a:cs typeface="Tahoma"/>
                <a:sym typeface="Tahoma"/>
              </a:defRPr>
            </a:lvl3pPr>
            <a:lvl4pPr indent="0" lvl="3" marL="0" algn="r">
              <a:lnSpc>
                <a:spcPct val="100000"/>
              </a:lnSpc>
              <a:spcBef>
                <a:spcPts val="0"/>
              </a:spcBef>
              <a:spcAft>
                <a:spcPts val="0"/>
              </a:spcAft>
              <a:buNone/>
              <a:defRPr sz="1400">
                <a:latin typeface="Tahoma"/>
                <a:ea typeface="Tahoma"/>
                <a:cs typeface="Tahoma"/>
                <a:sym typeface="Tahoma"/>
              </a:defRPr>
            </a:lvl4pPr>
            <a:lvl5pPr indent="0" lvl="4" marL="0" algn="r">
              <a:lnSpc>
                <a:spcPct val="100000"/>
              </a:lnSpc>
              <a:spcBef>
                <a:spcPts val="0"/>
              </a:spcBef>
              <a:spcAft>
                <a:spcPts val="0"/>
              </a:spcAft>
              <a:buNone/>
              <a:defRPr sz="1400">
                <a:latin typeface="Tahoma"/>
                <a:ea typeface="Tahoma"/>
                <a:cs typeface="Tahoma"/>
                <a:sym typeface="Tahoma"/>
              </a:defRPr>
            </a:lvl5pPr>
            <a:lvl6pPr indent="0" lvl="5" marL="0" algn="r">
              <a:lnSpc>
                <a:spcPct val="100000"/>
              </a:lnSpc>
              <a:spcBef>
                <a:spcPts val="0"/>
              </a:spcBef>
              <a:spcAft>
                <a:spcPts val="0"/>
              </a:spcAft>
              <a:buNone/>
              <a:defRPr sz="1400">
                <a:latin typeface="Tahoma"/>
                <a:ea typeface="Tahoma"/>
                <a:cs typeface="Tahoma"/>
                <a:sym typeface="Tahoma"/>
              </a:defRPr>
            </a:lvl6pPr>
            <a:lvl7pPr indent="0" lvl="6" marL="0" algn="r">
              <a:lnSpc>
                <a:spcPct val="100000"/>
              </a:lnSpc>
              <a:spcBef>
                <a:spcPts val="0"/>
              </a:spcBef>
              <a:spcAft>
                <a:spcPts val="0"/>
              </a:spcAft>
              <a:buNone/>
              <a:defRPr sz="1400">
                <a:latin typeface="Tahoma"/>
                <a:ea typeface="Tahoma"/>
                <a:cs typeface="Tahoma"/>
                <a:sym typeface="Tahoma"/>
              </a:defRPr>
            </a:lvl7pPr>
            <a:lvl8pPr indent="0" lvl="7" marL="0" algn="r">
              <a:lnSpc>
                <a:spcPct val="100000"/>
              </a:lnSpc>
              <a:spcBef>
                <a:spcPts val="0"/>
              </a:spcBef>
              <a:spcAft>
                <a:spcPts val="0"/>
              </a:spcAft>
              <a:buNone/>
              <a:defRPr sz="1400">
                <a:latin typeface="Tahoma"/>
                <a:ea typeface="Tahoma"/>
                <a:cs typeface="Tahoma"/>
                <a:sym typeface="Tahoma"/>
              </a:defRPr>
            </a:lvl8pPr>
            <a:lvl9pPr indent="0" lvl="8" marL="0" algn="r">
              <a:lnSpc>
                <a:spcPct val="100000"/>
              </a:lnSpc>
              <a:spcBef>
                <a:spcPts val="0"/>
              </a:spcBef>
              <a:spcAft>
                <a:spcPts val="0"/>
              </a:spcAft>
              <a:buNone/>
              <a:defRPr sz="1400">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9144000" cy="6858000"/>
            <a:chOff x="0" y="0"/>
            <a:chExt cx="5760" cy="4320"/>
          </a:xfrm>
        </p:grpSpPr>
        <p:grpSp>
          <p:nvGrpSpPr>
            <p:cNvPr id="11" name="Google Shape;11;p1"/>
            <p:cNvGrpSpPr/>
            <p:nvPr/>
          </p:nvGrpSpPr>
          <p:grpSpPr>
            <a:xfrm>
              <a:off x="0" y="0"/>
              <a:ext cx="5760" cy="4320"/>
              <a:chOff x="0" y="0"/>
              <a:chExt cx="5760" cy="4320"/>
            </a:xfrm>
          </p:grpSpPr>
          <p:grpSp>
            <p:nvGrpSpPr>
              <p:cNvPr id="12" name="Google Shape;12;p1"/>
              <p:cNvGrpSpPr/>
              <p:nvPr/>
            </p:nvGrpSpPr>
            <p:grpSpPr>
              <a:xfrm>
                <a:off x="0" y="192"/>
                <a:ext cx="5760" cy="4032"/>
                <a:chOff x="0" y="192"/>
                <a:chExt cx="5760" cy="4032"/>
              </a:xfrm>
            </p:grpSpPr>
            <p:cxnSp>
              <p:nvCxnSpPr>
                <p:cNvPr id="13" name="Google Shape;13;p1"/>
                <p:cNvCxnSpPr/>
                <p:nvPr/>
              </p:nvCxnSpPr>
              <p:spPr>
                <a:xfrm>
                  <a:off x="0" y="19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4" name="Google Shape;14;p1"/>
                <p:cNvCxnSpPr/>
                <p:nvPr/>
              </p:nvCxnSpPr>
              <p:spPr>
                <a:xfrm>
                  <a:off x="0" y="38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5" name="Google Shape;15;p1"/>
                <p:cNvCxnSpPr/>
                <p:nvPr/>
              </p:nvCxnSpPr>
              <p:spPr>
                <a:xfrm>
                  <a:off x="0" y="57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6" name="Google Shape;16;p1"/>
                <p:cNvCxnSpPr/>
                <p:nvPr/>
              </p:nvCxnSpPr>
              <p:spPr>
                <a:xfrm>
                  <a:off x="0" y="76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7" name="Google Shape;17;p1"/>
                <p:cNvCxnSpPr/>
                <p:nvPr/>
              </p:nvCxnSpPr>
              <p:spPr>
                <a:xfrm>
                  <a:off x="0" y="96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8" name="Google Shape;18;p1"/>
                <p:cNvCxnSpPr/>
                <p:nvPr/>
              </p:nvCxnSpPr>
              <p:spPr>
                <a:xfrm>
                  <a:off x="0" y="115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19" name="Google Shape;19;p1"/>
                <p:cNvCxnSpPr/>
                <p:nvPr/>
              </p:nvCxnSpPr>
              <p:spPr>
                <a:xfrm>
                  <a:off x="0" y="134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0" name="Google Shape;20;p1"/>
                <p:cNvCxnSpPr/>
                <p:nvPr/>
              </p:nvCxnSpPr>
              <p:spPr>
                <a:xfrm>
                  <a:off x="0" y="153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1" name="Google Shape;21;p1"/>
                <p:cNvCxnSpPr/>
                <p:nvPr/>
              </p:nvCxnSpPr>
              <p:spPr>
                <a:xfrm>
                  <a:off x="0" y="172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2" name="Google Shape;22;p1"/>
                <p:cNvCxnSpPr/>
                <p:nvPr/>
              </p:nvCxnSpPr>
              <p:spPr>
                <a:xfrm>
                  <a:off x="0" y="192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3" name="Google Shape;23;p1"/>
                <p:cNvCxnSpPr/>
                <p:nvPr/>
              </p:nvCxnSpPr>
              <p:spPr>
                <a:xfrm>
                  <a:off x="0" y="211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4" name="Google Shape;24;p1"/>
                <p:cNvCxnSpPr/>
                <p:nvPr/>
              </p:nvCxnSpPr>
              <p:spPr>
                <a:xfrm>
                  <a:off x="0" y="230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5" name="Google Shape;25;p1"/>
                <p:cNvCxnSpPr/>
                <p:nvPr/>
              </p:nvCxnSpPr>
              <p:spPr>
                <a:xfrm>
                  <a:off x="0" y="249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6" name="Google Shape;26;p1"/>
                <p:cNvCxnSpPr/>
                <p:nvPr/>
              </p:nvCxnSpPr>
              <p:spPr>
                <a:xfrm>
                  <a:off x="0" y="268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7" name="Google Shape;27;p1"/>
                <p:cNvCxnSpPr/>
                <p:nvPr/>
              </p:nvCxnSpPr>
              <p:spPr>
                <a:xfrm>
                  <a:off x="0" y="288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8" name="Google Shape;28;p1"/>
                <p:cNvCxnSpPr/>
                <p:nvPr/>
              </p:nvCxnSpPr>
              <p:spPr>
                <a:xfrm>
                  <a:off x="0" y="307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29" name="Google Shape;29;p1"/>
                <p:cNvCxnSpPr/>
                <p:nvPr/>
              </p:nvCxnSpPr>
              <p:spPr>
                <a:xfrm>
                  <a:off x="0" y="3264"/>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0" name="Google Shape;30;p1"/>
                <p:cNvCxnSpPr/>
                <p:nvPr/>
              </p:nvCxnSpPr>
              <p:spPr>
                <a:xfrm>
                  <a:off x="0" y="3456"/>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1" name="Google Shape;31;p1"/>
                <p:cNvCxnSpPr/>
                <p:nvPr/>
              </p:nvCxnSpPr>
              <p:spPr>
                <a:xfrm>
                  <a:off x="0" y="3648"/>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2" name="Google Shape;32;p1"/>
                <p:cNvCxnSpPr/>
                <p:nvPr/>
              </p:nvCxnSpPr>
              <p:spPr>
                <a:xfrm>
                  <a:off x="0" y="3840"/>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3" name="Google Shape;33;p1"/>
                <p:cNvCxnSpPr/>
                <p:nvPr/>
              </p:nvCxnSpPr>
              <p:spPr>
                <a:xfrm>
                  <a:off x="0" y="4032"/>
                  <a:ext cx="5760" cy="0"/>
                </a:xfrm>
                <a:prstGeom prst="straightConnector1">
                  <a:avLst/>
                </a:prstGeom>
                <a:noFill/>
                <a:ln cap="flat" cmpd="sng" w="9525">
                  <a:solidFill>
                    <a:schemeClr val="folHlink"/>
                  </a:solidFill>
                  <a:prstDash val="solid"/>
                  <a:miter lim="800000"/>
                  <a:headEnd len="med" w="med" type="none"/>
                  <a:tailEnd len="med" w="med" type="none"/>
                </a:ln>
              </p:spPr>
            </p:cxnSp>
            <p:cxnSp>
              <p:nvCxnSpPr>
                <p:cNvPr id="34" name="Google Shape;34;p1"/>
                <p:cNvCxnSpPr/>
                <p:nvPr/>
              </p:nvCxnSpPr>
              <p:spPr>
                <a:xfrm>
                  <a:off x="0" y="4224"/>
                  <a:ext cx="5760" cy="0"/>
                </a:xfrm>
                <a:prstGeom prst="straightConnector1">
                  <a:avLst/>
                </a:prstGeom>
                <a:noFill/>
                <a:ln cap="flat" cmpd="sng" w="9525">
                  <a:solidFill>
                    <a:schemeClr val="folHlink"/>
                  </a:solidFill>
                  <a:prstDash val="solid"/>
                  <a:miter lim="800000"/>
                  <a:headEnd len="med" w="med" type="none"/>
                  <a:tailEnd len="med" w="med" type="none"/>
                </a:ln>
              </p:spPr>
            </p:cxnSp>
          </p:grpSp>
          <p:grpSp>
            <p:nvGrpSpPr>
              <p:cNvPr id="35" name="Google Shape;35;p1"/>
              <p:cNvGrpSpPr/>
              <p:nvPr/>
            </p:nvGrpSpPr>
            <p:grpSpPr>
              <a:xfrm>
                <a:off x="192" y="0"/>
                <a:ext cx="5376" cy="4320"/>
                <a:chOff x="192" y="0"/>
                <a:chExt cx="5376" cy="4320"/>
              </a:xfrm>
            </p:grpSpPr>
            <p:cxnSp>
              <p:nvCxnSpPr>
                <p:cNvPr id="36" name="Google Shape;36;p1"/>
                <p:cNvCxnSpPr/>
                <p:nvPr/>
              </p:nvCxnSpPr>
              <p:spPr>
                <a:xfrm>
                  <a:off x="1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7" name="Google Shape;37;p1"/>
                <p:cNvCxnSpPr/>
                <p:nvPr/>
              </p:nvCxnSpPr>
              <p:spPr>
                <a:xfrm>
                  <a:off x="3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8" name="Google Shape;38;p1"/>
                <p:cNvCxnSpPr/>
                <p:nvPr/>
              </p:nvCxnSpPr>
              <p:spPr>
                <a:xfrm>
                  <a:off x="5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39" name="Google Shape;39;p1"/>
                <p:cNvCxnSpPr/>
                <p:nvPr/>
              </p:nvCxnSpPr>
              <p:spPr>
                <a:xfrm>
                  <a:off x="76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0" name="Google Shape;40;p1"/>
                <p:cNvCxnSpPr/>
                <p:nvPr/>
              </p:nvCxnSpPr>
              <p:spPr>
                <a:xfrm>
                  <a:off x="96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1" name="Google Shape;41;p1"/>
                <p:cNvCxnSpPr/>
                <p:nvPr/>
              </p:nvCxnSpPr>
              <p:spPr>
                <a:xfrm>
                  <a:off x="115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2" name="Google Shape;42;p1"/>
                <p:cNvCxnSpPr/>
                <p:nvPr/>
              </p:nvCxnSpPr>
              <p:spPr>
                <a:xfrm>
                  <a:off x="134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3" name="Google Shape;43;p1"/>
                <p:cNvCxnSpPr/>
                <p:nvPr/>
              </p:nvCxnSpPr>
              <p:spPr>
                <a:xfrm>
                  <a:off x="153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4" name="Google Shape;44;p1"/>
                <p:cNvCxnSpPr/>
                <p:nvPr/>
              </p:nvCxnSpPr>
              <p:spPr>
                <a:xfrm>
                  <a:off x="172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5" name="Google Shape;45;p1"/>
                <p:cNvCxnSpPr/>
                <p:nvPr/>
              </p:nvCxnSpPr>
              <p:spPr>
                <a:xfrm>
                  <a:off x="192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6" name="Google Shape;46;p1"/>
                <p:cNvCxnSpPr/>
                <p:nvPr/>
              </p:nvCxnSpPr>
              <p:spPr>
                <a:xfrm>
                  <a:off x="211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7" name="Google Shape;47;p1"/>
                <p:cNvCxnSpPr/>
                <p:nvPr/>
              </p:nvCxnSpPr>
              <p:spPr>
                <a:xfrm>
                  <a:off x="230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8" name="Google Shape;48;p1"/>
                <p:cNvCxnSpPr/>
                <p:nvPr/>
              </p:nvCxnSpPr>
              <p:spPr>
                <a:xfrm>
                  <a:off x="249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49" name="Google Shape;49;p1"/>
                <p:cNvCxnSpPr/>
                <p:nvPr/>
              </p:nvCxnSpPr>
              <p:spPr>
                <a:xfrm>
                  <a:off x="268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0" name="Google Shape;50;p1"/>
                <p:cNvCxnSpPr/>
                <p:nvPr/>
              </p:nvCxnSpPr>
              <p:spPr>
                <a:xfrm>
                  <a:off x="288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1" name="Google Shape;51;p1"/>
                <p:cNvCxnSpPr/>
                <p:nvPr/>
              </p:nvCxnSpPr>
              <p:spPr>
                <a:xfrm>
                  <a:off x="307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2" name="Google Shape;52;p1"/>
                <p:cNvCxnSpPr/>
                <p:nvPr/>
              </p:nvCxnSpPr>
              <p:spPr>
                <a:xfrm>
                  <a:off x="326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3" name="Google Shape;53;p1"/>
                <p:cNvCxnSpPr/>
                <p:nvPr/>
              </p:nvCxnSpPr>
              <p:spPr>
                <a:xfrm>
                  <a:off x="345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4" name="Google Shape;54;p1"/>
                <p:cNvCxnSpPr/>
                <p:nvPr/>
              </p:nvCxnSpPr>
              <p:spPr>
                <a:xfrm>
                  <a:off x="364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5" name="Google Shape;55;p1"/>
                <p:cNvCxnSpPr/>
                <p:nvPr/>
              </p:nvCxnSpPr>
              <p:spPr>
                <a:xfrm>
                  <a:off x="384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6" name="Google Shape;56;p1"/>
                <p:cNvCxnSpPr/>
                <p:nvPr/>
              </p:nvCxnSpPr>
              <p:spPr>
                <a:xfrm>
                  <a:off x="403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7" name="Google Shape;57;p1"/>
                <p:cNvCxnSpPr/>
                <p:nvPr/>
              </p:nvCxnSpPr>
              <p:spPr>
                <a:xfrm>
                  <a:off x="422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8" name="Google Shape;58;p1"/>
                <p:cNvCxnSpPr/>
                <p:nvPr/>
              </p:nvCxnSpPr>
              <p:spPr>
                <a:xfrm>
                  <a:off x="441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59" name="Google Shape;59;p1"/>
                <p:cNvCxnSpPr/>
                <p:nvPr/>
              </p:nvCxnSpPr>
              <p:spPr>
                <a:xfrm>
                  <a:off x="4608"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0" name="Google Shape;60;p1"/>
                <p:cNvCxnSpPr/>
                <p:nvPr/>
              </p:nvCxnSpPr>
              <p:spPr>
                <a:xfrm>
                  <a:off x="4800"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1" name="Google Shape;61;p1"/>
                <p:cNvCxnSpPr/>
                <p:nvPr/>
              </p:nvCxnSpPr>
              <p:spPr>
                <a:xfrm>
                  <a:off x="4992"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2" name="Google Shape;62;p1"/>
                <p:cNvCxnSpPr/>
                <p:nvPr/>
              </p:nvCxnSpPr>
              <p:spPr>
                <a:xfrm>
                  <a:off x="5184"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3" name="Google Shape;63;p1"/>
                <p:cNvCxnSpPr/>
                <p:nvPr/>
              </p:nvCxnSpPr>
              <p:spPr>
                <a:xfrm>
                  <a:off x="5376" y="0"/>
                  <a:ext cx="0" cy="4320"/>
                </a:xfrm>
                <a:prstGeom prst="straightConnector1">
                  <a:avLst/>
                </a:prstGeom>
                <a:noFill/>
                <a:ln cap="flat" cmpd="sng" w="9525">
                  <a:solidFill>
                    <a:schemeClr val="folHlink"/>
                  </a:solidFill>
                  <a:prstDash val="solid"/>
                  <a:miter lim="800000"/>
                  <a:headEnd len="med" w="med" type="none"/>
                  <a:tailEnd len="med" w="med" type="none"/>
                </a:ln>
              </p:spPr>
            </p:cxnSp>
            <p:cxnSp>
              <p:nvCxnSpPr>
                <p:cNvPr id="64" name="Google Shape;64;p1"/>
                <p:cNvCxnSpPr/>
                <p:nvPr/>
              </p:nvCxnSpPr>
              <p:spPr>
                <a:xfrm>
                  <a:off x="5568" y="0"/>
                  <a:ext cx="0" cy="4320"/>
                </a:xfrm>
                <a:prstGeom prst="straightConnector1">
                  <a:avLst/>
                </a:prstGeom>
                <a:noFill/>
                <a:ln cap="flat" cmpd="sng" w="9525">
                  <a:solidFill>
                    <a:schemeClr val="folHlink"/>
                  </a:solidFill>
                  <a:prstDash val="solid"/>
                  <a:miter lim="800000"/>
                  <a:headEnd len="med" w="med" type="none"/>
                  <a:tailEnd len="med" w="med" type="none"/>
                </a:ln>
              </p:spPr>
            </p:cxnSp>
          </p:grpSp>
        </p:grpSp>
        <p:sp>
          <p:nvSpPr>
            <p:cNvPr id="65" name="Google Shape;65;p1"/>
            <p:cNvSpPr/>
            <p:nvPr/>
          </p:nvSpPr>
          <p:spPr>
            <a:xfrm>
              <a:off x="2112" y="0"/>
              <a:ext cx="3648" cy="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66" name="Google Shape;66;p1"/>
            <p:cNvCxnSpPr/>
            <p:nvPr/>
          </p:nvCxnSpPr>
          <p:spPr>
            <a:xfrm>
              <a:off x="5568" y="0"/>
              <a:ext cx="0" cy="1488"/>
            </a:xfrm>
            <a:prstGeom prst="straightConnector1">
              <a:avLst/>
            </a:prstGeom>
            <a:noFill/>
            <a:ln cap="flat" cmpd="sng" w="9525">
              <a:solidFill>
                <a:schemeClr val="hlink"/>
              </a:solidFill>
              <a:prstDash val="solid"/>
              <a:miter lim="800000"/>
              <a:headEnd len="med" w="med" type="none"/>
              <a:tailEnd len="med" w="med" type="none"/>
            </a:ln>
          </p:spPr>
        </p:cxnSp>
        <p:grpSp>
          <p:nvGrpSpPr>
            <p:cNvPr id="67" name="Google Shape;67;p1"/>
            <p:cNvGrpSpPr/>
            <p:nvPr/>
          </p:nvGrpSpPr>
          <p:grpSpPr>
            <a:xfrm>
              <a:off x="261" y="892"/>
              <a:ext cx="1124" cy="1464"/>
              <a:chOff x="96" y="916"/>
              <a:chExt cx="2208" cy="2876"/>
            </a:xfrm>
          </p:grpSpPr>
          <p:cxnSp>
            <p:nvCxnSpPr>
              <p:cNvPr id="68" name="Google Shape;68;p1"/>
              <p:cNvCxnSpPr/>
              <p:nvPr/>
            </p:nvCxnSpPr>
            <p:spPr>
              <a:xfrm rot="10800000">
                <a:off x="96" y="1037"/>
                <a:ext cx="2208" cy="0"/>
              </a:xfrm>
              <a:prstGeom prst="straightConnector1">
                <a:avLst/>
              </a:prstGeom>
              <a:noFill/>
              <a:ln cap="flat" cmpd="sng" w="9525">
                <a:solidFill>
                  <a:schemeClr val="hlink"/>
                </a:solidFill>
                <a:prstDash val="solid"/>
                <a:miter lim="800000"/>
                <a:headEnd len="med" w="med" type="none"/>
                <a:tailEnd len="med" w="med" type="none"/>
              </a:ln>
            </p:spPr>
          </p:cxnSp>
          <p:cxnSp>
            <p:nvCxnSpPr>
              <p:cNvPr id="69" name="Google Shape;69;p1"/>
              <p:cNvCxnSpPr/>
              <p:nvPr/>
            </p:nvCxnSpPr>
            <p:spPr>
              <a:xfrm>
                <a:off x="336" y="920"/>
                <a:ext cx="0" cy="2872"/>
              </a:xfrm>
              <a:prstGeom prst="straightConnector1">
                <a:avLst/>
              </a:prstGeom>
              <a:noFill/>
              <a:ln cap="flat" cmpd="sng" w="9525">
                <a:solidFill>
                  <a:schemeClr val="hlink"/>
                </a:solidFill>
                <a:prstDash val="solid"/>
                <a:miter lim="800000"/>
                <a:headEnd len="med" w="med" type="none"/>
                <a:tailEnd len="med" w="med" type="none"/>
              </a:ln>
            </p:spPr>
          </p:cxnSp>
          <p:cxnSp>
            <p:nvCxnSpPr>
              <p:cNvPr id="70" name="Google Shape;70;p1"/>
              <p:cNvCxnSpPr/>
              <p:nvPr/>
            </p:nvCxnSpPr>
            <p:spPr>
              <a:xfrm flipH="1">
                <a:off x="217" y="916"/>
                <a:ext cx="239" cy="239"/>
              </a:xfrm>
              <a:prstGeom prst="curvedConnector2">
                <a:avLst/>
              </a:prstGeom>
              <a:noFill/>
              <a:ln cap="flat" cmpd="sng" w="9525">
                <a:solidFill>
                  <a:schemeClr val="hlink"/>
                </a:solidFill>
                <a:prstDash val="solid"/>
                <a:miter lim="800000"/>
                <a:headEnd len="med" w="med" type="none"/>
                <a:tailEnd len="med" w="med" type="none"/>
              </a:ln>
            </p:spPr>
          </p:cxnSp>
        </p:grpSp>
      </p:grpSp>
      <p:sp>
        <p:nvSpPr>
          <p:cNvPr id="71" name="Google Shape;71;p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descr="Rectangle: Click to edit Master text styles &#10;Second level &#10;Third level &#10;Fourth level &#10;Fifth level" id="72" name="Google Shape;72;p1"/>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Tahoma"/>
              <a:buChar char="•"/>
              <a:defRPr b="0" i="0" sz="3200" u="none" cap="none" strike="noStrike">
                <a:solidFill>
                  <a:schemeClr val="dk1"/>
                </a:solidFill>
                <a:latin typeface="Tahoma"/>
                <a:ea typeface="Tahoma"/>
                <a:cs typeface="Tahoma"/>
                <a:sym typeface="Tahoma"/>
              </a:defRPr>
            </a:lvl1pPr>
            <a:lvl2pPr indent="-406400" lvl="1" marL="914400" marR="0" rtl="0" algn="l">
              <a:lnSpc>
                <a:spcPct val="100000"/>
              </a:lnSpc>
              <a:spcBef>
                <a:spcPts val="560"/>
              </a:spcBef>
              <a:spcAft>
                <a:spcPts val="0"/>
              </a:spcAft>
              <a:buClr>
                <a:schemeClr val="dk1"/>
              </a:buClr>
              <a:buSzPts val="2800"/>
              <a:buFont typeface="Tahoma"/>
              <a:buChar char="•"/>
              <a:defRPr b="0" i="0" sz="2800" u="none" cap="none" strike="noStrike">
                <a:solidFill>
                  <a:schemeClr val="dk1"/>
                </a:solidFill>
                <a:latin typeface="Tahoma"/>
                <a:ea typeface="Tahoma"/>
                <a:cs typeface="Tahoma"/>
                <a:sym typeface="Tahoma"/>
              </a:defRPr>
            </a:lvl2pPr>
            <a:lvl3pPr indent="-381000" lvl="2" marL="1371600" marR="0" rtl="0" algn="l">
              <a:lnSpc>
                <a:spcPct val="100000"/>
              </a:lnSpc>
              <a:spcBef>
                <a:spcPts val="480"/>
              </a:spcBef>
              <a:spcAft>
                <a:spcPts val="0"/>
              </a:spcAft>
              <a:buClr>
                <a:schemeClr val="dk1"/>
              </a:buClr>
              <a:buSzPts val="2400"/>
              <a:buFont typeface="Tahoma"/>
              <a:buChar char="•"/>
              <a:defRPr b="0" i="0" sz="2400" u="none" cap="none" strike="noStrike">
                <a:solidFill>
                  <a:schemeClr val="dk1"/>
                </a:solidFill>
                <a:latin typeface="Tahoma"/>
                <a:ea typeface="Tahoma"/>
                <a:cs typeface="Tahoma"/>
                <a:sym typeface="Tahoma"/>
              </a:defRPr>
            </a:lvl3pPr>
            <a:lvl4pPr indent="-355600" lvl="3" marL="18288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4pPr>
            <a:lvl5pPr indent="-355600" lvl="4" marL="22860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5pPr>
            <a:lvl6pPr indent="-355600" lvl="5" marL="27432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6pPr>
            <a:lvl7pPr indent="-355600" lvl="6" marL="32004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7pPr>
            <a:lvl8pPr indent="-355600" lvl="7" marL="36576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8pPr>
            <a:lvl9pPr indent="-355600" lvl="8" marL="41148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9pPr>
          </a:lstStyle>
          <a:p/>
        </p:txBody>
      </p:sp>
      <p:sp>
        <p:nvSpPr>
          <p:cNvPr id="73" name="Google Shape;73;p1"/>
          <p:cNvSpPr txBox="1"/>
          <p:nvPr>
            <p:ph idx="10" type="dt"/>
          </p:nvPr>
        </p:nvSpPr>
        <p:spPr>
          <a:xfrm>
            <a:off x="6858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4" name="Google Shape;74;p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1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5" name="Google Shape;75;p1"/>
          <p:cNvSpPr txBox="1"/>
          <p:nvPr>
            <p:ph idx="12" type="sldNum"/>
          </p:nvPr>
        </p:nvSpPr>
        <p:spPr>
          <a:xfrm>
            <a:off x="65532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2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2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3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42.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33.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0.xml"/><Relationship Id="rId3" Type="http://schemas.openxmlformats.org/officeDocument/2006/relationships/image" Target="../media/image46.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1.xml"/><Relationship Id="rId3" Type="http://schemas.openxmlformats.org/officeDocument/2006/relationships/image" Target="../media/image36.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3.xml"/><Relationship Id="rId3" Type="http://schemas.openxmlformats.org/officeDocument/2006/relationships/image" Target="../media/image77.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5.xml"/><Relationship Id="rId3" Type="http://schemas.openxmlformats.org/officeDocument/2006/relationships/image" Target="../media/image27.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Relationship Id="rId3"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Relationship Id="rId3" Type="http://schemas.openxmlformats.org/officeDocument/2006/relationships/image" Target="../media/image34.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9.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1.xml"/><Relationship Id="rId3" Type="http://schemas.openxmlformats.org/officeDocument/2006/relationships/image" Target="../media/image32.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5.xml"/><Relationship Id="rId3" Type="http://schemas.openxmlformats.org/officeDocument/2006/relationships/image" Target="../media/image39.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8.xml"/><Relationship Id="rId3" Type="http://schemas.openxmlformats.org/officeDocument/2006/relationships/image" Target="../media/image3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0.xml"/><Relationship Id="rId3" Type="http://schemas.openxmlformats.org/officeDocument/2006/relationships/image" Target="../media/image48.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4.xml"/><Relationship Id="rId3" Type="http://schemas.openxmlformats.org/officeDocument/2006/relationships/image" Target="../media/image40.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6.xml"/><Relationship Id="rId3" Type="http://schemas.openxmlformats.org/officeDocument/2006/relationships/image" Target="../media/image52.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6.xml"/><Relationship Id="rId3" Type="http://schemas.openxmlformats.org/officeDocument/2006/relationships/image" Target="../media/image4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7.xml"/><Relationship Id="rId3" Type="http://schemas.openxmlformats.org/officeDocument/2006/relationships/image" Target="../media/image70.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0.xml"/><Relationship Id="rId3" Type="http://schemas.openxmlformats.org/officeDocument/2006/relationships/image" Target="../media/image54.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62.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9.xml"/><Relationship Id="rId3"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7.xml"/><Relationship Id="rId3" Type="http://schemas.openxmlformats.org/officeDocument/2006/relationships/image" Target="../media/image44.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0.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3.xml"/><Relationship Id="rId3" Type="http://schemas.openxmlformats.org/officeDocument/2006/relationships/image" Target="../media/image53.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4.xml"/><Relationship Id="rId3" Type="http://schemas.openxmlformats.org/officeDocument/2006/relationships/image" Target="../media/image64.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0.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3.xml"/><Relationship Id="rId3" Type="http://schemas.openxmlformats.org/officeDocument/2006/relationships/image" Target="../media/image5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4.xml"/><Relationship Id="rId3" Type="http://schemas.openxmlformats.org/officeDocument/2006/relationships/image" Target="../media/image55.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1.xml"/><Relationship Id="rId3" Type="http://schemas.openxmlformats.org/officeDocument/2006/relationships/image" Target="../media/image60.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4.xml"/><Relationship Id="rId3" Type="http://schemas.openxmlformats.org/officeDocument/2006/relationships/image" Target="../media/image56.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5.xml"/><Relationship Id="rId3" Type="http://schemas.openxmlformats.org/officeDocument/2006/relationships/image" Target="../media/image45.png"/></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7.xml"/><Relationship Id="rId3" Type="http://schemas.openxmlformats.org/officeDocument/2006/relationships/image" Target="../media/image58.png"/></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8.xml"/><Relationship Id="rId3" Type="http://schemas.openxmlformats.org/officeDocument/2006/relationships/image" Target="../media/image68.png"/></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9.xml"/><Relationship Id="rId3" Type="http://schemas.openxmlformats.org/officeDocument/2006/relationships/image" Target="../media/image7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2.xml"/><Relationship Id="rId3" Type="http://schemas.openxmlformats.org/officeDocument/2006/relationships/image" Target="../media/image65.png"/></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3.xml"/><Relationship Id="rId3" Type="http://schemas.openxmlformats.org/officeDocument/2006/relationships/image" Target="../media/image57.png"/></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6.xml"/><Relationship Id="rId3" Type="http://schemas.openxmlformats.org/officeDocument/2006/relationships/image" Target="../media/image75.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7.xml"/><Relationship Id="rId3" Type="http://schemas.openxmlformats.org/officeDocument/2006/relationships/image" Target="../media/image59.png"/></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8.xml"/><Relationship Id="rId3" Type="http://schemas.openxmlformats.org/officeDocument/2006/relationships/image" Target="../media/image78.png"/></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0.xml"/><Relationship Id="rId3" Type="http://schemas.openxmlformats.org/officeDocument/2006/relationships/image" Target="../media/image81.png"/></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1.xml"/><Relationship Id="rId3" Type="http://schemas.openxmlformats.org/officeDocument/2006/relationships/image" Target="../media/image61.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2.xml"/><Relationship Id="rId3" Type="http://schemas.openxmlformats.org/officeDocument/2006/relationships/image" Target="../media/image80.png"/></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3.xml"/><Relationship Id="rId3" Type="http://schemas.openxmlformats.org/officeDocument/2006/relationships/image" Target="../media/image66.png"/></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4.xml"/><Relationship Id="rId3" Type="http://schemas.openxmlformats.org/officeDocument/2006/relationships/image" Target="../media/image67.png"/></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5.xml"/><Relationship Id="rId3" Type="http://schemas.openxmlformats.org/officeDocument/2006/relationships/image" Target="../media/image71.png"/></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8.xml"/><Relationship Id="rId3" Type="http://schemas.openxmlformats.org/officeDocument/2006/relationships/image" Target="../media/image63.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9.xml"/><Relationship Id="rId3" Type="http://schemas.openxmlformats.org/officeDocument/2006/relationships/image" Target="../media/image7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1.xml"/><Relationship Id="rId3" Type="http://schemas.openxmlformats.org/officeDocument/2006/relationships/image" Target="../media/image69.png"/></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2.xml"/><Relationship Id="rId3" Type="http://schemas.openxmlformats.org/officeDocument/2006/relationships/image" Target="../media/image74.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4.xml"/><Relationship Id="rId3" Type="http://schemas.openxmlformats.org/officeDocument/2006/relationships/image" Target="../media/image73.png"/></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7.xml"/><Relationship Id="rId3" Type="http://schemas.openxmlformats.org/officeDocument/2006/relationships/image" Target="../media/image72.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8.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1.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8.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1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 Id="rId3" Type="http://schemas.openxmlformats.org/officeDocument/2006/relationships/image" Target="../media/image1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 Id="rId3" Type="http://schemas.openxmlformats.org/officeDocument/2006/relationships/image" Target="../media/image5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 Id="rId3" Type="http://schemas.openxmlformats.org/officeDocument/2006/relationships/image" Target="../media/image2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3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6"/>
          <p:cNvSpPr txBox="1"/>
          <p:nvPr>
            <p:ph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Unit 6:  Graphics, Files, Applets, and Swing</a:t>
            </a:r>
            <a:endParaRPr/>
          </a:p>
        </p:txBody>
      </p:sp>
      <p:sp>
        <p:nvSpPr>
          <p:cNvPr id="167" name="Google Shape;167;p6"/>
          <p:cNvSpPr txBox="1"/>
          <p:nvPr>
            <p:ph idx="1" type="body"/>
          </p:nvPr>
        </p:nvSpPr>
        <p:spPr>
          <a:xfrm>
            <a:off x="838200" y="22098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Char char="•"/>
            </a:pPr>
            <a:r>
              <a:rPr b="0" i="0" lang="en-US" sz="3600" u="none" cap="none" strike="noStrike">
                <a:solidFill>
                  <a:schemeClr val="dk1"/>
                </a:solidFill>
                <a:latin typeface="Tahoma"/>
                <a:ea typeface="Tahoma"/>
                <a:cs typeface="Tahoma"/>
                <a:sym typeface="Tahoma"/>
              </a:rPr>
              <a:t>Lesson 19:	Simple Two-						Dimensional Graphics</a:t>
            </a:r>
            <a:endParaRPr/>
          </a:p>
          <a:p>
            <a:pPr indent="-342900" lvl="0" marL="342900" marR="0" rtl="0" algn="l">
              <a:lnSpc>
                <a:spcPct val="100000"/>
              </a:lnSpc>
              <a:spcBef>
                <a:spcPts val="720"/>
              </a:spcBef>
              <a:spcAft>
                <a:spcPts val="0"/>
              </a:spcAft>
              <a:buClr>
                <a:schemeClr val="dk1"/>
              </a:buClr>
              <a:buSzPts val="3600"/>
              <a:buFont typeface="Tahoma"/>
              <a:buChar char="•"/>
            </a:pPr>
            <a:r>
              <a:rPr b="0" i="0" lang="en-US" sz="3600" u="none" cap="none" strike="noStrike">
                <a:solidFill>
                  <a:schemeClr val="dk1"/>
                </a:solidFill>
                <a:latin typeface="Tahoma"/>
                <a:ea typeface="Tahoma"/>
                <a:cs typeface="Tahoma"/>
                <a:sym typeface="Tahoma"/>
              </a:rPr>
              <a:t>Lesson 20:	Files</a:t>
            </a:r>
            <a:endParaRPr/>
          </a:p>
          <a:p>
            <a:pPr indent="-342900" lvl="0" marL="342900" marR="0" rtl="0" algn="l">
              <a:lnSpc>
                <a:spcPct val="100000"/>
              </a:lnSpc>
              <a:spcBef>
                <a:spcPts val="720"/>
              </a:spcBef>
              <a:spcAft>
                <a:spcPts val="0"/>
              </a:spcAft>
              <a:buClr>
                <a:schemeClr val="dk1"/>
              </a:buClr>
              <a:buSzPts val="3600"/>
              <a:buFont typeface="Tahoma"/>
              <a:buChar char="•"/>
            </a:pPr>
            <a:r>
              <a:rPr b="0" i="0" lang="en-US" sz="3600" u="none" cap="none" strike="noStrike">
                <a:solidFill>
                  <a:schemeClr val="dk1"/>
                </a:solidFill>
                <a:latin typeface="Tahoma"/>
                <a:ea typeface="Tahoma"/>
                <a:cs typeface="Tahoma"/>
                <a:sym typeface="Tahoma"/>
              </a:rPr>
              <a:t>Lesson 21:	Introduction to HTML 				and Applets</a:t>
            </a:r>
            <a:endParaRPr/>
          </a:p>
          <a:p>
            <a:pPr indent="-342900" lvl="0" marL="342900" marR="0" rtl="0" algn="l">
              <a:lnSpc>
                <a:spcPct val="100000"/>
              </a:lnSpc>
              <a:spcBef>
                <a:spcPts val="720"/>
              </a:spcBef>
              <a:spcAft>
                <a:spcPts val="0"/>
              </a:spcAft>
              <a:buClr>
                <a:schemeClr val="dk1"/>
              </a:buClr>
              <a:buSzPts val="3600"/>
              <a:buFont typeface="Tahoma"/>
              <a:buChar char="•"/>
            </a:pPr>
            <a:r>
              <a:rPr b="0" i="0" lang="en-US" sz="3600" u="none" cap="none" strike="noStrike">
                <a:solidFill>
                  <a:schemeClr val="dk1"/>
                </a:solidFill>
                <a:latin typeface="Tahoma"/>
                <a:ea typeface="Tahoma"/>
                <a:cs typeface="Tahoma"/>
                <a:sym typeface="Tahoma"/>
              </a:rPr>
              <a:t>Lesson 22:	Swing and AWT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15"/>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22" name="Google Shape;222;p15"/>
          <p:cNvSpPr txBox="1"/>
          <p:nvPr>
            <p:ph idx="1" type="body"/>
          </p:nvPr>
        </p:nvSpPr>
        <p:spPr>
          <a:xfrm>
            <a:off x="685800" y="1676400"/>
            <a:ext cx="7696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The </a:t>
            </a:r>
            <a:r>
              <a:rPr b="0" i="0" lang="en-US" sz="2800" u="none" cap="none" strike="noStrike">
                <a:solidFill>
                  <a:schemeClr val="dk1"/>
                </a:solidFill>
                <a:latin typeface="Century Gothic"/>
                <a:ea typeface="Century Gothic"/>
                <a:cs typeface="Century Gothic"/>
                <a:sym typeface="Century Gothic"/>
              </a:rPr>
              <a:t>Graphics</a:t>
            </a:r>
            <a:r>
              <a:rPr b="0" i="0" lang="en-US" sz="2800" u="none" cap="none" strike="noStrike">
                <a:solidFill>
                  <a:schemeClr val="dk1"/>
                </a:solidFill>
                <a:latin typeface="Tahoma"/>
                <a:ea typeface="Tahoma"/>
                <a:cs typeface="Tahoma"/>
                <a:sym typeface="Tahoma"/>
              </a:rPr>
              <a:t> Class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package </a:t>
            </a:r>
            <a:r>
              <a:rPr b="0" i="0" lang="en-US" sz="2400" u="none" cap="none" strike="noStrike">
                <a:solidFill>
                  <a:schemeClr val="dk1"/>
                </a:solidFill>
                <a:latin typeface="Courier New"/>
                <a:ea typeface="Courier New"/>
                <a:cs typeface="Courier New"/>
                <a:sym typeface="Courier New"/>
              </a:rPr>
              <a:t>java.awt</a:t>
            </a:r>
            <a:r>
              <a:rPr b="0" i="0" lang="en-US" sz="2400" u="none" cap="none" strike="noStrike">
                <a:solidFill>
                  <a:schemeClr val="dk1"/>
                </a:solidFill>
                <a:latin typeface="Tahoma"/>
                <a:ea typeface="Tahoma"/>
                <a:cs typeface="Tahoma"/>
                <a:sym typeface="Tahoma"/>
              </a:rPr>
              <a:t> provides a </a:t>
            </a:r>
            <a:r>
              <a:rPr b="0" i="0" lang="en-US" sz="2400" u="none" cap="none" strike="noStrike">
                <a:solidFill>
                  <a:schemeClr val="dk1"/>
                </a:solidFill>
                <a:latin typeface="Courier New"/>
                <a:ea typeface="Courier New"/>
                <a:cs typeface="Courier New"/>
                <a:sym typeface="Courier New"/>
              </a:rPr>
              <a:t>Graphics</a:t>
            </a:r>
            <a:r>
              <a:rPr b="0" i="0" lang="en-US" sz="2400" u="none" cap="none" strike="noStrike">
                <a:solidFill>
                  <a:schemeClr val="dk1"/>
                </a:solidFill>
                <a:latin typeface="Tahoma"/>
                <a:ea typeface="Tahoma"/>
                <a:cs typeface="Tahoma"/>
                <a:sym typeface="Tahoma"/>
              </a:rPr>
              <a:t> class for drawing in a panel.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panel maintains an instance of this class, called a </a:t>
            </a:r>
            <a:r>
              <a:rPr b="1" i="1" lang="en-US" sz="2400" u="none" cap="none" strike="noStrike">
                <a:solidFill>
                  <a:schemeClr val="dk1"/>
                </a:solidFill>
                <a:latin typeface="Tahoma"/>
                <a:ea typeface="Tahoma"/>
                <a:cs typeface="Tahoma"/>
                <a:sym typeface="Tahoma"/>
              </a:rPr>
              <a:t>graphics context</a:t>
            </a:r>
            <a:r>
              <a:rPr b="0" i="0" lang="en-US" sz="2400" u="none" cap="none" strike="noStrike">
                <a:solidFill>
                  <a:schemeClr val="dk1"/>
                </a:solidFill>
                <a:latin typeface="Tahoma"/>
                <a:ea typeface="Tahoma"/>
                <a:cs typeface="Tahoma"/>
                <a:sym typeface="Tahoma"/>
              </a:rPr>
              <a:t>, so that the program can access and modify the panel's bitmap.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Some commonly used </a:t>
            </a:r>
            <a:r>
              <a:rPr b="0" i="0" lang="en-US" sz="2400" u="none" cap="none" strike="noStrike">
                <a:solidFill>
                  <a:schemeClr val="dk1"/>
                </a:solidFill>
                <a:latin typeface="Courier New"/>
                <a:ea typeface="Courier New"/>
                <a:cs typeface="Courier New"/>
                <a:sym typeface="Courier New"/>
              </a:rPr>
              <a:t>Graphics</a:t>
            </a:r>
            <a:r>
              <a:rPr b="0" i="0" lang="en-US" sz="2400" u="none" cap="none" strike="noStrike">
                <a:solidFill>
                  <a:schemeClr val="dk1"/>
                </a:solidFill>
                <a:latin typeface="Tahoma"/>
                <a:ea typeface="Tahoma"/>
                <a:cs typeface="Tahoma"/>
                <a:sym typeface="Tahoma"/>
              </a:rPr>
              <a:t> drawing methods are listed in Table 19-1.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table also shows the results of running these methods in a window that has a single panel.</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2" name="Shape 792"/>
        <p:cNvGrpSpPr/>
        <p:nvPr/>
      </p:nvGrpSpPr>
      <p:grpSpPr>
        <a:xfrm>
          <a:off x="0" y="0"/>
          <a:ext cx="0" cy="0"/>
          <a:chOff x="0" y="0"/>
          <a:chExt cx="0" cy="0"/>
        </a:xfrm>
      </p:grpSpPr>
      <p:sp>
        <p:nvSpPr>
          <p:cNvPr id="793" name="Google Shape;793;p10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794" name="Google Shape;794;p105"/>
          <p:cNvSpPr txBox="1"/>
          <p:nvPr/>
        </p:nvSpPr>
        <p:spPr>
          <a:xfrm>
            <a:off x="762000" y="1676400"/>
            <a:ext cx="8001000" cy="5578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private void readAndProcessData (FileInputStream stream){</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InputStreamReader reader = new InputStreamReader (stream);</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int asciiValue;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char ch;</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try{</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output.setText("");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asciiValue = reader.read();                       //read returns an int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while (asciiValue != -1){                  //-1 indicates end of stream</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ch = Character.toUpperCase ((char)asciiValue);    //cast and convert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output.append (String.valueOf(ch));     //convert a char to a String</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asciiValue = reader.read();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}catch(IOException 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messageBox ("Error in file input:\n" + e.toString());</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8" name="Shape 798"/>
        <p:cNvGrpSpPr/>
        <p:nvPr/>
      </p:nvGrpSpPr>
      <p:grpSpPr>
        <a:xfrm>
          <a:off x="0" y="0"/>
          <a:ext cx="0" cy="0"/>
          <a:chOff x="0" y="0"/>
          <a:chExt cx="0" cy="0"/>
        </a:xfrm>
      </p:grpSpPr>
      <p:sp>
        <p:nvSpPr>
          <p:cNvPr id="799" name="Google Shape;799;p106"/>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800" name="Google Shape;800;p106"/>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First the method instantiates an </a:t>
            </a:r>
            <a:r>
              <a:rPr b="0" i="0" lang="en-US" sz="2400" u="none" cap="none" strike="noStrike">
                <a:solidFill>
                  <a:schemeClr val="dk1"/>
                </a:solidFill>
                <a:latin typeface="Century Gothic"/>
                <a:ea typeface="Century Gothic"/>
                <a:cs typeface="Century Gothic"/>
                <a:sym typeface="Century Gothic"/>
              </a:rPr>
              <a:t>InputStreamReader</a:t>
            </a:r>
            <a:r>
              <a:rPr b="0" i="0" lang="en-US" sz="2400" u="none" cap="none" strike="noStrike">
                <a:solidFill>
                  <a:schemeClr val="dk1"/>
                </a:solidFill>
                <a:latin typeface="Tahoma"/>
                <a:ea typeface="Tahoma"/>
                <a:cs typeface="Tahoma"/>
                <a:sym typeface="Tahoma"/>
              </a:rPr>
              <a:t> on a </a:t>
            </a:r>
            <a:r>
              <a:rPr b="0" i="0" lang="en-US" sz="2400" u="none" cap="none" strike="noStrike">
                <a:solidFill>
                  <a:schemeClr val="dk1"/>
                </a:solidFill>
                <a:latin typeface="Century Gothic"/>
                <a:ea typeface="Century Gothic"/>
                <a:cs typeface="Century Gothic"/>
                <a:sym typeface="Century Gothic"/>
              </a:rPr>
              <a:t>FileInputStream</a:t>
            </a:r>
            <a:r>
              <a:rPr b="0" i="0" lang="en-US" sz="2400" u="none" cap="none" strike="noStrike">
                <a:solidFill>
                  <a:schemeClr val="dk1"/>
                </a:solidFill>
                <a:latin typeface="Tahoma"/>
                <a:ea typeface="Tahoma"/>
                <a:cs typeface="Tahoma"/>
                <a:sym typeface="Tahoma"/>
              </a:rPr>
              <a:t> object.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result is shown in Figure 20-5. </a:t>
            </a:r>
            <a:endParaRPr/>
          </a:p>
        </p:txBody>
      </p:sp>
      <p:pic>
        <p:nvPicPr>
          <p:cNvPr id="801" name="Google Shape;801;p106"/>
          <p:cNvPicPr preferRelativeResize="0"/>
          <p:nvPr/>
        </p:nvPicPr>
        <p:blipFill rotWithShape="1">
          <a:blip r:embed="rId3">
            <a:alphaModFix/>
          </a:blip>
          <a:srcRect b="0" l="0" r="0" t="0"/>
          <a:stretch/>
        </p:blipFill>
        <p:spPr>
          <a:xfrm>
            <a:off x="1295400" y="3657600"/>
            <a:ext cx="7086600" cy="21336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5" name="Shape 805"/>
        <p:cNvGrpSpPr/>
        <p:nvPr/>
      </p:nvGrpSpPr>
      <p:grpSpPr>
        <a:xfrm>
          <a:off x="0" y="0"/>
          <a:ext cx="0" cy="0"/>
          <a:chOff x="0" y="0"/>
          <a:chExt cx="0" cy="0"/>
        </a:xfrm>
      </p:grpSpPr>
      <p:sp>
        <p:nvSpPr>
          <p:cNvPr id="806" name="Google Shape;806;p107"/>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807" name="Google Shape;807;p107"/>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 uses a </a:t>
            </a:r>
            <a:r>
              <a:rPr b="0" i="0" lang="en-US" sz="2400" u="none" cap="none" strike="noStrike">
                <a:solidFill>
                  <a:schemeClr val="dk1"/>
                </a:solidFill>
                <a:latin typeface="Century Gothic"/>
                <a:ea typeface="Century Gothic"/>
                <a:cs typeface="Century Gothic"/>
                <a:sym typeface="Century Gothic"/>
              </a:rPr>
              <a:t>try-catch</a:t>
            </a:r>
            <a:r>
              <a:rPr b="0" i="0" lang="en-US" sz="2400" u="none" cap="none" strike="noStrike">
                <a:solidFill>
                  <a:schemeClr val="dk1"/>
                </a:solidFill>
                <a:latin typeface="Tahoma"/>
                <a:ea typeface="Tahoma"/>
                <a:cs typeface="Tahoma"/>
                <a:sym typeface="Tahoma"/>
              </a:rPr>
              <a:t> statement to read data from the stream. The form of the input loop is fairly general.</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808" name="Google Shape;808;p107"/>
          <p:cNvSpPr txBox="1"/>
          <p:nvPr/>
        </p:nvSpPr>
        <p:spPr>
          <a:xfrm>
            <a:off x="685800" y="3276600"/>
            <a:ext cx="7924800" cy="1616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get the first datum from the stream</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while (the datum does not indicate that the end of stream has been reached)</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process the datum</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get the next datum from the stream</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2" name="Shape 812"/>
        <p:cNvGrpSpPr/>
        <p:nvPr/>
      </p:nvGrpSpPr>
      <p:grpSpPr>
        <a:xfrm>
          <a:off x="0" y="0"/>
          <a:ext cx="0" cy="0"/>
          <a:chOff x="0" y="0"/>
          <a:chExt cx="0" cy="0"/>
        </a:xfrm>
      </p:grpSpPr>
      <p:sp>
        <p:nvSpPr>
          <p:cNvPr id="813" name="Google Shape;813;p108"/>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814" name="Google Shape;814;p108"/>
          <p:cNvSpPr txBox="1"/>
          <p:nvPr>
            <p:ph idx="1" type="body"/>
          </p:nvPr>
        </p:nvSpPr>
        <p:spPr>
          <a:xfrm>
            <a:off x="381000" y="1676400"/>
            <a:ext cx="82296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Note three other points: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a:t>
            </a:r>
            <a:r>
              <a:rPr b="0" i="0" lang="en-US" sz="2600" u="none" cap="none" strike="noStrike">
                <a:solidFill>
                  <a:schemeClr val="dk1"/>
                </a:solidFill>
                <a:latin typeface="Century Gothic"/>
                <a:ea typeface="Century Gothic"/>
                <a:cs typeface="Century Gothic"/>
                <a:sym typeface="Century Gothic"/>
              </a:rPr>
              <a:t>read</a:t>
            </a:r>
            <a:r>
              <a:rPr b="0" i="0" lang="en-US" sz="2600" u="none" cap="none" strike="noStrike">
                <a:solidFill>
                  <a:schemeClr val="dk1"/>
                </a:solidFill>
                <a:latin typeface="Tahoma"/>
                <a:ea typeface="Tahoma"/>
                <a:cs typeface="Tahoma"/>
                <a:sym typeface="Tahoma"/>
              </a:rPr>
              <a:t> method returns -1 on reaching the end of the stream.</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a:t>
            </a:r>
            <a:r>
              <a:rPr b="0" i="0" lang="en-US" sz="2600" u="none" cap="none" strike="noStrike">
                <a:solidFill>
                  <a:schemeClr val="dk1"/>
                </a:solidFill>
                <a:latin typeface="Century Gothic"/>
                <a:ea typeface="Century Gothic"/>
                <a:cs typeface="Century Gothic"/>
                <a:sym typeface="Century Gothic"/>
              </a:rPr>
              <a:t>read</a:t>
            </a:r>
            <a:r>
              <a:rPr b="0" i="0" lang="en-US" sz="2600" u="none" cap="none" strike="noStrike">
                <a:solidFill>
                  <a:schemeClr val="dk1"/>
                </a:solidFill>
                <a:latin typeface="Tahoma"/>
                <a:ea typeface="Tahoma"/>
                <a:cs typeface="Tahoma"/>
                <a:sym typeface="Tahoma"/>
              </a:rPr>
              <a:t> method returns a value of type </a:t>
            </a:r>
            <a:r>
              <a:rPr b="0" i="0" lang="en-US" sz="2600" u="none" cap="none" strike="noStrike">
                <a:solidFill>
                  <a:schemeClr val="dk1"/>
                </a:solidFill>
                <a:latin typeface="Century Gothic"/>
                <a:ea typeface="Century Gothic"/>
                <a:cs typeface="Century Gothic"/>
                <a:sym typeface="Century Gothic"/>
              </a:rPr>
              <a:t>int</a:t>
            </a:r>
            <a:r>
              <a:rPr b="0" i="0" lang="en-US" sz="2600" u="none" cap="none" strike="noStrike">
                <a:solidFill>
                  <a:schemeClr val="dk1"/>
                </a:solidFill>
                <a:latin typeface="Tahoma"/>
                <a:ea typeface="Tahoma"/>
                <a:cs typeface="Tahoma"/>
                <a:sym typeface="Tahoma"/>
              </a:rPr>
              <a:t>, which corresponds to the ASCII value of the character in the file. This value is cast to </a:t>
            </a:r>
            <a:r>
              <a:rPr b="0" i="0" lang="en-US" sz="2600" u="none" cap="none" strike="noStrike">
                <a:solidFill>
                  <a:schemeClr val="dk1"/>
                </a:solidFill>
                <a:latin typeface="Century Gothic"/>
                <a:ea typeface="Century Gothic"/>
                <a:cs typeface="Century Gothic"/>
                <a:sym typeface="Century Gothic"/>
              </a:rPr>
              <a:t>char</a:t>
            </a:r>
            <a:r>
              <a:rPr b="0" i="0" lang="en-US" sz="2600" u="none" cap="none" strike="noStrike">
                <a:solidFill>
                  <a:schemeClr val="dk1"/>
                </a:solidFill>
                <a:latin typeface="Tahoma"/>
                <a:ea typeface="Tahoma"/>
                <a:cs typeface="Tahoma"/>
                <a:sym typeface="Tahoma"/>
              </a:rPr>
              <a:t> before further processing.</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a:t>
            </a:r>
            <a:r>
              <a:rPr b="0" i="0" lang="en-US" sz="2600" u="none" cap="none" strike="noStrike">
                <a:solidFill>
                  <a:schemeClr val="dk1"/>
                </a:solidFill>
                <a:latin typeface="Century Gothic"/>
                <a:ea typeface="Century Gothic"/>
                <a:cs typeface="Century Gothic"/>
                <a:sym typeface="Century Gothic"/>
              </a:rPr>
              <a:t>catch</a:t>
            </a:r>
            <a:r>
              <a:rPr b="0" i="0" lang="en-US" sz="2600" u="none" cap="none" strike="noStrike">
                <a:solidFill>
                  <a:schemeClr val="dk1"/>
                </a:solidFill>
                <a:latin typeface="Tahoma"/>
                <a:ea typeface="Tahoma"/>
                <a:cs typeface="Tahoma"/>
                <a:sym typeface="Tahoma"/>
              </a:rPr>
              <a:t> clause handles any </a:t>
            </a:r>
            <a:r>
              <a:rPr b="0" i="0" lang="en-US" sz="2600" u="none" cap="none" strike="noStrike">
                <a:solidFill>
                  <a:schemeClr val="dk1"/>
                </a:solidFill>
                <a:latin typeface="Century Gothic"/>
                <a:ea typeface="Century Gothic"/>
                <a:cs typeface="Century Gothic"/>
                <a:sym typeface="Century Gothic"/>
              </a:rPr>
              <a:t>IOException</a:t>
            </a:r>
            <a:r>
              <a:rPr b="0" i="0" lang="en-US" sz="2600" u="none" cap="none" strike="noStrike">
                <a:solidFill>
                  <a:schemeClr val="dk1"/>
                </a:solidFill>
                <a:latin typeface="Tahoma"/>
                <a:ea typeface="Tahoma"/>
                <a:cs typeface="Tahoma"/>
                <a:sym typeface="Tahoma"/>
              </a:rPr>
              <a:t> that might occur as the stream is read.</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8" name="Shape 818"/>
        <p:cNvGrpSpPr/>
        <p:nvPr/>
      </p:nvGrpSpPr>
      <p:grpSpPr>
        <a:xfrm>
          <a:off x="0" y="0"/>
          <a:ext cx="0" cy="0"/>
          <a:chOff x="0" y="0"/>
          <a:chExt cx="0" cy="0"/>
        </a:xfrm>
      </p:grpSpPr>
      <p:sp>
        <p:nvSpPr>
          <p:cNvPr id="819" name="Google Shape;819;p109"/>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820" name="Google Shape;820;p109"/>
          <p:cNvSpPr txBox="1"/>
          <p:nvPr>
            <p:ph idx="1" type="body"/>
          </p:nvPr>
        </p:nvSpPr>
        <p:spPr>
          <a:xfrm>
            <a:off x="685800" y="1600200"/>
            <a:ext cx="79248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Reading Data One Line at a Time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next version of the </a:t>
            </a:r>
            <a:r>
              <a:rPr b="0" i="0" lang="en-US" sz="2400" u="none" cap="none" strike="noStrike">
                <a:solidFill>
                  <a:schemeClr val="dk1"/>
                </a:solidFill>
                <a:latin typeface="Century Gothic"/>
                <a:ea typeface="Century Gothic"/>
                <a:cs typeface="Century Gothic"/>
                <a:sym typeface="Century Gothic"/>
              </a:rPr>
              <a:t>readAndProcessData</a:t>
            </a:r>
            <a:r>
              <a:rPr b="0" i="0" lang="en-US" sz="2400" u="none" cap="none" strike="noStrike">
                <a:solidFill>
                  <a:schemeClr val="dk1"/>
                </a:solidFill>
                <a:latin typeface="Tahoma"/>
                <a:ea typeface="Tahoma"/>
                <a:cs typeface="Tahoma"/>
                <a:sym typeface="Tahoma"/>
              </a:rPr>
              <a:t> method reads text from a file one line at a time:</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821" name="Google Shape;821;p109"/>
          <p:cNvSpPr txBox="1"/>
          <p:nvPr/>
        </p:nvSpPr>
        <p:spPr>
          <a:xfrm>
            <a:off x="1447800" y="2895600"/>
            <a:ext cx="6705600" cy="3749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private void readAndProcessData (FileInputStream stream){</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InputStreamReader iStrReader = new InputStreamReader (stream);</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BufferedReader reader = new BufferedReader (iStrReader);</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String line;</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try{</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output.setText("");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line = reader.readLine();</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while (line != null){              //null indicates end of stream</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line = line.toUpperCase();</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output.append (line + "\n");</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line = reader.readLine();</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}catch(IOException e){</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messageBox ("Error in file input:\n" + e.toString());</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1500"/>
              <a:buFont typeface="Arial"/>
              <a:buNone/>
            </a:pPr>
            <a:r>
              <a:rPr b="0" i="0" lang="en-US" sz="1500" u="none">
                <a:solidFill>
                  <a:srgbClr val="E44C22"/>
                </a:solidFill>
                <a:latin typeface="Arial"/>
                <a:ea typeface="Arial"/>
                <a:cs typeface="Arial"/>
                <a:sym typeface="Arial"/>
              </a:rPr>
              <a:t>}</a:t>
            </a:r>
            <a:r>
              <a:rPr b="0" i="0" lang="en-US" sz="1500" u="none">
                <a:solidFill>
                  <a:schemeClr val="dk1"/>
                </a:solidFill>
                <a:latin typeface="Tahoma"/>
                <a:ea typeface="Tahoma"/>
                <a:cs typeface="Tahoma"/>
                <a:sym typeface="Tahoma"/>
              </a:rPr>
              <a:t>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5" name="Shape 825"/>
        <p:cNvGrpSpPr/>
        <p:nvPr/>
      </p:nvGrpSpPr>
      <p:grpSpPr>
        <a:xfrm>
          <a:off x="0" y="0"/>
          <a:ext cx="0" cy="0"/>
          <a:chOff x="0" y="0"/>
          <a:chExt cx="0" cy="0"/>
        </a:xfrm>
      </p:grpSpPr>
      <p:sp>
        <p:nvSpPr>
          <p:cNvPr id="826" name="Google Shape;826;p110"/>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827" name="Google Shape;827;p110"/>
          <p:cNvSpPr txBox="1"/>
          <p:nvPr>
            <p:ph idx="1" type="body"/>
          </p:nvPr>
        </p:nvSpPr>
        <p:spPr>
          <a:xfrm>
            <a:off x="685800" y="1600200"/>
            <a:ext cx="79248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To set up the reader, we proceed as before by first connecting an input stream reader to the file input stream. </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To the input stream reader we then connect an instance of </a:t>
            </a:r>
            <a:r>
              <a:rPr b="0" i="0" lang="en-US" sz="2000" u="none" cap="none" strike="noStrike">
                <a:solidFill>
                  <a:schemeClr val="dk1"/>
                </a:solidFill>
                <a:latin typeface="Century Gothic"/>
                <a:ea typeface="Century Gothic"/>
                <a:cs typeface="Century Gothic"/>
                <a:sym typeface="Century Gothic"/>
              </a:rPr>
              <a:t>BufferedReader</a:t>
            </a:r>
            <a:r>
              <a:rPr b="0" i="0" lang="en-US" sz="20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result is shown in Figure 20-6.</a:t>
            </a:r>
            <a:endParaRPr/>
          </a:p>
          <a:p>
            <a:pPr indent="-158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8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8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8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8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8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When the programmer uses a </a:t>
            </a:r>
            <a:r>
              <a:rPr b="0" i="0" lang="en-US" sz="2000" u="none" cap="none" strike="noStrike">
                <a:solidFill>
                  <a:schemeClr val="dk1"/>
                </a:solidFill>
                <a:latin typeface="Century Gothic"/>
                <a:ea typeface="Century Gothic"/>
                <a:cs typeface="Century Gothic"/>
                <a:sym typeface="Century Gothic"/>
              </a:rPr>
              <a:t>BufferedReader</a:t>
            </a:r>
            <a:r>
              <a:rPr b="0" i="0" lang="en-US" sz="2000" u="none" cap="none" strike="noStrike">
                <a:solidFill>
                  <a:schemeClr val="dk1"/>
                </a:solidFill>
                <a:latin typeface="Tahoma"/>
                <a:ea typeface="Tahoma"/>
                <a:cs typeface="Tahoma"/>
                <a:sym typeface="Tahoma"/>
              </a:rPr>
              <a:t> for input, Java uses an area of memory called a </a:t>
            </a:r>
            <a:r>
              <a:rPr b="1" i="1" lang="en-US" sz="2000" u="none" cap="none" strike="noStrike">
                <a:solidFill>
                  <a:schemeClr val="dk1"/>
                </a:solidFill>
                <a:latin typeface="Tahoma"/>
                <a:ea typeface="Tahoma"/>
                <a:cs typeface="Tahoma"/>
                <a:sym typeface="Tahoma"/>
              </a:rPr>
              <a:t>buffer</a:t>
            </a:r>
            <a:r>
              <a:rPr b="0" i="0" lang="en-US" sz="2000" u="none" cap="none" strike="noStrike">
                <a:solidFill>
                  <a:schemeClr val="dk1"/>
                </a:solidFill>
                <a:latin typeface="Tahoma"/>
                <a:ea typeface="Tahoma"/>
                <a:cs typeface="Tahoma"/>
                <a:sym typeface="Tahoma"/>
              </a:rPr>
              <a:t> to read large chunks of text from the file rather than single characters.</a:t>
            </a:r>
            <a:endParaRPr/>
          </a:p>
        </p:txBody>
      </p:sp>
      <p:pic>
        <p:nvPicPr>
          <p:cNvPr id="828" name="Google Shape;828;p110"/>
          <p:cNvPicPr preferRelativeResize="0"/>
          <p:nvPr/>
        </p:nvPicPr>
        <p:blipFill rotWithShape="1">
          <a:blip r:embed="rId3">
            <a:alphaModFix/>
          </a:blip>
          <a:srcRect b="0" l="0" r="0" t="0"/>
          <a:stretch/>
        </p:blipFill>
        <p:spPr>
          <a:xfrm>
            <a:off x="762000" y="3352800"/>
            <a:ext cx="7848600" cy="213360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2" name="Shape 832"/>
        <p:cNvGrpSpPr/>
        <p:nvPr/>
      </p:nvGrpSpPr>
      <p:grpSpPr>
        <a:xfrm>
          <a:off x="0" y="0"/>
          <a:ext cx="0" cy="0"/>
          <a:chOff x="0" y="0"/>
          <a:chExt cx="0" cy="0"/>
        </a:xfrm>
      </p:grpSpPr>
      <p:sp>
        <p:nvSpPr>
          <p:cNvPr id="833" name="Google Shape;833;p111"/>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834" name="Google Shape;834;p111"/>
          <p:cNvSpPr txBox="1"/>
          <p:nvPr>
            <p:ph idx="1" type="body"/>
          </p:nvPr>
        </p:nvSpPr>
        <p:spPr>
          <a:xfrm>
            <a:off x="685800" y="1676400"/>
            <a:ext cx="8077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Reading Data One Word at a Time</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Sequences of characters separated by whitespace characters (blanks, tabs, newlines) can be processed as words or </a:t>
            </a:r>
            <a:r>
              <a:rPr b="1" i="1" lang="en-US" sz="2000" u="none" cap="none" strike="noStrike">
                <a:solidFill>
                  <a:schemeClr val="dk1"/>
                </a:solidFill>
                <a:latin typeface="Tahoma"/>
                <a:ea typeface="Tahoma"/>
                <a:cs typeface="Tahoma"/>
                <a:sym typeface="Tahoma"/>
              </a:rPr>
              <a:t>tokens</a:t>
            </a:r>
            <a:r>
              <a:rPr b="0" i="0" lang="en-US" sz="2000" u="none" cap="none" strike="noStrike">
                <a:solidFill>
                  <a:schemeClr val="dk1"/>
                </a:solidFill>
                <a:latin typeface="Tahoma"/>
                <a:ea typeface="Tahoma"/>
                <a:cs typeface="Tahoma"/>
                <a:sym typeface="Tahoma"/>
              </a:rPr>
              <a:t>. </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Suppose a file contains the sequence "16 cats sat on 4 mats." </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It contains the separate tokens: </a:t>
            </a:r>
            <a:endParaRPr/>
          </a:p>
          <a:p>
            <a:pPr indent="-228600" lvl="2" marL="11430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16 	</a:t>
            </a:r>
            <a:endParaRPr/>
          </a:p>
          <a:p>
            <a:pPr indent="-228600" lvl="2" marL="11430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cats </a:t>
            </a:r>
            <a:endParaRPr/>
          </a:p>
          <a:p>
            <a:pPr indent="-228600" lvl="2" marL="11430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sat </a:t>
            </a:r>
            <a:endParaRPr/>
          </a:p>
          <a:p>
            <a:pPr indent="-228600" lvl="2" marL="11430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on </a:t>
            </a:r>
            <a:endParaRPr/>
          </a:p>
          <a:p>
            <a:pPr indent="-228600" lvl="2" marL="11430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4 </a:t>
            </a:r>
            <a:endParaRPr/>
          </a:p>
          <a:p>
            <a:pPr indent="-228600" lvl="2" marL="1143000" marR="0" rtl="0" algn="l">
              <a:lnSpc>
                <a:spcPct val="9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mats</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Java provides a </a:t>
            </a:r>
            <a:r>
              <a:rPr b="0" i="0" lang="en-US" sz="2000" u="none" cap="none" strike="noStrike">
                <a:solidFill>
                  <a:schemeClr val="dk1"/>
                </a:solidFill>
                <a:latin typeface="Century Gothic"/>
                <a:ea typeface="Century Gothic"/>
                <a:cs typeface="Century Gothic"/>
                <a:sym typeface="Century Gothic"/>
              </a:rPr>
              <a:t>StreamTokenizer</a:t>
            </a:r>
            <a:r>
              <a:rPr b="0" i="0" lang="en-US" sz="2000" u="none" cap="none" strike="noStrike">
                <a:solidFill>
                  <a:schemeClr val="dk1"/>
                </a:solidFill>
                <a:latin typeface="Tahoma"/>
                <a:ea typeface="Tahoma"/>
                <a:cs typeface="Tahoma"/>
                <a:sym typeface="Tahoma"/>
              </a:rPr>
              <a:t> class for reading tokens from a file. </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8" name="Shape 838"/>
        <p:cNvGrpSpPr/>
        <p:nvPr/>
      </p:nvGrpSpPr>
      <p:grpSpPr>
        <a:xfrm>
          <a:off x="0" y="0"/>
          <a:ext cx="0" cy="0"/>
          <a:chOff x="0" y="0"/>
          <a:chExt cx="0" cy="0"/>
        </a:xfrm>
      </p:grpSpPr>
      <p:sp>
        <p:nvSpPr>
          <p:cNvPr id="839" name="Google Shape;839;p112"/>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840" name="Google Shape;840;p112"/>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following code segment revisits our example program to show how tokens are read from a file stream:</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841" name="Google Shape;841;p112"/>
          <p:cNvSpPr txBox="1"/>
          <p:nvPr/>
        </p:nvSpPr>
        <p:spPr>
          <a:xfrm>
            <a:off x="762000" y="2911475"/>
            <a:ext cx="8077200" cy="35814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private void readAndProcessData (FileInputStream stream){</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InputStreamReader iStrReader = new InputStreamReader (stream);</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BufferedReader bufReader = new BufferedReader (iStrReader);</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StreamTokenizer reader = new StreamTokenizer (bufReader);</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//Add periods, commas, semicolons, and exclamation marks to the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//standard set of whitespace characters.</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reader.whitespaceChars  ('.',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reader.whitespaceChars  (',',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reader.whitespaceChars  ('!',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reader.whitespaceChars  (';', ';');</a:t>
            </a:r>
            <a:endParaRPr/>
          </a:p>
          <a:p>
            <a:pPr indent="0" lvl="0" marL="0" marR="0" rtl="0" algn="l">
              <a:lnSpc>
                <a:spcPct val="100000"/>
              </a:lnSpc>
              <a:spcBef>
                <a:spcPts val="0"/>
              </a:spcBef>
              <a:spcAft>
                <a:spcPts val="0"/>
              </a:spcAft>
              <a:buClr>
                <a:srgbClr val="000000"/>
              </a:buClr>
              <a:buSzPts val="900"/>
              <a:buFont typeface="Courier"/>
              <a:buNone/>
            </a:pPr>
            <a:r>
              <a:rPr b="0" i="0" lang="en-US" sz="900" u="none">
                <a:solidFill>
                  <a:srgbClr val="000000"/>
                </a:solidFill>
                <a:latin typeface="Courier"/>
                <a:ea typeface="Courier"/>
                <a:cs typeface="Courier"/>
                <a:sym typeface="Courier"/>
              </a:rPr>
              <a:t>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5" name="Shape 845"/>
        <p:cNvGrpSpPr/>
        <p:nvPr/>
      </p:nvGrpSpPr>
      <p:grpSpPr>
        <a:xfrm>
          <a:off x="0" y="0"/>
          <a:ext cx="0" cy="0"/>
          <a:chOff x="0" y="0"/>
          <a:chExt cx="0" cy="0"/>
        </a:xfrm>
      </p:grpSpPr>
      <p:sp>
        <p:nvSpPr>
          <p:cNvPr id="846" name="Google Shape;846;p11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847" name="Google Shape;847;p113"/>
          <p:cNvSpPr txBox="1"/>
          <p:nvPr/>
        </p:nvSpPr>
        <p:spPr>
          <a:xfrm>
            <a:off x="1066800" y="1584325"/>
            <a:ext cx="7543800" cy="5273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String token =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try{</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output.setText("");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reader.nextToken();</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while (reader.ttype != StreamTokenizer.TT_EOF){</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if (reader.ttype == StreamTokenizer.TT_WORD){</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token = reader.sval;</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token = token.toUpperCase();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}else if (reader.ttype == StreamTokenizer.TT_NUMBER)</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token = reader.nval +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output.append (token + "\n");</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reader.nextToken();</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catch (IOException 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messageBox ("Error in file input:\n" + e.toString());</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1" name="Shape 851"/>
        <p:cNvGrpSpPr/>
        <p:nvPr/>
      </p:nvGrpSpPr>
      <p:grpSpPr>
        <a:xfrm>
          <a:off x="0" y="0"/>
          <a:ext cx="0" cy="0"/>
          <a:chOff x="0" y="0"/>
          <a:chExt cx="0" cy="0"/>
        </a:xfrm>
      </p:grpSpPr>
      <p:sp>
        <p:nvSpPr>
          <p:cNvPr id="852" name="Google Shape;852;p11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853" name="Google Shape;853;p114"/>
          <p:cNvSpPr txBox="1"/>
          <p:nvPr>
            <p:ph idx="1" type="body"/>
          </p:nvPr>
        </p:nvSpPr>
        <p:spPr>
          <a:xfrm>
            <a:off x="685800" y="1600200"/>
            <a:ext cx="79248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setup of the stream extends our previous setup by connecting an instance of </a:t>
            </a:r>
            <a:r>
              <a:rPr b="0" i="0" lang="en-US" sz="2400" u="none" cap="none" strike="noStrike">
                <a:solidFill>
                  <a:schemeClr val="dk1"/>
                </a:solidFill>
                <a:latin typeface="Century Gothic"/>
                <a:ea typeface="Century Gothic"/>
                <a:cs typeface="Century Gothic"/>
                <a:sym typeface="Century Gothic"/>
              </a:rPr>
              <a:t>StreamTokenizer</a:t>
            </a:r>
            <a:r>
              <a:rPr b="0" i="0" lang="en-US" sz="2400" u="none" cap="none" strike="noStrike">
                <a:solidFill>
                  <a:schemeClr val="dk1"/>
                </a:solidFill>
                <a:latin typeface="Tahoma"/>
                <a:ea typeface="Tahoma"/>
                <a:cs typeface="Tahoma"/>
                <a:sym typeface="Tahoma"/>
              </a:rPr>
              <a:t> to a buffered reader.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combination is illustrated in Figure 20-7:</a:t>
            </a:r>
            <a:endParaRPr/>
          </a:p>
        </p:txBody>
      </p:sp>
      <p:pic>
        <p:nvPicPr>
          <p:cNvPr id="854" name="Google Shape;854;p114"/>
          <p:cNvPicPr preferRelativeResize="0"/>
          <p:nvPr/>
        </p:nvPicPr>
        <p:blipFill rotWithShape="1">
          <a:blip r:embed="rId3">
            <a:alphaModFix/>
          </a:blip>
          <a:srcRect b="0" l="0" r="0" t="0"/>
          <a:stretch/>
        </p:blipFill>
        <p:spPr>
          <a:xfrm>
            <a:off x="914400" y="3429000"/>
            <a:ext cx="7772400" cy="28305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1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pic>
        <p:nvPicPr>
          <p:cNvPr id="228" name="Google Shape;228;p16"/>
          <p:cNvPicPr preferRelativeResize="0"/>
          <p:nvPr/>
        </p:nvPicPr>
        <p:blipFill rotWithShape="1">
          <a:blip r:embed="rId3">
            <a:alphaModFix/>
          </a:blip>
          <a:srcRect b="0" l="0" r="0" t="0"/>
          <a:stretch/>
        </p:blipFill>
        <p:spPr>
          <a:xfrm>
            <a:off x="762000" y="1600200"/>
            <a:ext cx="7924800" cy="49530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8" name="Shape 858"/>
        <p:cNvGrpSpPr/>
        <p:nvPr/>
      </p:nvGrpSpPr>
      <p:grpSpPr>
        <a:xfrm>
          <a:off x="0" y="0"/>
          <a:ext cx="0" cy="0"/>
          <a:chOff x="0" y="0"/>
          <a:chExt cx="0" cy="0"/>
        </a:xfrm>
      </p:grpSpPr>
      <p:sp>
        <p:nvSpPr>
          <p:cNvPr id="859" name="Google Shape;859;p115"/>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860" name="Google Shape;860;p115"/>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code uses three instance variables in the class </a:t>
            </a:r>
            <a:r>
              <a:rPr b="0" i="0" lang="en-US" sz="2400" u="none" cap="none" strike="noStrike">
                <a:solidFill>
                  <a:srgbClr val="000000"/>
                </a:solidFill>
                <a:latin typeface="Century Gothic"/>
                <a:ea typeface="Century Gothic"/>
                <a:cs typeface="Century Gothic"/>
                <a:sym typeface="Century Gothic"/>
              </a:rPr>
              <a:t>StreamTokenizer</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These are described in Table 20-2:</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pic>
        <p:nvPicPr>
          <p:cNvPr id="861" name="Google Shape;861;p115"/>
          <p:cNvPicPr preferRelativeResize="0"/>
          <p:nvPr/>
        </p:nvPicPr>
        <p:blipFill rotWithShape="1">
          <a:blip r:embed="rId3">
            <a:alphaModFix/>
          </a:blip>
          <a:srcRect b="0" l="0" r="0" t="0"/>
          <a:stretch/>
        </p:blipFill>
        <p:spPr>
          <a:xfrm>
            <a:off x="685800" y="3048000"/>
            <a:ext cx="8077200" cy="35814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5" name="Shape 865"/>
        <p:cNvGrpSpPr/>
        <p:nvPr/>
      </p:nvGrpSpPr>
      <p:grpSpPr>
        <a:xfrm>
          <a:off x="0" y="0"/>
          <a:ext cx="0" cy="0"/>
          <a:chOff x="0" y="0"/>
          <a:chExt cx="0" cy="0"/>
        </a:xfrm>
      </p:grpSpPr>
      <p:sp>
        <p:nvSpPr>
          <p:cNvPr id="866" name="Google Shape;866;p116"/>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867" name="Google Shape;867;p116"/>
          <p:cNvSpPr txBox="1"/>
          <p:nvPr>
            <p:ph idx="1" type="body"/>
          </p:nvPr>
        </p:nvSpPr>
        <p:spPr>
          <a:xfrm>
            <a:off x="685800" y="1981200"/>
            <a:ext cx="7924800" cy="464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method </a:t>
            </a:r>
            <a:r>
              <a:rPr b="0" i="0" lang="en-US" sz="2400" u="none" cap="none" strike="noStrike">
                <a:solidFill>
                  <a:schemeClr val="dk1"/>
                </a:solidFill>
                <a:latin typeface="Century Gothic"/>
                <a:ea typeface="Century Gothic"/>
                <a:cs typeface="Century Gothic"/>
                <a:sym typeface="Century Gothic"/>
              </a:rPr>
              <a:t>nextToken()</a:t>
            </a:r>
            <a:r>
              <a:rPr b="0" i="0" lang="en-US" sz="2400" u="none" cap="none" strike="noStrike">
                <a:solidFill>
                  <a:schemeClr val="dk1"/>
                </a:solidFill>
                <a:latin typeface="Tahoma"/>
                <a:ea typeface="Tahoma"/>
                <a:cs typeface="Tahoma"/>
                <a:sym typeface="Tahoma"/>
              </a:rPr>
              <a:t> reads the next token from the input stream and updates the tokenizer's instance variables with information about the type and value of the token.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0" i="0" lang="en-US" sz="2400" u="none" cap="none" strike="noStrike">
                <a:solidFill>
                  <a:schemeClr val="dk1"/>
                </a:solidFill>
                <a:latin typeface="Century Gothic"/>
                <a:ea typeface="Century Gothic"/>
                <a:cs typeface="Century Gothic"/>
                <a:sym typeface="Century Gothic"/>
              </a:rPr>
              <a:t>nextToken</a:t>
            </a:r>
            <a:r>
              <a:rPr b="0" i="0" lang="en-US" sz="2400" u="none" cap="none" strike="noStrike">
                <a:solidFill>
                  <a:schemeClr val="dk1"/>
                </a:solidFill>
                <a:latin typeface="Tahoma"/>
                <a:ea typeface="Tahoma"/>
                <a:cs typeface="Tahoma"/>
                <a:sym typeface="Tahoma"/>
              </a:rPr>
              <a:t> method skips whitespace between words and numbers.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Notice that it is possible to treat additional characters as whitespace.</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1" name="Shape 871"/>
        <p:cNvGrpSpPr/>
        <p:nvPr/>
      </p:nvGrpSpPr>
      <p:grpSpPr>
        <a:xfrm>
          <a:off x="0" y="0"/>
          <a:ext cx="0" cy="0"/>
          <a:chOff x="0" y="0"/>
          <a:chExt cx="0" cy="0"/>
        </a:xfrm>
      </p:grpSpPr>
      <p:sp>
        <p:nvSpPr>
          <p:cNvPr id="872" name="Google Shape;872;p117"/>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20.3  File Output</a:t>
            </a:r>
            <a:endParaRPr/>
          </a:p>
        </p:txBody>
      </p:sp>
      <p:sp>
        <p:nvSpPr>
          <p:cNvPr id="873" name="Google Shape;873;p117"/>
          <p:cNvSpPr txBox="1"/>
          <p:nvPr>
            <p:ph idx="1" type="body"/>
          </p:nvPr>
        </p:nvSpPr>
        <p:spPr>
          <a:xfrm>
            <a:off x="685800" y="1905000"/>
            <a:ext cx="7924800" cy="472440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We now turn our attention to file output. </a:t>
            </a:r>
            <a:endParaRPr/>
          </a:p>
          <a:p>
            <a:pPr indent="-222250" lvl="1" marL="742950" marR="0" rtl="0" algn="just">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just">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file output process conforms to the following pattern:</a:t>
            </a:r>
            <a:endParaRPr/>
          </a:p>
          <a:p>
            <a:pPr indent="-2857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rgbClr val="000000"/>
              </a:solidFill>
              <a:latin typeface="Courier New"/>
              <a:ea typeface="Courier New"/>
              <a:cs typeface="Courier New"/>
              <a:sym typeface="Courier New"/>
            </a:endParaRPr>
          </a:p>
          <a:p>
            <a:pPr indent="-285750" lvl="1" marL="742950" marR="0" rtl="0" algn="l">
              <a:lnSpc>
                <a:spcPct val="100000"/>
              </a:lnSpc>
              <a:spcBef>
                <a:spcPts val="480"/>
              </a:spcBef>
              <a:spcAft>
                <a:spcPts val="0"/>
              </a:spcAft>
              <a:buClr>
                <a:srgbClr val="000000"/>
              </a:buClr>
              <a:buSzPts val="2400"/>
              <a:buFont typeface="Courier New"/>
              <a:buNone/>
            </a:pPr>
            <a:r>
              <a:rPr b="0" i="0" lang="en-US" sz="2400" u="none" cap="none" strike="noStrike">
                <a:solidFill>
                  <a:srgbClr val="000000"/>
                </a:solidFill>
                <a:latin typeface="Courier New"/>
                <a:ea typeface="Courier New"/>
                <a:cs typeface="Courier New"/>
                <a:sym typeface="Courier New"/>
              </a:rPr>
              <a:t>	</a:t>
            </a:r>
            <a:r>
              <a:rPr b="1" i="0" lang="en-US" sz="2200" u="none" cap="none" strike="noStrike">
                <a:solidFill>
                  <a:srgbClr val="000000"/>
                </a:solidFill>
                <a:latin typeface="Courier New"/>
                <a:ea typeface="Courier New"/>
                <a:cs typeface="Courier New"/>
                <a:sym typeface="Courier New"/>
              </a:rPr>
              <a:t>Open an output connection to a file</a:t>
            </a:r>
            <a:endParaRPr/>
          </a:p>
          <a:p>
            <a:pPr indent="-285750" lvl="1" marL="742950" marR="0" rtl="0" algn="l">
              <a:lnSpc>
                <a:spcPct val="100000"/>
              </a:lnSpc>
              <a:spcBef>
                <a:spcPts val="440"/>
              </a:spcBef>
              <a:spcAft>
                <a:spcPts val="0"/>
              </a:spcAft>
              <a:buClr>
                <a:srgbClr val="000000"/>
              </a:buClr>
              <a:buSzPts val="2200"/>
              <a:buFont typeface="Courier New"/>
              <a:buNone/>
            </a:pPr>
            <a:r>
              <a:rPr b="1" i="0" lang="en-US" sz="2200" u="none" cap="none" strike="noStrike">
                <a:solidFill>
                  <a:srgbClr val="000000"/>
                </a:solidFill>
                <a:latin typeface="Courier New"/>
                <a:ea typeface="Courier New"/>
                <a:cs typeface="Courier New"/>
                <a:sym typeface="Courier New"/>
              </a:rPr>
              <a:t>	Write data to the file</a:t>
            </a:r>
            <a:endParaRPr/>
          </a:p>
          <a:p>
            <a:pPr indent="-285750" lvl="1" marL="742950" marR="0" rtl="0" algn="l">
              <a:lnSpc>
                <a:spcPct val="100000"/>
              </a:lnSpc>
              <a:spcBef>
                <a:spcPts val="480"/>
              </a:spcBef>
              <a:spcAft>
                <a:spcPts val="0"/>
              </a:spcAft>
              <a:buClr>
                <a:schemeClr val="dk1"/>
              </a:buClr>
              <a:buSzPts val="2200"/>
              <a:buFont typeface="Courier New"/>
              <a:buNone/>
            </a:pPr>
            <a:r>
              <a:rPr b="1" i="0" lang="en-US" sz="2200" u="none" cap="none" strike="noStrike">
                <a:solidFill>
                  <a:schemeClr val="dk1"/>
                </a:solidFill>
                <a:latin typeface="Courier New"/>
                <a:ea typeface="Courier New"/>
                <a:cs typeface="Courier New"/>
                <a:sym typeface="Courier New"/>
              </a:rPr>
              <a:t>	Close the output connection to the file</a:t>
            </a:r>
            <a:r>
              <a:rPr b="0" i="0" lang="en-US" sz="24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7" name="Shape 877"/>
        <p:cNvGrpSpPr/>
        <p:nvPr/>
      </p:nvGrpSpPr>
      <p:grpSpPr>
        <a:xfrm>
          <a:off x="0" y="0"/>
          <a:ext cx="0" cy="0"/>
          <a:chOff x="0" y="0"/>
          <a:chExt cx="0" cy="0"/>
        </a:xfrm>
      </p:grpSpPr>
      <p:sp>
        <p:nvSpPr>
          <p:cNvPr id="878" name="Google Shape;878;p118"/>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20.3  File Output</a:t>
            </a:r>
            <a:endParaRPr/>
          </a:p>
        </p:txBody>
      </p:sp>
      <p:sp>
        <p:nvSpPr>
          <p:cNvPr id="879" name="Google Shape;879;p118"/>
          <p:cNvSpPr txBox="1"/>
          <p:nvPr>
            <p:ph idx="1" type="body"/>
          </p:nvPr>
        </p:nvSpPr>
        <p:spPr>
          <a:xfrm>
            <a:off x="685800" y="1524000"/>
            <a:ext cx="79248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Opening and Closing a </a:t>
            </a:r>
            <a:r>
              <a:rPr b="0" i="0" lang="en-US" sz="2800" u="none">
                <a:solidFill>
                  <a:schemeClr val="dk1"/>
                </a:solidFill>
                <a:latin typeface="Century Gothic"/>
                <a:ea typeface="Century Gothic"/>
                <a:cs typeface="Century Gothic"/>
                <a:sym typeface="Century Gothic"/>
              </a:rPr>
              <a:t>FileOutputStream</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Century Gothic"/>
              <a:ea typeface="Century Gothic"/>
              <a:cs typeface="Century Gothic"/>
              <a:sym typeface="Century Gothic"/>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code segment shown below:</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opens a file output stream on a file named test.txt</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passes the stream to a method for writing the data</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closes the stream </a:t>
            </a:r>
            <a:endParaRPr/>
          </a:p>
        </p:txBody>
      </p:sp>
      <p:sp>
        <p:nvSpPr>
          <p:cNvPr id="880" name="Google Shape;880;p118"/>
          <p:cNvSpPr txBox="1"/>
          <p:nvPr/>
        </p:nvSpPr>
        <p:spPr>
          <a:xfrm>
            <a:off x="1295400" y="4343400"/>
            <a:ext cx="7010400" cy="2530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try{</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FileOutputStream stream = new FileOutputStream ("test.txt");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writeData (stream);</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stream.close();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t>
            </a:r>
            <a:r>
              <a:rPr b="0" i="0" lang="en-US" sz="2000" u="none">
                <a:solidFill>
                  <a:srgbClr val="000000"/>
                </a:solidFill>
                <a:latin typeface="Courier New"/>
                <a:ea typeface="Courier New"/>
                <a:cs typeface="Courier New"/>
                <a:sym typeface="Courier New"/>
              </a:rPr>
              <a:t>catch</a:t>
            </a:r>
            <a:r>
              <a:rPr b="0" i="0" lang="en-US" sz="2000" u="none">
                <a:solidFill>
                  <a:srgbClr val="000000"/>
                </a:solidFill>
                <a:latin typeface="Courier"/>
                <a:ea typeface="Courier"/>
                <a:cs typeface="Courier"/>
                <a:sym typeface="Courier"/>
              </a:rPr>
              <a:t>(IOException 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messageBox ("Error opening output file " + e.toString());</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4" name="Shape 884"/>
        <p:cNvGrpSpPr/>
        <p:nvPr/>
      </p:nvGrpSpPr>
      <p:grpSpPr>
        <a:xfrm>
          <a:off x="0" y="0"/>
          <a:ext cx="0" cy="0"/>
          <a:chOff x="0" y="0"/>
          <a:chExt cx="0" cy="0"/>
        </a:xfrm>
      </p:grpSpPr>
      <p:sp>
        <p:nvSpPr>
          <p:cNvPr id="885" name="Google Shape;885;p119"/>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20.3  File Output</a:t>
            </a:r>
            <a:endParaRPr/>
          </a:p>
        </p:txBody>
      </p:sp>
      <p:sp>
        <p:nvSpPr>
          <p:cNvPr id="886" name="Google Shape;886;p119"/>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Writing Data to a </a:t>
            </a:r>
            <a:r>
              <a:rPr b="0" i="0" lang="en-US" sz="2800" u="none">
                <a:solidFill>
                  <a:schemeClr val="dk1"/>
                </a:solidFill>
                <a:latin typeface="Century Gothic"/>
                <a:ea typeface="Century Gothic"/>
                <a:cs typeface="Century Gothic"/>
                <a:sym typeface="Century Gothic"/>
              </a:rPr>
              <a:t>PrintWriter</a:t>
            </a:r>
            <a:endParaRPr/>
          </a:p>
          <a:p>
            <a:pPr indent="-342900" lvl="0" marL="342900" marR="0" rtl="0" algn="l">
              <a:lnSpc>
                <a:spcPct val="100000"/>
              </a:lnSpc>
              <a:spcBef>
                <a:spcPts val="300"/>
              </a:spcBef>
              <a:spcAft>
                <a:spcPts val="0"/>
              </a:spcAft>
              <a:buClr>
                <a:schemeClr val="dk1"/>
              </a:buClr>
              <a:buSzPts val="1500"/>
              <a:buFont typeface="Tahoma"/>
              <a:buNone/>
            </a:pPr>
            <a:r>
              <a:t/>
            </a:r>
            <a:endParaRPr b="0" i="0" sz="1500" u="none">
              <a:solidFill>
                <a:schemeClr val="dk1"/>
              </a:solidFill>
              <a:latin typeface="Century Gothic"/>
              <a:ea typeface="Century Gothic"/>
              <a:cs typeface="Century Gothic"/>
              <a:sym typeface="Century Gothic"/>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class </a:t>
            </a:r>
            <a:r>
              <a:rPr b="0" i="0" lang="en-US" sz="2400" u="none" cap="none" strike="noStrike">
                <a:solidFill>
                  <a:schemeClr val="dk1"/>
                </a:solidFill>
                <a:latin typeface="Century Gothic"/>
                <a:ea typeface="Century Gothic"/>
                <a:cs typeface="Century Gothic"/>
                <a:sym typeface="Century Gothic"/>
              </a:rPr>
              <a:t>PrintWriter</a:t>
            </a:r>
            <a:r>
              <a:rPr b="0" i="0" lang="en-US" sz="2400" u="none" cap="none" strike="noStrike">
                <a:solidFill>
                  <a:schemeClr val="dk1"/>
                </a:solidFill>
                <a:latin typeface="Tahoma"/>
                <a:ea typeface="Tahoma"/>
                <a:cs typeface="Tahoma"/>
                <a:sym typeface="Tahoma"/>
              </a:rPr>
              <a:t> writes data to a file output stream as encoded characters. </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resulting file can be read with a text editor or an input stream reader. </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0" i="0" lang="en-US" sz="2400" u="none" cap="none" strike="noStrike">
                <a:solidFill>
                  <a:schemeClr val="dk1"/>
                </a:solidFill>
                <a:latin typeface="Century Gothic"/>
                <a:ea typeface="Century Gothic"/>
                <a:cs typeface="Century Gothic"/>
                <a:sym typeface="Century Gothic"/>
              </a:rPr>
              <a:t>PrintWriter</a:t>
            </a:r>
            <a:r>
              <a:rPr b="0" i="0" lang="en-US" sz="2400" u="none" cap="none" strike="noStrike">
                <a:solidFill>
                  <a:schemeClr val="dk1"/>
                </a:solidFill>
                <a:latin typeface="Tahoma"/>
                <a:ea typeface="Tahoma"/>
                <a:cs typeface="Tahoma"/>
                <a:sym typeface="Tahoma"/>
              </a:rPr>
              <a:t> methods </a:t>
            </a:r>
            <a:r>
              <a:rPr b="0" i="0" lang="en-US" sz="2400" u="none" cap="none" strike="noStrike">
                <a:solidFill>
                  <a:schemeClr val="dk1"/>
                </a:solidFill>
                <a:latin typeface="Century Gothic"/>
                <a:ea typeface="Century Gothic"/>
                <a:cs typeface="Century Gothic"/>
                <a:sym typeface="Century Gothic"/>
              </a:rPr>
              <a:t>print</a:t>
            </a:r>
            <a:r>
              <a:rPr b="0" i="0" lang="en-US" sz="2400" u="none" cap="none" strike="noStrike">
                <a:solidFill>
                  <a:schemeClr val="dk1"/>
                </a:solidFill>
                <a:latin typeface="Tahoma"/>
                <a:ea typeface="Tahoma"/>
                <a:cs typeface="Tahoma"/>
                <a:sym typeface="Tahoma"/>
              </a:rPr>
              <a:t> and </a:t>
            </a:r>
            <a:r>
              <a:rPr b="0" i="0" lang="en-US" sz="2400" u="none" cap="none" strike="noStrike">
                <a:solidFill>
                  <a:schemeClr val="dk1"/>
                </a:solidFill>
                <a:latin typeface="Century Gothic"/>
                <a:ea typeface="Century Gothic"/>
                <a:cs typeface="Century Gothic"/>
                <a:sym typeface="Century Gothic"/>
              </a:rPr>
              <a:t>println</a:t>
            </a:r>
            <a:r>
              <a:rPr b="0" i="0" lang="en-US" sz="2400" u="none" cap="none" strike="noStrike">
                <a:solidFill>
                  <a:schemeClr val="dk1"/>
                </a:solidFill>
                <a:latin typeface="Tahoma"/>
                <a:ea typeface="Tahoma"/>
                <a:cs typeface="Tahoma"/>
                <a:sym typeface="Tahoma"/>
              </a:rPr>
              <a:t> each take a single parameter, which can be any data type.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0" name="Shape 890"/>
        <p:cNvGrpSpPr/>
        <p:nvPr/>
      </p:nvGrpSpPr>
      <p:grpSpPr>
        <a:xfrm>
          <a:off x="0" y="0"/>
          <a:ext cx="0" cy="0"/>
          <a:chOff x="0" y="0"/>
          <a:chExt cx="0" cy="0"/>
        </a:xfrm>
      </p:grpSpPr>
      <p:sp>
        <p:nvSpPr>
          <p:cNvPr id="891" name="Google Shape;891;p120"/>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20.3  File Output</a:t>
            </a:r>
            <a:endParaRPr/>
          </a:p>
        </p:txBody>
      </p:sp>
      <p:sp>
        <p:nvSpPr>
          <p:cNvPr id="892" name="Google Shape;892;p120"/>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Figure 20-11 shows the flow of data from memory to a print writer to a file output stream to disk.</a:t>
            </a:r>
            <a:endParaRPr/>
          </a:p>
        </p:txBody>
      </p:sp>
      <p:pic>
        <p:nvPicPr>
          <p:cNvPr id="893" name="Google Shape;893;p120"/>
          <p:cNvPicPr preferRelativeResize="0"/>
          <p:nvPr/>
        </p:nvPicPr>
        <p:blipFill rotWithShape="1">
          <a:blip r:embed="rId3">
            <a:alphaModFix/>
          </a:blip>
          <a:srcRect b="0" l="0" r="0" t="0"/>
          <a:stretch/>
        </p:blipFill>
        <p:spPr>
          <a:xfrm>
            <a:off x="1295400" y="2971800"/>
            <a:ext cx="7010400" cy="35814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7" name="Shape 897"/>
        <p:cNvGrpSpPr/>
        <p:nvPr/>
      </p:nvGrpSpPr>
      <p:grpSpPr>
        <a:xfrm>
          <a:off x="0" y="0"/>
          <a:ext cx="0" cy="0"/>
          <a:chOff x="0" y="0"/>
          <a:chExt cx="0" cy="0"/>
        </a:xfrm>
      </p:grpSpPr>
      <p:sp>
        <p:nvSpPr>
          <p:cNvPr id="898" name="Google Shape;898;p121"/>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20.3  File Output</a:t>
            </a:r>
            <a:endParaRPr/>
          </a:p>
        </p:txBody>
      </p:sp>
      <p:sp>
        <p:nvSpPr>
          <p:cNvPr id="899" name="Google Shape;899;p121"/>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0" i="0" lang="en-US" sz="2400" u="none" cap="none" strike="noStrike">
                <a:solidFill>
                  <a:schemeClr val="dk1"/>
                </a:solidFill>
                <a:latin typeface="Century Gothic"/>
                <a:ea typeface="Century Gothic"/>
                <a:cs typeface="Century Gothic"/>
                <a:sym typeface="Century Gothic"/>
              </a:rPr>
              <a:t>writeData</a:t>
            </a:r>
            <a:r>
              <a:rPr b="0" i="0" lang="en-US" sz="2400" u="none" cap="none" strike="noStrike">
                <a:solidFill>
                  <a:schemeClr val="dk1"/>
                </a:solidFill>
                <a:latin typeface="Tahoma"/>
                <a:ea typeface="Tahoma"/>
                <a:cs typeface="Tahoma"/>
                <a:sym typeface="Tahoma"/>
              </a:rPr>
              <a:t> method performs the following actions:</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opens a print writer on the file output stream</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writes a header message followed by a newline to the print writer</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writes 10 random integers between 1 and 10, separated by spaces, to the print writer</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
        <p:nvSpPr>
          <p:cNvPr id="900" name="Google Shape;900;p121"/>
          <p:cNvSpPr txBox="1"/>
          <p:nvPr/>
        </p:nvSpPr>
        <p:spPr>
          <a:xfrm>
            <a:off x="1066800" y="4267200"/>
            <a:ext cx="7391400" cy="2835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void writeData(FileOutputStream fileOutputStream){</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int i;</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PrintWriter printWriter = new PrintWriter (fileOutputStream, true);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printWriter.println ("Here are 10 random integers: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for (i = 1; i &lt;= 10; i++)</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printWriter.print ((int) (1 + Math.random() * 10) + " ");</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4" name="Shape 904"/>
        <p:cNvGrpSpPr/>
        <p:nvPr/>
      </p:nvGrpSpPr>
      <p:grpSpPr>
        <a:xfrm>
          <a:off x="0" y="0"/>
          <a:ext cx="0" cy="0"/>
          <a:chOff x="0" y="0"/>
          <a:chExt cx="0" cy="0"/>
        </a:xfrm>
      </p:grpSpPr>
      <p:sp>
        <p:nvSpPr>
          <p:cNvPr id="905" name="Google Shape;905;p122"/>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20.3  File Output</a:t>
            </a:r>
            <a:endParaRPr/>
          </a:p>
        </p:txBody>
      </p:sp>
      <p:sp>
        <p:nvSpPr>
          <p:cNvPr id="906" name="Google Shape;906;p122"/>
          <p:cNvSpPr txBox="1"/>
          <p:nvPr>
            <p:ph idx="1" type="body"/>
          </p:nvPr>
        </p:nvSpPr>
        <p:spPr>
          <a:xfrm>
            <a:off x="609600" y="1828800"/>
            <a:ext cx="80010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preferred constructor for a print writer takes a Boolean parameter that indicates whether or not the application desires the output stream to be flushed. </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1" i="1" lang="en-US" sz="2400" u="none" cap="none" strike="noStrike">
                <a:solidFill>
                  <a:schemeClr val="dk1"/>
                </a:solidFill>
                <a:latin typeface="Tahoma"/>
                <a:ea typeface="Tahoma"/>
                <a:cs typeface="Tahoma"/>
                <a:sym typeface="Tahoma"/>
              </a:rPr>
              <a:t>Flushing</a:t>
            </a:r>
            <a:r>
              <a:rPr b="0" i="0" lang="en-US" sz="2400" u="none" cap="none" strike="noStrike">
                <a:solidFill>
                  <a:schemeClr val="dk1"/>
                </a:solidFill>
                <a:latin typeface="Tahoma"/>
                <a:ea typeface="Tahoma"/>
                <a:cs typeface="Tahoma"/>
                <a:sym typeface="Tahoma"/>
              </a:rPr>
              <a:t> sends any data left in the output buffer to the disk. </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print writer throws no exceptions, so a </a:t>
            </a:r>
            <a:r>
              <a:rPr b="0" i="0" lang="en-US" sz="2400" u="none" cap="none" strike="noStrike">
                <a:solidFill>
                  <a:schemeClr val="dk1"/>
                </a:solidFill>
                <a:latin typeface="Century Gothic"/>
                <a:ea typeface="Century Gothic"/>
                <a:cs typeface="Century Gothic"/>
                <a:sym typeface="Century Gothic"/>
              </a:rPr>
              <a:t>try-catch</a:t>
            </a:r>
            <a:r>
              <a:rPr b="0" i="0" lang="en-US" sz="2400" u="none" cap="none" strike="noStrike">
                <a:solidFill>
                  <a:schemeClr val="dk1"/>
                </a:solidFill>
                <a:latin typeface="Tahoma"/>
                <a:ea typeface="Tahoma"/>
                <a:cs typeface="Tahoma"/>
                <a:sym typeface="Tahoma"/>
              </a:rPr>
              <a:t> statement is not necessary.</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0" name="Shape 910"/>
        <p:cNvGrpSpPr/>
        <p:nvPr/>
      </p:nvGrpSpPr>
      <p:grpSpPr>
        <a:xfrm>
          <a:off x="0" y="0"/>
          <a:ext cx="0" cy="0"/>
          <a:chOff x="0" y="0"/>
          <a:chExt cx="0" cy="0"/>
        </a:xfrm>
      </p:grpSpPr>
      <p:sp>
        <p:nvSpPr>
          <p:cNvPr id="911" name="Google Shape;911;p12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12" name="Google Shape;912;p123"/>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Data Input and Output Streams</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Table 20-3 lists several useful methods in the classes </a:t>
            </a:r>
            <a:r>
              <a:rPr b="0" i="0" lang="en-US" sz="2200" u="none" cap="none" strike="noStrike">
                <a:solidFill>
                  <a:schemeClr val="dk1"/>
                </a:solidFill>
                <a:latin typeface="Century Gothic"/>
                <a:ea typeface="Century Gothic"/>
                <a:cs typeface="Century Gothic"/>
                <a:sym typeface="Century Gothic"/>
              </a:rPr>
              <a:t>DataInputStream</a:t>
            </a:r>
            <a:r>
              <a:rPr b="0" i="0" lang="en-US" sz="2200" u="none" cap="none" strike="noStrike">
                <a:solidFill>
                  <a:schemeClr val="dk1"/>
                </a:solidFill>
                <a:latin typeface="Tahoma"/>
                <a:ea typeface="Tahoma"/>
                <a:cs typeface="Tahoma"/>
                <a:sym typeface="Tahoma"/>
              </a:rPr>
              <a:t> and </a:t>
            </a:r>
            <a:r>
              <a:rPr b="0" i="0" lang="en-US" sz="2200" u="none" cap="none" strike="noStrike">
                <a:solidFill>
                  <a:schemeClr val="dk1"/>
                </a:solidFill>
                <a:latin typeface="Century Gothic"/>
                <a:ea typeface="Century Gothic"/>
                <a:cs typeface="Century Gothic"/>
                <a:sym typeface="Century Gothic"/>
              </a:rPr>
              <a:t>DataOutputStream</a:t>
            </a:r>
            <a:r>
              <a:rPr b="0" i="0" lang="en-US" sz="2200" u="none" cap="none" strike="noStrike">
                <a:solidFill>
                  <a:schemeClr val="dk1"/>
                </a:solidFill>
                <a:latin typeface="Tahoma"/>
                <a:ea typeface="Tahoma"/>
                <a:cs typeface="Tahoma"/>
                <a:sym typeface="Tahoma"/>
              </a:rPr>
              <a:t>:</a:t>
            </a:r>
            <a:endParaRPr/>
          </a:p>
        </p:txBody>
      </p:sp>
      <p:pic>
        <p:nvPicPr>
          <p:cNvPr id="913" name="Google Shape;913;p123"/>
          <p:cNvPicPr preferRelativeResize="0"/>
          <p:nvPr/>
        </p:nvPicPr>
        <p:blipFill rotWithShape="1">
          <a:blip r:embed="rId3">
            <a:alphaModFix/>
          </a:blip>
          <a:srcRect b="0" l="0" r="0" t="0"/>
          <a:stretch/>
        </p:blipFill>
        <p:spPr>
          <a:xfrm>
            <a:off x="762000" y="2971800"/>
            <a:ext cx="7924800" cy="358140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7" name="Shape 917"/>
        <p:cNvGrpSpPr/>
        <p:nvPr/>
      </p:nvGrpSpPr>
      <p:grpSpPr>
        <a:xfrm>
          <a:off x="0" y="0"/>
          <a:ext cx="0" cy="0"/>
          <a:chOff x="0" y="0"/>
          <a:chExt cx="0" cy="0"/>
        </a:xfrm>
      </p:grpSpPr>
      <p:sp>
        <p:nvSpPr>
          <p:cNvPr id="918" name="Google Shape;918;p12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19" name="Google Shape;919;p124"/>
          <p:cNvSpPr txBox="1"/>
          <p:nvPr>
            <p:ph idx="1" type="body"/>
          </p:nvPr>
        </p:nvSpPr>
        <p:spPr>
          <a:xfrm>
            <a:off x="609600" y="1600200"/>
            <a:ext cx="80010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 program reading from a data input stream must know the order and types of data expected at each moment.</a:t>
            </a:r>
            <a:r>
              <a:rPr b="0" i="0" lang="en-US" sz="2800" u="none" cap="none" strike="noStrike">
                <a:solidFill>
                  <a:schemeClr val="dk1"/>
                </a:solidFill>
                <a:latin typeface="Arial"/>
                <a:ea typeface="Arial"/>
                <a:cs typeface="Arial"/>
                <a:sym typeface="Arial"/>
              </a:rPr>
              <a:t> </a:t>
            </a:r>
            <a:endParaRPr/>
          </a:p>
        </p:txBody>
      </p:sp>
      <p:sp>
        <p:nvSpPr>
          <p:cNvPr id="920" name="Google Shape;920;p124"/>
          <p:cNvSpPr txBox="1"/>
          <p:nvPr/>
        </p:nvSpPr>
        <p:spPr>
          <a:xfrm>
            <a:off x="1447800" y="2438400"/>
            <a:ext cx="6629400" cy="425926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TestDataStreams.java</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1) Write randomly generated integers to a data output stream. A command line</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parameter specifies the number of integers to generate. </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2) Read them back in using a data input stream and display them in</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the terminal window.</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import java.io.*;</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public class </a:t>
            </a:r>
            <a:r>
              <a:rPr b="1" i="0" lang="en-US" sz="1300" u="none">
                <a:solidFill>
                  <a:srgbClr val="000000"/>
                </a:solidFill>
                <a:latin typeface="Courier"/>
                <a:ea typeface="Courier"/>
                <a:cs typeface="Courier"/>
                <a:sym typeface="Courier"/>
              </a:rPr>
              <a:t>TestDataStreams</a:t>
            </a:r>
            <a:r>
              <a:rPr b="0" i="0" lang="en-US" sz="13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public static void main (String[] args){</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//Obtain the number of ints from the command line parameters.</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int number = Integer.valueOf(args[0]).intValue();</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//Generate random ints and write them to a data output stream.</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try{</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FileOutputStream foStream = new FileOutputStream("ints.dat");</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DataOutputStream doStream = new DataOutputStream(foStream);</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int 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1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pic>
        <p:nvPicPr>
          <p:cNvPr id="234" name="Google Shape;234;p17"/>
          <p:cNvPicPr preferRelativeResize="0"/>
          <p:nvPr/>
        </p:nvPicPr>
        <p:blipFill rotWithShape="1">
          <a:blip r:embed="rId3">
            <a:alphaModFix/>
          </a:blip>
          <a:srcRect b="0" l="0" r="0" t="0"/>
          <a:stretch/>
        </p:blipFill>
        <p:spPr>
          <a:xfrm>
            <a:off x="685800" y="1600200"/>
            <a:ext cx="8001000" cy="2614612"/>
          </a:xfrm>
          <a:prstGeom prst="rect">
            <a:avLst/>
          </a:prstGeom>
          <a:noFill/>
          <a:ln>
            <a:noFill/>
          </a:ln>
        </p:spPr>
      </p:pic>
      <p:pic>
        <p:nvPicPr>
          <p:cNvPr id="235" name="Google Shape;235;p17"/>
          <p:cNvPicPr preferRelativeResize="0"/>
          <p:nvPr/>
        </p:nvPicPr>
        <p:blipFill rotWithShape="1">
          <a:blip r:embed="rId4">
            <a:alphaModFix/>
          </a:blip>
          <a:srcRect b="0" l="0" r="0" t="0"/>
          <a:stretch/>
        </p:blipFill>
        <p:spPr>
          <a:xfrm>
            <a:off x="685800" y="3962400"/>
            <a:ext cx="8001000" cy="274320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4" name="Shape 924"/>
        <p:cNvGrpSpPr/>
        <p:nvPr/>
      </p:nvGrpSpPr>
      <p:grpSpPr>
        <a:xfrm>
          <a:off x="0" y="0"/>
          <a:ext cx="0" cy="0"/>
          <a:chOff x="0" y="0"/>
          <a:chExt cx="0" cy="0"/>
        </a:xfrm>
      </p:grpSpPr>
      <p:sp>
        <p:nvSpPr>
          <p:cNvPr id="925" name="Google Shape;925;p12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26" name="Google Shape;926;p125"/>
          <p:cNvSpPr txBox="1"/>
          <p:nvPr>
            <p:ph idx="4294967295" type="body"/>
          </p:nvPr>
        </p:nvSpPr>
        <p:spPr>
          <a:xfrm>
            <a:off x="762000" y="1524000"/>
            <a:ext cx="8153400" cy="5181600"/>
          </a:xfrm>
          <a:prstGeom prst="rect">
            <a:avLst/>
          </a:prstGeom>
          <a:solidFill>
            <a:srgbClr val="DFDFDF"/>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r>
              <a:rPr b="0" i="0" lang="en-US" sz="1600" u="none">
                <a:solidFill>
                  <a:srgbClr val="000000"/>
                </a:solidFill>
                <a:latin typeface="Courier"/>
                <a:ea typeface="Courier"/>
                <a:cs typeface="Courier"/>
                <a:sym typeface="Courier"/>
              </a:rPr>
              <a:t>for (i = 0; i &lt; number; i++)</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doStream.writeInt((int) (Math.random() * number + 1));</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doStream.close();</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}catch(IOException e){</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System.err.println("Error during output: " + e.toString());</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//Read the ints from a data input stream and display them in </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 terminal window.</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try{</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FileInputStream fiStream = new FileInputStream("ints.dat");</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DataInputStream diStream = new DataInputStream(fiStream);</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while (true){</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int i = diStream.readInt();</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System.out.println(i);</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}catch(EOFException e){</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System.out.println("\nAll done.");</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}catch(IOException e){</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System.err.println("Error in input" + e.toString());</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342900" lvl="0" marL="342900" marR="0" rtl="0" algn="l">
              <a:lnSpc>
                <a:spcPct val="9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0" name="Shape 930"/>
        <p:cNvGrpSpPr/>
        <p:nvPr/>
      </p:nvGrpSpPr>
      <p:grpSpPr>
        <a:xfrm>
          <a:off x="0" y="0"/>
          <a:ext cx="0" cy="0"/>
          <a:chOff x="0" y="0"/>
          <a:chExt cx="0" cy="0"/>
        </a:xfrm>
      </p:grpSpPr>
      <p:sp>
        <p:nvSpPr>
          <p:cNvPr id="931" name="Google Shape;931;p12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32" name="Google Shape;932;p126"/>
          <p:cNvSpPr txBox="1"/>
          <p:nvPr>
            <p:ph idx="1" type="body"/>
          </p:nvPr>
        </p:nvSpPr>
        <p:spPr>
          <a:xfrm>
            <a:off x="838200" y="1676400"/>
            <a:ext cx="77724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data input stream is processed within an </a:t>
            </a:r>
            <a:r>
              <a:rPr b="1" i="1" lang="en-US" sz="2800" u="none" cap="none" strike="noStrike">
                <a:solidFill>
                  <a:schemeClr val="dk1"/>
                </a:solidFill>
                <a:latin typeface="Tahoma"/>
                <a:ea typeface="Tahoma"/>
                <a:cs typeface="Tahoma"/>
                <a:sym typeface="Tahoma"/>
              </a:rPr>
              <a:t>exception-driven loop</a:t>
            </a:r>
            <a:r>
              <a:rPr b="0" i="0" lang="en-US" sz="28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Using the expression while (</a:t>
            </a:r>
            <a:r>
              <a:rPr b="0" i="0" lang="en-US" sz="2800" u="none" cap="none" strike="noStrike">
                <a:solidFill>
                  <a:schemeClr val="dk1"/>
                </a:solidFill>
                <a:latin typeface="Century Gothic"/>
                <a:ea typeface="Century Gothic"/>
                <a:cs typeface="Century Gothic"/>
                <a:sym typeface="Century Gothic"/>
              </a:rPr>
              <a:t>true</a:t>
            </a:r>
            <a:r>
              <a:rPr b="0" i="0" lang="en-US" sz="2800" u="none" cap="none" strike="noStrike">
                <a:solidFill>
                  <a:schemeClr val="dk1"/>
                </a:solidFill>
                <a:latin typeface="Tahoma"/>
                <a:ea typeface="Tahoma"/>
                <a:cs typeface="Tahoma"/>
                <a:sym typeface="Tahoma"/>
              </a:rPr>
              <a:t>), the loop continues until an </a:t>
            </a:r>
            <a:r>
              <a:rPr b="0" i="0" lang="en-US" sz="2800" u="none" cap="none" strike="noStrike">
                <a:solidFill>
                  <a:schemeClr val="dk1"/>
                </a:solidFill>
                <a:latin typeface="Century Gothic"/>
                <a:ea typeface="Century Gothic"/>
                <a:cs typeface="Century Gothic"/>
                <a:sym typeface="Century Gothic"/>
              </a:rPr>
              <a:t>EOFException</a:t>
            </a:r>
            <a:r>
              <a:rPr b="0" i="0" lang="en-US" sz="2800" u="none" cap="none" strike="noStrike">
                <a:solidFill>
                  <a:schemeClr val="dk1"/>
                </a:solidFill>
                <a:latin typeface="Tahoma"/>
                <a:ea typeface="Tahoma"/>
                <a:cs typeface="Tahoma"/>
                <a:sym typeface="Tahoma"/>
              </a:rPr>
              <a:t> occurs.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exception is not viewed as an error but rather as a good reason to exit the loop.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a:t>
            </a:r>
            <a:r>
              <a:rPr b="0" i="0" lang="en-US" sz="2800" u="none" cap="none" strike="noStrike">
                <a:solidFill>
                  <a:schemeClr val="dk1"/>
                </a:solidFill>
                <a:latin typeface="Century Gothic"/>
                <a:ea typeface="Century Gothic"/>
                <a:cs typeface="Century Gothic"/>
                <a:sym typeface="Century Gothic"/>
              </a:rPr>
              <a:t>catch</a:t>
            </a:r>
            <a:r>
              <a:rPr b="0" i="0" lang="en-US" sz="2800" u="none" cap="none" strike="noStrike">
                <a:solidFill>
                  <a:schemeClr val="dk1"/>
                </a:solidFill>
                <a:latin typeface="Tahoma"/>
                <a:ea typeface="Tahoma"/>
                <a:cs typeface="Tahoma"/>
                <a:sym typeface="Tahoma"/>
              </a:rPr>
              <a:t> statement in this example prints a reassuring message.</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6" name="Shape 936"/>
        <p:cNvGrpSpPr/>
        <p:nvPr/>
      </p:nvGrpSpPr>
      <p:grpSpPr>
        <a:xfrm>
          <a:off x="0" y="0"/>
          <a:ext cx="0" cy="0"/>
          <a:chOff x="0" y="0"/>
          <a:chExt cx="0" cy="0"/>
        </a:xfrm>
      </p:grpSpPr>
      <p:sp>
        <p:nvSpPr>
          <p:cNvPr id="937" name="Google Shape;937;p12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38" name="Google Shape;938;p127"/>
          <p:cNvSpPr txBox="1"/>
          <p:nvPr>
            <p:ph idx="1" type="body"/>
          </p:nvPr>
        </p:nvSpPr>
        <p:spPr>
          <a:xfrm>
            <a:off x="609600" y="1676400"/>
            <a:ext cx="80010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Here are two rules of thumb for handling file input and output:</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It is appropriate to use a print writer for output and a stream tokenizer for input when the file must be viewed or created with a text editor or when the order and types of data are unknown.</a:t>
            </a:r>
            <a:endParaRPr/>
          </a:p>
          <a:p>
            <a:pPr indent="-101600" lvl="2" marL="11430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It is appropriate to use a data input stream for input and a data output stream for output when the file need not be viewed or created with a text editor and when the order and types of data are known.</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2" name="Shape 942"/>
        <p:cNvGrpSpPr/>
        <p:nvPr/>
      </p:nvGrpSpPr>
      <p:grpSpPr>
        <a:xfrm>
          <a:off x="0" y="0"/>
          <a:ext cx="0" cy="0"/>
          <a:chOff x="0" y="0"/>
          <a:chExt cx="0" cy="0"/>
        </a:xfrm>
      </p:grpSpPr>
      <p:sp>
        <p:nvSpPr>
          <p:cNvPr id="943" name="Google Shape;943;p12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44" name="Google Shape;944;p128"/>
          <p:cNvSpPr txBox="1"/>
          <p:nvPr>
            <p:ph idx="1" type="body"/>
          </p:nvPr>
        </p:nvSpPr>
        <p:spPr>
          <a:xfrm>
            <a:off x="838200" y="1600200"/>
            <a:ext cx="77724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Serialization and Object Streams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Java provides methods for reading and writing complete objects.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makes it easy to save a program's state before closing it and to restore the state when the program is run again.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Objects that are saved between executions of a program are said to be </a:t>
            </a:r>
            <a:r>
              <a:rPr b="1" i="1" lang="en-US" sz="2800" u="none" cap="none" strike="noStrike">
                <a:solidFill>
                  <a:schemeClr val="dk1"/>
                </a:solidFill>
                <a:latin typeface="Tahoma"/>
                <a:ea typeface="Tahoma"/>
                <a:cs typeface="Tahoma"/>
                <a:sym typeface="Tahoma"/>
              </a:rPr>
              <a:t>persistent</a:t>
            </a:r>
            <a:r>
              <a:rPr b="0" i="0" lang="en-US" sz="28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process of writing them to and reading them from a file is called </a:t>
            </a:r>
            <a:r>
              <a:rPr b="1" i="1" lang="en-US" sz="2800" u="none" cap="none" strike="noStrike">
                <a:solidFill>
                  <a:schemeClr val="dk1"/>
                </a:solidFill>
                <a:latin typeface="Tahoma"/>
                <a:ea typeface="Tahoma"/>
                <a:cs typeface="Tahoma"/>
                <a:sym typeface="Tahoma"/>
              </a:rPr>
              <a:t>serialization</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8" name="Shape 948"/>
        <p:cNvGrpSpPr/>
        <p:nvPr/>
      </p:nvGrpSpPr>
      <p:grpSpPr>
        <a:xfrm>
          <a:off x="0" y="0"/>
          <a:ext cx="0" cy="0"/>
          <a:chOff x="0" y="0"/>
          <a:chExt cx="0" cy="0"/>
        </a:xfrm>
      </p:grpSpPr>
      <p:sp>
        <p:nvSpPr>
          <p:cNvPr id="949" name="Google Shape;949;p12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50" name="Google Shape;950;p129"/>
          <p:cNvSpPr txBox="1"/>
          <p:nvPr>
            <p:ph idx="1" type="body"/>
          </p:nvPr>
        </p:nvSpPr>
        <p:spPr>
          <a:xfrm>
            <a:off x="533400" y="1905000"/>
            <a:ext cx="80772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use serialization, a programmer must do two things:</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Make classes serializable. </a:t>
            </a:r>
            <a:endParaRPr/>
          </a:p>
          <a:p>
            <a:pPr indent="-83819" lvl="2" marL="1143000" marR="0" rtl="0" algn="l">
              <a:lnSpc>
                <a:spcPct val="100000"/>
              </a:lnSpc>
              <a:spcBef>
                <a:spcPts val="480"/>
              </a:spcBef>
              <a:spcAft>
                <a:spcPts val="0"/>
              </a:spcAft>
              <a:buClr>
                <a:schemeClr val="hlink"/>
              </a:buClr>
              <a:buSzPts val="2280"/>
              <a:buFont typeface="Noto Sans Symbols"/>
              <a:buNone/>
            </a:pPr>
            <a:r>
              <a:t/>
            </a:r>
            <a:endParaRPr b="0" i="0" sz="24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Write objects using an </a:t>
            </a:r>
            <a:r>
              <a:rPr b="0" i="0" lang="en-US" sz="2400" u="none" cap="none" strike="noStrike">
                <a:solidFill>
                  <a:schemeClr val="dk1"/>
                </a:solidFill>
                <a:latin typeface="Century Gothic"/>
                <a:ea typeface="Century Gothic"/>
                <a:cs typeface="Century Gothic"/>
                <a:sym typeface="Century Gothic"/>
              </a:rPr>
              <a:t>ObjectOutputStream</a:t>
            </a:r>
            <a:r>
              <a:rPr b="0" i="0" lang="en-US" sz="2400" u="none" cap="none" strike="noStrike">
                <a:solidFill>
                  <a:schemeClr val="dk1"/>
                </a:solidFill>
                <a:latin typeface="Tahoma"/>
                <a:ea typeface="Tahoma"/>
                <a:cs typeface="Tahoma"/>
                <a:sym typeface="Tahoma"/>
              </a:rPr>
              <a:t> and read them later using an </a:t>
            </a:r>
            <a:r>
              <a:rPr b="0" i="0" lang="en-US" sz="2400" u="none" cap="none" strike="noStrike">
                <a:solidFill>
                  <a:schemeClr val="dk1"/>
                </a:solidFill>
                <a:latin typeface="Century Gothic"/>
                <a:ea typeface="Century Gothic"/>
                <a:cs typeface="Century Gothic"/>
                <a:sym typeface="Century Gothic"/>
              </a:rPr>
              <a:t>ObjectInputStream</a:t>
            </a:r>
            <a:r>
              <a:rPr b="0" i="0" lang="en-US" sz="2400" u="none" cap="none" strike="noStrike">
                <a:solidFill>
                  <a:schemeClr val="dk1"/>
                </a:solidFill>
                <a:latin typeface="Tahoma"/>
                <a:ea typeface="Tahoma"/>
                <a:cs typeface="Tahoma"/>
                <a:sym typeface="Tahoma"/>
              </a:rPr>
              <a: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4" name="Shape 954"/>
        <p:cNvGrpSpPr/>
        <p:nvPr/>
      </p:nvGrpSpPr>
      <p:grpSpPr>
        <a:xfrm>
          <a:off x="0" y="0"/>
          <a:ext cx="0" cy="0"/>
          <a:chOff x="0" y="0"/>
          <a:chExt cx="0" cy="0"/>
        </a:xfrm>
      </p:grpSpPr>
      <p:sp>
        <p:nvSpPr>
          <p:cNvPr id="955" name="Google Shape;955;p13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56" name="Google Shape;956;p130"/>
          <p:cNvSpPr txBox="1"/>
          <p:nvPr>
            <p:ph idx="1" type="body"/>
          </p:nvPr>
        </p:nvSpPr>
        <p:spPr>
          <a:xfrm>
            <a:off x="609600" y="1676400"/>
            <a:ext cx="79248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serialize the classes used in the student test scores program in Lesson 8, we import the package </a:t>
            </a:r>
            <a:r>
              <a:rPr b="0" i="0" lang="en-US" sz="2400" u="none" cap="none" strike="noStrike">
                <a:solidFill>
                  <a:schemeClr val="dk1"/>
                </a:solidFill>
                <a:latin typeface="Century Gothic"/>
                <a:ea typeface="Century Gothic"/>
                <a:cs typeface="Century Gothic"/>
                <a:sym typeface="Century Gothic"/>
              </a:rPr>
              <a:t>java.io</a:t>
            </a:r>
            <a:r>
              <a:rPr b="0" i="0" lang="en-US" sz="2400" u="none" cap="none" strike="noStrike">
                <a:solidFill>
                  <a:schemeClr val="dk1"/>
                </a:solidFill>
                <a:latin typeface="Tahoma"/>
                <a:ea typeface="Tahoma"/>
                <a:cs typeface="Tahoma"/>
                <a:sym typeface="Tahoma"/>
              </a:rPr>
              <a:t> and add the qualifier </a:t>
            </a:r>
            <a:r>
              <a:rPr b="0" i="0" lang="en-US" sz="2400" u="none" cap="none" strike="noStrike">
                <a:solidFill>
                  <a:schemeClr val="dk1"/>
                </a:solidFill>
                <a:latin typeface="Century Gothic"/>
                <a:ea typeface="Century Gothic"/>
                <a:cs typeface="Century Gothic"/>
                <a:sym typeface="Century Gothic"/>
              </a:rPr>
              <a:t>implements Serializable</a:t>
            </a:r>
            <a:r>
              <a:rPr b="0" i="0" lang="en-US" sz="2400" u="none" cap="none" strike="noStrike">
                <a:solidFill>
                  <a:schemeClr val="dk1"/>
                </a:solidFill>
                <a:latin typeface="Tahoma"/>
                <a:ea typeface="Tahoma"/>
                <a:cs typeface="Tahoma"/>
                <a:sym typeface="Tahoma"/>
              </a:rPr>
              <a:t> to each class's definition:</a:t>
            </a:r>
            <a:endParaRPr/>
          </a:p>
        </p:txBody>
      </p:sp>
      <p:sp>
        <p:nvSpPr>
          <p:cNvPr id="957" name="Google Shape;957;p130"/>
          <p:cNvSpPr txBox="1"/>
          <p:nvPr/>
        </p:nvSpPr>
        <p:spPr>
          <a:xfrm>
            <a:off x="1524000" y="3429000"/>
            <a:ext cx="6934200" cy="3444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import java.io.*;</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public class </a:t>
            </a:r>
            <a:r>
              <a:rPr b="1" i="0" lang="en-US" sz="2000" u="none">
                <a:solidFill>
                  <a:srgbClr val="000000"/>
                </a:solidFill>
                <a:latin typeface="Courier"/>
                <a:ea typeface="Courier"/>
                <a:cs typeface="Courier"/>
                <a:sym typeface="Courier"/>
              </a:rPr>
              <a:t>StudentTestScoresModel</a:t>
            </a:r>
            <a:r>
              <a:rPr b="0" i="0" lang="en-US" sz="2000" u="none">
                <a:solidFill>
                  <a:srgbClr val="000000"/>
                </a:solidFill>
                <a:latin typeface="Courier"/>
                <a:ea typeface="Courier"/>
                <a:cs typeface="Courier"/>
                <a:sym typeface="Courier"/>
              </a:rPr>
              <a:t> </a:t>
            </a:r>
            <a:r>
              <a:rPr b="0" i="0" lang="en-US" sz="2000" u="none">
                <a:solidFill>
                  <a:srgbClr val="0000FF"/>
                </a:solidFill>
                <a:latin typeface="Courier"/>
                <a:ea typeface="Courier"/>
                <a:cs typeface="Courier"/>
                <a:sym typeface="Courier"/>
              </a:rPr>
              <a:t>implements Serializable</a:t>
            </a:r>
            <a:r>
              <a:rPr b="0" i="0" lang="en-US" sz="20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Instance variables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private Student[] students = new Student[10];</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private int       indexSelectedStudent;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private int       studentCount;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1" name="Shape 961"/>
        <p:cNvGrpSpPr/>
        <p:nvPr/>
      </p:nvGrpSpPr>
      <p:grpSpPr>
        <a:xfrm>
          <a:off x="0" y="0"/>
          <a:ext cx="0" cy="0"/>
          <a:chOff x="0" y="0"/>
          <a:chExt cx="0" cy="0"/>
        </a:xfrm>
      </p:grpSpPr>
      <p:sp>
        <p:nvSpPr>
          <p:cNvPr id="962" name="Google Shape;962;p13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63" name="Google Shape;963;p131"/>
          <p:cNvSpPr txBox="1"/>
          <p:nvPr/>
        </p:nvSpPr>
        <p:spPr>
          <a:xfrm>
            <a:off x="1524000" y="1752600"/>
            <a:ext cx="6629400" cy="48545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600"/>
              <a:buFont typeface="Courier"/>
              <a:buNone/>
            </a:pPr>
            <a:r>
              <a:rPr b="0" i="0" lang="en-US" sz="2600" u="none">
                <a:solidFill>
                  <a:srgbClr val="0000FF"/>
                </a:solidFill>
                <a:latin typeface="Courier"/>
                <a:ea typeface="Courier"/>
                <a:cs typeface="Courier"/>
                <a:sym typeface="Courier"/>
              </a:rPr>
              <a:t>import java.io.*</a:t>
            </a:r>
            <a:r>
              <a:rPr b="1" i="0" lang="en-US" sz="2600" u="none">
                <a:solidFill>
                  <a:srgbClr val="0000FF"/>
                </a:solidFill>
                <a:latin typeface="Courier"/>
                <a:ea typeface="Courier"/>
                <a:cs typeface="Courier"/>
                <a:sym typeface="Courier"/>
              </a:rPr>
              <a:t>;</a:t>
            </a:r>
            <a:endParaRPr b="0" i="0" sz="2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public class </a:t>
            </a:r>
            <a:r>
              <a:rPr b="1" i="0" lang="en-US" sz="2600" u="none">
                <a:solidFill>
                  <a:srgbClr val="000000"/>
                </a:solidFill>
                <a:latin typeface="Courier"/>
                <a:ea typeface="Courier"/>
                <a:cs typeface="Courier"/>
                <a:sym typeface="Courier"/>
              </a:rPr>
              <a:t>Student</a:t>
            </a:r>
            <a:r>
              <a:rPr b="0" i="0" lang="en-US" sz="2600" u="none">
                <a:solidFill>
                  <a:srgbClr val="000000"/>
                </a:solidFill>
                <a:latin typeface="Courier"/>
                <a:ea typeface="Courier"/>
                <a:cs typeface="Courier"/>
                <a:sym typeface="Courier"/>
              </a:rPr>
              <a:t> </a:t>
            </a:r>
            <a:r>
              <a:rPr b="0" i="0" lang="en-US" sz="2600" u="none">
                <a:solidFill>
                  <a:srgbClr val="3366FF"/>
                </a:solidFill>
                <a:latin typeface="Courier"/>
                <a:ea typeface="Courier"/>
                <a:cs typeface="Courier"/>
                <a:sym typeface="Courier"/>
              </a:rPr>
              <a:t>implements Serializable</a:t>
            </a:r>
            <a:r>
              <a:rPr b="0" i="0" lang="en-US" sz="26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 Instance variables</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private String name;</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private int[] tests = new int[NUM_TESTS];   </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 . .</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2600"/>
              <a:buFont typeface="Arial"/>
              <a:buNone/>
            </a:pPr>
            <a:r>
              <a:rPr b="0" i="0" lang="en-US" sz="2600" u="none">
                <a:solidFill>
                  <a:srgbClr val="E44C22"/>
                </a:solidFill>
                <a:latin typeface="Arial"/>
                <a:ea typeface="Arial"/>
                <a:cs typeface="Arial"/>
                <a:sym typeface="Arial"/>
              </a:rPr>
              <a:t>}</a:t>
            </a:r>
            <a:r>
              <a:rPr b="0" i="0" lang="en-US" sz="2600" u="none">
                <a:solidFill>
                  <a:schemeClr val="dk1"/>
                </a:solidFill>
                <a:latin typeface="Tahoma"/>
                <a:ea typeface="Tahoma"/>
                <a:cs typeface="Tahoma"/>
                <a:sym typeface="Tahoma"/>
              </a:rPr>
              <a:t>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7" name="Shape 967"/>
        <p:cNvGrpSpPr/>
        <p:nvPr/>
      </p:nvGrpSpPr>
      <p:grpSpPr>
        <a:xfrm>
          <a:off x="0" y="0"/>
          <a:ext cx="0" cy="0"/>
          <a:chOff x="0" y="0"/>
          <a:chExt cx="0" cy="0"/>
        </a:xfrm>
      </p:grpSpPr>
      <p:sp>
        <p:nvSpPr>
          <p:cNvPr id="968" name="Google Shape;968;p13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69" name="Google Shape;969;p132"/>
          <p:cNvSpPr txBox="1"/>
          <p:nvPr>
            <p:ph idx="1" type="body"/>
          </p:nvPr>
        </p:nvSpPr>
        <p:spPr>
          <a:xfrm>
            <a:off x="838200" y="1905000"/>
            <a:ext cx="7467600"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Saving and restoring the program's data involves nothing more than serializing this single object, which we do in the methods </a:t>
            </a:r>
            <a:r>
              <a:rPr b="0" i="0" lang="en-US" sz="2800" u="none" cap="none" strike="noStrike">
                <a:solidFill>
                  <a:schemeClr val="dk1"/>
                </a:solidFill>
                <a:latin typeface="Century Gothic"/>
                <a:ea typeface="Century Gothic"/>
                <a:cs typeface="Century Gothic"/>
                <a:sym typeface="Century Gothic"/>
              </a:rPr>
              <a:t>saveModel</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loadModel</a:t>
            </a:r>
            <a:r>
              <a:rPr b="0" i="0" lang="en-US" sz="28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These methods are activated when the user selects the menu options </a:t>
            </a:r>
            <a:r>
              <a:rPr b="1" i="0" lang="en-US" sz="2800" u="none" cap="none" strike="noStrike">
                <a:solidFill>
                  <a:schemeClr val="dk1"/>
                </a:solidFill>
                <a:latin typeface="Tahoma"/>
                <a:ea typeface="Tahoma"/>
                <a:cs typeface="Tahoma"/>
                <a:sym typeface="Tahoma"/>
              </a:rPr>
              <a:t>File/Save</a:t>
            </a:r>
            <a:r>
              <a:rPr b="0" i="0" lang="en-US" sz="2800" u="none" cap="none" strike="noStrike">
                <a:solidFill>
                  <a:schemeClr val="dk1"/>
                </a:solidFill>
                <a:latin typeface="Tahoma"/>
                <a:ea typeface="Tahoma"/>
                <a:cs typeface="Tahoma"/>
                <a:sym typeface="Tahoma"/>
              </a:rPr>
              <a:t> and </a:t>
            </a:r>
            <a:r>
              <a:rPr b="1" i="0" lang="en-US" sz="2800" u="none" cap="none" strike="noStrike">
                <a:solidFill>
                  <a:schemeClr val="dk1"/>
                </a:solidFill>
                <a:latin typeface="Tahoma"/>
                <a:ea typeface="Tahoma"/>
                <a:cs typeface="Tahoma"/>
                <a:sym typeface="Tahoma"/>
              </a:rPr>
              <a:t>File/Open</a:t>
            </a:r>
            <a:r>
              <a:rPr b="0" i="0" lang="en-US" sz="2800" u="none" cap="none" strike="noStrike">
                <a:solidFill>
                  <a:schemeClr val="dk1"/>
                </a:solidFill>
                <a:latin typeface="Tahoma"/>
                <a:ea typeface="Tahoma"/>
                <a:cs typeface="Tahoma"/>
                <a:sym typeface="Tahoma"/>
              </a:rPr>
              <a:t>, respectively. The additions to the view are in blue type: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3" name="Shape 973"/>
        <p:cNvGrpSpPr/>
        <p:nvPr/>
      </p:nvGrpSpPr>
      <p:grpSpPr>
        <a:xfrm>
          <a:off x="0" y="0"/>
          <a:ext cx="0" cy="0"/>
          <a:chOff x="0" y="0"/>
          <a:chExt cx="0" cy="0"/>
        </a:xfrm>
      </p:grpSpPr>
      <p:sp>
        <p:nvSpPr>
          <p:cNvPr id="974" name="Google Shape;974;p13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75" name="Google Shape;975;p133"/>
          <p:cNvSpPr txBox="1"/>
          <p:nvPr/>
        </p:nvSpPr>
        <p:spPr>
          <a:xfrm>
            <a:off x="1371600" y="1676400"/>
            <a:ext cx="6705600" cy="4968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1" i="0" lang="en-US" sz="2000" u="none">
                <a:solidFill>
                  <a:srgbClr val="000000"/>
                </a:solidFill>
                <a:latin typeface="Courier"/>
                <a:ea typeface="Courier"/>
                <a:cs typeface="Courier"/>
                <a:sym typeface="Courier"/>
              </a:rPr>
              <a:t>import java.io.*;</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import javax.swing.*;</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import BreezySwing.*;</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public class </a:t>
            </a:r>
            <a:r>
              <a:rPr b="1" i="0" lang="en-US" sz="2000" u="none">
                <a:solidFill>
                  <a:srgbClr val="000000"/>
                </a:solidFill>
                <a:latin typeface="Courier"/>
                <a:ea typeface="Courier"/>
                <a:cs typeface="Courier"/>
                <a:sym typeface="Courier"/>
              </a:rPr>
              <a:t>StudentTestScoresView</a:t>
            </a:r>
            <a:r>
              <a:rPr b="0" i="0" lang="en-US" sz="2000" u="none">
                <a:solidFill>
                  <a:srgbClr val="000000"/>
                </a:solidFill>
                <a:latin typeface="Courier"/>
                <a:ea typeface="Courier"/>
                <a:cs typeface="Courier"/>
                <a:sym typeface="Courier"/>
              </a:rPr>
              <a:t> extends GBFrame{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 .</a:t>
            </a:r>
            <a:endParaRPr/>
          </a:p>
          <a:p>
            <a:pPr indent="0" lvl="0" marL="0" marR="0" rtl="0" algn="l">
              <a:lnSpc>
                <a:spcPct val="100000"/>
              </a:lnSpc>
              <a:spcBef>
                <a:spcPts val="0"/>
              </a:spcBef>
              <a:spcAft>
                <a:spcPts val="0"/>
              </a:spcAft>
              <a:buClr>
                <a:srgbClr val="000000"/>
              </a:buClr>
              <a:buSzPts val="2000"/>
              <a:buFont typeface="Courier"/>
              <a:buNone/>
            </a:pPr>
            <a:r>
              <a:rPr b="1" i="0" lang="en-US" sz="2000" u="none">
                <a:solidFill>
                  <a:srgbClr val="000000"/>
                </a:solidFill>
                <a:latin typeface="Courier"/>
                <a:ea typeface="Courier"/>
                <a:cs typeface="Courier"/>
                <a:sym typeface="Courier"/>
              </a:rPr>
              <a:t>   </a:t>
            </a:r>
            <a:r>
              <a:rPr b="0" i="0" lang="en-US" sz="2000" u="none">
                <a:solidFill>
                  <a:srgbClr val="0000FF"/>
                </a:solidFill>
                <a:latin typeface="Courier"/>
                <a:ea typeface="Courier"/>
                <a:cs typeface="Courier"/>
                <a:sym typeface="Courier"/>
              </a:rPr>
              <a:t>private JMenuItem saveModelMI, loadModelMI;</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private StudentTestScoresModel model;</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public StudentTestScoresView(){</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r>
              <a:rPr b="0" i="0" lang="en-US" sz="2000" u="none">
                <a:solidFill>
                  <a:srgbClr val="0000FF"/>
                </a:solidFill>
                <a:latin typeface="Courier"/>
                <a:ea typeface="Courier"/>
                <a:cs typeface="Courier"/>
                <a:sym typeface="Courier"/>
              </a:rPr>
              <a:t>saveModelMI = addMenuItem ("File","Save");</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1" i="0" lang="en-US" sz="2000" u="none">
                <a:solidFill>
                  <a:srgbClr val="0000FF"/>
                </a:solidFill>
                <a:latin typeface="Courier"/>
                <a:ea typeface="Courier"/>
                <a:cs typeface="Courier"/>
                <a:sym typeface="Courier"/>
              </a:rPr>
              <a:t>      </a:t>
            </a:r>
            <a:r>
              <a:rPr b="0" i="0" lang="en-US" sz="2000" u="none">
                <a:solidFill>
                  <a:srgbClr val="0000FF"/>
                </a:solidFill>
                <a:latin typeface="Courier"/>
                <a:ea typeface="Courier"/>
                <a:cs typeface="Courier"/>
                <a:sym typeface="Courier"/>
              </a:rPr>
              <a:t>loadModelMI = addMenuItem ("File","Open");</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00"/>
              </a:buClr>
              <a:buSzPts val="2000"/>
              <a:buFont typeface="Courier"/>
              <a:buNone/>
            </a:pPr>
            <a:r>
              <a:rPr b="1" i="0" lang="en-US" sz="2000" u="none">
                <a:solidFill>
                  <a:srgbClr val="000000"/>
                </a:solidFill>
                <a:latin typeface="Courier"/>
                <a:ea typeface="Courier"/>
                <a:cs typeface="Courier"/>
                <a:sym typeface="Courier"/>
              </a:rPr>
              <a:t> </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00"/>
              </a:buClr>
              <a:buSzPts val="2000"/>
              <a:buFont typeface="Courier"/>
              <a:buNone/>
            </a:pPr>
            <a:r>
              <a:rPr b="1" i="0" lang="en-US" sz="2000" u="none">
                <a:solidFill>
                  <a:srgbClr val="000000"/>
                </a:solidFill>
                <a:latin typeface="Courier"/>
                <a:ea typeface="Courier"/>
                <a:cs typeface="Courier"/>
                <a:sym typeface="Courier"/>
              </a:rPr>
              <a:t>   . .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9" name="Shape 979"/>
        <p:cNvGrpSpPr/>
        <p:nvPr/>
      </p:nvGrpSpPr>
      <p:grpSpPr>
        <a:xfrm>
          <a:off x="0" y="0"/>
          <a:ext cx="0" cy="0"/>
          <a:chOff x="0" y="0"/>
          <a:chExt cx="0" cy="0"/>
        </a:xfrm>
      </p:grpSpPr>
      <p:sp>
        <p:nvSpPr>
          <p:cNvPr id="980" name="Google Shape;980;p13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81" name="Google Shape;981;p134"/>
          <p:cNvSpPr txBox="1"/>
          <p:nvPr/>
        </p:nvSpPr>
        <p:spPr>
          <a:xfrm>
            <a:off x="1371600" y="1752600"/>
            <a:ext cx="6477000" cy="48387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public void menuItemSelected (JMenuItem menuItemObj){</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 .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r>
              <a:rPr b="0" i="0" lang="en-US" sz="2400" u="none">
                <a:solidFill>
                  <a:srgbClr val="0000FF"/>
                </a:solidFill>
                <a:latin typeface="Courier"/>
                <a:ea typeface="Courier"/>
                <a:cs typeface="Courier"/>
                <a:sym typeface="Courier"/>
              </a:rPr>
              <a:t>else if (menuItemObj == saveModelMI) </a:t>
            </a:r>
            <a:endParaRPr b="0" i="0" sz="24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400"/>
              <a:buFont typeface="Courier"/>
              <a:buNone/>
            </a:pPr>
            <a:r>
              <a:rPr b="0" i="0" lang="en-US" sz="2400" u="none">
                <a:solidFill>
                  <a:srgbClr val="0000FF"/>
                </a:solidFill>
                <a:latin typeface="Courier"/>
                <a:ea typeface="Courier"/>
                <a:cs typeface="Courier"/>
                <a:sym typeface="Courier"/>
              </a:rPr>
              <a:t>         saveModel();</a:t>
            </a:r>
            <a:endParaRPr b="0" i="0" sz="24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400"/>
              <a:buFont typeface="Courier"/>
              <a:buNone/>
            </a:pPr>
            <a:r>
              <a:rPr b="0" i="0" lang="en-US" sz="2400" u="none">
                <a:solidFill>
                  <a:srgbClr val="0000FF"/>
                </a:solidFill>
                <a:latin typeface="Courier"/>
                <a:ea typeface="Courier"/>
                <a:cs typeface="Courier"/>
                <a:sym typeface="Courier"/>
              </a:rPr>
              <a:t>      else if (menuItemObj == loadModelMI)</a:t>
            </a:r>
            <a:endParaRPr b="0" i="0" sz="24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400"/>
              <a:buFont typeface="Courier"/>
              <a:buNone/>
            </a:pPr>
            <a:r>
              <a:rPr b="0" i="0" lang="en-US" sz="2400" u="none">
                <a:solidFill>
                  <a:srgbClr val="0000FF"/>
                </a:solidFill>
                <a:latin typeface="Courier"/>
                <a:ea typeface="Courier"/>
                <a:cs typeface="Courier"/>
                <a:sym typeface="Courier"/>
              </a:rPr>
              <a:t>         loadModel();</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 .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 .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None/>
            </a:pPr>
            <a:r>
              <a:t/>
            </a:r>
            <a:endParaRPr b="0" i="0" sz="2400" u="none">
              <a:solidFill>
                <a:srgbClr val="000000"/>
              </a:solidFill>
              <a:latin typeface="Courier"/>
              <a:ea typeface="Courier"/>
              <a:cs typeface="Courier"/>
              <a:sym typeface="Couri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1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pic>
        <p:nvPicPr>
          <p:cNvPr id="241" name="Google Shape;241;p18"/>
          <p:cNvPicPr preferRelativeResize="0"/>
          <p:nvPr/>
        </p:nvPicPr>
        <p:blipFill rotWithShape="1">
          <a:blip r:embed="rId3">
            <a:alphaModFix/>
          </a:blip>
          <a:srcRect b="0" l="0" r="0" t="0"/>
          <a:stretch/>
        </p:blipFill>
        <p:spPr>
          <a:xfrm>
            <a:off x="685800" y="1600200"/>
            <a:ext cx="8001000" cy="5105400"/>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5" name="Shape 985"/>
        <p:cNvGrpSpPr/>
        <p:nvPr/>
      </p:nvGrpSpPr>
      <p:grpSpPr>
        <a:xfrm>
          <a:off x="0" y="0"/>
          <a:ext cx="0" cy="0"/>
          <a:chOff x="0" y="0"/>
          <a:chExt cx="0" cy="0"/>
        </a:xfrm>
      </p:grpSpPr>
      <p:sp>
        <p:nvSpPr>
          <p:cNvPr id="986" name="Google Shape;986;p13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87" name="Google Shape;987;p135"/>
          <p:cNvSpPr txBox="1"/>
          <p:nvPr/>
        </p:nvSpPr>
        <p:spPr>
          <a:xfrm>
            <a:off x="609600" y="1752600"/>
            <a:ext cx="8229600" cy="5273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r>
              <a:rPr b="0" i="0" lang="en-US" sz="2000" u="none">
                <a:solidFill>
                  <a:srgbClr val="0000FF"/>
                </a:solidFill>
                <a:latin typeface="Courier"/>
                <a:ea typeface="Courier"/>
                <a:cs typeface="Courier"/>
                <a:sym typeface="Courier"/>
              </a:rPr>
              <a:t>private void saveModel(){</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String outputFileName;</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 . . use a file dialog to ask the user for the name </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of the output file as explained soon . . .</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try{</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FileOutputStream foStream = new FileOutputStream (outputFileName);</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ObjectOutputStream ooStream = new ObjectOutputStream (foStream);</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ooStream.writeObject (model);</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foStream.flush();</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foStream.close();</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}catch (IOException e){</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messageBox ("Error during output: " + e.toString());</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2000" u="none">
              <a:solidFill>
                <a:srgbClr val="000000"/>
              </a:solidFill>
              <a:latin typeface="Courier"/>
              <a:ea typeface="Courier"/>
              <a:cs typeface="Courier"/>
              <a:sym typeface="Courie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1" name="Shape 991"/>
        <p:cNvGrpSpPr/>
        <p:nvPr/>
      </p:nvGrpSpPr>
      <p:grpSpPr>
        <a:xfrm>
          <a:off x="0" y="0"/>
          <a:ext cx="0" cy="0"/>
          <a:chOff x="0" y="0"/>
          <a:chExt cx="0" cy="0"/>
        </a:xfrm>
      </p:grpSpPr>
      <p:sp>
        <p:nvSpPr>
          <p:cNvPr id="992" name="Google Shape;992;p13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993" name="Google Shape;993;p136"/>
          <p:cNvSpPr txBox="1"/>
          <p:nvPr/>
        </p:nvSpPr>
        <p:spPr>
          <a:xfrm>
            <a:off x="762000" y="1676400"/>
            <a:ext cx="7924800" cy="41148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Courier"/>
              <a:buNone/>
            </a:pPr>
            <a:r>
              <a:rPr b="0" i="0" lang="en-US" sz="2400" u="none">
                <a:solidFill>
                  <a:srgbClr val="0000FF"/>
                </a:solidFill>
                <a:latin typeface="Courier"/>
                <a:ea typeface="Courier"/>
                <a:cs typeface="Courier"/>
                <a:sym typeface="Courier"/>
              </a:rPr>
              <a:t>   </a:t>
            </a:r>
            <a:r>
              <a:rPr b="0" i="0" lang="en-US" sz="2000" u="none">
                <a:solidFill>
                  <a:srgbClr val="0000FF"/>
                </a:solidFill>
                <a:latin typeface="Courier"/>
                <a:ea typeface="Courier"/>
                <a:cs typeface="Courier"/>
                <a:sym typeface="Courier"/>
              </a:rPr>
              <a:t>private void loadModel(){</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String inputFileName;</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 . . use a file dialog to ask the user for the name </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of the input file as explained soon . . .</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try{</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FileInputStream fiStream = new FileInputStream (inputFileName);</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ObjectInputStream oiStream = new ObjectInputStream (fiStream);</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model = (StudentTestScoresModel) oiStream.readObject();</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fiStream.close();</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}catch (Exception e){</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2000" u="none">
              <a:solidFill>
                <a:srgbClr val="000000"/>
              </a:solidFill>
              <a:latin typeface="Courier"/>
              <a:ea typeface="Courier"/>
              <a:cs typeface="Courier"/>
              <a:sym typeface="Courier"/>
            </a:endParaRPr>
          </a:p>
        </p:txBody>
      </p:sp>
      <p:sp>
        <p:nvSpPr>
          <p:cNvPr id="994" name="Google Shape;994;p136"/>
          <p:cNvSpPr txBox="1"/>
          <p:nvPr/>
        </p:nvSpPr>
        <p:spPr>
          <a:xfrm>
            <a:off x="762000" y="5105400"/>
            <a:ext cx="7924800" cy="1616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messageBox ("Error during input: " + e.toString());</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Courier"/>
              <a:buNone/>
            </a:pPr>
            <a:r>
              <a:rPr b="0" i="0" lang="en-US" sz="2000" u="none">
                <a:solidFill>
                  <a:srgbClr val="0000FF"/>
                </a:solidFill>
                <a:latin typeface="Courier"/>
                <a:ea typeface="Courier"/>
                <a:cs typeface="Courier"/>
                <a:sym typeface="Courier"/>
              </a:rPr>
              <a:t>   . . . </a:t>
            </a:r>
            <a:endParaRPr b="0" i="0" sz="20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0000FF"/>
              </a:buClr>
              <a:buSzPts val="2000"/>
              <a:buFont typeface="Arial"/>
              <a:buNone/>
            </a:pPr>
            <a:r>
              <a:rPr b="0" i="0" lang="en-US" sz="2000" u="none">
                <a:solidFill>
                  <a:srgbClr val="0000FF"/>
                </a:solidFill>
                <a:latin typeface="Arial"/>
                <a:ea typeface="Arial"/>
                <a:cs typeface="Arial"/>
                <a:sym typeface="Arial"/>
              </a:rPr>
              <a:t>}</a:t>
            </a:r>
            <a:r>
              <a:rPr b="0" i="0" lang="en-US" sz="2000" u="none">
                <a:solidFill>
                  <a:srgbClr val="E44C22"/>
                </a:solidFill>
                <a:latin typeface="Arial"/>
                <a:ea typeface="Arial"/>
                <a:cs typeface="Arial"/>
                <a:sym typeface="Arial"/>
              </a:rPr>
              <a:t>   </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8" name="Shape 998"/>
        <p:cNvGrpSpPr/>
        <p:nvPr/>
      </p:nvGrpSpPr>
      <p:grpSpPr>
        <a:xfrm>
          <a:off x="0" y="0"/>
          <a:ext cx="0" cy="0"/>
          <a:chOff x="0" y="0"/>
          <a:chExt cx="0" cy="0"/>
        </a:xfrm>
      </p:grpSpPr>
      <p:sp>
        <p:nvSpPr>
          <p:cNvPr id="999" name="Google Shape;999;p13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1000" name="Google Shape;1000;p137"/>
          <p:cNvSpPr txBox="1"/>
          <p:nvPr>
            <p:ph idx="1" type="body"/>
          </p:nvPr>
        </p:nvSpPr>
        <p:spPr>
          <a:xfrm>
            <a:off x="838200" y="1905000"/>
            <a:ext cx="7772400" cy="4267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this code, the method </a:t>
            </a:r>
            <a:r>
              <a:rPr b="0" i="0" lang="en-US" sz="2800" u="none" cap="none" strike="noStrike">
                <a:solidFill>
                  <a:schemeClr val="dk1"/>
                </a:solidFill>
                <a:latin typeface="Century Gothic"/>
                <a:ea typeface="Century Gothic"/>
                <a:cs typeface="Century Gothic"/>
                <a:sym typeface="Century Gothic"/>
              </a:rPr>
              <a:t>writeObject</a:t>
            </a:r>
            <a:r>
              <a:rPr b="0" i="0" lang="en-US" sz="2800" u="none" cap="none" strike="noStrike">
                <a:solidFill>
                  <a:schemeClr val="dk1"/>
                </a:solidFill>
                <a:latin typeface="Tahoma"/>
                <a:ea typeface="Tahoma"/>
                <a:cs typeface="Tahoma"/>
                <a:sym typeface="Tahoma"/>
              </a:rPr>
              <a:t> outputs the </a:t>
            </a:r>
            <a:r>
              <a:rPr b="0" i="0" lang="en-US" sz="2800" u="none" cap="none" strike="noStrike">
                <a:solidFill>
                  <a:schemeClr val="dk1"/>
                </a:solidFill>
                <a:latin typeface="Century Gothic"/>
                <a:ea typeface="Century Gothic"/>
                <a:cs typeface="Century Gothic"/>
                <a:sym typeface="Century Gothic"/>
              </a:rPr>
              <a:t>model</a:t>
            </a:r>
            <a:r>
              <a:rPr b="0" i="0" lang="en-US" sz="2800" u="none" cap="none" strike="noStrike">
                <a:solidFill>
                  <a:schemeClr val="dk1"/>
                </a:solidFill>
                <a:latin typeface="Tahoma"/>
                <a:ea typeface="Tahoma"/>
                <a:cs typeface="Tahoma"/>
                <a:sym typeface="Tahoma"/>
              </a:rPr>
              <a:t> object to the object output stream</a:t>
            </a:r>
            <a:endParaRPr/>
          </a:p>
          <a:p>
            <a:pPr indent="-209550" lvl="1" marL="742950" marR="0" rtl="0" algn="l">
              <a:lnSpc>
                <a:spcPct val="9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triggers automatic serialization of the array of students and each individual student in the array. </a:t>
            </a:r>
            <a:endParaRPr/>
          </a:p>
          <a:p>
            <a:pPr indent="-209550" lvl="1" marL="742950" marR="0" rtl="0" algn="l">
              <a:lnSpc>
                <a:spcPct val="9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method </a:t>
            </a:r>
            <a:r>
              <a:rPr b="0" i="0" lang="en-US" sz="2800" u="none" cap="none" strike="noStrike">
                <a:solidFill>
                  <a:schemeClr val="dk1"/>
                </a:solidFill>
                <a:latin typeface="Century Gothic"/>
                <a:ea typeface="Century Gothic"/>
                <a:cs typeface="Century Gothic"/>
                <a:sym typeface="Century Gothic"/>
              </a:rPr>
              <a:t>readObject</a:t>
            </a:r>
            <a:r>
              <a:rPr b="0" i="0" lang="en-US" sz="2800" u="none" cap="none" strike="noStrike">
                <a:solidFill>
                  <a:schemeClr val="dk1"/>
                </a:solidFill>
                <a:latin typeface="Tahoma"/>
                <a:ea typeface="Tahoma"/>
                <a:cs typeface="Tahoma"/>
                <a:sym typeface="Tahoma"/>
              </a:rPr>
              <a:t> inputs the </a:t>
            </a:r>
            <a:r>
              <a:rPr b="0" i="0" lang="en-US" sz="2800" u="none" cap="none" strike="noStrike">
                <a:solidFill>
                  <a:schemeClr val="dk1"/>
                </a:solidFill>
                <a:latin typeface="Century Gothic"/>
                <a:ea typeface="Century Gothic"/>
                <a:cs typeface="Century Gothic"/>
                <a:sym typeface="Century Gothic"/>
              </a:rPr>
              <a:t>model</a:t>
            </a:r>
            <a:r>
              <a:rPr b="0" i="0" lang="en-US" sz="2800" u="none" cap="none" strike="noStrike">
                <a:solidFill>
                  <a:schemeClr val="dk1"/>
                </a:solidFill>
                <a:latin typeface="Tahoma"/>
                <a:ea typeface="Tahoma"/>
                <a:cs typeface="Tahoma"/>
                <a:sym typeface="Tahoma"/>
              </a:rPr>
              <a:t> object and all its constituent parts from the object input stream.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4" name="Shape 1004"/>
        <p:cNvGrpSpPr/>
        <p:nvPr/>
      </p:nvGrpSpPr>
      <p:grpSpPr>
        <a:xfrm>
          <a:off x="0" y="0"/>
          <a:ext cx="0" cy="0"/>
          <a:chOff x="0" y="0"/>
          <a:chExt cx="0" cy="0"/>
        </a:xfrm>
      </p:grpSpPr>
      <p:sp>
        <p:nvSpPr>
          <p:cNvPr id="1005" name="Google Shape;1005;p13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1006" name="Google Shape;1006;p138"/>
          <p:cNvSpPr txBox="1"/>
          <p:nvPr>
            <p:ph idx="1" type="body"/>
          </p:nvPr>
        </p:nvSpPr>
        <p:spPr>
          <a:xfrm>
            <a:off x="533400" y="1676400"/>
            <a:ext cx="80772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Terminal Input and Output</a:t>
            </a:r>
            <a:endParaRPr/>
          </a:p>
          <a:p>
            <a:pPr indent="-2857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Using the terminal input stream is quite complicated and usually involves the following steps: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Open an </a:t>
            </a:r>
            <a:r>
              <a:rPr b="0" i="0" lang="en-US" sz="2000" u="none" cap="none" strike="noStrike">
                <a:solidFill>
                  <a:schemeClr val="dk1"/>
                </a:solidFill>
                <a:latin typeface="Century Gothic"/>
                <a:ea typeface="Century Gothic"/>
                <a:cs typeface="Century Gothic"/>
                <a:sym typeface="Century Gothic"/>
              </a:rPr>
              <a:t>InputStreamReader</a:t>
            </a:r>
            <a:r>
              <a:rPr b="0" i="0" lang="en-US" sz="2000" u="none" cap="none" strike="noStrike">
                <a:solidFill>
                  <a:schemeClr val="dk1"/>
                </a:solidFill>
                <a:latin typeface="Tahoma"/>
                <a:ea typeface="Tahoma"/>
                <a:cs typeface="Tahoma"/>
                <a:sym typeface="Tahoma"/>
              </a:rPr>
              <a:t> on the object </a:t>
            </a:r>
            <a:r>
              <a:rPr b="0" i="0" lang="en-US" sz="2000" u="none" cap="none" strike="noStrike">
                <a:solidFill>
                  <a:schemeClr val="dk1"/>
                </a:solidFill>
                <a:latin typeface="Century Gothic"/>
                <a:ea typeface="Century Gothic"/>
                <a:cs typeface="Century Gothic"/>
                <a:sym typeface="Century Gothic"/>
              </a:rPr>
              <a:t>System.in</a:t>
            </a:r>
            <a:r>
              <a:rPr b="0" i="0" lang="en-US" sz="2000" u="none" cap="none" strike="noStrike">
                <a:solidFill>
                  <a:schemeClr val="dk1"/>
                </a:solidFill>
                <a:latin typeface="Tahoma"/>
                <a:ea typeface="Tahoma"/>
                <a:cs typeface="Tahoma"/>
                <a:sym typeface="Tahoma"/>
              </a:rPr>
              <a:t>.</a:t>
            </a:r>
            <a:endParaRPr/>
          </a:p>
          <a:p>
            <a:pPr indent="-168275" lvl="2" marL="1143000" marR="0" rtl="0" algn="l">
              <a:lnSpc>
                <a:spcPct val="100000"/>
              </a:lnSpc>
              <a:spcBef>
                <a:spcPts val="200"/>
              </a:spcBef>
              <a:spcAft>
                <a:spcPts val="0"/>
              </a:spcAft>
              <a:buClr>
                <a:schemeClr val="hlink"/>
              </a:buClr>
              <a:buSzPts val="950"/>
              <a:buFont typeface="Noto Sans Symbols"/>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Open a </a:t>
            </a:r>
            <a:r>
              <a:rPr b="0" i="0" lang="en-US" sz="2000" u="none" cap="none" strike="noStrike">
                <a:solidFill>
                  <a:schemeClr val="dk1"/>
                </a:solidFill>
                <a:latin typeface="Century Gothic"/>
                <a:ea typeface="Century Gothic"/>
                <a:cs typeface="Century Gothic"/>
                <a:sym typeface="Century Gothic"/>
              </a:rPr>
              <a:t>BufferedReader</a:t>
            </a:r>
            <a:r>
              <a:rPr b="0" i="0" lang="en-US" sz="2000" u="none" cap="none" strike="noStrike">
                <a:solidFill>
                  <a:schemeClr val="dk1"/>
                </a:solidFill>
                <a:latin typeface="Tahoma"/>
                <a:ea typeface="Tahoma"/>
                <a:cs typeface="Tahoma"/>
                <a:sym typeface="Tahoma"/>
              </a:rPr>
              <a:t> on the resulting input stream reader.</a:t>
            </a:r>
            <a:endParaRPr/>
          </a:p>
          <a:p>
            <a:pPr indent="-168275" lvl="2" marL="1143000" marR="0" rtl="0" algn="l">
              <a:lnSpc>
                <a:spcPct val="100000"/>
              </a:lnSpc>
              <a:spcBef>
                <a:spcPts val="200"/>
              </a:spcBef>
              <a:spcAft>
                <a:spcPts val="0"/>
              </a:spcAft>
              <a:buClr>
                <a:schemeClr val="hlink"/>
              </a:buClr>
              <a:buSzPts val="950"/>
              <a:buFont typeface="Noto Sans Symbols"/>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Use the method </a:t>
            </a:r>
            <a:r>
              <a:rPr b="0" i="0" lang="en-US" sz="2000" u="none" cap="none" strike="noStrike">
                <a:solidFill>
                  <a:schemeClr val="dk1"/>
                </a:solidFill>
                <a:latin typeface="Century Gothic"/>
                <a:ea typeface="Century Gothic"/>
                <a:cs typeface="Century Gothic"/>
                <a:sym typeface="Century Gothic"/>
              </a:rPr>
              <a:t>readLine()</a:t>
            </a:r>
            <a:r>
              <a:rPr b="0" i="0" lang="en-US" sz="2000" u="none" cap="none" strike="noStrike">
                <a:solidFill>
                  <a:schemeClr val="dk1"/>
                </a:solidFill>
                <a:latin typeface="Tahoma"/>
                <a:ea typeface="Tahoma"/>
                <a:cs typeface="Tahoma"/>
                <a:sym typeface="Tahoma"/>
              </a:rPr>
              <a:t> to read a line of text (a String) from the buffered reader.</a:t>
            </a:r>
            <a:endParaRPr/>
          </a:p>
          <a:p>
            <a:pPr indent="-168275" lvl="2" marL="1143000" marR="0" rtl="0" algn="l">
              <a:lnSpc>
                <a:spcPct val="100000"/>
              </a:lnSpc>
              <a:spcBef>
                <a:spcPts val="200"/>
              </a:spcBef>
              <a:spcAft>
                <a:spcPts val="0"/>
              </a:spcAft>
              <a:buClr>
                <a:schemeClr val="hlink"/>
              </a:buClr>
              <a:buSzPts val="950"/>
              <a:buFont typeface="Noto Sans Symbols"/>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Convert this string to a primitive data type as appropriate.</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0" name="Shape 1010"/>
        <p:cNvGrpSpPr/>
        <p:nvPr/>
      </p:nvGrpSpPr>
      <p:grpSpPr>
        <a:xfrm>
          <a:off x="0" y="0"/>
          <a:ext cx="0" cy="0"/>
          <a:chOff x="0" y="0"/>
          <a:chExt cx="0" cy="0"/>
        </a:xfrm>
      </p:grpSpPr>
      <p:sp>
        <p:nvSpPr>
          <p:cNvPr id="1011" name="Google Shape;1011;p13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1012" name="Google Shape;1012;p139"/>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The following program uses the three terminal streams in a brief interaction with the user:</a:t>
            </a:r>
            <a:r>
              <a:rPr b="0" i="0" lang="en-US" sz="3200" u="none">
                <a:solidFill>
                  <a:schemeClr val="dk1"/>
                </a:solidFill>
                <a:latin typeface="Tahoma"/>
                <a:ea typeface="Tahoma"/>
                <a:cs typeface="Tahoma"/>
                <a:sym typeface="Tahoma"/>
              </a:rPr>
              <a:t> </a:t>
            </a:r>
            <a:endParaRPr/>
          </a:p>
        </p:txBody>
      </p:sp>
      <p:sp>
        <p:nvSpPr>
          <p:cNvPr id="1013" name="Google Shape;1013;p139"/>
          <p:cNvSpPr txBox="1"/>
          <p:nvPr/>
        </p:nvSpPr>
        <p:spPr>
          <a:xfrm>
            <a:off x="1371600" y="2514600"/>
            <a:ext cx="6400800" cy="41370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TestTerminal.java</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A simple demonstration of terminal I/O.</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import java.io.*;</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public class </a:t>
            </a:r>
            <a:r>
              <a:rPr b="1" i="0" lang="en-US" sz="1900" u="none">
                <a:solidFill>
                  <a:srgbClr val="000000"/>
                </a:solidFill>
                <a:latin typeface="Courier"/>
                <a:ea typeface="Courier"/>
                <a:cs typeface="Courier"/>
                <a:sym typeface="Courier"/>
              </a:rPr>
              <a:t>TestTerminal</a:t>
            </a:r>
            <a:r>
              <a:rPr b="0" i="0" lang="en-US" sz="19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public static void main (String[] args){</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String name;</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int age;</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double weight;</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while (true){</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7" name="Shape 1017"/>
        <p:cNvGrpSpPr/>
        <p:nvPr/>
      </p:nvGrpSpPr>
      <p:grpSpPr>
        <a:xfrm>
          <a:off x="0" y="0"/>
          <a:ext cx="0" cy="0"/>
          <a:chOff x="0" y="0"/>
          <a:chExt cx="0" cy="0"/>
        </a:xfrm>
      </p:grpSpPr>
      <p:sp>
        <p:nvSpPr>
          <p:cNvPr id="1018" name="Google Shape;1018;p14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1019" name="Google Shape;1019;p140"/>
          <p:cNvSpPr txBox="1"/>
          <p:nvPr/>
        </p:nvSpPr>
        <p:spPr>
          <a:xfrm>
            <a:off x="685800" y="1828800"/>
            <a:ext cx="8153400" cy="43370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a:t>
            </a:r>
            <a:r>
              <a:rPr b="0" i="0" lang="en-US" sz="2100" u="none">
                <a:solidFill>
                  <a:srgbClr val="000000"/>
                </a:solidFill>
                <a:latin typeface="Courier"/>
                <a:ea typeface="Courier"/>
                <a:cs typeface="Courier"/>
                <a:sym typeface="Courier"/>
              </a:rPr>
              <a:t>try{</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//Instantiate a buffered reader on System.in</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InputStreamReader reader = new InputStreamReader(System.in);</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BufferedReader buffer = new BufferedReader(reader);</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//Prompt the user for a name.</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//Read the name and save it in a string variable.</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System.out.print("\nEnter your name or \"quit\": ");</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name = buffer.readLine();</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//Break if name equals "quit"</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if (name.equals ("quit")) break;</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3" name="Shape 1023"/>
        <p:cNvGrpSpPr/>
        <p:nvPr/>
      </p:nvGrpSpPr>
      <p:grpSpPr>
        <a:xfrm>
          <a:off x="0" y="0"/>
          <a:ext cx="0" cy="0"/>
          <a:chOff x="0" y="0"/>
          <a:chExt cx="0" cy="0"/>
        </a:xfrm>
      </p:grpSpPr>
      <p:sp>
        <p:nvSpPr>
          <p:cNvPr id="1024" name="Google Shape;1024;p14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1025" name="Google Shape;1025;p141"/>
          <p:cNvSpPr txBox="1"/>
          <p:nvPr/>
        </p:nvSpPr>
        <p:spPr>
          <a:xfrm>
            <a:off x="685800" y="1676400"/>
            <a:ext cx="8153400" cy="44767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//Prompt the user for an age.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//Read the age as a string, convert it to an integer, and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//store it in an int variable.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System.out.print("Enter your age: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age = (Integer.valueOf(buffer.readLine())).intValue();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//Prompt the user for a weight.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//Read the weight as a string, convert it to a double,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//and store it in a double variable.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System.out.print("Enter your weight: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weight = (Double.valueOf(buffer.readLine())).doubleValue();</a:t>
            </a:r>
            <a:endParaRPr/>
          </a:p>
          <a:p>
            <a:pPr indent="0" lvl="0" marL="0" marR="0" rtl="0" algn="l">
              <a:lnSpc>
                <a:spcPct val="100000"/>
              </a:lnSpc>
              <a:spcBef>
                <a:spcPts val="0"/>
              </a:spcBef>
              <a:spcAft>
                <a:spcPts val="0"/>
              </a:spcAft>
              <a:buNone/>
            </a:pPr>
            <a:r>
              <a:t/>
            </a:r>
            <a:endParaRPr b="0" i="0" sz="2200" u="none">
              <a:solidFill>
                <a:srgbClr val="000000"/>
              </a:solidFill>
              <a:latin typeface="Courier"/>
              <a:ea typeface="Courier"/>
              <a:cs typeface="Courier"/>
              <a:sym typeface="Courie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9" name="Shape 1029"/>
        <p:cNvGrpSpPr/>
        <p:nvPr/>
      </p:nvGrpSpPr>
      <p:grpSpPr>
        <a:xfrm>
          <a:off x="0" y="0"/>
          <a:ext cx="0" cy="0"/>
          <a:chOff x="0" y="0"/>
          <a:chExt cx="0" cy="0"/>
        </a:xfrm>
      </p:grpSpPr>
      <p:sp>
        <p:nvSpPr>
          <p:cNvPr id="1030" name="Google Shape;1030;p14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1031" name="Google Shape;1031;p142"/>
          <p:cNvSpPr txBox="1"/>
          <p:nvPr/>
        </p:nvSpPr>
        <p:spPr>
          <a:xfrm>
            <a:off x="838200" y="1676400"/>
            <a:ext cx="7772400" cy="50657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            </a:t>
            </a:r>
            <a:r>
              <a:rPr b="0" i="0" lang="en-US" sz="1900" u="none">
                <a:solidFill>
                  <a:srgbClr val="000000"/>
                </a:solidFill>
                <a:latin typeface="Courier"/>
                <a:ea typeface="Courier"/>
                <a:cs typeface="Courier"/>
                <a:sym typeface="Courier"/>
              </a:rPr>
              <a:t>//Output the results</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if (age &lt;= 15)</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System.err.println</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("Sorry: use of this program is restricted to those over 15!");</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System.out.println</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(name + ", age " + age + ", weight " + weight);</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}catch(Exception e){</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//Flag input errors</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System.err.println("Input error -- " + e.toString());</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System.out.println("Done");</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5" name="Shape 1035"/>
        <p:cNvGrpSpPr/>
        <p:nvPr/>
      </p:nvGrpSpPr>
      <p:grpSpPr>
        <a:xfrm>
          <a:off x="0" y="0"/>
          <a:ext cx="0" cy="0"/>
          <a:chOff x="0" y="0"/>
          <a:chExt cx="0" cy="0"/>
        </a:xfrm>
      </p:grpSpPr>
      <p:sp>
        <p:nvSpPr>
          <p:cNvPr id="1036" name="Google Shape;1036;p14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1037" name="Google Shape;1037;p143"/>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A sample session with this program is shown in Figure 20-14:</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p:txBody>
      </p:sp>
      <p:pic>
        <p:nvPicPr>
          <p:cNvPr id="1038" name="Google Shape;1038;p143"/>
          <p:cNvPicPr preferRelativeResize="0"/>
          <p:nvPr/>
        </p:nvPicPr>
        <p:blipFill rotWithShape="1">
          <a:blip r:embed="rId3">
            <a:alphaModFix/>
          </a:blip>
          <a:srcRect b="0" l="0" r="0" t="0"/>
          <a:stretch/>
        </p:blipFill>
        <p:spPr>
          <a:xfrm>
            <a:off x="1524000" y="2743200"/>
            <a:ext cx="5943600" cy="3657600"/>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2" name="Shape 1042"/>
        <p:cNvGrpSpPr/>
        <p:nvPr/>
      </p:nvGrpSpPr>
      <p:grpSpPr>
        <a:xfrm>
          <a:off x="0" y="0"/>
          <a:ext cx="0" cy="0"/>
          <a:chOff x="0" y="0"/>
          <a:chExt cx="0" cy="0"/>
        </a:xfrm>
      </p:grpSpPr>
      <p:sp>
        <p:nvSpPr>
          <p:cNvPr id="1043" name="Google Shape;1043;p14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1044" name="Google Shape;1044;p144"/>
          <p:cNvSpPr txBox="1"/>
          <p:nvPr>
            <p:ph idx="1" type="body"/>
          </p:nvPr>
        </p:nvSpPr>
        <p:spPr>
          <a:xfrm>
            <a:off x="609600" y="1676400"/>
            <a:ext cx="77724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If a file dialog is used, the user can browse through the computer's directory structure to find a desired file name or can back out by canceling the dialog.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Figure 20-15 shows a typical file dialog as supported by Swing's </a:t>
            </a:r>
            <a:r>
              <a:rPr b="0" i="0" lang="en-US" sz="2800" u="none" cap="none" strike="noStrike">
                <a:solidFill>
                  <a:schemeClr val="dk1"/>
                </a:solidFill>
                <a:latin typeface="Century Gothic"/>
                <a:ea typeface="Century Gothic"/>
                <a:cs typeface="Century Gothic"/>
                <a:sym typeface="Century Gothic"/>
              </a:rPr>
              <a:t>JFileChooser</a:t>
            </a:r>
            <a:r>
              <a:rPr b="0" i="0" lang="en-US" sz="2800" u="none" cap="none" strike="noStrike">
                <a:solidFill>
                  <a:schemeClr val="dk1"/>
                </a:solidFill>
                <a:latin typeface="Tahoma"/>
                <a:ea typeface="Tahoma"/>
                <a:cs typeface="Tahoma"/>
                <a:sym typeface="Tahoma"/>
              </a:rPr>
              <a:t> class.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Table 20-4 lists important </a:t>
            </a:r>
            <a:r>
              <a:rPr b="0" i="0" lang="en-US" sz="2800" u="none" cap="none" strike="noStrike">
                <a:solidFill>
                  <a:schemeClr val="dk1"/>
                </a:solidFill>
                <a:latin typeface="Century Gothic"/>
                <a:ea typeface="Century Gothic"/>
                <a:cs typeface="Century Gothic"/>
                <a:sym typeface="Century Gothic"/>
              </a:rPr>
              <a:t>JFileChooser</a:t>
            </a:r>
            <a:r>
              <a:rPr b="0" i="0" lang="en-US" sz="2800" u="none" cap="none" strike="noStrike">
                <a:solidFill>
                  <a:schemeClr val="dk1"/>
                </a:solidFill>
                <a:latin typeface="Tahoma"/>
                <a:ea typeface="Tahoma"/>
                <a:cs typeface="Tahoma"/>
                <a:sym typeface="Tahoma"/>
              </a:rPr>
              <a:t> methods.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47" name="Google Shape;247;p19"/>
          <p:cNvSpPr txBox="1"/>
          <p:nvPr>
            <p:ph idx="1" type="body"/>
          </p:nvPr>
        </p:nvSpPr>
        <p:spPr>
          <a:xfrm>
            <a:off x="838200" y="1905000"/>
            <a:ext cx="7772400" cy="4800600"/>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58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There are also the methods </a:t>
            </a:r>
            <a:r>
              <a:rPr b="0" i="0" lang="en-US" sz="2400" u="none" cap="none" strike="noStrike">
                <a:solidFill>
                  <a:schemeClr val="dk1"/>
                </a:solidFill>
                <a:latin typeface="Century Gothic"/>
                <a:ea typeface="Century Gothic"/>
                <a:cs typeface="Century Gothic"/>
                <a:sym typeface="Century Gothic"/>
              </a:rPr>
              <a:t>fillArc</a:t>
            </a:r>
            <a:r>
              <a:rPr b="0" i="0" lang="en-US" sz="2400" u="none" cap="none" strike="noStrike">
                <a:solidFill>
                  <a:schemeClr val="dk1"/>
                </a:solidFill>
                <a:latin typeface="Tahoma"/>
                <a:ea typeface="Tahoma"/>
                <a:cs typeface="Tahoma"/>
                <a:sym typeface="Tahoma"/>
              </a:rPr>
              <a:t>, </a:t>
            </a:r>
            <a:r>
              <a:rPr b="0" i="0" lang="en-US" sz="2400" u="none" cap="none" strike="noStrike">
                <a:solidFill>
                  <a:schemeClr val="dk1"/>
                </a:solidFill>
                <a:latin typeface="Century Gothic"/>
                <a:ea typeface="Century Gothic"/>
                <a:cs typeface="Century Gothic"/>
                <a:sym typeface="Century Gothic"/>
              </a:rPr>
              <a:t>fillRect</a:t>
            </a:r>
            <a:r>
              <a:rPr b="0" i="0" lang="en-US" sz="2400" u="none" cap="none" strike="noStrike">
                <a:solidFill>
                  <a:schemeClr val="dk1"/>
                </a:solidFill>
                <a:latin typeface="Tahoma"/>
                <a:ea typeface="Tahoma"/>
                <a:cs typeface="Tahoma"/>
                <a:sym typeface="Tahoma"/>
              </a:rPr>
              <a:t>, and </a:t>
            </a:r>
            <a:r>
              <a:rPr b="0" i="0" lang="en-US" sz="2400" u="none" cap="none" strike="noStrike">
                <a:solidFill>
                  <a:schemeClr val="dk1"/>
                </a:solidFill>
                <a:latin typeface="Century Gothic"/>
                <a:ea typeface="Century Gothic"/>
                <a:cs typeface="Century Gothic"/>
                <a:sym typeface="Century Gothic"/>
              </a:rPr>
              <a:t>fillOval</a:t>
            </a:r>
            <a:r>
              <a:rPr b="0" i="0" lang="en-US" sz="2400" u="none" cap="none" strike="noStrike">
                <a:solidFill>
                  <a:schemeClr val="dk1"/>
                </a:solidFill>
                <a:latin typeface="Tahoma"/>
                <a:ea typeface="Tahoma"/>
                <a:cs typeface="Tahoma"/>
                <a:sym typeface="Tahoma"/>
              </a:rPr>
              <a:t>, which draw filled shapes.</a:t>
            </a:r>
            <a:endParaRPr/>
          </a:p>
        </p:txBody>
      </p:sp>
      <p:pic>
        <p:nvPicPr>
          <p:cNvPr id="248" name="Google Shape;248;p19"/>
          <p:cNvPicPr preferRelativeResize="0"/>
          <p:nvPr/>
        </p:nvPicPr>
        <p:blipFill rotWithShape="1">
          <a:blip r:embed="rId3">
            <a:alphaModFix/>
          </a:blip>
          <a:srcRect b="0" l="0" r="0" t="0"/>
          <a:stretch/>
        </p:blipFill>
        <p:spPr>
          <a:xfrm>
            <a:off x="762000" y="1624012"/>
            <a:ext cx="8001000" cy="4014787"/>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8" name="Shape 1048"/>
        <p:cNvGrpSpPr/>
        <p:nvPr/>
      </p:nvGrpSpPr>
      <p:grpSpPr>
        <a:xfrm>
          <a:off x="0" y="0"/>
          <a:ext cx="0" cy="0"/>
          <a:chOff x="0" y="0"/>
          <a:chExt cx="0" cy="0"/>
        </a:xfrm>
      </p:grpSpPr>
      <p:sp>
        <p:nvSpPr>
          <p:cNvPr id="1049" name="Google Shape;1049;p14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pic>
        <p:nvPicPr>
          <p:cNvPr id="1050" name="Google Shape;1050;p145"/>
          <p:cNvPicPr preferRelativeResize="0"/>
          <p:nvPr/>
        </p:nvPicPr>
        <p:blipFill rotWithShape="1">
          <a:blip r:embed="rId3">
            <a:alphaModFix/>
          </a:blip>
          <a:srcRect b="0" l="0" r="0" t="0"/>
          <a:stretch/>
        </p:blipFill>
        <p:spPr>
          <a:xfrm>
            <a:off x="1295400" y="1819275"/>
            <a:ext cx="6705600" cy="4505325"/>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4" name="Shape 1054"/>
        <p:cNvGrpSpPr/>
        <p:nvPr/>
      </p:nvGrpSpPr>
      <p:grpSpPr>
        <a:xfrm>
          <a:off x="0" y="0"/>
          <a:ext cx="0" cy="0"/>
          <a:chOff x="0" y="0"/>
          <a:chExt cx="0" cy="0"/>
        </a:xfrm>
      </p:grpSpPr>
      <p:sp>
        <p:nvSpPr>
          <p:cNvPr id="1055" name="Google Shape;1055;p14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pic>
        <p:nvPicPr>
          <p:cNvPr id="1056" name="Google Shape;1056;p146"/>
          <p:cNvPicPr preferRelativeResize="0"/>
          <p:nvPr/>
        </p:nvPicPr>
        <p:blipFill rotWithShape="1">
          <a:blip r:embed="rId3">
            <a:alphaModFix/>
          </a:blip>
          <a:srcRect b="0" l="0" r="0" t="0"/>
          <a:stretch/>
        </p:blipFill>
        <p:spPr>
          <a:xfrm>
            <a:off x="685800" y="1600200"/>
            <a:ext cx="8077200" cy="5029200"/>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0" name="Shape 1060"/>
        <p:cNvGrpSpPr/>
        <p:nvPr/>
      </p:nvGrpSpPr>
      <p:grpSpPr>
        <a:xfrm>
          <a:off x="0" y="0"/>
          <a:ext cx="0" cy="0"/>
          <a:chOff x="0" y="0"/>
          <a:chExt cx="0" cy="0"/>
        </a:xfrm>
      </p:grpSpPr>
      <p:sp>
        <p:nvSpPr>
          <p:cNvPr id="1061" name="Google Shape;1061;p14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1062" name="Google Shape;1062;p147"/>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following code segment displays a file dialog for an input file.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After the dialog closes, the code displays the file name if the user did not cancel the dialog; otherwise, the code displays a message saying the dialog was canceled. </a:t>
            </a:r>
            <a:endParaRPr/>
          </a:p>
        </p:txBody>
      </p:sp>
      <p:sp>
        <p:nvSpPr>
          <p:cNvPr id="1063" name="Google Shape;1063;p147"/>
          <p:cNvSpPr txBox="1"/>
          <p:nvPr/>
        </p:nvSpPr>
        <p:spPr>
          <a:xfrm>
            <a:off x="1371600" y="3581400"/>
            <a:ext cx="6324600" cy="311308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JFileChooser chooser = new JFileChooser("c:\\Javafiles");</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int result = chooser.showOpenDialog(this);</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if (result = JFileChooser.CANCEL_OPTION)</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messageBox ("The dialog was cancelled.");</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else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try{</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File file = chooser.getSelectedFile();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messageBox ("File name: " + file.getName());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}catch(Exception 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messageBox("Error opening input file " + e.toString());</a:t>
            </a:r>
            <a:endParaRPr/>
          </a:p>
          <a:p>
            <a:pPr indent="0" lvl="0" marL="0" marR="0" rtl="0" algn="l">
              <a:lnSpc>
                <a:spcPct val="100000"/>
              </a:lnSpc>
              <a:spcBef>
                <a:spcPts val="0"/>
              </a:spcBef>
              <a:spcAft>
                <a:spcPts val="0"/>
              </a:spcAft>
              <a:buClr>
                <a:srgbClr val="E44C22"/>
              </a:buClr>
              <a:buSzPts val="1800"/>
              <a:buFont typeface="Arial"/>
              <a:buNone/>
            </a:pPr>
            <a:r>
              <a:rPr b="0" i="0" lang="en-US" sz="1800" u="none">
                <a:solidFill>
                  <a:srgbClr val="E44C22"/>
                </a:solidFill>
                <a:latin typeface="Arial"/>
                <a:ea typeface="Arial"/>
                <a:cs typeface="Arial"/>
                <a:sym typeface="Arial"/>
              </a:rPr>
              <a:t>   </a:t>
            </a:r>
            <a:r>
              <a:rPr b="0" i="0" lang="en-US" sz="1800" u="none">
                <a:solidFill>
                  <a:schemeClr val="dk1"/>
                </a:solidFill>
                <a:latin typeface="Arial"/>
                <a:ea typeface="Arial"/>
                <a:cs typeface="Arial"/>
                <a:sym typeface="Arial"/>
              </a:rPr>
              <a:t>}</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7" name="Shape 1067"/>
        <p:cNvGrpSpPr/>
        <p:nvPr/>
      </p:nvGrpSpPr>
      <p:grpSpPr>
        <a:xfrm>
          <a:off x="0" y="0"/>
          <a:ext cx="0" cy="0"/>
          <a:chOff x="0" y="0"/>
          <a:chExt cx="0" cy="0"/>
        </a:xfrm>
      </p:grpSpPr>
      <p:sp>
        <p:nvSpPr>
          <p:cNvPr id="1068" name="Google Shape;1068;p14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20.4  Other Input/Output Situations</a:t>
            </a:r>
            <a:endParaRPr/>
          </a:p>
        </p:txBody>
      </p:sp>
      <p:sp>
        <p:nvSpPr>
          <p:cNvPr id="1069" name="Google Shape;1069;p148"/>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following is a segment that combines opening the file and processing its data:</a:t>
            </a:r>
            <a:endParaRPr/>
          </a:p>
        </p:txBody>
      </p:sp>
      <p:sp>
        <p:nvSpPr>
          <p:cNvPr id="1070" name="Google Shape;1070;p148"/>
          <p:cNvSpPr txBox="1"/>
          <p:nvPr/>
        </p:nvSpPr>
        <p:spPr>
          <a:xfrm>
            <a:off x="1143000" y="2667000"/>
            <a:ext cx="6934200" cy="47815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JFileChooser chooser = new JFileChooser("c:\\Javafiles");</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int result = chooser.showOpenDialog(this);</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if (result == JFileChooser.APPROVE_OPTION)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try{</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File file = chooser.getSelectedFile();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FileInputStream stream = new FileInputStream (file);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processData (stream);</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stream.close();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r>
              <a:rPr b="0" i="0" lang="en-US" sz="2200" u="none">
                <a:solidFill>
                  <a:srgbClr val="000000"/>
                </a:solidFill>
                <a:latin typeface="Courier New"/>
                <a:ea typeface="Courier New"/>
                <a:cs typeface="Courier New"/>
                <a:sym typeface="Courier New"/>
              </a:rPr>
              <a:t>catch </a:t>
            </a:r>
            <a:r>
              <a:rPr b="0" i="0" lang="en-US" sz="2200" u="none">
                <a:solidFill>
                  <a:srgbClr val="000000"/>
                </a:solidFill>
                <a:latin typeface="Courier"/>
                <a:ea typeface="Courier"/>
                <a:cs typeface="Courier"/>
                <a:sym typeface="Courier"/>
              </a:rPr>
              <a:t>(IOException 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messageBox ("Error opening input file " + e.toString());</a:t>
            </a:r>
            <a:endParaRPr/>
          </a:p>
          <a:p>
            <a:pPr indent="0" lvl="0" marL="0" marR="0" rtl="0" algn="l">
              <a:lnSpc>
                <a:spcPct val="100000"/>
              </a:lnSpc>
              <a:spcBef>
                <a:spcPts val="0"/>
              </a:spcBef>
              <a:spcAft>
                <a:spcPts val="0"/>
              </a:spcAft>
              <a:buClr>
                <a:srgbClr val="E44C22"/>
              </a:buClr>
              <a:buSzPts val="2200"/>
              <a:buFont typeface="Arial"/>
              <a:buNone/>
            </a:pPr>
            <a:r>
              <a:rPr b="0" i="0" lang="en-US" sz="2200" u="none">
                <a:solidFill>
                  <a:srgbClr val="E44C22"/>
                </a:solidFill>
                <a:latin typeface="Arial"/>
                <a:ea typeface="Arial"/>
                <a:cs typeface="Arial"/>
                <a:sym typeface="Arial"/>
              </a:rPr>
              <a:t>   </a:t>
            </a:r>
            <a:r>
              <a:rPr b="0" i="0" lang="en-US" sz="2200" u="none">
                <a:solidFill>
                  <a:schemeClr val="dk1"/>
                </a:solidFill>
                <a:latin typeface="Arial"/>
                <a:ea typeface="Arial"/>
                <a:cs typeface="Arial"/>
                <a:sym typeface="Arial"/>
              </a:rPr>
              <a:t>}</a:t>
            </a:r>
            <a:r>
              <a:rPr b="0" i="0" lang="en-US" sz="2200" u="none">
                <a:solidFill>
                  <a:schemeClr val="dk1"/>
                </a:solidFill>
                <a:latin typeface="Tahoma"/>
                <a:ea typeface="Tahoma"/>
                <a:cs typeface="Tahoma"/>
                <a:sym typeface="Tahoma"/>
              </a:rPr>
              <a:t>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4" name="Shape 1074"/>
        <p:cNvGrpSpPr/>
        <p:nvPr/>
      </p:nvGrpSpPr>
      <p:grpSpPr>
        <a:xfrm>
          <a:off x="0" y="0"/>
          <a:ext cx="0" cy="0"/>
          <a:chOff x="0" y="0"/>
          <a:chExt cx="0" cy="0"/>
        </a:xfrm>
      </p:grpSpPr>
      <p:sp>
        <p:nvSpPr>
          <p:cNvPr id="1075" name="Google Shape;1075;p149"/>
          <p:cNvSpPr txBox="1"/>
          <p:nvPr>
            <p:ph type="ctrTitle"/>
          </p:nvPr>
        </p:nvSpPr>
        <p:spPr>
          <a:xfrm>
            <a:off x="990600" y="1981200"/>
            <a:ext cx="6934200" cy="3200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000"/>
              <a:buFont typeface="Tahoma"/>
              <a:buNone/>
            </a:pP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5000" u="none">
                <a:solidFill>
                  <a:schemeClr val="dk2"/>
                </a:solidFill>
                <a:latin typeface="Tahoma"/>
                <a:ea typeface="Tahoma"/>
                <a:cs typeface="Tahoma"/>
                <a:sym typeface="Tahoma"/>
              </a:rPr>
              <a:t>Lesson 21: </a:t>
            </a: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5000" u="none">
                <a:solidFill>
                  <a:schemeClr val="dk2"/>
                </a:solidFill>
                <a:latin typeface="Tahoma"/>
                <a:ea typeface="Tahoma"/>
                <a:cs typeface="Tahoma"/>
                <a:sym typeface="Tahoma"/>
              </a:rPr>
              <a:t> </a:t>
            </a:r>
            <a:r>
              <a:rPr b="1" i="0" lang="en-US" sz="4800" u="none">
                <a:solidFill>
                  <a:schemeClr val="dk2"/>
                </a:solidFill>
                <a:latin typeface="Tahoma"/>
                <a:ea typeface="Tahoma"/>
                <a:cs typeface="Tahoma"/>
                <a:sym typeface="Tahoma"/>
              </a:rPr>
              <a:t>Introduction to HTML and Applets</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9" name="Shape 1079"/>
        <p:cNvGrpSpPr/>
        <p:nvPr/>
      </p:nvGrpSpPr>
      <p:grpSpPr>
        <a:xfrm>
          <a:off x="0" y="0"/>
          <a:ext cx="0" cy="0"/>
          <a:chOff x="0" y="0"/>
          <a:chExt cx="0" cy="0"/>
        </a:xfrm>
      </p:grpSpPr>
      <p:sp>
        <p:nvSpPr>
          <p:cNvPr id="1080" name="Google Shape;1080;p150"/>
          <p:cNvSpPr txBox="1"/>
          <p:nvPr>
            <p:ph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21:  Introduction to HMTL and Applets</a:t>
            </a:r>
            <a:endParaRPr/>
          </a:p>
        </p:txBody>
      </p:sp>
      <p:sp>
        <p:nvSpPr>
          <p:cNvPr id="1081" name="Google Shape;1081;p150"/>
          <p:cNvSpPr txBox="1"/>
          <p:nvPr>
            <p:ph idx="1" type="body"/>
          </p:nvPr>
        </p:nvSpPr>
        <p:spPr>
          <a:xfrm>
            <a:off x="685800" y="1600200"/>
            <a:ext cx="79248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Objectives:</a:t>
            </a:r>
            <a:endParaRPr/>
          </a:p>
          <a:p>
            <a:pPr indent="-342900" lvl="0" marL="342900" marR="0" rtl="0" algn="l">
              <a:lnSpc>
                <a:spcPct val="100000"/>
              </a:lnSpc>
              <a:spcBef>
                <a:spcPts val="200"/>
              </a:spcBef>
              <a:spcAft>
                <a:spcPts val="0"/>
              </a:spcAft>
              <a:buClr>
                <a:schemeClr val="dk1"/>
              </a:buClr>
              <a:buSzPts val="1000"/>
              <a:buFont typeface="Tahoma"/>
              <a:buNone/>
            </a:pPr>
            <a:r>
              <a:t/>
            </a:r>
            <a:endParaRPr b="1" i="0" sz="10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Understand the basic features of hypertext, hypermedia, and the World-Wide Web.</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Use basic HTML markup tags to format text for a Web page.</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Construct an HTML list and an HTML table to represent a linear sequence of items and a two-dimensional grid of items, respectively.</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Use the appropriate markup tags to include images in Web pages.</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5" name="Shape 1085"/>
        <p:cNvGrpSpPr/>
        <p:nvPr/>
      </p:nvGrpSpPr>
      <p:grpSpPr>
        <a:xfrm>
          <a:off x="0" y="0"/>
          <a:ext cx="0" cy="0"/>
          <a:chOff x="0" y="0"/>
          <a:chExt cx="0" cy="0"/>
        </a:xfrm>
      </p:grpSpPr>
      <p:sp>
        <p:nvSpPr>
          <p:cNvPr id="1086" name="Google Shape;1086;p151"/>
          <p:cNvSpPr txBox="1"/>
          <p:nvPr>
            <p:ph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21:  Introduction to HMTL and Applets</a:t>
            </a:r>
            <a:endParaRPr/>
          </a:p>
        </p:txBody>
      </p:sp>
      <p:sp>
        <p:nvSpPr>
          <p:cNvPr id="1087" name="Google Shape;1087;p151"/>
          <p:cNvSpPr txBox="1"/>
          <p:nvPr>
            <p:ph idx="1" type="body"/>
          </p:nvPr>
        </p:nvSpPr>
        <p:spPr>
          <a:xfrm>
            <a:off x="685800" y="1600200"/>
            <a:ext cx="79248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Objectives:</a:t>
            </a:r>
            <a:endParaRPr/>
          </a:p>
          <a:p>
            <a:pPr indent="-342900" lvl="0" marL="342900" marR="0" rtl="0" algn="l">
              <a:lnSpc>
                <a:spcPct val="100000"/>
              </a:lnSpc>
              <a:spcBef>
                <a:spcPts val="200"/>
              </a:spcBef>
              <a:spcAft>
                <a:spcPts val="0"/>
              </a:spcAft>
              <a:buClr>
                <a:schemeClr val="dk1"/>
              </a:buClr>
              <a:buSzPts val="1000"/>
              <a:buFont typeface="Tahoma"/>
              <a:buNone/>
            </a:pPr>
            <a:r>
              <a:t/>
            </a:r>
            <a:endParaRPr b="1" i="0" sz="10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Create links to other Web pages using absolute or relative pathnames.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Convert a Java application to an applet and embed the applet in a Web page.</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Understand the constraints on applets that distinguish them from Java applications.</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1" name="Shape 1091"/>
        <p:cNvGrpSpPr/>
        <p:nvPr/>
      </p:nvGrpSpPr>
      <p:grpSpPr>
        <a:xfrm>
          <a:off x="0" y="0"/>
          <a:ext cx="0" cy="0"/>
          <a:chOff x="0" y="0"/>
          <a:chExt cx="0" cy="0"/>
        </a:xfrm>
      </p:grpSpPr>
      <p:sp>
        <p:nvSpPr>
          <p:cNvPr id="1092" name="Google Shape;1092;p152"/>
          <p:cNvSpPr txBox="1"/>
          <p:nvPr>
            <p:ph idx="4294967295"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21:  Introduction to HMTL and Applets</a:t>
            </a:r>
            <a:endParaRPr/>
          </a:p>
        </p:txBody>
      </p:sp>
      <p:sp>
        <p:nvSpPr>
          <p:cNvPr id="1093" name="Google Shape;1093;p152"/>
          <p:cNvSpPr txBox="1"/>
          <p:nvPr>
            <p:ph idx="4294967295"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Vocabulary:</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absolute path name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associative link</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definition list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external image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hyperlinks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hypermedia</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hypertext</a:t>
            </a:r>
            <a:endParaRPr/>
          </a:p>
        </p:txBody>
      </p:sp>
      <p:sp>
        <p:nvSpPr>
          <p:cNvPr id="1094" name="Google Shape;1094;p152"/>
          <p:cNvSpPr txBox="1"/>
          <p:nvPr>
            <p:ph idx="4294967295" type="body"/>
          </p:nvPr>
        </p:nvSpPr>
        <p:spPr>
          <a:xfrm>
            <a:off x="4648200" y="1905000"/>
            <a:ext cx="3810000" cy="4114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hypertext markup language (HTML)</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inline image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markup tag</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memex</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relative path name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uniform resource locator (URL)</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8" name="Shape 1098"/>
        <p:cNvGrpSpPr/>
        <p:nvPr/>
      </p:nvGrpSpPr>
      <p:grpSpPr>
        <a:xfrm>
          <a:off x="0" y="0"/>
          <a:ext cx="0" cy="0"/>
          <a:chOff x="0" y="0"/>
          <a:chExt cx="0" cy="0"/>
        </a:xfrm>
      </p:grpSpPr>
      <p:sp>
        <p:nvSpPr>
          <p:cNvPr id="1099" name="Google Shape;1099;p153"/>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21.1  Hypertext, Hypermedia, and the World Wide Web</a:t>
            </a:r>
            <a:endParaRPr/>
          </a:p>
        </p:txBody>
      </p:sp>
      <p:sp>
        <p:nvSpPr>
          <p:cNvPr id="1100" name="Google Shape;1100;p153"/>
          <p:cNvSpPr txBox="1"/>
          <p:nvPr>
            <p:ph idx="1" type="body"/>
          </p:nvPr>
        </p:nvSpPr>
        <p:spPr>
          <a:xfrm>
            <a:off x="685800" y="1600200"/>
            <a:ext cx="76962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Hypertext and Hypermedia</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1967 Theodor Holm Nelson coined the term </a:t>
            </a:r>
            <a:r>
              <a:rPr b="1" i="1" lang="en-US" sz="2400" u="none" cap="none" strike="noStrike">
                <a:solidFill>
                  <a:schemeClr val="dk1"/>
                </a:solidFill>
                <a:latin typeface="Tahoma"/>
                <a:ea typeface="Tahoma"/>
                <a:cs typeface="Tahoma"/>
                <a:sym typeface="Tahoma"/>
              </a:rPr>
              <a:t>hypertext.</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hypertext is a structure consisting of nodes and the links between them.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Each node is a document or chunk of text.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Typically, links to other nodes are displayed as embedded, highlighted terms within a given chunk of text.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user moves to a node by using an arrow key or mouse to select an associated term. </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4" name="Shape 1104"/>
        <p:cNvGrpSpPr/>
        <p:nvPr/>
      </p:nvGrpSpPr>
      <p:grpSpPr>
        <a:xfrm>
          <a:off x="0" y="0"/>
          <a:ext cx="0" cy="0"/>
          <a:chOff x="0" y="0"/>
          <a:chExt cx="0" cy="0"/>
        </a:xfrm>
      </p:grpSpPr>
      <p:sp>
        <p:nvSpPr>
          <p:cNvPr id="1105" name="Google Shape;1105;p15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21.1  Hypertext, Hypermedia, and the World Wide Web</a:t>
            </a:r>
            <a:endParaRPr/>
          </a:p>
        </p:txBody>
      </p:sp>
      <p:sp>
        <p:nvSpPr>
          <p:cNvPr id="1106" name="Google Shape;1106;p154"/>
          <p:cNvSpPr txBox="1"/>
          <p:nvPr>
            <p:ph idx="1" type="body"/>
          </p:nvPr>
        </p:nvSpPr>
        <p:spPr>
          <a:xfrm>
            <a:off x="685800" y="1600200"/>
            <a:ext cx="76962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Networks and the World Wide Web</a:t>
            </a:r>
            <a:endParaRPr/>
          </a:p>
          <a:p>
            <a:pPr indent="-342900" lvl="0" marL="342900" marR="0" rtl="0" algn="l">
              <a:lnSpc>
                <a:spcPct val="100000"/>
              </a:lnSpc>
              <a:spcBef>
                <a:spcPts val="300"/>
              </a:spcBef>
              <a:spcAft>
                <a:spcPts val="0"/>
              </a:spcAft>
              <a:buClr>
                <a:schemeClr val="dk1"/>
              </a:buClr>
              <a:buSzPts val="1500"/>
              <a:buFont typeface="Tahoma"/>
              <a:buNone/>
            </a:pPr>
            <a:r>
              <a:t/>
            </a:r>
            <a:endParaRPr b="0" i="0" sz="15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Web consists of two kinds of machines:</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Servers</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Pages of information reside on servers</a:t>
            </a:r>
            <a:endParaRPr/>
          </a:p>
          <a:p>
            <a:pPr indent="-101600" lvl="3" marL="16002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Clients</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Run browsers (software programs) to access information on the servers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2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54" name="Google Shape;254;p20"/>
          <p:cNvSpPr txBox="1"/>
          <p:nvPr>
            <p:ph idx="1" type="body"/>
          </p:nvPr>
        </p:nvSpPr>
        <p:spPr>
          <a:xfrm>
            <a:off x="838200" y="1600200"/>
            <a:ext cx="77724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ahoma"/>
              <a:buNone/>
            </a:pPr>
            <a:r>
              <a:rPr b="0" i="0" lang="en-US" sz="3200" u="none" cap="none" strike="noStrike">
                <a:solidFill>
                  <a:schemeClr val="dk1"/>
                </a:solidFill>
                <a:latin typeface="Tahoma"/>
                <a:ea typeface="Tahoma"/>
                <a:cs typeface="Tahoma"/>
                <a:sym typeface="Tahoma"/>
              </a:rPr>
              <a:t>Adding a Panel to a Window</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BreezySwing provides the class </a:t>
            </a:r>
            <a:r>
              <a:rPr b="0" i="0" lang="en-US" sz="2600" u="none" cap="none" strike="noStrike">
                <a:solidFill>
                  <a:schemeClr val="dk1"/>
                </a:solidFill>
                <a:latin typeface="Century Gothic"/>
                <a:ea typeface="Century Gothic"/>
                <a:cs typeface="Century Gothic"/>
                <a:sym typeface="Century Gothic"/>
              </a:rPr>
              <a:t>GBPanel</a:t>
            </a:r>
            <a:r>
              <a:rPr b="0" i="0" lang="en-US" sz="2600" u="none" cap="none" strike="noStrike">
                <a:solidFill>
                  <a:schemeClr val="dk1"/>
                </a:solidFill>
                <a:latin typeface="Tahoma"/>
                <a:ea typeface="Tahoma"/>
                <a:cs typeface="Tahoma"/>
                <a:sym typeface="Tahoma"/>
              </a:rPr>
              <a:t> for defining panels. </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To write a graphics application, one should do two things:</a:t>
            </a:r>
            <a:endParaRPr/>
          </a:p>
          <a:p>
            <a:pPr indent="-228600" lvl="2" marL="1143000" marR="0" rtl="0" algn="l">
              <a:lnSpc>
                <a:spcPct val="9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Define a subclass of </a:t>
            </a:r>
            <a:r>
              <a:rPr b="0" i="0" lang="en-US" sz="2400" u="none" cap="none" strike="noStrike">
                <a:solidFill>
                  <a:schemeClr val="dk1"/>
                </a:solidFill>
                <a:latin typeface="Century Gothic"/>
                <a:ea typeface="Century Gothic"/>
                <a:cs typeface="Century Gothic"/>
                <a:sym typeface="Century Gothic"/>
              </a:rPr>
              <a:t>GBPanel</a:t>
            </a:r>
            <a:r>
              <a:rPr b="0" i="0" lang="en-US" sz="2400" u="none" cap="none" strike="noStrike">
                <a:solidFill>
                  <a:schemeClr val="dk1"/>
                </a:solidFill>
                <a:latin typeface="Tahoma"/>
                <a:ea typeface="Tahoma"/>
                <a:cs typeface="Tahoma"/>
                <a:sym typeface="Tahoma"/>
              </a:rPr>
              <a:t>. </a:t>
            </a:r>
            <a:endParaRPr/>
          </a:p>
          <a:p>
            <a:pPr indent="-228600" lvl="3" marL="160020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This class accesses the graphics context to create the drawing. </a:t>
            </a:r>
            <a:endParaRPr/>
          </a:p>
          <a:p>
            <a:pPr indent="-228600" lvl="3" marL="160020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panel can draw images "on its own" or in response to messages sent to it from the main window</a:t>
            </a:r>
            <a:endParaRPr/>
          </a:p>
          <a:p>
            <a:pPr indent="-228600" lvl="2" marL="1143000" marR="0" rtl="0" algn="l">
              <a:lnSpc>
                <a:spcPct val="9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Create an instance of the panel class and add this object to the application's window.</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0" name="Shape 1110"/>
        <p:cNvGrpSpPr/>
        <p:nvPr/>
      </p:nvGrpSpPr>
      <p:grpSpPr>
        <a:xfrm>
          <a:off x="0" y="0"/>
          <a:ext cx="0" cy="0"/>
          <a:chOff x="0" y="0"/>
          <a:chExt cx="0" cy="0"/>
        </a:xfrm>
      </p:grpSpPr>
      <p:sp>
        <p:nvSpPr>
          <p:cNvPr id="1111" name="Google Shape;1111;p155"/>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21.1  Hypertext, Hypermedia, and the World Wide Web</a:t>
            </a:r>
            <a:endParaRPr/>
          </a:p>
        </p:txBody>
      </p:sp>
      <p:sp>
        <p:nvSpPr>
          <p:cNvPr id="1112" name="Google Shape;1112;p155"/>
          <p:cNvSpPr txBox="1"/>
          <p:nvPr>
            <p:ph idx="1" type="body"/>
          </p:nvPr>
        </p:nvSpPr>
        <p:spPr>
          <a:xfrm>
            <a:off x="685800" y="1524000"/>
            <a:ext cx="7696200" cy="4724400"/>
          </a:xfrm>
          <a:prstGeom prst="rect">
            <a:avLst/>
          </a:prstGeom>
          <a:noFill/>
          <a:ln>
            <a:noFill/>
          </a:ln>
        </p:spPr>
        <p:txBody>
          <a:bodyPr anchorCtr="0" anchor="t" bIns="45700" lIns="91425" spcFirstLastPara="1" rIns="91425" wrap="square" tIns="45700">
            <a:noAutofit/>
          </a:bodyPr>
          <a:lstStyle/>
          <a:p>
            <a:pPr indent="-133350" lvl="1" marL="742950" marR="0" rtl="0" algn="l">
              <a:lnSpc>
                <a:spcPct val="100000"/>
              </a:lnSpc>
              <a:spcBef>
                <a:spcPts val="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you open a browser, you are presented with an initial page of information. </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Embedded in this page are links to other nodes. </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you select a link, the following occurs:</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browser sends a message to the node's machine, requesting a transfer of its information.</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If the request is successful, the information at the node is downloaded to the user's browser.</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6" name="Shape 1116"/>
        <p:cNvGrpSpPr/>
        <p:nvPr/>
      </p:nvGrpSpPr>
      <p:grpSpPr>
        <a:xfrm>
          <a:off x="0" y="0"/>
          <a:ext cx="0" cy="0"/>
          <a:chOff x="0" y="0"/>
          <a:chExt cx="0" cy="0"/>
        </a:xfrm>
      </p:grpSpPr>
      <p:sp>
        <p:nvSpPr>
          <p:cNvPr id="1117" name="Google Shape;1117;p156"/>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21.1  Hypertext, Hypermedia, and the World Wide Web</a:t>
            </a:r>
            <a:endParaRPr/>
          </a:p>
        </p:txBody>
      </p:sp>
      <p:sp>
        <p:nvSpPr>
          <p:cNvPr id="1118" name="Google Shape;1118;p156"/>
          <p:cNvSpPr txBox="1"/>
          <p:nvPr>
            <p:ph idx="1" type="body"/>
          </p:nvPr>
        </p:nvSpPr>
        <p:spPr>
          <a:xfrm>
            <a:off x="685800" y="1676400"/>
            <a:ext cx="76962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Because there are different types of computers, a networked hypermedia system requires a uniform means of:</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representing information using a machine-independent hypertext markup language</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assigning node addresses using machine-independent uniform resource locators (URLs)</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transmitting information from site to site using machine-independent network transmission protocols</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displaying information with browsers from different vendors, subject to the restriction that all the browsers behave in a similar manner</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2" name="Shape 1122"/>
        <p:cNvGrpSpPr/>
        <p:nvPr/>
      </p:nvGrpSpPr>
      <p:grpSpPr>
        <a:xfrm>
          <a:off x="0" y="0"/>
          <a:ext cx="0" cy="0"/>
          <a:chOff x="0" y="0"/>
          <a:chExt cx="0" cy="0"/>
        </a:xfrm>
      </p:grpSpPr>
      <p:sp>
        <p:nvSpPr>
          <p:cNvPr id="1123" name="Google Shape;1123;p157"/>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21.2  Overview of the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Hypertext Markup Language</a:t>
            </a:r>
            <a:endParaRPr/>
          </a:p>
        </p:txBody>
      </p:sp>
      <p:sp>
        <p:nvSpPr>
          <p:cNvPr id="1124" name="Google Shape;1124;p157"/>
          <p:cNvSpPr txBox="1"/>
          <p:nvPr>
            <p:ph idx="1" type="body"/>
          </p:nvPr>
        </p:nvSpPr>
        <p:spPr>
          <a:xfrm>
            <a:off x="685800" y="1752600"/>
            <a:ext cx="76962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1" i="1" lang="en-US" sz="2400" u="none" cap="none" strike="noStrike">
                <a:solidFill>
                  <a:schemeClr val="dk1"/>
                </a:solidFill>
                <a:latin typeface="Tahoma"/>
                <a:ea typeface="Tahoma"/>
                <a:cs typeface="Tahoma"/>
                <a:sym typeface="Tahoma"/>
              </a:rPr>
              <a:t>hypertext markup language</a:t>
            </a:r>
            <a:r>
              <a:rPr b="0" i="0" lang="en-US" sz="2400" u="none" cap="none" strike="noStrike">
                <a:solidFill>
                  <a:schemeClr val="dk1"/>
                </a:solidFill>
                <a:latin typeface="Tahoma"/>
                <a:ea typeface="Tahoma"/>
                <a:cs typeface="Tahoma"/>
                <a:sym typeface="Tahoma"/>
              </a:rPr>
              <a:t> (HTML) was developed as a machine-independent way of representing information in a networked-based hypermedia system.</a:t>
            </a:r>
            <a:r>
              <a:rPr b="0" i="0" lang="en-US" sz="2400" u="none" cap="none" strike="noStrike">
                <a:solidFill>
                  <a:schemeClr val="dk1"/>
                </a:solidFill>
                <a:latin typeface="Arial"/>
                <a:ea typeface="Arial"/>
                <a:cs typeface="Arial"/>
                <a:sym typeface="Arial"/>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Codes, called </a:t>
            </a:r>
            <a:r>
              <a:rPr b="1" i="1" lang="en-US" sz="2400" u="none" cap="none" strike="noStrike">
                <a:solidFill>
                  <a:schemeClr val="dk1"/>
                </a:solidFill>
                <a:latin typeface="Tahoma"/>
                <a:ea typeface="Tahoma"/>
                <a:cs typeface="Tahoma"/>
                <a:sym typeface="Tahoma"/>
              </a:rPr>
              <a:t>markup tags</a:t>
            </a:r>
            <a:r>
              <a:rPr b="0" i="0" lang="en-US" sz="2400" u="none" cap="none" strike="noStrike">
                <a:solidFill>
                  <a:schemeClr val="dk1"/>
                </a:solidFill>
                <a:latin typeface="Tahoma"/>
                <a:ea typeface="Tahoma"/>
                <a:cs typeface="Tahoma"/>
                <a:sym typeface="Tahoma"/>
              </a:rPr>
              <a:t>, can indicate the format of textual elements or links to other nodes.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Browsers interpret these codes as commands and display the text in the desired format.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Figure 21-1 shows the relationship between authors and users of HTML documents. </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8" name="Shape 1128"/>
        <p:cNvGrpSpPr/>
        <p:nvPr/>
      </p:nvGrpSpPr>
      <p:grpSpPr>
        <a:xfrm>
          <a:off x="0" y="0"/>
          <a:ext cx="0" cy="0"/>
          <a:chOff x="0" y="0"/>
          <a:chExt cx="0" cy="0"/>
        </a:xfrm>
      </p:grpSpPr>
      <p:sp>
        <p:nvSpPr>
          <p:cNvPr id="1129" name="Google Shape;1129;p15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21.2  Overview of the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Hypertext Markup Language</a:t>
            </a:r>
            <a:endParaRPr/>
          </a:p>
        </p:txBody>
      </p:sp>
      <p:pic>
        <p:nvPicPr>
          <p:cNvPr id="1130" name="Google Shape;1130;p158"/>
          <p:cNvPicPr preferRelativeResize="0"/>
          <p:nvPr/>
        </p:nvPicPr>
        <p:blipFill rotWithShape="1">
          <a:blip r:embed="rId3">
            <a:alphaModFix/>
          </a:blip>
          <a:srcRect b="0" l="0" r="0" t="0"/>
          <a:stretch/>
        </p:blipFill>
        <p:spPr>
          <a:xfrm>
            <a:off x="1219200" y="1752600"/>
            <a:ext cx="6629400" cy="4495800"/>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4" name="Shape 1134"/>
        <p:cNvGrpSpPr/>
        <p:nvPr/>
      </p:nvGrpSpPr>
      <p:grpSpPr>
        <a:xfrm>
          <a:off x="0" y="0"/>
          <a:ext cx="0" cy="0"/>
          <a:chOff x="0" y="0"/>
          <a:chExt cx="0" cy="0"/>
        </a:xfrm>
      </p:grpSpPr>
      <p:sp>
        <p:nvSpPr>
          <p:cNvPr id="1135" name="Google Shape;1135;p159"/>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21.2  Overview of the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Hypertext Markup Language</a:t>
            </a:r>
            <a:endParaRPr/>
          </a:p>
        </p:txBody>
      </p:sp>
      <p:sp>
        <p:nvSpPr>
          <p:cNvPr id="1136" name="Google Shape;1136;p159"/>
          <p:cNvSpPr txBox="1"/>
          <p:nvPr>
            <p:ph idx="1" type="body"/>
          </p:nvPr>
        </p:nvSpPr>
        <p:spPr>
          <a:xfrm>
            <a:off x="685800" y="1600200"/>
            <a:ext cx="76962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A Short Example</a:t>
            </a:r>
            <a:endParaRPr/>
          </a:p>
          <a:p>
            <a:pPr indent="-342900" lvl="0" marL="342900" marR="0" rtl="0" algn="l">
              <a:lnSpc>
                <a:spcPct val="100000"/>
              </a:lnSpc>
              <a:spcBef>
                <a:spcPts val="24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As a first example of using HTML, we will show you how to create the Web page shown in Figure 21-2.</a:t>
            </a:r>
            <a:endParaRPr/>
          </a:p>
          <a:p>
            <a:pPr indent="-209550" lvl="1" marL="742950" marR="0" rtl="0" algn="l">
              <a:lnSpc>
                <a:spcPct val="10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page includes markup tags for:</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title</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heading</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two paragraphs of text</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0" name="Shape 1140"/>
        <p:cNvGrpSpPr/>
        <p:nvPr/>
      </p:nvGrpSpPr>
      <p:grpSpPr>
        <a:xfrm>
          <a:off x="0" y="0"/>
          <a:ext cx="0" cy="0"/>
          <a:chOff x="0" y="0"/>
          <a:chExt cx="0" cy="0"/>
        </a:xfrm>
      </p:grpSpPr>
      <p:sp>
        <p:nvSpPr>
          <p:cNvPr id="1141" name="Google Shape;1141;p16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21.2  Overview of the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Hypertext Markup Language</a:t>
            </a:r>
            <a:endParaRPr/>
          </a:p>
        </p:txBody>
      </p:sp>
      <p:pic>
        <p:nvPicPr>
          <p:cNvPr id="1142" name="Google Shape;1142;p160"/>
          <p:cNvPicPr preferRelativeResize="0"/>
          <p:nvPr/>
        </p:nvPicPr>
        <p:blipFill rotWithShape="1">
          <a:blip r:embed="rId3">
            <a:alphaModFix/>
          </a:blip>
          <a:srcRect b="0" l="0" r="0" t="0"/>
          <a:stretch/>
        </p:blipFill>
        <p:spPr>
          <a:xfrm>
            <a:off x="1066800" y="1905000"/>
            <a:ext cx="7162800" cy="4343400"/>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6" name="Shape 1146"/>
        <p:cNvGrpSpPr/>
        <p:nvPr/>
      </p:nvGrpSpPr>
      <p:grpSpPr>
        <a:xfrm>
          <a:off x="0" y="0"/>
          <a:ext cx="0" cy="0"/>
          <a:chOff x="0" y="0"/>
          <a:chExt cx="0" cy="0"/>
        </a:xfrm>
      </p:grpSpPr>
      <p:sp>
        <p:nvSpPr>
          <p:cNvPr id="1147" name="Google Shape;1147;p16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21.2  Overview of the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Hypertext Markup Language</a:t>
            </a:r>
            <a:endParaRPr/>
          </a:p>
        </p:txBody>
      </p:sp>
      <p:sp>
        <p:nvSpPr>
          <p:cNvPr id="1148" name="Google Shape;1148;p161"/>
          <p:cNvSpPr txBox="1"/>
          <p:nvPr>
            <p:ph idx="1" type="body"/>
          </p:nvPr>
        </p:nvSpPr>
        <p:spPr>
          <a:xfrm>
            <a:off x="838200" y="1752600"/>
            <a:ext cx="7772400" cy="426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The author of the page had to write an HTML document that looks like this:</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
        <p:nvSpPr>
          <p:cNvPr id="1149" name="Google Shape;1149;p161"/>
          <p:cNvSpPr txBox="1"/>
          <p:nvPr/>
        </p:nvSpPr>
        <p:spPr>
          <a:xfrm>
            <a:off x="1066800" y="2667000"/>
            <a:ext cx="7391400" cy="3749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&lt;html&gt;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&lt;head&gt;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&lt;TITLE&gt;A Short HTML Document&lt;/TITLE&gt;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&lt;/head&gt;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&lt;body&gt;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&lt;H1&gt;This is a first heading&lt;/H1&gt;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&lt;P&gt;You probably thought that Java applications were fun. Wait until</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you get going with HTML and applets!&lt;/P&gt;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&lt;P&gt;You will learn to write simple Web pages as platforms</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for launching Java programs.&lt;/P&gt;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&lt;/body&gt;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&lt;/html&gt;</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3" name="Shape 1153"/>
        <p:cNvGrpSpPr/>
        <p:nvPr/>
      </p:nvGrpSpPr>
      <p:grpSpPr>
        <a:xfrm>
          <a:off x="0" y="0"/>
          <a:ext cx="0" cy="0"/>
          <a:chOff x="0" y="0"/>
          <a:chExt cx="0" cy="0"/>
        </a:xfrm>
      </p:grpSpPr>
      <p:sp>
        <p:nvSpPr>
          <p:cNvPr id="1154" name="Google Shape;1154;p162"/>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21.2  Overview of the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Hypertext Markup Language</a:t>
            </a:r>
            <a:endParaRPr/>
          </a:p>
        </p:txBody>
      </p:sp>
      <p:sp>
        <p:nvSpPr>
          <p:cNvPr id="1155" name="Google Shape;1155;p162"/>
          <p:cNvSpPr txBox="1"/>
          <p:nvPr>
            <p:ph idx="1" type="body"/>
          </p:nvPr>
        </p:nvSpPr>
        <p:spPr>
          <a:xfrm>
            <a:off x="685800" y="1600200"/>
            <a:ext cx="8001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Markup Tags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HTML, a markup tag begins with a left angle bracket (&lt;) and ends with a right angle bracket (&gt;)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for example:  &lt;title&gt;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Tags are not case sensitive.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tags &lt;title&gt;, &lt;TITLE&gt;, and&lt; TiTlE&gt; are equivalent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Tags usually occur in pairs</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for example:  &lt;title&gt; and &lt;/title&gt;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start tag tells the browser where to begin the format, and the end tag, which includes a slash (/), tells the browser where to end the format.</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9" name="Shape 1159"/>
        <p:cNvGrpSpPr/>
        <p:nvPr/>
      </p:nvGrpSpPr>
      <p:grpSpPr>
        <a:xfrm>
          <a:off x="0" y="0"/>
          <a:ext cx="0" cy="0"/>
          <a:chOff x="0" y="0"/>
          <a:chExt cx="0" cy="0"/>
        </a:xfrm>
      </p:grpSpPr>
      <p:sp>
        <p:nvSpPr>
          <p:cNvPr id="1160" name="Google Shape;1160;p163"/>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21.2  Overview of the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Hypertext Markup Language</a:t>
            </a:r>
            <a:endParaRPr/>
          </a:p>
        </p:txBody>
      </p:sp>
      <p:sp>
        <p:nvSpPr>
          <p:cNvPr id="1161" name="Google Shape;1161;p163"/>
          <p:cNvSpPr txBox="1"/>
          <p:nvPr>
            <p:ph idx="1" type="body"/>
          </p:nvPr>
        </p:nvSpPr>
        <p:spPr>
          <a:xfrm>
            <a:off x="685800" y="1752600"/>
            <a:ext cx="80010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Tags can include attributes.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example, the tag &lt;P ALIGN=CENTER&gt; tells the browser to align the next paragraph in the center of the window.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ALIGN is the attribute’s name</a:t>
            </a:r>
            <a:endParaRPr/>
          </a:p>
          <a:p>
            <a:pPr indent="-196850" lvl="2" marL="114300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CENTER is the attribute’s value</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Some commonly used markup tags are listed in Table 21-1. </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5" name="Shape 1165"/>
        <p:cNvGrpSpPr/>
        <p:nvPr/>
      </p:nvGrpSpPr>
      <p:grpSpPr>
        <a:xfrm>
          <a:off x="0" y="0"/>
          <a:ext cx="0" cy="0"/>
          <a:chOff x="0" y="0"/>
          <a:chExt cx="0" cy="0"/>
        </a:xfrm>
      </p:grpSpPr>
      <p:sp>
        <p:nvSpPr>
          <p:cNvPr id="1166" name="Google Shape;1166;p16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21.2  Overview of the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Hypertext Markup Language</a:t>
            </a:r>
            <a:endParaRPr/>
          </a:p>
        </p:txBody>
      </p:sp>
      <p:sp>
        <p:nvSpPr>
          <p:cNvPr id="1167" name="Google Shape;1167;p164"/>
          <p:cNvSpPr txBox="1"/>
          <p:nvPr>
            <p:ph idx="1" type="body"/>
          </p:nvPr>
        </p:nvSpPr>
        <p:spPr>
          <a:xfrm>
            <a:off x="685800" y="1371600"/>
            <a:ext cx="8001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Basic HTML markup tags:</a:t>
            </a:r>
            <a:r>
              <a:rPr b="0" i="0" lang="en-US" sz="3200" u="none">
                <a:solidFill>
                  <a:schemeClr val="dk1"/>
                </a:solidFill>
                <a:latin typeface="Tahoma"/>
                <a:ea typeface="Tahoma"/>
                <a:cs typeface="Tahoma"/>
                <a:sym typeface="Tahoma"/>
              </a:rPr>
              <a:t> </a:t>
            </a:r>
            <a:endParaRPr/>
          </a:p>
        </p:txBody>
      </p:sp>
      <p:pic>
        <p:nvPicPr>
          <p:cNvPr id="1168" name="Google Shape;1168;p164"/>
          <p:cNvPicPr preferRelativeResize="0"/>
          <p:nvPr/>
        </p:nvPicPr>
        <p:blipFill rotWithShape="1">
          <a:blip r:embed="rId3">
            <a:alphaModFix/>
          </a:blip>
          <a:srcRect b="0" l="0" r="0" t="0"/>
          <a:stretch/>
        </p:blipFill>
        <p:spPr>
          <a:xfrm>
            <a:off x="685800" y="1981200"/>
            <a:ext cx="8001000" cy="464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21"/>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60" name="Google Shape;260;p21"/>
          <p:cNvSpPr txBox="1"/>
          <p:nvPr>
            <p:ph idx="1" type="body"/>
          </p:nvPr>
        </p:nvSpPr>
        <p:spPr>
          <a:xfrm>
            <a:off x="685800" y="2133600"/>
            <a:ext cx="75438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Let us assume that someone has defined a panel class named </a:t>
            </a:r>
            <a:r>
              <a:rPr b="0" i="0" lang="en-US" sz="2600" u="none" cap="none" strike="noStrike">
                <a:solidFill>
                  <a:schemeClr val="dk1"/>
                </a:solidFill>
                <a:latin typeface="Century Gothic"/>
                <a:ea typeface="Century Gothic"/>
                <a:cs typeface="Century Gothic"/>
                <a:sym typeface="Century Gothic"/>
              </a:rPr>
              <a:t>ExamplePanel</a:t>
            </a:r>
            <a:r>
              <a:rPr b="0" i="0" lang="en-US" sz="2600" u="none" cap="none" strike="noStrike">
                <a:solidFill>
                  <a:schemeClr val="dk1"/>
                </a:solidFill>
                <a:latin typeface="Tahoma"/>
                <a:ea typeface="Tahoma"/>
                <a:cs typeface="Tahoma"/>
                <a:sym typeface="Tahoma"/>
              </a:rPr>
              <a:t>.</a:t>
            </a:r>
            <a:endParaRPr/>
          </a:p>
          <a:p>
            <a:pPr indent="-285750" lvl="1" marL="74295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following application adds an instance of this class to a window. </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2" name="Shape 1172"/>
        <p:cNvGrpSpPr/>
        <p:nvPr/>
      </p:nvGrpSpPr>
      <p:grpSpPr>
        <a:xfrm>
          <a:off x="0" y="0"/>
          <a:ext cx="0" cy="0"/>
          <a:chOff x="0" y="0"/>
          <a:chExt cx="0" cy="0"/>
        </a:xfrm>
      </p:grpSpPr>
      <p:sp>
        <p:nvSpPr>
          <p:cNvPr id="1173" name="Google Shape;1173;p165"/>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21.2  Overview of the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Hypertext Markup Language</a:t>
            </a:r>
            <a:endParaRPr/>
          </a:p>
        </p:txBody>
      </p:sp>
      <p:sp>
        <p:nvSpPr>
          <p:cNvPr id="1174" name="Google Shape;1174;p165"/>
          <p:cNvSpPr txBox="1"/>
          <p:nvPr>
            <p:ph idx="1" type="body"/>
          </p:nvPr>
        </p:nvSpPr>
        <p:spPr>
          <a:xfrm>
            <a:off x="685800" y="1600200"/>
            <a:ext cx="8001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Minimal Document Structure</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Every HTML document should have the following minimal structure:</a:t>
            </a:r>
            <a:endParaRPr/>
          </a:p>
        </p:txBody>
      </p:sp>
      <p:sp>
        <p:nvSpPr>
          <p:cNvPr id="1175" name="Google Shape;1175;p165"/>
          <p:cNvSpPr txBox="1"/>
          <p:nvPr/>
        </p:nvSpPr>
        <p:spPr>
          <a:xfrm>
            <a:off x="1752600" y="3352800"/>
            <a:ext cx="5943600" cy="3267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&lt;html&gt;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&lt;head&gt;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&lt;TITLE&gt; the title goes here &lt;/TITLE&gt;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&lt;/head&gt;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&lt;body&gt;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the text for the document goes here</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&lt;/body&gt;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&lt;/html&gt;</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9" name="Shape 1179"/>
        <p:cNvGrpSpPr/>
        <p:nvPr/>
      </p:nvGrpSpPr>
      <p:grpSpPr>
        <a:xfrm>
          <a:off x="0" y="0"/>
          <a:ext cx="0" cy="0"/>
          <a:chOff x="0" y="0"/>
          <a:chExt cx="0" cy="0"/>
        </a:xfrm>
      </p:grpSpPr>
      <p:sp>
        <p:nvSpPr>
          <p:cNvPr id="1180" name="Google Shape;1180;p166"/>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21.2  Overview of the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Hypertext Markup Language</a:t>
            </a:r>
            <a:endParaRPr/>
          </a:p>
        </p:txBody>
      </p:sp>
      <p:sp>
        <p:nvSpPr>
          <p:cNvPr id="1181" name="Google Shape;1181;p166"/>
          <p:cNvSpPr txBox="1"/>
          <p:nvPr>
            <p:ph idx="1" type="body"/>
          </p:nvPr>
        </p:nvSpPr>
        <p:spPr>
          <a:xfrm>
            <a:off x="685800" y="1600200"/>
            <a:ext cx="8001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Note the following points:</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HTML tag informs the browser that it is dealing with an HTML document.</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HEAD tag identifies the first part of the document.</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TITLE tag identifies the document's title.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title is displayed at the top of the browser's window and is used during searches for the document. The title is also displayed in bookmark lists (a list of the user's favorite links). </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BODY tags enclose the information provided by the HTML document.</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browser ignores extra white space, such as blank lines and tab characters.</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5" name="Shape 1185"/>
        <p:cNvGrpSpPr/>
        <p:nvPr/>
      </p:nvGrpSpPr>
      <p:grpSpPr>
        <a:xfrm>
          <a:off x="0" y="0"/>
          <a:ext cx="0" cy="0"/>
          <a:chOff x="0" y="0"/>
          <a:chExt cx="0" cy="0"/>
        </a:xfrm>
      </p:grpSpPr>
      <p:sp>
        <p:nvSpPr>
          <p:cNvPr id="1186" name="Google Shape;1186;p167"/>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21.2  Overview of the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Hypertext Markup Language</a:t>
            </a:r>
            <a:endParaRPr/>
          </a:p>
        </p:txBody>
      </p:sp>
      <p:sp>
        <p:nvSpPr>
          <p:cNvPr id="1187" name="Google Shape;1187;p167"/>
          <p:cNvSpPr txBox="1"/>
          <p:nvPr>
            <p:ph idx="1" type="body"/>
          </p:nvPr>
        </p:nvSpPr>
        <p:spPr>
          <a:xfrm>
            <a:off x="685800" y="1600200"/>
            <a:ext cx="8001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Commenting an HTML Document </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Authors often add comments to an HTML document.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browser does not interpret comments or show them to the reader.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form of a comment is:</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188" name="Google Shape;1188;p167"/>
          <p:cNvSpPr txBox="1"/>
          <p:nvPr/>
        </p:nvSpPr>
        <p:spPr>
          <a:xfrm>
            <a:off x="2362200" y="5334000"/>
            <a:ext cx="4038600" cy="549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1" i="0" lang="en-US" sz="3000" u="none">
                <a:solidFill>
                  <a:srgbClr val="000000"/>
                </a:solidFill>
                <a:latin typeface="Courier"/>
                <a:ea typeface="Courier"/>
                <a:cs typeface="Courier"/>
                <a:sym typeface="Courier"/>
              </a:rPr>
              <a:t>&lt;!-- </a:t>
            </a:r>
            <a:r>
              <a:rPr b="1" i="1" lang="en-US" sz="3000" u="none">
                <a:solidFill>
                  <a:srgbClr val="000000"/>
                </a:solidFill>
                <a:latin typeface="Courier"/>
                <a:ea typeface="Courier"/>
                <a:cs typeface="Courier"/>
                <a:sym typeface="Courier"/>
              </a:rPr>
              <a:t>text of comment </a:t>
            </a:r>
            <a:r>
              <a:rPr b="1" i="0" lang="en-US" sz="3000" u="none">
                <a:solidFill>
                  <a:srgbClr val="000000"/>
                </a:solidFill>
                <a:latin typeface="Courier"/>
                <a:ea typeface="Courier"/>
                <a:cs typeface="Courier"/>
                <a:sym typeface="Courier"/>
              </a:rPr>
              <a:t>--&gt;</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2" name="Shape 1192"/>
        <p:cNvGrpSpPr/>
        <p:nvPr/>
      </p:nvGrpSpPr>
      <p:grpSpPr>
        <a:xfrm>
          <a:off x="0" y="0"/>
          <a:ext cx="0" cy="0"/>
          <a:chOff x="0" y="0"/>
          <a:chExt cx="0" cy="0"/>
        </a:xfrm>
      </p:grpSpPr>
      <p:sp>
        <p:nvSpPr>
          <p:cNvPr id="1193" name="Google Shape;1193;p168"/>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21.3  Simple Text Elements</a:t>
            </a:r>
            <a:endParaRPr/>
          </a:p>
        </p:txBody>
      </p:sp>
      <p:sp>
        <p:nvSpPr>
          <p:cNvPr id="1194" name="Google Shape;1194;p168"/>
          <p:cNvSpPr txBox="1"/>
          <p:nvPr>
            <p:ph idx="1" type="body"/>
          </p:nvPr>
        </p:nvSpPr>
        <p:spPr>
          <a:xfrm>
            <a:off x="685800" y="1600200"/>
            <a:ext cx="8001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Headings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HTML provides six levels of document headings, numbered H1 through H6.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Headings are displayed in a different font size and style from normal text.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browser inserts a blank line after each heading.</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form of a heading is:</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195" name="Google Shape;1195;p168"/>
          <p:cNvSpPr txBox="1"/>
          <p:nvPr/>
        </p:nvSpPr>
        <p:spPr>
          <a:xfrm>
            <a:off x="1371600" y="5638800"/>
            <a:ext cx="6934200" cy="1006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Arial"/>
              <a:buNone/>
            </a:pPr>
            <a:r>
              <a:rPr b="1" i="0" lang="en-US" sz="3000" u="none">
                <a:solidFill>
                  <a:schemeClr val="dk1"/>
                </a:solidFill>
                <a:latin typeface="Arial"/>
                <a:ea typeface="Arial"/>
                <a:cs typeface="Arial"/>
                <a:sym typeface="Arial"/>
              </a:rPr>
              <a:t>&lt;H</a:t>
            </a:r>
            <a:r>
              <a:rPr b="1" i="1" lang="en-US" sz="3000" u="none">
                <a:solidFill>
                  <a:schemeClr val="dk1"/>
                </a:solidFill>
                <a:latin typeface="Arial"/>
                <a:ea typeface="Arial"/>
                <a:cs typeface="Arial"/>
                <a:sym typeface="Arial"/>
              </a:rPr>
              <a:t>number</a:t>
            </a:r>
            <a:r>
              <a:rPr b="1" i="0" lang="en-US" sz="3000" u="none">
                <a:solidFill>
                  <a:schemeClr val="dk1"/>
                </a:solidFill>
                <a:latin typeface="Arial"/>
                <a:ea typeface="Arial"/>
                <a:cs typeface="Arial"/>
                <a:sym typeface="Arial"/>
              </a:rPr>
              <a:t>&gt;</a:t>
            </a:r>
            <a:r>
              <a:rPr b="1" i="1" lang="en-US" sz="3000" u="none">
                <a:solidFill>
                  <a:schemeClr val="dk1"/>
                </a:solidFill>
                <a:latin typeface="Arial"/>
                <a:ea typeface="Arial"/>
                <a:cs typeface="Arial"/>
                <a:sym typeface="Arial"/>
              </a:rPr>
              <a:t>Text of heading</a:t>
            </a:r>
            <a:r>
              <a:rPr b="1" i="0" lang="en-US" sz="3000" u="none">
                <a:solidFill>
                  <a:schemeClr val="dk1"/>
                </a:solidFill>
                <a:latin typeface="Arial"/>
                <a:ea typeface="Arial"/>
                <a:cs typeface="Arial"/>
                <a:sym typeface="Arial"/>
              </a:rPr>
              <a:t>&lt;/H</a:t>
            </a:r>
            <a:r>
              <a:rPr b="1" i="1" lang="en-US" sz="3000" u="none">
                <a:solidFill>
                  <a:schemeClr val="dk1"/>
                </a:solidFill>
                <a:latin typeface="Arial"/>
                <a:ea typeface="Arial"/>
                <a:cs typeface="Arial"/>
                <a:sym typeface="Arial"/>
              </a:rPr>
              <a:t>number</a:t>
            </a:r>
            <a:r>
              <a:rPr b="1" i="0" lang="en-US" sz="3000" u="none">
                <a:solidFill>
                  <a:schemeClr val="dk1"/>
                </a:solidFill>
                <a:latin typeface="Arial"/>
                <a:ea typeface="Arial"/>
                <a:cs typeface="Arial"/>
                <a:sym typeface="Arial"/>
              </a:rPr>
              <a:t>&gt;</a:t>
            </a:r>
            <a:r>
              <a:rPr b="1" i="0" lang="en-US" sz="3000" u="none">
                <a:solidFill>
                  <a:schemeClr val="dk1"/>
                </a:solidFill>
                <a:latin typeface="Tahoma"/>
                <a:ea typeface="Tahoma"/>
                <a:cs typeface="Tahoma"/>
                <a:sym typeface="Tahoma"/>
              </a:rPr>
              <a:t> </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9" name="Shape 1199"/>
        <p:cNvGrpSpPr/>
        <p:nvPr/>
      </p:nvGrpSpPr>
      <p:grpSpPr>
        <a:xfrm>
          <a:off x="0" y="0"/>
          <a:ext cx="0" cy="0"/>
          <a:chOff x="0" y="0"/>
          <a:chExt cx="0" cy="0"/>
        </a:xfrm>
      </p:grpSpPr>
      <p:sp>
        <p:nvSpPr>
          <p:cNvPr id="1200" name="Google Shape;1200;p16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21.3  Simple Text Elements</a:t>
            </a:r>
            <a:endParaRPr/>
          </a:p>
        </p:txBody>
      </p:sp>
      <p:sp>
        <p:nvSpPr>
          <p:cNvPr id="1201" name="Google Shape;1201;p169"/>
          <p:cNvSpPr txBox="1"/>
          <p:nvPr>
            <p:ph idx="1" type="body"/>
          </p:nvPr>
        </p:nvSpPr>
        <p:spPr>
          <a:xfrm>
            <a:off x="762000" y="1600200"/>
            <a:ext cx="7848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Paragraphs</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end tag &lt;/P&gt; may be omitted.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browser then ends the paragraph at the beginning of the next paragraph or heading tag.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browser recognizes the following alignment attributes: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LEFT (the default)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RIGHT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CENTER</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5" name="Shape 1205"/>
        <p:cNvGrpSpPr/>
        <p:nvPr/>
      </p:nvGrpSpPr>
      <p:grpSpPr>
        <a:xfrm>
          <a:off x="0" y="0"/>
          <a:ext cx="0" cy="0"/>
          <a:chOff x="0" y="0"/>
          <a:chExt cx="0" cy="0"/>
        </a:xfrm>
      </p:grpSpPr>
      <p:sp>
        <p:nvSpPr>
          <p:cNvPr id="1206" name="Google Shape;1206;p170"/>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21.3  Simple Text Elements</a:t>
            </a:r>
            <a:endParaRPr/>
          </a:p>
        </p:txBody>
      </p:sp>
      <p:sp>
        <p:nvSpPr>
          <p:cNvPr id="1207" name="Google Shape;1207;p170"/>
          <p:cNvSpPr txBox="1"/>
          <p:nvPr>
            <p:ph idx="1" type="body"/>
          </p:nvPr>
        </p:nvSpPr>
        <p:spPr>
          <a:xfrm>
            <a:off x="685800" y="1600200"/>
            <a:ext cx="8001000" cy="5029200"/>
          </a:xfrm>
          <a:prstGeom prst="rect">
            <a:avLst/>
          </a:prstGeom>
          <a:noFill/>
          <a:ln>
            <a:noFill/>
          </a:ln>
        </p:spPr>
        <p:txBody>
          <a:bodyPr anchorCtr="0" anchor="t" bIns="45700" lIns="91425" spcFirstLastPara="1" rIns="91425" wrap="square" tIns="45700">
            <a:noAutofit/>
          </a:bodyPr>
          <a:lstStyle/>
          <a:p>
            <a:pPr indent="-120650" lvl="1" marL="742950" marR="0" rtl="0" algn="l">
              <a:lnSpc>
                <a:spcPct val="100000"/>
              </a:lnSpc>
              <a:spcBef>
                <a:spcPts val="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next example uses headings of several sizes and paragraphs with different alignments:</a:t>
            </a:r>
            <a:endParaRPr/>
          </a:p>
          <a:p>
            <a:pPr indent="-342900" lvl="0" marL="342900" marR="0" rtl="0" algn="just">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208" name="Google Shape;1208;p170"/>
          <p:cNvSpPr txBox="1"/>
          <p:nvPr/>
        </p:nvSpPr>
        <p:spPr>
          <a:xfrm>
            <a:off x="1143000" y="3657600"/>
            <a:ext cx="7086600" cy="22828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&lt;H1&gt;The first level heading&lt;/H1&gt;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&lt;P ALIGN=RIGHT&gt;The first paragraph.&lt;/P&gt;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&lt;H2&gt;The second level heading&lt;/H2&gt;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&lt;P ALIGN=CENTER&gt;The second paragraph.&lt;/P&gt;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&lt;H3&gt;The third level heading&lt;/H3&gt;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&lt;P&gt;The third paragraph.&lt;/P&gt;</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2" name="Shape 1212"/>
        <p:cNvGrpSpPr/>
        <p:nvPr/>
      </p:nvGrpSpPr>
      <p:grpSpPr>
        <a:xfrm>
          <a:off x="0" y="0"/>
          <a:ext cx="0" cy="0"/>
          <a:chOff x="0" y="0"/>
          <a:chExt cx="0" cy="0"/>
        </a:xfrm>
      </p:grpSpPr>
      <p:sp>
        <p:nvSpPr>
          <p:cNvPr id="1213" name="Google Shape;1213;p171"/>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21.3  Simple Text Elements</a:t>
            </a:r>
            <a:endParaRPr/>
          </a:p>
        </p:txBody>
      </p:sp>
      <p:sp>
        <p:nvSpPr>
          <p:cNvPr id="1214" name="Google Shape;1214;p171"/>
          <p:cNvSpPr txBox="1"/>
          <p:nvPr>
            <p:ph idx="1" type="body"/>
          </p:nvPr>
        </p:nvSpPr>
        <p:spPr>
          <a:xfrm>
            <a:off x="685800" y="1524000"/>
            <a:ext cx="80010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The results of this example are shown in Figure 21-3. </a:t>
            </a:r>
            <a:endParaRPr/>
          </a:p>
          <a:p>
            <a:pPr indent="-3429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pic>
        <p:nvPicPr>
          <p:cNvPr id="1215" name="Google Shape;1215;p171"/>
          <p:cNvPicPr preferRelativeResize="0"/>
          <p:nvPr/>
        </p:nvPicPr>
        <p:blipFill rotWithShape="1">
          <a:blip r:embed="rId3">
            <a:alphaModFix/>
          </a:blip>
          <a:srcRect b="0" l="0" r="0" t="0"/>
          <a:stretch/>
        </p:blipFill>
        <p:spPr>
          <a:xfrm>
            <a:off x="1143000" y="2057400"/>
            <a:ext cx="7010400" cy="4495800"/>
          </a:xfrm>
          <a:prstGeom prst="rect">
            <a:avLst/>
          </a:prstGeom>
          <a:noFill/>
          <a:ln>
            <a:noFill/>
          </a:ln>
        </p:spPr>
      </p:pic>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9" name="Shape 1219"/>
        <p:cNvGrpSpPr/>
        <p:nvPr/>
      </p:nvGrpSpPr>
      <p:grpSpPr>
        <a:xfrm>
          <a:off x="0" y="0"/>
          <a:ext cx="0" cy="0"/>
          <a:chOff x="0" y="0"/>
          <a:chExt cx="0" cy="0"/>
        </a:xfrm>
      </p:grpSpPr>
      <p:sp>
        <p:nvSpPr>
          <p:cNvPr id="1220" name="Google Shape;1220;p172"/>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21.3  Simple Text Elements</a:t>
            </a:r>
            <a:endParaRPr/>
          </a:p>
        </p:txBody>
      </p:sp>
      <p:sp>
        <p:nvSpPr>
          <p:cNvPr id="1221" name="Google Shape;1221;p172"/>
          <p:cNvSpPr txBox="1"/>
          <p:nvPr>
            <p:ph idx="1" type="body"/>
          </p:nvPr>
        </p:nvSpPr>
        <p:spPr>
          <a:xfrm>
            <a:off x="685800" y="1600200"/>
            <a:ext cx="8001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Forced Line Breaks</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line break tag, &lt;BR&gt;, is used to display several lines of text without word wrap.</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Because a line break tag tells the browser where to break a line, no other end tag is required.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For example, the following HTML segment would display the author’s address:</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222" name="Google Shape;1222;p172"/>
          <p:cNvSpPr txBox="1"/>
          <p:nvPr/>
        </p:nvSpPr>
        <p:spPr>
          <a:xfrm>
            <a:off x="1752600" y="5105400"/>
            <a:ext cx="6096000" cy="12827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Department of Computer Science&lt;BR&gt;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Washington and Lee University&lt;BR&gt;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Lexington, VA 24450&lt;BR&gt;</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6" name="Shape 1226"/>
        <p:cNvGrpSpPr/>
        <p:nvPr/>
      </p:nvGrpSpPr>
      <p:grpSpPr>
        <a:xfrm>
          <a:off x="0" y="0"/>
          <a:ext cx="0" cy="0"/>
          <a:chOff x="0" y="0"/>
          <a:chExt cx="0" cy="0"/>
        </a:xfrm>
      </p:grpSpPr>
      <p:sp>
        <p:nvSpPr>
          <p:cNvPr id="1227" name="Google Shape;1227;p173"/>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21.3  Simple Text Elements</a:t>
            </a:r>
            <a:endParaRPr/>
          </a:p>
        </p:txBody>
      </p:sp>
      <p:sp>
        <p:nvSpPr>
          <p:cNvPr id="1228" name="Google Shape;1228;p173"/>
          <p:cNvSpPr txBox="1"/>
          <p:nvPr>
            <p:ph idx="1" type="body"/>
          </p:nvPr>
        </p:nvSpPr>
        <p:spPr>
          <a:xfrm>
            <a:off x="685800" y="1600200"/>
            <a:ext cx="8001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Preformatted Text</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&lt;PRE&gt; tag displays text “as is,” with line breaks, extra spaces, and tabs.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In general, you should not use other markup tags within a chunk of preformatted text.</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sp>
        <p:nvSpPr>
          <p:cNvPr id="1229" name="Google Shape;1229;p173"/>
          <p:cNvSpPr txBox="1"/>
          <p:nvPr/>
        </p:nvSpPr>
        <p:spPr>
          <a:xfrm>
            <a:off x="1600200" y="4267200"/>
            <a:ext cx="6781800" cy="2225675"/>
          </a:xfrm>
          <a:prstGeom prst="rect">
            <a:avLst/>
          </a:prstGeom>
          <a:solidFill>
            <a:srgbClr val="DFDFDF"/>
          </a:solidFill>
          <a:ln>
            <a:noFill/>
          </a:ln>
        </p:spPr>
        <p:txBody>
          <a:bodyPr anchorCtr="0" anchor="t" bIns="45700" lIns="91425" spcFirstLastPara="1" rIns="91425" wrap="square" tIns="45700">
            <a:spAutoFit/>
          </a:bodyPr>
          <a:lstStyle/>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&lt;PRE&gt;</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public static void main (String[] args){</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Frame frm = new FahrenheitToCentigrade();</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frm.setSize (200, 150);               </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frm.setVisible (true);    </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&lt;/PRE&gt;</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3" name="Shape 1233"/>
        <p:cNvGrpSpPr/>
        <p:nvPr/>
      </p:nvGrpSpPr>
      <p:grpSpPr>
        <a:xfrm>
          <a:off x="0" y="0"/>
          <a:ext cx="0" cy="0"/>
          <a:chOff x="0" y="0"/>
          <a:chExt cx="0" cy="0"/>
        </a:xfrm>
      </p:grpSpPr>
      <p:sp>
        <p:nvSpPr>
          <p:cNvPr id="1234" name="Google Shape;1234;p17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21.4  Character-Level Formatting</a:t>
            </a:r>
            <a:endParaRPr/>
          </a:p>
        </p:txBody>
      </p:sp>
      <p:sp>
        <p:nvSpPr>
          <p:cNvPr id="1235" name="Google Shape;1235;p174"/>
          <p:cNvSpPr txBox="1"/>
          <p:nvPr>
            <p:ph idx="1" type="body"/>
          </p:nvPr>
        </p:nvSpPr>
        <p:spPr>
          <a:xfrm>
            <a:off x="685800" y="1524000"/>
            <a:ext cx="80010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HTML provides some control over the format of characters.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36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Table 21-2 lists some of the commonly used tags and their effects:</a:t>
            </a:r>
            <a:endParaRPr/>
          </a:p>
          <a:p>
            <a:pPr indent="-228600" lvl="0" marL="342900" marR="0" rtl="0" algn="l">
              <a:lnSpc>
                <a:spcPct val="100000"/>
              </a:lnSpc>
              <a:spcBef>
                <a:spcPts val="360"/>
              </a:spcBef>
              <a:spcAft>
                <a:spcPts val="0"/>
              </a:spcAft>
              <a:buClr>
                <a:schemeClr val="dk1"/>
              </a:buClr>
              <a:buSzPts val="1800"/>
              <a:buFont typeface="Tahoma"/>
              <a:buNone/>
            </a:pPr>
            <a:r>
              <a:t/>
            </a:r>
            <a:endParaRPr b="0" i="0" sz="1800" u="none" cap="none" strike="noStrike">
              <a:solidFill>
                <a:schemeClr val="dk1"/>
              </a:solidFill>
              <a:latin typeface="Tahoma"/>
              <a:ea typeface="Tahoma"/>
              <a:cs typeface="Tahoma"/>
              <a:sym typeface="Tahoma"/>
            </a:endParaRPr>
          </a:p>
        </p:txBody>
      </p:sp>
      <p:pic>
        <p:nvPicPr>
          <p:cNvPr id="1236" name="Google Shape;1236;p174"/>
          <p:cNvPicPr preferRelativeResize="0"/>
          <p:nvPr/>
        </p:nvPicPr>
        <p:blipFill rotWithShape="1">
          <a:blip r:embed="rId3">
            <a:alphaModFix/>
          </a:blip>
          <a:srcRect b="0" l="0" r="0" t="0"/>
          <a:stretch/>
        </p:blipFill>
        <p:spPr>
          <a:xfrm>
            <a:off x="762000" y="2895600"/>
            <a:ext cx="8001000" cy="3962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2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66" name="Google Shape;266;p22"/>
          <p:cNvSpPr txBox="1"/>
          <p:nvPr/>
        </p:nvSpPr>
        <p:spPr>
          <a:xfrm>
            <a:off x="1066800" y="1600200"/>
            <a:ext cx="7315200" cy="5222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import BreezySwing.*;</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public class </a:t>
            </a:r>
            <a:r>
              <a:rPr b="1" i="0" lang="en-US" sz="2100" u="none">
                <a:solidFill>
                  <a:srgbClr val="000000"/>
                </a:solidFill>
                <a:latin typeface="Courier"/>
                <a:ea typeface="Courier"/>
                <a:cs typeface="Courier"/>
                <a:sym typeface="Courier"/>
              </a:rPr>
              <a:t>GraphicsExamples</a:t>
            </a:r>
            <a:r>
              <a:rPr b="0" i="0" lang="en-US" sz="2100" u="none">
                <a:solidFill>
                  <a:srgbClr val="000000"/>
                </a:solidFill>
                <a:latin typeface="Courier"/>
                <a:ea typeface="Courier"/>
                <a:cs typeface="Courier"/>
                <a:sym typeface="Courier"/>
              </a:rPr>
              <a:t> extends GBFrame{</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private GBPanel panel;</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public GraphicsExamples(){</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panel = addPanel(new ExamplePanel(), 1,1,1,1);</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public static void main (String[] args){</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GraphicsExamples theGUI = new GraphicsExamples();</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theGUI.setSize (200, 200);</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theGUI.setVisible(true);</a:t>
            </a:r>
            <a:endParaRPr/>
          </a:p>
          <a:p>
            <a:pPr indent="0" lvl="0" marL="0" marR="0" rtl="0" algn="l">
              <a:lnSpc>
                <a:spcPct val="100000"/>
              </a:lnSpc>
              <a:spcBef>
                <a:spcPts val="0"/>
              </a:spcBef>
              <a:spcAft>
                <a:spcPts val="0"/>
              </a:spcAft>
              <a:buClr>
                <a:srgbClr val="000000"/>
              </a:buClr>
              <a:buSzPts val="2100"/>
              <a:buFont typeface="Courier"/>
              <a:buNone/>
            </a:pPr>
            <a:r>
              <a:rPr b="0" i="0" lang="en-US" sz="21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2100"/>
              <a:buFont typeface="Arial"/>
              <a:buNone/>
            </a:pPr>
            <a:r>
              <a:rPr b="0" i="0" lang="en-US" sz="2100" u="none">
                <a:solidFill>
                  <a:srgbClr val="E44C22"/>
                </a:solidFill>
                <a:latin typeface="Arial"/>
                <a:ea typeface="Arial"/>
                <a:cs typeface="Arial"/>
                <a:sym typeface="Arial"/>
              </a:rPr>
              <a:t>}</a:t>
            </a:r>
            <a:r>
              <a:rPr b="0" i="0" lang="en-US" sz="2100" u="none">
                <a:solidFill>
                  <a:schemeClr val="dk1"/>
                </a:solidFill>
                <a:latin typeface="Tahoma"/>
                <a:ea typeface="Tahoma"/>
                <a:cs typeface="Tahoma"/>
                <a:sym typeface="Tahoma"/>
              </a:rPr>
              <a:t> </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0" name="Shape 1240"/>
        <p:cNvGrpSpPr/>
        <p:nvPr/>
      </p:nvGrpSpPr>
      <p:grpSpPr>
        <a:xfrm>
          <a:off x="0" y="0"/>
          <a:ext cx="0" cy="0"/>
          <a:chOff x="0" y="0"/>
          <a:chExt cx="0" cy="0"/>
        </a:xfrm>
      </p:grpSpPr>
      <p:sp>
        <p:nvSpPr>
          <p:cNvPr id="1241" name="Google Shape;1241;p175"/>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21.4  Character-Level Formatting</a:t>
            </a:r>
            <a:endParaRPr/>
          </a:p>
        </p:txBody>
      </p:sp>
      <p:sp>
        <p:nvSpPr>
          <p:cNvPr id="1242" name="Google Shape;1242;p175"/>
          <p:cNvSpPr txBox="1"/>
          <p:nvPr>
            <p:ph idx="1" type="body"/>
          </p:nvPr>
        </p:nvSpPr>
        <p:spPr>
          <a:xfrm>
            <a:off x="685800" y="1600200"/>
            <a:ext cx="80010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Escape Sequences</a:t>
            </a:r>
            <a:endParaRPr/>
          </a:p>
          <a:p>
            <a:pPr indent="-342900" lvl="0" marL="342900" marR="0" rtl="0" algn="l">
              <a:lnSpc>
                <a:spcPct val="100000"/>
              </a:lnSpc>
              <a:spcBef>
                <a:spcPts val="300"/>
              </a:spcBef>
              <a:spcAft>
                <a:spcPts val="0"/>
              </a:spcAft>
              <a:buClr>
                <a:schemeClr val="dk1"/>
              </a:buClr>
              <a:buSzPts val="1500"/>
              <a:buFont typeface="Tahoma"/>
              <a:buNone/>
            </a:pPr>
            <a:r>
              <a:t/>
            </a:r>
            <a:endParaRPr b="0" i="0" sz="15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HTML treats &lt;, &gt;, and &amp; as special characters.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If you want the browser to display these characters rather than interpret them, you must use the escape sequences listed in Table 21-3.</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6" name="Shape 1246"/>
        <p:cNvGrpSpPr/>
        <p:nvPr/>
      </p:nvGrpSpPr>
      <p:grpSpPr>
        <a:xfrm>
          <a:off x="0" y="0"/>
          <a:ext cx="0" cy="0"/>
          <a:chOff x="0" y="0"/>
          <a:chExt cx="0" cy="0"/>
        </a:xfrm>
      </p:grpSpPr>
      <p:sp>
        <p:nvSpPr>
          <p:cNvPr id="1247" name="Google Shape;1247;p17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21.4  Character-Level Formatting</a:t>
            </a:r>
            <a:endParaRPr/>
          </a:p>
        </p:txBody>
      </p:sp>
      <p:pic>
        <p:nvPicPr>
          <p:cNvPr id="1248" name="Google Shape;1248;p176"/>
          <p:cNvPicPr preferRelativeResize="0"/>
          <p:nvPr/>
        </p:nvPicPr>
        <p:blipFill rotWithShape="1">
          <a:blip r:embed="rId3">
            <a:alphaModFix/>
          </a:blip>
          <a:srcRect b="0" l="0" r="0" t="0"/>
          <a:stretch/>
        </p:blipFill>
        <p:spPr>
          <a:xfrm>
            <a:off x="685800" y="2087562"/>
            <a:ext cx="8001000" cy="3551237"/>
          </a:xfrm>
          <a:prstGeom prst="rect">
            <a:avLst/>
          </a:prstGeom>
          <a:noFill/>
          <a:ln>
            <a:noFill/>
          </a:ln>
        </p:spPr>
      </p:pic>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2" name="Shape 1252"/>
        <p:cNvGrpSpPr/>
        <p:nvPr/>
      </p:nvGrpSpPr>
      <p:grpSpPr>
        <a:xfrm>
          <a:off x="0" y="0"/>
          <a:ext cx="0" cy="0"/>
          <a:chOff x="0" y="0"/>
          <a:chExt cx="0" cy="0"/>
        </a:xfrm>
      </p:grpSpPr>
      <p:sp>
        <p:nvSpPr>
          <p:cNvPr id="1253" name="Google Shape;1253;p177"/>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21.5  Lists</a:t>
            </a:r>
            <a:endParaRPr/>
          </a:p>
        </p:txBody>
      </p:sp>
      <p:sp>
        <p:nvSpPr>
          <p:cNvPr id="1254" name="Google Shape;1254;p177"/>
          <p:cNvSpPr txBox="1"/>
          <p:nvPr>
            <p:ph idx="1" type="body"/>
          </p:nvPr>
        </p:nvSpPr>
        <p:spPr>
          <a:xfrm>
            <a:off x="685800" y="1828800"/>
            <a:ext cx="80010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There are three kinds of lists that can be displayed in a Web page: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hlink"/>
              </a:buClr>
              <a:buSzPts val="2470"/>
              <a:buFont typeface="Noto Sans Symbols"/>
              <a:buAutoNum type="arabicPeriod"/>
            </a:pPr>
            <a:r>
              <a:rPr b="0" i="0" lang="en-US" sz="2600" u="none" cap="none" strike="noStrike">
                <a:solidFill>
                  <a:schemeClr val="dk1"/>
                </a:solidFill>
                <a:latin typeface="Tahoma"/>
                <a:ea typeface="Tahoma"/>
                <a:cs typeface="Tahoma"/>
                <a:sym typeface="Tahoma"/>
              </a:rPr>
              <a:t>unordered (bulleted) lists</a:t>
            </a:r>
            <a:endParaRPr/>
          </a:p>
          <a:p>
            <a:pPr indent="-228600" lvl="3" marL="1600200" marR="0" rtl="0" algn="l">
              <a:lnSpc>
                <a:spcPct val="100000"/>
              </a:lnSpc>
              <a:spcBef>
                <a:spcPts val="480"/>
              </a:spcBef>
              <a:spcAft>
                <a:spcPts val="0"/>
              </a:spcAft>
              <a:buClr>
                <a:schemeClr val="dk1"/>
              </a:buClr>
              <a:buSzPts val="1560"/>
              <a:buFont typeface="Noto Sans Symbols"/>
              <a:buChar char="⬥"/>
            </a:pPr>
            <a:r>
              <a:rPr b="0" i="0" lang="en-US" sz="2400" u="none" cap="none" strike="noStrike">
                <a:solidFill>
                  <a:schemeClr val="dk1"/>
                </a:solidFill>
                <a:latin typeface="Tahoma"/>
                <a:ea typeface="Tahoma"/>
                <a:cs typeface="Tahoma"/>
                <a:sym typeface="Tahoma"/>
              </a:rPr>
              <a:t>Use </a:t>
            </a:r>
            <a:r>
              <a:rPr b="1" i="0" lang="en-US" sz="2400" u="none" cap="none" strike="noStrike">
                <a:solidFill>
                  <a:schemeClr val="dk1"/>
                </a:solidFill>
                <a:latin typeface="Tahoma"/>
                <a:ea typeface="Tahoma"/>
                <a:cs typeface="Tahoma"/>
                <a:sym typeface="Tahoma"/>
              </a:rPr>
              <a:t>UL</a:t>
            </a:r>
            <a:r>
              <a:rPr b="0" i="0" lang="en-US" sz="2400" u="none" cap="none" strike="noStrike">
                <a:solidFill>
                  <a:schemeClr val="dk1"/>
                </a:solidFill>
                <a:latin typeface="Tahoma"/>
                <a:ea typeface="Tahoma"/>
                <a:cs typeface="Tahoma"/>
                <a:sym typeface="Tahoma"/>
              </a:rPr>
              <a:t> tag</a:t>
            </a:r>
            <a:endParaRPr/>
          </a:p>
          <a:p>
            <a:pPr indent="-168275" lvl="2" marL="1143000" marR="0" rtl="0" algn="l">
              <a:lnSpc>
                <a:spcPct val="100000"/>
              </a:lnSpc>
              <a:spcBef>
                <a:spcPts val="200"/>
              </a:spcBef>
              <a:spcAft>
                <a:spcPts val="0"/>
              </a:spcAft>
              <a:buClr>
                <a:schemeClr val="hlink"/>
              </a:buClr>
              <a:buSzPts val="950"/>
              <a:buFont typeface="Noto Sans Symbols"/>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hlink"/>
              </a:buClr>
              <a:buSzPts val="2470"/>
              <a:buFont typeface="Noto Sans Symbols"/>
              <a:buAutoNum type="arabicPeriod"/>
            </a:pPr>
            <a:r>
              <a:rPr b="0" i="0" lang="en-US" sz="2600" u="none" cap="none" strike="noStrike">
                <a:solidFill>
                  <a:schemeClr val="dk1"/>
                </a:solidFill>
                <a:latin typeface="Tahoma"/>
                <a:ea typeface="Tahoma"/>
                <a:cs typeface="Tahoma"/>
                <a:sym typeface="Tahoma"/>
              </a:rPr>
              <a:t>numbered (ordered) lists</a:t>
            </a:r>
            <a:endParaRPr/>
          </a:p>
          <a:p>
            <a:pPr indent="-228600" lvl="3" marL="1600200" marR="0" rtl="0" algn="l">
              <a:lnSpc>
                <a:spcPct val="100000"/>
              </a:lnSpc>
              <a:spcBef>
                <a:spcPts val="480"/>
              </a:spcBef>
              <a:spcAft>
                <a:spcPts val="0"/>
              </a:spcAft>
              <a:buClr>
                <a:schemeClr val="dk1"/>
              </a:buClr>
              <a:buSzPts val="1560"/>
              <a:buFont typeface="Noto Sans Symbols"/>
              <a:buChar char="⬥"/>
            </a:pPr>
            <a:r>
              <a:rPr b="0" i="0" lang="en-US" sz="2400" u="none" cap="none" strike="noStrike">
                <a:solidFill>
                  <a:schemeClr val="dk1"/>
                </a:solidFill>
                <a:latin typeface="Tahoma"/>
                <a:ea typeface="Tahoma"/>
                <a:cs typeface="Tahoma"/>
                <a:sym typeface="Tahoma"/>
              </a:rPr>
              <a:t>use </a:t>
            </a:r>
            <a:r>
              <a:rPr b="1" i="0" lang="en-US" sz="2400" u="none" cap="none" strike="noStrike">
                <a:solidFill>
                  <a:schemeClr val="dk1"/>
                </a:solidFill>
                <a:latin typeface="Tahoma"/>
                <a:ea typeface="Tahoma"/>
                <a:cs typeface="Tahoma"/>
                <a:sym typeface="Tahoma"/>
              </a:rPr>
              <a:t>OL</a:t>
            </a:r>
            <a:r>
              <a:rPr b="0" i="0" lang="en-US" sz="2400" u="none" cap="none" strike="noStrike">
                <a:solidFill>
                  <a:schemeClr val="dk1"/>
                </a:solidFill>
                <a:latin typeface="Tahoma"/>
                <a:ea typeface="Tahoma"/>
                <a:cs typeface="Tahoma"/>
                <a:sym typeface="Tahoma"/>
              </a:rPr>
              <a:t> tag</a:t>
            </a:r>
            <a:endParaRPr/>
          </a:p>
          <a:p>
            <a:pPr indent="-168275" lvl="2" marL="1143000" marR="0" rtl="0" algn="l">
              <a:lnSpc>
                <a:spcPct val="100000"/>
              </a:lnSpc>
              <a:spcBef>
                <a:spcPts val="200"/>
              </a:spcBef>
              <a:spcAft>
                <a:spcPts val="0"/>
              </a:spcAft>
              <a:buClr>
                <a:schemeClr val="hlink"/>
              </a:buClr>
              <a:buSzPts val="950"/>
              <a:buFont typeface="Noto Sans Symbols"/>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hlink"/>
              </a:buClr>
              <a:buSzPts val="2470"/>
              <a:buFont typeface="Noto Sans Symbols"/>
              <a:buAutoNum type="arabicPeriod"/>
            </a:pPr>
            <a:r>
              <a:rPr b="0" i="0" lang="en-US" sz="2600" u="none" cap="none" strike="noStrike">
                <a:solidFill>
                  <a:schemeClr val="dk1"/>
                </a:solidFill>
                <a:latin typeface="Tahoma"/>
                <a:ea typeface="Tahoma"/>
                <a:cs typeface="Tahoma"/>
                <a:sym typeface="Tahoma"/>
              </a:rPr>
              <a:t>definition (association) lists </a:t>
            </a:r>
            <a:endParaRPr/>
          </a:p>
          <a:p>
            <a:pPr indent="-228600" lvl="3" marL="1600200" marR="0" rtl="0" algn="l">
              <a:lnSpc>
                <a:spcPct val="100000"/>
              </a:lnSpc>
              <a:spcBef>
                <a:spcPts val="480"/>
              </a:spcBef>
              <a:spcAft>
                <a:spcPts val="0"/>
              </a:spcAft>
              <a:buClr>
                <a:schemeClr val="dk1"/>
              </a:buClr>
              <a:buSzPts val="1560"/>
              <a:buFont typeface="Noto Sans Symbols"/>
              <a:buChar char="⬥"/>
            </a:pPr>
            <a:r>
              <a:rPr b="0" i="0" lang="en-US" sz="2400" u="none" cap="none" strike="noStrike">
                <a:solidFill>
                  <a:schemeClr val="dk1"/>
                </a:solidFill>
                <a:latin typeface="Tahoma"/>
                <a:ea typeface="Tahoma"/>
                <a:cs typeface="Tahoma"/>
                <a:sym typeface="Tahoma"/>
              </a:rPr>
              <a:t>use </a:t>
            </a:r>
            <a:r>
              <a:rPr b="1" i="0" lang="en-US" sz="2400" u="none" cap="none" strike="noStrike">
                <a:solidFill>
                  <a:schemeClr val="dk1"/>
                </a:solidFill>
                <a:latin typeface="Tahoma"/>
                <a:ea typeface="Tahoma"/>
                <a:cs typeface="Tahoma"/>
                <a:sym typeface="Tahoma"/>
              </a:rPr>
              <a:t>DL</a:t>
            </a:r>
            <a:r>
              <a:rPr b="0" i="0" lang="en-US" sz="2400" u="none" cap="none" strike="noStrike">
                <a:solidFill>
                  <a:schemeClr val="dk1"/>
                </a:solidFill>
                <a:latin typeface="Tahoma"/>
                <a:ea typeface="Tahoma"/>
                <a:cs typeface="Tahoma"/>
                <a:sym typeface="Tahoma"/>
              </a:rPr>
              <a:t> tag</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8" name="Shape 1258"/>
        <p:cNvGrpSpPr/>
        <p:nvPr/>
      </p:nvGrpSpPr>
      <p:grpSpPr>
        <a:xfrm>
          <a:off x="0" y="0"/>
          <a:ext cx="0" cy="0"/>
          <a:chOff x="0" y="0"/>
          <a:chExt cx="0" cy="0"/>
        </a:xfrm>
      </p:grpSpPr>
      <p:sp>
        <p:nvSpPr>
          <p:cNvPr id="1259" name="Google Shape;1259;p178"/>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21.5  Lists</a:t>
            </a:r>
            <a:endParaRPr/>
          </a:p>
        </p:txBody>
      </p:sp>
      <p:sp>
        <p:nvSpPr>
          <p:cNvPr id="1260" name="Google Shape;1260;p178"/>
          <p:cNvSpPr txBox="1"/>
          <p:nvPr>
            <p:ph idx="1" type="body"/>
          </p:nvPr>
        </p:nvSpPr>
        <p:spPr>
          <a:xfrm>
            <a:off x="685800" y="1828800"/>
            <a:ext cx="80010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bulleted and numbered lists, you perform the following steps: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hlink"/>
              </a:buClr>
              <a:buSzPts val="2470"/>
              <a:buFont typeface="Noto Sans Symbols"/>
              <a:buAutoNum type="arabicPeriod"/>
            </a:pPr>
            <a:r>
              <a:rPr b="0" i="0" lang="en-US" sz="2600" u="none" cap="none" strike="noStrike">
                <a:solidFill>
                  <a:schemeClr val="dk1"/>
                </a:solidFill>
                <a:latin typeface="Tahoma"/>
                <a:ea typeface="Tahoma"/>
                <a:cs typeface="Tahoma"/>
                <a:sym typeface="Tahoma"/>
              </a:rPr>
              <a:t>Start with the desired list tag (UL or OL).</a:t>
            </a:r>
            <a:endParaRPr/>
          </a:p>
          <a:p>
            <a:pPr indent="-168275" lvl="2" marL="1143000" marR="0" rtl="0" algn="l">
              <a:lnSpc>
                <a:spcPct val="100000"/>
              </a:lnSpc>
              <a:spcBef>
                <a:spcPts val="200"/>
              </a:spcBef>
              <a:spcAft>
                <a:spcPts val="0"/>
              </a:spcAft>
              <a:buClr>
                <a:schemeClr val="hlink"/>
              </a:buClr>
              <a:buSzPts val="950"/>
              <a:buFont typeface="Noto Sans Symbols"/>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hlink"/>
              </a:buClr>
              <a:buSzPts val="2470"/>
              <a:buFont typeface="Noto Sans Symbols"/>
              <a:buAutoNum type="arabicPeriod"/>
            </a:pPr>
            <a:r>
              <a:rPr b="0" i="0" lang="en-US" sz="2600" u="none" cap="none" strike="noStrike">
                <a:solidFill>
                  <a:schemeClr val="dk1"/>
                </a:solidFill>
                <a:latin typeface="Tahoma"/>
                <a:ea typeface="Tahoma"/>
                <a:cs typeface="Tahoma"/>
                <a:sym typeface="Tahoma"/>
              </a:rPr>
              <a:t>For each item, enter the LI (list item) tag followed by the text of the item. </a:t>
            </a:r>
            <a:endParaRPr/>
          </a:p>
          <a:p>
            <a:pPr indent="-228600" lvl="3" marL="1600200" marR="0" rtl="0" algn="l">
              <a:lnSpc>
                <a:spcPct val="100000"/>
              </a:lnSpc>
              <a:spcBef>
                <a:spcPts val="440"/>
              </a:spcBef>
              <a:spcAft>
                <a:spcPts val="0"/>
              </a:spcAft>
              <a:buClr>
                <a:schemeClr val="dk1"/>
              </a:buClr>
              <a:buSzPts val="1430"/>
              <a:buFont typeface="Noto Sans Symbols"/>
              <a:buChar char="⬥"/>
            </a:pPr>
            <a:r>
              <a:rPr b="0" i="0" lang="en-US" sz="2200" u="none" cap="none" strike="noStrike">
                <a:solidFill>
                  <a:schemeClr val="dk1"/>
                </a:solidFill>
                <a:latin typeface="Tahoma"/>
                <a:ea typeface="Tahoma"/>
                <a:cs typeface="Tahoma"/>
                <a:sym typeface="Tahoma"/>
              </a:rPr>
              <a:t>No closing tags are needed for the items.</a:t>
            </a:r>
            <a:endParaRPr/>
          </a:p>
          <a:p>
            <a:pPr indent="-187325" lvl="3" marL="1600200" marR="0" rtl="0" algn="l">
              <a:lnSpc>
                <a:spcPct val="100000"/>
              </a:lnSpc>
              <a:spcBef>
                <a:spcPts val="200"/>
              </a:spcBef>
              <a:spcAft>
                <a:spcPts val="0"/>
              </a:spcAft>
              <a:buClr>
                <a:schemeClr val="dk1"/>
              </a:buClr>
              <a:buSzPts val="650"/>
              <a:buFont typeface="Noto Sans Symbols"/>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hlink"/>
              </a:buClr>
              <a:buSzPts val="2470"/>
              <a:buFont typeface="Noto Sans Symbols"/>
              <a:buAutoNum type="arabicPeriod"/>
            </a:pPr>
            <a:r>
              <a:rPr b="0" i="0" lang="en-US" sz="2600" u="none" cap="none" strike="noStrike">
                <a:solidFill>
                  <a:schemeClr val="dk1"/>
                </a:solidFill>
                <a:latin typeface="Tahoma"/>
                <a:ea typeface="Tahoma"/>
                <a:cs typeface="Tahoma"/>
                <a:sym typeface="Tahoma"/>
              </a:rPr>
              <a:t>End with the desired list tag.</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4" name="Shape 1264"/>
        <p:cNvGrpSpPr/>
        <p:nvPr/>
      </p:nvGrpSpPr>
      <p:grpSpPr>
        <a:xfrm>
          <a:off x="0" y="0"/>
          <a:ext cx="0" cy="0"/>
          <a:chOff x="0" y="0"/>
          <a:chExt cx="0" cy="0"/>
        </a:xfrm>
      </p:grpSpPr>
      <p:sp>
        <p:nvSpPr>
          <p:cNvPr id="1265" name="Google Shape;1265;p179"/>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21.5  Lists</a:t>
            </a:r>
            <a:endParaRPr/>
          </a:p>
        </p:txBody>
      </p:sp>
      <p:sp>
        <p:nvSpPr>
          <p:cNvPr id="1266" name="Google Shape;1266;p179"/>
          <p:cNvSpPr txBox="1"/>
          <p:nvPr>
            <p:ph idx="1" type="body"/>
          </p:nvPr>
        </p:nvSpPr>
        <p:spPr>
          <a:xfrm>
            <a:off x="685800" y="1828800"/>
            <a:ext cx="80010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An Unordered List Example: </a:t>
            </a:r>
            <a:endParaRPr/>
          </a:p>
        </p:txBody>
      </p:sp>
      <p:sp>
        <p:nvSpPr>
          <p:cNvPr id="1267" name="Google Shape;1267;p179"/>
          <p:cNvSpPr txBox="1"/>
          <p:nvPr/>
        </p:nvSpPr>
        <p:spPr>
          <a:xfrm>
            <a:off x="1371600" y="2743200"/>
            <a:ext cx="6705600" cy="24733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&lt;UL&gt;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&lt;LI&gt;Fundamentals of Data Structures</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&lt;LI&gt;Programming Language Design</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&lt;LI&gt;Operating Systems</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&lt;LI&gt;Artificial Intelligence</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&lt;/UL&gt;</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1" name="Shape 1271"/>
        <p:cNvGrpSpPr/>
        <p:nvPr/>
      </p:nvGrpSpPr>
      <p:grpSpPr>
        <a:xfrm>
          <a:off x="0" y="0"/>
          <a:ext cx="0" cy="0"/>
          <a:chOff x="0" y="0"/>
          <a:chExt cx="0" cy="0"/>
        </a:xfrm>
      </p:grpSpPr>
      <p:sp>
        <p:nvSpPr>
          <p:cNvPr id="1272" name="Google Shape;1272;p180"/>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21.5  Lists</a:t>
            </a:r>
            <a:endParaRPr/>
          </a:p>
        </p:txBody>
      </p:sp>
      <p:sp>
        <p:nvSpPr>
          <p:cNvPr id="1273" name="Google Shape;1273;p180"/>
          <p:cNvSpPr txBox="1"/>
          <p:nvPr>
            <p:ph idx="1" type="body"/>
          </p:nvPr>
        </p:nvSpPr>
        <p:spPr>
          <a:xfrm>
            <a:off x="685800" y="1676400"/>
            <a:ext cx="80010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Figure 21-4 shows the page resulting from this HTML segment. </a:t>
            </a:r>
            <a:endParaRPr/>
          </a:p>
        </p:txBody>
      </p:sp>
      <p:pic>
        <p:nvPicPr>
          <p:cNvPr id="1274" name="Google Shape;1274;p180"/>
          <p:cNvPicPr preferRelativeResize="0"/>
          <p:nvPr/>
        </p:nvPicPr>
        <p:blipFill rotWithShape="1">
          <a:blip r:embed="rId3">
            <a:alphaModFix/>
          </a:blip>
          <a:srcRect b="0" l="0" r="0" t="0"/>
          <a:stretch/>
        </p:blipFill>
        <p:spPr>
          <a:xfrm>
            <a:off x="914400" y="2819400"/>
            <a:ext cx="7620000" cy="3810000"/>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8" name="Shape 1278"/>
        <p:cNvGrpSpPr/>
        <p:nvPr/>
      </p:nvGrpSpPr>
      <p:grpSpPr>
        <a:xfrm>
          <a:off x="0" y="0"/>
          <a:ext cx="0" cy="0"/>
          <a:chOff x="0" y="0"/>
          <a:chExt cx="0" cy="0"/>
        </a:xfrm>
      </p:grpSpPr>
      <p:sp>
        <p:nvSpPr>
          <p:cNvPr id="1279" name="Google Shape;1279;p18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21.5  Lists</a:t>
            </a:r>
            <a:endParaRPr/>
          </a:p>
        </p:txBody>
      </p:sp>
      <p:sp>
        <p:nvSpPr>
          <p:cNvPr id="1280" name="Google Shape;1280;p181"/>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A Definition List Example:</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definition list displays terms and their associated definitions.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Several tags are used with these lists:</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tag &lt;DL&gt; begins the definition list and ends it. </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tag &lt;DT&gt; precedes each term in a definition list.</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tag &lt;DD&gt; precedes each definition in a definition list. </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4" name="Shape 1284"/>
        <p:cNvGrpSpPr/>
        <p:nvPr/>
      </p:nvGrpSpPr>
      <p:grpSpPr>
        <a:xfrm>
          <a:off x="0" y="0"/>
          <a:ext cx="0" cy="0"/>
          <a:chOff x="0" y="0"/>
          <a:chExt cx="0" cy="0"/>
        </a:xfrm>
      </p:grpSpPr>
      <p:sp>
        <p:nvSpPr>
          <p:cNvPr id="1285" name="Google Shape;1285;p182"/>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21.5  Lists</a:t>
            </a:r>
            <a:endParaRPr/>
          </a:p>
        </p:txBody>
      </p:sp>
      <p:sp>
        <p:nvSpPr>
          <p:cNvPr id="1286" name="Google Shape;1286;p182"/>
          <p:cNvSpPr txBox="1"/>
          <p:nvPr>
            <p:ph idx="1" type="body"/>
          </p:nvPr>
        </p:nvSpPr>
        <p:spPr>
          <a:xfrm>
            <a:off x="685800" y="1524000"/>
            <a:ext cx="80010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The following example uses a definition list to add course numbers to the course list:</a:t>
            </a:r>
            <a:endParaRPr/>
          </a:p>
        </p:txBody>
      </p:sp>
      <p:sp>
        <p:nvSpPr>
          <p:cNvPr id="1287" name="Google Shape;1287;p182"/>
          <p:cNvSpPr txBox="1"/>
          <p:nvPr/>
        </p:nvSpPr>
        <p:spPr>
          <a:xfrm>
            <a:off x="914400" y="2438400"/>
            <a:ext cx="7772400" cy="421163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&lt;DL&gt;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&lt;DT&gt;CSCI111</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&lt;DD&gt;Fundamentals of Data Structures</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&lt;DT&gt;CSCI312</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&lt;DD&gt;Programming Language Design</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&lt;DT&gt;CSCI330</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&lt;DD&gt;Operating Systems</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&lt;DT&gt;CSCI315</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&lt;DD&gt;Artificial Intelligence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1800"/>
              <a:buFont typeface="Arial"/>
              <a:buNone/>
            </a:pPr>
            <a:r>
              <a:rPr b="0" i="0" lang="en-US" sz="1800" u="none">
                <a:solidFill>
                  <a:srgbClr val="E44C22"/>
                </a:solidFill>
                <a:latin typeface="Arial"/>
                <a:ea typeface="Arial"/>
                <a:cs typeface="Arial"/>
                <a:sym typeface="Arial"/>
              </a:rPr>
              <a:t>&lt;/DL&gt;</a:t>
            </a:r>
            <a:r>
              <a:rPr b="0" i="0" lang="en-US" sz="1800" u="none">
                <a:solidFill>
                  <a:schemeClr val="dk1"/>
                </a:solidFill>
                <a:latin typeface="Tahoma"/>
                <a:ea typeface="Tahoma"/>
                <a:cs typeface="Tahoma"/>
                <a:sym typeface="Tahoma"/>
              </a:rPr>
              <a:t> </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1" name="Shape 1291"/>
        <p:cNvGrpSpPr/>
        <p:nvPr/>
      </p:nvGrpSpPr>
      <p:grpSpPr>
        <a:xfrm>
          <a:off x="0" y="0"/>
          <a:ext cx="0" cy="0"/>
          <a:chOff x="0" y="0"/>
          <a:chExt cx="0" cy="0"/>
        </a:xfrm>
      </p:grpSpPr>
      <p:sp>
        <p:nvSpPr>
          <p:cNvPr id="1292" name="Google Shape;1292;p183"/>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21.5  Lists</a:t>
            </a:r>
            <a:endParaRPr/>
          </a:p>
        </p:txBody>
      </p:sp>
      <p:sp>
        <p:nvSpPr>
          <p:cNvPr id="1293" name="Google Shape;1293;p183"/>
          <p:cNvSpPr txBox="1"/>
          <p:nvPr>
            <p:ph idx="1" type="body"/>
          </p:nvPr>
        </p:nvSpPr>
        <p:spPr>
          <a:xfrm>
            <a:off x="685800" y="1600200"/>
            <a:ext cx="80010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Figure 21-5 shows the page resulting from this HTML segment:</a:t>
            </a:r>
            <a:endParaRPr/>
          </a:p>
          <a:p>
            <a:pPr indent="-203200" lvl="0" marL="34290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p:txBody>
      </p:sp>
      <p:pic>
        <p:nvPicPr>
          <p:cNvPr id="1294" name="Google Shape;1294;p183"/>
          <p:cNvPicPr preferRelativeResize="0"/>
          <p:nvPr/>
        </p:nvPicPr>
        <p:blipFill rotWithShape="1">
          <a:blip r:embed="rId3">
            <a:alphaModFix/>
          </a:blip>
          <a:srcRect b="0" l="0" r="0" t="0"/>
          <a:stretch/>
        </p:blipFill>
        <p:spPr>
          <a:xfrm>
            <a:off x="914400" y="2438400"/>
            <a:ext cx="7467600" cy="4267200"/>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8" name="Shape 1298"/>
        <p:cNvGrpSpPr/>
        <p:nvPr/>
      </p:nvGrpSpPr>
      <p:grpSpPr>
        <a:xfrm>
          <a:off x="0" y="0"/>
          <a:ext cx="0" cy="0"/>
          <a:chOff x="0" y="0"/>
          <a:chExt cx="0" cy="0"/>
        </a:xfrm>
      </p:grpSpPr>
      <p:sp>
        <p:nvSpPr>
          <p:cNvPr id="1299" name="Google Shape;1299;p18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21.5  Lists</a:t>
            </a:r>
            <a:endParaRPr/>
          </a:p>
        </p:txBody>
      </p:sp>
      <p:sp>
        <p:nvSpPr>
          <p:cNvPr id="1300" name="Google Shape;1300;p184"/>
          <p:cNvSpPr txBox="1"/>
          <p:nvPr>
            <p:ph idx="1" type="body"/>
          </p:nvPr>
        </p:nvSpPr>
        <p:spPr>
          <a:xfrm>
            <a:off x="685800" y="1524000"/>
            <a:ext cx="80010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A Nested List Example: </a:t>
            </a:r>
            <a:endParaRPr/>
          </a:p>
        </p:txBody>
      </p:sp>
      <p:sp>
        <p:nvSpPr>
          <p:cNvPr id="1301" name="Google Shape;1301;p184"/>
          <p:cNvSpPr txBox="1"/>
          <p:nvPr/>
        </p:nvSpPr>
        <p:spPr>
          <a:xfrm>
            <a:off x="1524000" y="2209800"/>
            <a:ext cx="5791200" cy="4435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&lt;UL&gt;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&lt;LI&gt;Fundamentals of Data Structures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&lt;!--The nested, numbered list begins here. --&gt;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&lt;OL&gt;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&lt;LI&gt;Analysis of algorithms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&lt;LI&gt;Collections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&lt;LI&gt;Linked lists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&lt;LI&gt;Stacks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&lt;LI&gt;Queues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&lt;LI&gt;Recursion</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&lt;LI&gt;Binary search trees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&lt;/OL&gt;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&lt;!--The nested list ends here. --&gt;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&lt;LI&gt;Programming Language Design</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&lt;LI&gt;Operating Systems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&lt;LI&gt;Artificial Intelligence</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&lt;/UL&gt;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23"/>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72" name="Google Shape;272;p23"/>
          <p:cNvSpPr txBox="1"/>
          <p:nvPr>
            <p:ph idx="1" type="body"/>
          </p:nvPr>
        </p:nvSpPr>
        <p:spPr>
          <a:xfrm>
            <a:off x="381000" y="1524000"/>
            <a:ext cx="8229600" cy="5181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form of the method for adding a panel to a window is:</a:t>
            </a:r>
            <a:endParaRPr/>
          </a:p>
          <a:p>
            <a:pPr indent="-285750" lvl="1" marL="742950" marR="0" rtl="0" algn="l">
              <a:lnSpc>
                <a:spcPct val="10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a:t>
            </a:r>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More often than not, we will use code such as:</a:t>
            </a:r>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This code provides a variable of the specific panel type so that messages can be sent to it without casting.</a:t>
            </a:r>
            <a:endParaRPr/>
          </a:p>
        </p:txBody>
      </p:sp>
      <p:sp>
        <p:nvSpPr>
          <p:cNvPr id="273" name="Google Shape;273;p23"/>
          <p:cNvSpPr txBox="1"/>
          <p:nvPr/>
        </p:nvSpPr>
        <p:spPr>
          <a:xfrm>
            <a:off x="1066800" y="2286000"/>
            <a:ext cx="7086600" cy="8223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&lt;variable name&gt; = addPanel(&lt;panel object&gt;, </a:t>
            </a:r>
            <a:endParaRPr/>
          </a:p>
          <a:p>
            <a:pPr indent="0" lvl="0" marL="0" marR="0" rtl="0" algn="l">
              <a:lnSpc>
                <a:spcPct val="100000"/>
              </a:lnSpc>
              <a:spcBef>
                <a:spcPts val="0"/>
              </a:spcBef>
              <a:spcAft>
                <a:spcPts val="0"/>
              </a:spcAft>
              <a:buClr>
                <a:srgbClr val="E44C22"/>
              </a:buClr>
              <a:buSzPts val="2400"/>
              <a:buFont typeface="Arial"/>
              <a:buNone/>
            </a:pPr>
            <a:r>
              <a:rPr b="0" i="0" lang="en-US" sz="2400" u="none">
                <a:solidFill>
                  <a:srgbClr val="E44C22"/>
                </a:solidFill>
                <a:latin typeface="Arial"/>
                <a:ea typeface="Arial"/>
                <a:cs typeface="Arial"/>
                <a:sym typeface="Arial"/>
              </a:rPr>
              <a:t>                           </a:t>
            </a:r>
            <a:r>
              <a:rPr b="0" i="0" lang="en-US" sz="2400" u="none">
                <a:solidFill>
                  <a:schemeClr val="dk1"/>
                </a:solidFill>
                <a:latin typeface="Arial"/>
                <a:ea typeface="Arial"/>
                <a:cs typeface="Arial"/>
                <a:sym typeface="Arial"/>
              </a:rPr>
              <a:t>&lt;row&gt;, &lt;col&gt;, &lt;width&gt;, height&gt;);</a:t>
            </a:r>
            <a:r>
              <a:rPr b="0" i="0" lang="en-US" sz="2400" u="none">
                <a:solidFill>
                  <a:schemeClr val="dk1"/>
                </a:solidFill>
                <a:latin typeface="Tahoma"/>
                <a:ea typeface="Tahoma"/>
                <a:cs typeface="Tahoma"/>
                <a:sym typeface="Tahoma"/>
              </a:rPr>
              <a:t> </a:t>
            </a:r>
            <a:endParaRPr/>
          </a:p>
        </p:txBody>
      </p:sp>
      <p:sp>
        <p:nvSpPr>
          <p:cNvPr id="274" name="Google Shape;274;p23"/>
          <p:cNvSpPr txBox="1"/>
          <p:nvPr/>
        </p:nvSpPr>
        <p:spPr>
          <a:xfrm>
            <a:off x="1524000" y="3657600"/>
            <a:ext cx="6400800" cy="2225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private ExamplePanel panel;</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private GBPanel p;</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public SomeConstructor(){</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panel = new ExamplePanel();</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p = addPanel(panel, 1,1,1,1);</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5" name="Shape 1305"/>
        <p:cNvGrpSpPr/>
        <p:nvPr/>
      </p:nvGrpSpPr>
      <p:grpSpPr>
        <a:xfrm>
          <a:off x="0" y="0"/>
          <a:ext cx="0" cy="0"/>
          <a:chOff x="0" y="0"/>
          <a:chExt cx="0" cy="0"/>
        </a:xfrm>
      </p:grpSpPr>
      <p:sp>
        <p:nvSpPr>
          <p:cNvPr id="1306" name="Google Shape;1306;p185"/>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21.5  Lists</a:t>
            </a:r>
            <a:endParaRPr/>
          </a:p>
        </p:txBody>
      </p:sp>
      <p:sp>
        <p:nvSpPr>
          <p:cNvPr id="1307" name="Google Shape;1307;p185"/>
          <p:cNvSpPr txBox="1"/>
          <p:nvPr>
            <p:ph idx="1" type="body"/>
          </p:nvPr>
        </p:nvSpPr>
        <p:spPr>
          <a:xfrm>
            <a:off x="685800" y="1524000"/>
            <a:ext cx="80010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Figure 21-6 shows the page resulting from this HTML segment.</a:t>
            </a:r>
            <a:r>
              <a:rPr b="0" i="0" lang="en-US" sz="2800" u="none" cap="none" strike="noStrike">
                <a:solidFill>
                  <a:schemeClr val="dk1"/>
                </a:solidFill>
                <a:latin typeface="Tahoma"/>
                <a:ea typeface="Tahoma"/>
                <a:cs typeface="Tahoma"/>
                <a:sym typeface="Tahoma"/>
              </a:rPr>
              <a:t> </a:t>
            </a:r>
            <a:endParaRPr/>
          </a:p>
        </p:txBody>
      </p:sp>
      <p:pic>
        <p:nvPicPr>
          <p:cNvPr id="1308" name="Google Shape;1308;p185"/>
          <p:cNvPicPr preferRelativeResize="0"/>
          <p:nvPr/>
        </p:nvPicPr>
        <p:blipFill rotWithShape="1">
          <a:blip r:embed="rId3">
            <a:alphaModFix/>
          </a:blip>
          <a:srcRect b="0" l="0" r="0" t="0"/>
          <a:stretch/>
        </p:blipFill>
        <p:spPr>
          <a:xfrm>
            <a:off x="1143000" y="2133600"/>
            <a:ext cx="7391400" cy="4495800"/>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2" name="Shape 1312"/>
        <p:cNvGrpSpPr/>
        <p:nvPr/>
      </p:nvGrpSpPr>
      <p:grpSpPr>
        <a:xfrm>
          <a:off x="0" y="0"/>
          <a:ext cx="0" cy="0"/>
          <a:chOff x="0" y="0"/>
          <a:chExt cx="0" cy="0"/>
        </a:xfrm>
      </p:grpSpPr>
      <p:sp>
        <p:nvSpPr>
          <p:cNvPr id="1313" name="Google Shape;1313;p18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21.6  Linking to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Other Documents</a:t>
            </a:r>
            <a:endParaRPr/>
          </a:p>
        </p:txBody>
      </p:sp>
      <p:sp>
        <p:nvSpPr>
          <p:cNvPr id="1314" name="Google Shape;1314;p186"/>
          <p:cNvSpPr txBox="1"/>
          <p:nvPr>
            <p:ph idx="1" type="body"/>
          </p:nvPr>
        </p:nvSpPr>
        <p:spPr>
          <a:xfrm>
            <a:off x="838200" y="1905000"/>
            <a:ext cx="77724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Links, also called </a:t>
            </a:r>
            <a:r>
              <a:rPr b="1" i="1" lang="en-US" sz="2800" u="none" cap="none" strike="noStrike">
                <a:solidFill>
                  <a:schemeClr val="dk1"/>
                </a:solidFill>
                <a:latin typeface="Tahoma"/>
                <a:ea typeface="Tahoma"/>
                <a:cs typeface="Tahoma"/>
                <a:sym typeface="Tahoma"/>
              </a:rPr>
              <a:t>hyperlinks</a:t>
            </a:r>
            <a:r>
              <a:rPr b="0" i="0" lang="en-US" sz="2800" u="none" cap="none" strike="noStrike">
                <a:solidFill>
                  <a:schemeClr val="dk1"/>
                </a:solidFill>
                <a:latin typeface="Tahoma"/>
                <a:ea typeface="Tahoma"/>
                <a:cs typeface="Tahoma"/>
                <a:sym typeface="Tahoma"/>
              </a:rPr>
              <a:t> or hypertext references, allow readers to move to other pages in the Web. </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markup tag for a link is &lt;A&gt;, which stands for anchor. </a:t>
            </a:r>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8" name="Shape 1318"/>
        <p:cNvGrpSpPr/>
        <p:nvPr/>
      </p:nvGrpSpPr>
      <p:grpSpPr>
        <a:xfrm>
          <a:off x="0" y="0"/>
          <a:ext cx="0" cy="0"/>
          <a:chOff x="0" y="0"/>
          <a:chExt cx="0" cy="0"/>
        </a:xfrm>
      </p:grpSpPr>
      <p:sp>
        <p:nvSpPr>
          <p:cNvPr id="1319" name="Google Shape;1319;p18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21.6  Linking to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Other Documents</a:t>
            </a:r>
            <a:endParaRPr/>
          </a:p>
        </p:txBody>
      </p:sp>
      <p:sp>
        <p:nvSpPr>
          <p:cNvPr id="1320" name="Google Shape;1320;p187"/>
          <p:cNvSpPr txBox="1"/>
          <p:nvPr>
            <p:ph idx="1" type="body"/>
          </p:nvPr>
        </p:nvSpPr>
        <p:spPr>
          <a:xfrm>
            <a:off x="838200" y="1676400"/>
            <a:ext cx="77724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Placing a link in an HTML document involves the following steps: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Identify the target document that will be at the other end of the link. This identifier should be a pathname or a URL (see the discussion in the next subsection).</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Determine the text that labels the link in the browser.</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Place this information within an anchor, using the following format:</a:t>
            </a:r>
            <a:endParaRPr/>
          </a:p>
        </p:txBody>
      </p:sp>
      <p:sp>
        <p:nvSpPr>
          <p:cNvPr id="1321" name="Google Shape;1321;p187"/>
          <p:cNvSpPr txBox="1"/>
          <p:nvPr/>
        </p:nvSpPr>
        <p:spPr>
          <a:xfrm>
            <a:off x="685800" y="6019800"/>
            <a:ext cx="8001000" cy="5191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&lt;A HREF=</a:t>
            </a:r>
            <a:r>
              <a:rPr b="0" i="1" lang="en-US" sz="2800" u="none">
                <a:solidFill>
                  <a:srgbClr val="000000"/>
                </a:solidFill>
                <a:latin typeface="Courier"/>
                <a:ea typeface="Courier"/>
                <a:cs typeface="Courier"/>
                <a:sym typeface="Courier"/>
              </a:rPr>
              <a:t>target document identifier</a:t>
            </a:r>
            <a:r>
              <a:rPr b="0" i="0" lang="en-US" sz="2800" u="none">
                <a:solidFill>
                  <a:srgbClr val="000000"/>
                </a:solidFill>
                <a:latin typeface="Courier"/>
                <a:ea typeface="Courier"/>
                <a:cs typeface="Courier"/>
                <a:sym typeface="Courier"/>
              </a:rPr>
              <a:t>&gt;</a:t>
            </a:r>
            <a:r>
              <a:rPr b="0" i="1" lang="en-US" sz="2800" u="none">
                <a:solidFill>
                  <a:srgbClr val="000000"/>
                </a:solidFill>
                <a:latin typeface="Courier"/>
                <a:ea typeface="Courier"/>
                <a:cs typeface="Courier"/>
                <a:sym typeface="Courier"/>
              </a:rPr>
              <a:t>text of link</a:t>
            </a:r>
            <a:r>
              <a:rPr b="0" i="0" lang="en-US" sz="2800" u="none">
                <a:solidFill>
                  <a:srgbClr val="000000"/>
                </a:solidFill>
                <a:latin typeface="Courier"/>
                <a:ea typeface="Courier"/>
                <a:cs typeface="Courier"/>
                <a:sym typeface="Courier"/>
              </a:rPr>
              <a:t>&lt;/A&gt;</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5" name="Shape 1325"/>
        <p:cNvGrpSpPr/>
        <p:nvPr/>
      </p:nvGrpSpPr>
      <p:grpSpPr>
        <a:xfrm>
          <a:off x="0" y="0"/>
          <a:ext cx="0" cy="0"/>
          <a:chOff x="0" y="0"/>
          <a:chExt cx="0" cy="0"/>
        </a:xfrm>
      </p:grpSpPr>
      <p:sp>
        <p:nvSpPr>
          <p:cNvPr id="1326" name="Google Shape;1326;p18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21.6  Linking to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Other Documents</a:t>
            </a:r>
            <a:endParaRPr/>
          </a:p>
        </p:txBody>
      </p:sp>
      <p:sp>
        <p:nvSpPr>
          <p:cNvPr id="1327" name="Google Shape;1327;p188"/>
          <p:cNvSpPr txBox="1"/>
          <p:nvPr>
            <p:ph idx="1" type="body"/>
          </p:nvPr>
        </p:nvSpPr>
        <p:spPr>
          <a:xfrm>
            <a:off x="838200" y="1524000"/>
            <a:ext cx="77724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following segment displays a link to the file </a:t>
            </a:r>
            <a:r>
              <a:rPr b="1" i="0" lang="en-US" sz="2400" u="none" cap="none" strike="noStrike">
                <a:solidFill>
                  <a:schemeClr val="dk1"/>
                </a:solidFill>
                <a:latin typeface="Tahoma"/>
                <a:ea typeface="Tahoma"/>
                <a:cs typeface="Tahoma"/>
                <a:sym typeface="Tahoma"/>
              </a:rPr>
              <a:t>courses.html</a:t>
            </a:r>
            <a:r>
              <a:rPr b="0" i="0" lang="en-US" sz="2400" u="none" cap="none" strike="noStrike">
                <a:solidFill>
                  <a:schemeClr val="dk1"/>
                </a:solidFill>
                <a:latin typeface="Tahoma"/>
                <a:ea typeface="Tahoma"/>
                <a:cs typeface="Tahoma"/>
                <a:sym typeface="Tahoma"/>
              </a:rPr>
              <a:t> in a sentence that mentions the author’s courses:</a:t>
            </a:r>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the user browses this page, the link is highlighted in some fashion (i.e., a different color text) and usually underlined, as in Figure 21-7.</a:t>
            </a:r>
            <a:endParaRPr/>
          </a:p>
          <a:p>
            <a:pPr indent="-133350" lvl="1" marL="742950" marR="0" rtl="0" algn="l">
              <a:lnSpc>
                <a:spcPct val="9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328" name="Google Shape;1328;p188"/>
          <p:cNvSpPr txBox="1"/>
          <p:nvPr/>
        </p:nvSpPr>
        <p:spPr>
          <a:xfrm>
            <a:off x="1066800" y="2590800"/>
            <a:ext cx="7467600" cy="268446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&lt;P&gt;</a:t>
            </a:r>
            <a:endParaRPr/>
          </a:p>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My &lt;A HREF="courses.html"&gt;courses last year&lt;/A&gt; were Fundamentals of Data Structures, Programming Language Design, Operating Systems, and Artificial Intelligence.</a:t>
            </a:r>
            <a:endParaRPr/>
          </a:p>
          <a:p>
            <a:pPr indent="0" lvl="0" marL="0" marR="0" rtl="0" algn="l">
              <a:lnSpc>
                <a:spcPct val="100000"/>
              </a:lnSpc>
              <a:spcBef>
                <a:spcPts val="0"/>
              </a:spcBef>
              <a:spcAft>
                <a:spcPts val="0"/>
              </a:spcAft>
              <a:buClr>
                <a:srgbClr val="E44C22"/>
              </a:buClr>
              <a:buSzPts val="2800"/>
              <a:buFont typeface="Arial"/>
              <a:buNone/>
            </a:pPr>
            <a:r>
              <a:rPr b="0" i="0" lang="en-US" sz="2800" u="none">
                <a:solidFill>
                  <a:srgbClr val="E44C22"/>
                </a:solidFill>
                <a:latin typeface="Arial"/>
                <a:ea typeface="Arial"/>
                <a:cs typeface="Arial"/>
                <a:sym typeface="Arial"/>
              </a:rPr>
              <a:t>&lt;/P&gt;</a:t>
            </a:r>
            <a:r>
              <a:rPr b="0" i="0" lang="en-US" sz="3000" u="none">
                <a:solidFill>
                  <a:schemeClr val="dk1"/>
                </a:solidFill>
                <a:latin typeface="Tahoma"/>
                <a:ea typeface="Tahoma"/>
                <a:cs typeface="Tahoma"/>
                <a:sym typeface="Tahoma"/>
              </a:rPr>
              <a:t> </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2" name="Shape 1332"/>
        <p:cNvGrpSpPr/>
        <p:nvPr/>
      </p:nvGrpSpPr>
      <p:grpSpPr>
        <a:xfrm>
          <a:off x="0" y="0"/>
          <a:ext cx="0" cy="0"/>
          <a:chOff x="0" y="0"/>
          <a:chExt cx="0" cy="0"/>
        </a:xfrm>
      </p:grpSpPr>
      <p:sp>
        <p:nvSpPr>
          <p:cNvPr id="1333" name="Google Shape;1333;p18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21.5  Lists</a:t>
            </a:r>
            <a:endParaRPr/>
          </a:p>
        </p:txBody>
      </p:sp>
      <p:pic>
        <p:nvPicPr>
          <p:cNvPr id="1334" name="Google Shape;1334;p189"/>
          <p:cNvPicPr preferRelativeResize="0"/>
          <p:nvPr/>
        </p:nvPicPr>
        <p:blipFill rotWithShape="1">
          <a:blip r:embed="rId3">
            <a:alphaModFix/>
          </a:blip>
          <a:srcRect b="0" l="0" r="0" t="0"/>
          <a:stretch/>
        </p:blipFill>
        <p:spPr>
          <a:xfrm>
            <a:off x="838200" y="1828800"/>
            <a:ext cx="7772400" cy="3886200"/>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8" name="Shape 1338"/>
        <p:cNvGrpSpPr/>
        <p:nvPr/>
      </p:nvGrpSpPr>
      <p:grpSpPr>
        <a:xfrm>
          <a:off x="0" y="0"/>
          <a:ext cx="0" cy="0"/>
          <a:chOff x="0" y="0"/>
          <a:chExt cx="0" cy="0"/>
        </a:xfrm>
      </p:grpSpPr>
      <p:sp>
        <p:nvSpPr>
          <p:cNvPr id="1339" name="Google Shape;1339;p19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21.6  Linking to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Other Documents</a:t>
            </a:r>
            <a:endParaRPr/>
          </a:p>
        </p:txBody>
      </p:sp>
      <p:sp>
        <p:nvSpPr>
          <p:cNvPr id="1340" name="Google Shape;1340;p190"/>
          <p:cNvSpPr txBox="1"/>
          <p:nvPr>
            <p:ph idx="1" type="body"/>
          </p:nvPr>
        </p:nvSpPr>
        <p:spPr>
          <a:xfrm>
            <a:off x="838200" y="17526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Path Names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path name specifies the path to the file on the author’s computer.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path name is said to be </a:t>
            </a:r>
            <a:r>
              <a:rPr b="1" i="1" lang="en-US" sz="2400" u="none" cap="none" strike="noStrike">
                <a:solidFill>
                  <a:schemeClr val="dk1"/>
                </a:solidFill>
                <a:latin typeface="Tahoma"/>
                <a:ea typeface="Tahoma"/>
                <a:cs typeface="Tahoma"/>
                <a:sym typeface="Tahoma"/>
              </a:rPr>
              <a:t>absolute</a:t>
            </a:r>
            <a:r>
              <a:rPr b="0" i="0" lang="en-US" sz="2400" u="none" cap="none" strike="noStrike">
                <a:solidFill>
                  <a:schemeClr val="dk1"/>
                </a:solidFill>
                <a:latin typeface="Tahoma"/>
                <a:ea typeface="Tahoma"/>
                <a:cs typeface="Tahoma"/>
                <a:sym typeface="Tahoma"/>
              </a:rPr>
              <a:t> because it specifies the exact or absolute position of the file in the computer’s directory structure.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HTML anchors, we can use absolute or </a:t>
            </a:r>
            <a:r>
              <a:rPr b="1" i="1" lang="en-US" sz="2400" u="none" cap="none" strike="noStrike">
                <a:solidFill>
                  <a:schemeClr val="dk1"/>
                </a:solidFill>
                <a:latin typeface="Tahoma"/>
                <a:ea typeface="Tahoma"/>
                <a:cs typeface="Tahoma"/>
                <a:sym typeface="Tahoma"/>
              </a:rPr>
              <a:t>relative</a:t>
            </a:r>
            <a:r>
              <a:rPr b="0" i="0" lang="en-US" sz="2400" u="none" cap="none" strike="noStrike">
                <a:solidFill>
                  <a:schemeClr val="dk1"/>
                </a:solidFill>
                <a:latin typeface="Tahoma"/>
                <a:ea typeface="Tahoma"/>
                <a:cs typeface="Tahoma"/>
                <a:sym typeface="Tahoma"/>
              </a:rPr>
              <a:t> path names to specify the location of a target document.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Table 21-4 shows some examples of the relative path name to </a:t>
            </a:r>
            <a:r>
              <a:rPr b="1" i="0" lang="en-US" sz="2400" u="none" cap="none" strike="noStrike">
                <a:solidFill>
                  <a:schemeClr val="dk1"/>
                </a:solidFill>
                <a:latin typeface="Tahoma"/>
                <a:ea typeface="Tahoma"/>
                <a:cs typeface="Tahoma"/>
                <a:sym typeface="Tahoma"/>
              </a:rPr>
              <a:t>MyPage.html</a:t>
            </a:r>
            <a:r>
              <a:rPr b="0" i="0" lang="en-US" sz="2400" u="none" cap="none" strike="noStrike">
                <a:solidFill>
                  <a:schemeClr val="dk1"/>
                </a:solidFill>
                <a:latin typeface="Tahoma"/>
                <a:ea typeface="Tahoma"/>
                <a:cs typeface="Tahoma"/>
                <a:sym typeface="Tahoma"/>
              </a:rPr>
              <a:t>.</a:t>
            </a:r>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4" name="Shape 1344"/>
        <p:cNvGrpSpPr/>
        <p:nvPr/>
      </p:nvGrpSpPr>
      <p:grpSpPr>
        <a:xfrm>
          <a:off x="0" y="0"/>
          <a:ext cx="0" cy="0"/>
          <a:chOff x="0" y="0"/>
          <a:chExt cx="0" cy="0"/>
        </a:xfrm>
      </p:grpSpPr>
      <p:sp>
        <p:nvSpPr>
          <p:cNvPr id="1345" name="Google Shape;1345;p19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21.6  Linking to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Other Documents</a:t>
            </a:r>
            <a:endParaRPr/>
          </a:p>
        </p:txBody>
      </p:sp>
      <p:pic>
        <p:nvPicPr>
          <p:cNvPr id="1346" name="Google Shape;1346;p191"/>
          <p:cNvPicPr preferRelativeResize="0"/>
          <p:nvPr/>
        </p:nvPicPr>
        <p:blipFill rotWithShape="1">
          <a:blip r:embed="rId3">
            <a:alphaModFix/>
          </a:blip>
          <a:srcRect b="0" l="0" r="0" t="0"/>
          <a:stretch/>
        </p:blipFill>
        <p:spPr>
          <a:xfrm>
            <a:off x="830262" y="1828800"/>
            <a:ext cx="7856537" cy="4343400"/>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0" name="Shape 1350"/>
        <p:cNvGrpSpPr/>
        <p:nvPr/>
      </p:nvGrpSpPr>
      <p:grpSpPr>
        <a:xfrm>
          <a:off x="0" y="0"/>
          <a:ext cx="0" cy="0"/>
          <a:chOff x="0" y="0"/>
          <a:chExt cx="0" cy="0"/>
        </a:xfrm>
      </p:grpSpPr>
      <p:sp>
        <p:nvSpPr>
          <p:cNvPr id="1351" name="Google Shape;1351;p19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21.6  Linking to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Other Documents</a:t>
            </a:r>
            <a:endParaRPr/>
          </a:p>
        </p:txBody>
      </p:sp>
      <p:sp>
        <p:nvSpPr>
          <p:cNvPr id="1352" name="Google Shape;1352;p192"/>
          <p:cNvSpPr txBox="1"/>
          <p:nvPr>
            <p:ph idx="1" type="body"/>
          </p:nvPr>
        </p:nvSpPr>
        <p:spPr>
          <a:xfrm>
            <a:off x="838200" y="1676400"/>
            <a:ext cx="77724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URLs</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When a target document resides on another server in the network, a path name no longer suffices to locate the document. </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use a </a:t>
            </a:r>
            <a:r>
              <a:rPr b="1" i="1" lang="en-US" sz="2800" u="none" cap="none" strike="noStrike">
                <a:solidFill>
                  <a:schemeClr val="dk1"/>
                </a:solidFill>
                <a:latin typeface="Tahoma"/>
                <a:ea typeface="Tahoma"/>
                <a:cs typeface="Tahoma"/>
                <a:sym typeface="Tahoma"/>
              </a:rPr>
              <a:t>uniform resource locator</a:t>
            </a:r>
            <a:r>
              <a:rPr b="0" i="0" lang="en-US" sz="2800" u="none" cap="none" strike="noStrike">
                <a:solidFill>
                  <a:schemeClr val="dk1"/>
                </a:solidFill>
                <a:latin typeface="Tahoma"/>
                <a:ea typeface="Tahoma"/>
                <a:cs typeface="Tahoma"/>
                <a:sym typeface="Tahoma"/>
              </a:rPr>
              <a:t> (URL) to locate the document on another machine. </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6" name="Shape 1356"/>
        <p:cNvGrpSpPr/>
        <p:nvPr/>
      </p:nvGrpSpPr>
      <p:grpSpPr>
        <a:xfrm>
          <a:off x="0" y="0"/>
          <a:ext cx="0" cy="0"/>
          <a:chOff x="0" y="0"/>
          <a:chExt cx="0" cy="0"/>
        </a:xfrm>
      </p:grpSpPr>
      <p:sp>
        <p:nvSpPr>
          <p:cNvPr id="1357" name="Google Shape;1357;p19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21.6  Linking to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Other Documents</a:t>
            </a:r>
            <a:endParaRPr/>
          </a:p>
        </p:txBody>
      </p:sp>
      <p:sp>
        <p:nvSpPr>
          <p:cNvPr id="1358" name="Google Shape;1358;p193"/>
          <p:cNvSpPr txBox="1"/>
          <p:nvPr>
            <p:ph idx="1" type="body"/>
          </p:nvPr>
        </p:nvSpPr>
        <p:spPr>
          <a:xfrm>
            <a:off x="838200" y="1905000"/>
            <a:ext cx="77724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URL to another Web site (called a host) has the following format: </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instance, the URL for author Ken Lambert’s home page is:</a:t>
            </a:r>
            <a:endParaRPr/>
          </a:p>
        </p:txBody>
      </p:sp>
      <p:sp>
        <p:nvSpPr>
          <p:cNvPr id="1359" name="Google Shape;1359;p193"/>
          <p:cNvSpPr txBox="1"/>
          <p:nvPr/>
        </p:nvSpPr>
        <p:spPr>
          <a:xfrm>
            <a:off x="1295400" y="3048000"/>
            <a:ext cx="6781800" cy="549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1" i="0" lang="en-US" sz="3000" u="none">
                <a:solidFill>
                  <a:srgbClr val="000000"/>
                </a:solidFill>
                <a:latin typeface="Courier"/>
                <a:ea typeface="Courier"/>
                <a:cs typeface="Courier"/>
                <a:sym typeface="Courier"/>
              </a:rPr>
              <a:t>http://</a:t>
            </a:r>
            <a:r>
              <a:rPr b="1" i="1" lang="en-US" sz="3000" u="none">
                <a:solidFill>
                  <a:srgbClr val="000000"/>
                </a:solidFill>
                <a:latin typeface="Courier"/>
                <a:ea typeface="Courier"/>
                <a:cs typeface="Courier"/>
                <a:sym typeface="Courier"/>
              </a:rPr>
              <a:t>server name</a:t>
            </a:r>
            <a:r>
              <a:rPr b="1" i="0" lang="en-US" sz="3000" u="none">
                <a:solidFill>
                  <a:srgbClr val="000000"/>
                </a:solidFill>
                <a:latin typeface="Courier"/>
                <a:ea typeface="Courier"/>
                <a:cs typeface="Courier"/>
                <a:sym typeface="Courier"/>
              </a:rPr>
              <a:t>/</a:t>
            </a:r>
            <a:r>
              <a:rPr b="1" i="1" lang="en-US" sz="3000" u="none">
                <a:solidFill>
                  <a:srgbClr val="000000"/>
                </a:solidFill>
                <a:latin typeface="Courier"/>
                <a:ea typeface="Courier"/>
                <a:cs typeface="Courier"/>
                <a:sym typeface="Courier"/>
              </a:rPr>
              <a:t>document path name</a:t>
            </a:r>
            <a:endParaRPr/>
          </a:p>
        </p:txBody>
      </p:sp>
      <p:sp>
        <p:nvSpPr>
          <p:cNvPr id="1360" name="Google Shape;1360;p193"/>
          <p:cNvSpPr txBox="1"/>
          <p:nvPr/>
        </p:nvSpPr>
        <p:spPr>
          <a:xfrm>
            <a:off x="685800" y="5486400"/>
            <a:ext cx="8077200" cy="427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&lt;A HREF="http://www.wlu.edu/~lambertk"&gt;Ken Lambert&lt;/A&gt;</a:t>
            </a:r>
            <a:r>
              <a:rPr b="0" i="0" lang="en-US" sz="2200" u="none">
                <a:solidFill>
                  <a:schemeClr val="dk1"/>
                </a:solidFill>
                <a:latin typeface="Tahoma"/>
                <a:ea typeface="Tahoma"/>
                <a:cs typeface="Tahoma"/>
                <a:sym typeface="Tahoma"/>
              </a:rPr>
              <a:t> </a:t>
            </a:r>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4" name="Shape 1364"/>
        <p:cNvGrpSpPr/>
        <p:nvPr/>
      </p:nvGrpSpPr>
      <p:grpSpPr>
        <a:xfrm>
          <a:off x="0" y="0"/>
          <a:ext cx="0" cy="0"/>
          <a:chOff x="0" y="0"/>
          <a:chExt cx="0" cy="0"/>
        </a:xfrm>
      </p:grpSpPr>
      <p:sp>
        <p:nvSpPr>
          <p:cNvPr id="1365" name="Google Shape;1365;p19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21.7  Multimedia</a:t>
            </a:r>
            <a:endParaRPr/>
          </a:p>
        </p:txBody>
      </p:sp>
      <p:sp>
        <p:nvSpPr>
          <p:cNvPr id="1366" name="Google Shape;1366;p194"/>
          <p:cNvSpPr txBox="1"/>
          <p:nvPr>
            <p:ph idx="1" type="body"/>
          </p:nvPr>
        </p:nvSpPr>
        <p:spPr>
          <a:xfrm>
            <a:off x="685800" y="1676400"/>
            <a:ext cx="79248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HTML supports the presentation of non-textual information such as images, sounds, and movies.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Inline images are graphical images that are displayed when the user opens a page.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form of the markup tag for an inline image is:</a:t>
            </a:r>
            <a:endParaRPr/>
          </a:p>
          <a:p>
            <a:pPr indent="-285750" lvl="1" marL="742950" marR="0" rtl="0" algn="l">
              <a:lnSpc>
                <a:spcPct val="100000"/>
              </a:lnSpc>
              <a:spcBef>
                <a:spcPts val="48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			</a:t>
            </a:r>
            <a:r>
              <a:rPr b="1" i="0" lang="en-US" sz="2400" u="none" cap="none" strike="noStrike">
                <a:solidFill>
                  <a:schemeClr val="dk1"/>
                </a:solidFill>
                <a:latin typeface="Tahoma"/>
                <a:ea typeface="Tahoma"/>
                <a:cs typeface="Tahoma"/>
                <a:sym typeface="Tahoma"/>
              </a:rPr>
              <a:t>&lt;IMG SRC=ImageLocation&gt;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ImageLocation is a URL or path name.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Images can be encoded in the GIF or JPEG format and are stored in files whose extensions are:</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.gif</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.jpg</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.jpeg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2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80" name="Google Shape;280;p24"/>
          <p:cNvSpPr txBox="1"/>
          <p:nvPr>
            <p:ph idx="1" type="body"/>
          </p:nvPr>
        </p:nvSpPr>
        <p:spPr>
          <a:xfrm>
            <a:off x="685800" y="1600200"/>
            <a:ext cx="79248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0" i="0" lang="en-US" sz="2400" u="none" cap="none" strike="noStrike">
                <a:solidFill>
                  <a:schemeClr val="dk1"/>
                </a:solidFill>
                <a:latin typeface="Tahoma"/>
                <a:ea typeface="Tahoma"/>
                <a:cs typeface="Tahoma"/>
                <a:sym typeface="Tahoma"/>
              </a:rPr>
              <a:t>Implementing a Panel Class and the Method </a:t>
            </a:r>
            <a:r>
              <a:rPr b="0" i="0" lang="en-US" sz="2400" u="none" cap="none" strike="noStrike">
                <a:solidFill>
                  <a:schemeClr val="dk1"/>
                </a:solidFill>
                <a:latin typeface="Century Gothic"/>
                <a:ea typeface="Century Gothic"/>
                <a:cs typeface="Century Gothic"/>
                <a:sym typeface="Century Gothic"/>
              </a:rPr>
              <a:t>paintComponent</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responsibilities of a panel class are to draw images in response to messages from an application and also to redraw images whenever the window is refreshed. </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When a window opens, the JVM sends the message </a:t>
            </a:r>
            <a:r>
              <a:rPr b="0" i="0" lang="en-US" sz="2200" u="none" cap="none" strike="noStrike">
                <a:solidFill>
                  <a:schemeClr val="dk1"/>
                </a:solidFill>
                <a:latin typeface="Century Gothic"/>
                <a:ea typeface="Century Gothic"/>
                <a:cs typeface="Century Gothic"/>
                <a:sym typeface="Century Gothic"/>
              </a:rPr>
              <a:t>paintComponent</a:t>
            </a:r>
            <a:r>
              <a:rPr b="0" i="0" lang="en-US" sz="2200" u="none" cap="none" strike="noStrike">
                <a:solidFill>
                  <a:schemeClr val="dk1"/>
                </a:solidFill>
                <a:latin typeface="Tahoma"/>
                <a:ea typeface="Tahoma"/>
                <a:cs typeface="Tahoma"/>
                <a:sym typeface="Tahoma"/>
              </a:rPr>
              <a:t> to each window object. If the object has any images to draw, its </a:t>
            </a:r>
            <a:r>
              <a:rPr b="0" i="0" lang="en-US" sz="2200" u="none" cap="none" strike="noStrike">
                <a:solidFill>
                  <a:schemeClr val="dk1"/>
                </a:solidFill>
                <a:latin typeface="Century Gothic"/>
                <a:ea typeface="Century Gothic"/>
                <a:cs typeface="Century Gothic"/>
                <a:sym typeface="Century Gothic"/>
              </a:rPr>
              <a:t>paintComponent</a:t>
            </a:r>
            <a:r>
              <a:rPr b="0" i="0" lang="en-US" sz="2200" u="none" cap="none" strike="noStrike">
                <a:solidFill>
                  <a:schemeClr val="dk1"/>
                </a:solidFill>
                <a:latin typeface="Tahoma"/>
                <a:ea typeface="Tahoma"/>
                <a:cs typeface="Tahoma"/>
                <a:sym typeface="Tahoma"/>
              </a:rPr>
              <a:t> method accomplishes this. </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Following is the code for the implementation of the </a:t>
            </a:r>
            <a:r>
              <a:rPr b="0" i="0" lang="en-US" sz="2200" u="none" cap="none" strike="noStrike">
                <a:solidFill>
                  <a:schemeClr val="dk1"/>
                </a:solidFill>
                <a:latin typeface="Century Gothic"/>
                <a:ea typeface="Century Gothic"/>
                <a:cs typeface="Century Gothic"/>
                <a:sym typeface="Century Gothic"/>
              </a:rPr>
              <a:t>ExamplePanel</a:t>
            </a:r>
            <a:r>
              <a:rPr b="0" i="0" lang="en-US" sz="2200" u="none" cap="none" strike="noStrike">
                <a:solidFill>
                  <a:schemeClr val="dk1"/>
                </a:solidFill>
                <a:latin typeface="Tahoma"/>
                <a:ea typeface="Tahoma"/>
                <a:cs typeface="Tahoma"/>
                <a:sym typeface="Tahoma"/>
              </a:rPr>
              <a:t> class used earlier. Its </a:t>
            </a:r>
            <a:r>
              <a:rPr b="0" i="0" lang="en-US" sz="2200" u="none" cap="none" strike="noStrike">
                <a:solidFill>
                  <a:schemeClr val="dk1"/>
                </a:solidFill>
                <a:latin typeface="Century Gothic"/>
                <a:ea typeface="Century Gothic"/>
                <a:cs typeface="Century Gothic"/>
                <a:sym typeface="Century Gothic"/>
              </a:rPr>
              <a:t>paintComponent</a:t>
            </a:r>
            <a:r>
              <a:rPr b="0" i="0" lang="en-US" sz="2200" u="none" cap="none" strike="noStrike">
                <a:solidFill>
                  <a:schemeClr val="dk1"/>
                </a:solidFill>
                <a:latin typeface="Tahoma"/>
                <a:ea typeface="Tahoma"/>
                <a:cs typeface="Tahoma"/>
                <a:sym typeface="Tahoma"/>
              </a:rPr>
              <a:t> method draws a line segment when the window opens and whenever it is refreshed. </a:t>
            </a:r>
            <a:endParaRPr/>
          </a:p>
          <a:p>
            <a:pPr indent="-203200" lvl="0" marL="34290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0" name="Shape 1370"/>
        <p:cNvGrpSpPr/>
        <p:nvPr/>
      </p:nvGrpSpPr>
      <p:grpSpPr>
        <a:xfrm>
          <a:off x="0" y="0"/>
          <a:ext cx="0" cy="0"/>
          <a:chOff x="0" y="0"/>
          <a:chExt cx="0" cy="0"/>
        </a:xfrm>
      </p:grpSpPr>
      <p:sp>
        <p:nvSpPr>
          <p:cNvPr id="1371" name="Google Shape;1371;p19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21.7  Multimedia</a:t>
            </a:r>
            <a:endParaRPr/>
          </a:p>
        </p:txBody>
      </p:sp>
      <p:sp>
        <p:nvSpPr>
          <p:cNvPr id="1372" name="Google Shape;1372;p195"/>
          <p:cNvSpPr txBox="1"/>
          <p:nvPr>
            <p:ph idx="1" type="body"/>
          </p:nvPr>
        </p:nvSpPr>
        <p:spPr>
          <a:xfrm>
            <a:off x="304800" y="1600200"/>
            <a:ext cx="83058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Several parameters can be used with the markup tag of an inline image:</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Size attributes: </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Specify the height and width of the image in pixels. </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&lt;IMG SRC="mypicture.gif" HEIGHT=100 WIDTH=100&gt;</a:t>
            </a:r>
            <a:endParaRPr/>
          </a:p>
          <a:p>
            <a:pPr indent="-196850" lvl="3" marL="160020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Alignment attribute: </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Specifies the position of text relative to the image. By default, text that follows an image starts at the image's lower right corner. The text moves to the top right or to the center right of the image when TOP or CENTER are specified. </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&lt;IMG SRC="mypicture.gif" ALIGN=CENTER&gt;</a:t>
            </a:r>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6" name="Shape 1376"/>
        <p:cNvGrpSpPr/>
        <p:nvPr/>
      </p:nvGrpSpPr>
      <p:grpSpPr>
        <a:xfrm>
          <a:off x="0" y="0"/>
          <a:ext cx="0" cy="0"/>
          <a:chOff x="0" y="0"/>
          <a:chExt cx="0" cy="0"/>
        </a:xfrm>
      </p:grpSpPr>
      <p:sp>
        <p:nvSpPr>
          <p:cNvPr id="1377" name="Google Shape;1377;p19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21.7  Multimedia</a:t>
            </a:r>
            <a:endParaRPr/>
          </a:p>
        </p:txBody>
      </p:sp>
      <p:sp>
        <p:nvSpPr>
          <p:cNvPr id="1378" name="Google Shape;1378;p196"/>
          <p:cNvSpPr txBox="1"/>
          <p:nvPr>
            <p:ph idx="1" type="body"/>
          </p:nvPr>
        </p:nvSpPr>
        <p:spPr>
          <a:xfrm>
            <a:off x="838200" y="1905000"/>
            <a:ext cx="77724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detach an image from surrounding text, place the image in a separate paragraph. For instance:</a:t>
            </a:r>
            <a:endParaRPr/>
          </a:p>
        </p:txBody>
      </p:sp>
      <p:sp>
        <p:nvSpPr>
          <p:cNvPr id="1379" name="Google Shape;1379;p196"/>
          <p:cNvSpPr txBox="1"/>
          <p:nvPr/>
        </p:nvSpPr>
        <p:spPr>
          <a:xfrm>
            <a:off x="1905000" y="3657600"/>
            <a:ext cx="5486400" cy="1463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&lt;p ALIGN=CENTER&gt;</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&lt;IMG SRC="mypicture.gif"&gt;</a:t>
            </a:r>
            <a:endParaRPr/>
          </a:p>
          <a:p>
            <a:pPr indent="0" lvl="0" marL="0" marR="0" rtl="0" algn="l">
              <a:lnSpc>
                <a:spcPct val="100000"/>
              </a:lnSpc>
              <a:spcBef>
                <a:spcPts val="0"/>
              </a:spcBef>
              <a:spcAft>
                <a:spcPts val="0"/>
              </a:spcAft>
              <a:buClr>
                <a:srgbClr val="E44C22"/>
              </a:buClr>
              <a:buSzPts val="3000"/>
              <a:buFont typeface="Arial"/>
              <a:buNone/>
            </a:pPr>
            <a:r>
              <a:rPr b="0" i="0" lang="en-US" sz="3000" u="none">
                <a:solidFill>
                  <a:srgbClr val="E44C22"/>
                </a:solidFill>
                <a:latin typeface="Arial"/>
                <a:ea typeface="Arial"/>
                <a:cs typeface="Arial"/>
                <a:sym typeface="Arial"/>
              </a:rPr>
              <a:t>&lt;/p&gt;</a:t>
            </a:r>
            <a:r>
              <a:rPr b="0" i="0" lang="en-US" sz="3000" u="none">
                <a:solidFill>
                  <a:schemeClr val="dk1"/>
                </a:solidFill>
                <a:latin typeface="Tahoma"/>
                <a:ea typeface="Tahoma"/>
                <a:cs typeface="Tahoma"/>
                <a:sym typeface="Tahoma"/>
              </a:rPr>
              <a:t> </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3" name="Shape 1383"/>
        <p:cNvGrpSpPr/>
        <p:nvPr/>
      </p:nvGrpSpPr>
      <p:grpSpPr>
        <a:xfrm>
          <a:off x="0" y="0"/>
          <a:ext cx="0" cy="0"/>
          <a:chOff x="0" y="0"/>
          <a:chExt cx="0" cy="0"/>
        </a:xfrm>
      </p:grpSpPr>
      <p:sp>
        <p:nvSpPr>
          <p:cNvPr id="1384" name="Google Shape;1384;p19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21.7  Multimedia</a:t>
            </a:r>
            <a:endParaRPr/>
          </a:p>
        </p:txBody>
      </p:sp>
      <p:sp>
        <p:nvSpPr>
          <p:cNvPr id="1385" name="Google Shape;1385;p197"/>
          <p:cNvSpPr txBox="1"/>
          <p:nvPr>
            <p:ph idx="1" type="body"/>
          </p:nvPr>
        </p:nvSpPr>
        <p:spPr>
          <a:xfrm>
            <a:off x="838200" y="19050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External Images:</a:t>
            </a:r>
            <a:endParaRPr/>
          </a:p>
          <a:p>
            <a:pPr indent="-342900" lvl="0" marL="342900" marR="0" rtl="0" algn="l">
              <a:lnSpc>
                <a:spcPct val="100000"/>
              </a:lnSpc>
              <a:spcBef>
                <a:spcPts val="120"/>
              </a:spcBef>
              <a:spcAft>
                <a:spcPts val="0"/>
              </a:spcAft>
              <a:buClr>
                <a:schemeClr val="dk1"/>
              </a:buClr>
              <a:buSzPts val="600"/>
              <a:buFont typeface="Tahoma"/>
              <a:buNone/>
            </a:pPr>
            <a:r>
              <a:t/>
            </a:r>
            <a:endParaRPr b="0" i="0" sz="600" u="none">
              <a:solidFill>
                <a:schemeClr val="dk1"/>
              </a:solidFill>
              <a:latin typeface="Tahoma"/>
              <a:ea typeface="Tahoma"/>
              <a:cs typeface="Tahoma"/>
              <a:sym typeface="Tahoma"/>
            </a:endParaRPr>
          </a:p>
          <a:p>
            <a:pPr indent="-342900" lvl="0" marL="342900" marR="0" rtl="0" algn="l">
              <a:lnSpc>
                <a:spcPct val="100000"/>
              </a:lnSpc>
              <a:spcBef>
                <a:spcPts val="120"/>
              </a:spcBef>
              <a:spcAft>
                <a:spcPts val="0"/>
              </a:spcAft>
              <a:buClr>
                <a:schemeClr val="dk1"/>
              </a:buClr>
              <a:buSzPts val="600"/>
              <a:buFont typeface="Tahoma"/>
              <a:buNone/>
            </a:pPr>
            <a:r>
              <a:t/>
            </a:r>
            <a:endParaRPr b="0" i="0" sz="600" u="none">
              <a:solidFill>
                <a:schemeClr val="dk1"/>
              </a:solidFill>
              <a:latin typeface="Tahoma"/>
              <a:ea typeface="Tahoma"/>
              <a:cs typeface="Tahoma"/>
              <a:sym typeface="Tahoma"/>
            </a:endParaRPr>
          </a:p>
          <a:p>
            <a:pPr indent="-342900" lvl="0" marL="342900" marR="0" rtl="0" algn="l">
              <a:lnSpc>
                <a:spcPct val="100000"/>
              </a:lnSpc>
              <a:spcBef>
                <a:spcPts val="120"/>
              </a:spcBef>
              <a:spcAft>
                <a:spcPts val="0"/>
              </a:spcAft>
              <a:buClr>
                <a:schemeClr val="dk1"/>
              </a:buClr>
              <a:buSzPts val="600"/>
              <a:buFont typeface="Tahoma"/>
              <a:buNone/>
            </a:pPr>
            <a:r>
              <a:t/>
            </a:r>
            <a:endParaRPr b="0" i="0" sz="6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Inline images increase a document’s size and slow its transfer across the Net.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For that reason, documents sometimes provide links to external images, which are not displayed until the user clicks on a link. </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9" name="Shape 1389"/>
        <p:cNvGrpSpPr/>
        <p:nvPr/>
      </p:nvGrpSpPr>
      <p:grpSpPr>
        <a:xfrm>
          <a:off x="0" y="0"/>
          <a:ext cx="0" cy="0"/>
          <a:chOff x="0" y="0"/>
          <a:chExt cx="0" cy="0"/>
        </a:xfrm>
      </p:grpSpPr>
      <p:sp>
        <p:nvSpPr>
          <p:cNvPr id="1390" name="Google Shape;1390;p19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21.7  Multimedia</a:t>
            </a:r>
            <a:endParaRPr/>
          </a:p>
        </p:txBody>
      </p:sp>
      <p:sp>
        <p:nvSpPr>
          <p:cNvPr id="1391" name="Google Shape;1391;p198"/>
          <p:cNvSpPr txBox="1"/>
          <p:nvPr>
            <p:ph idx="1" type="body"/>
          </p:nvPr>
        </p:nvSpPr>
        <p:spPr>
          <a:xfrm>
            <a:off x="838200" y="1524000"/>
            <a:ext cx="77724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External Images:</a:t>
            </a:r>
            <a:endParaRPr/>
          </a:p>
          <a:p>
            <a:pPr indent="-342900" lvl="0" marL="342900" marR="0" rtl="0" algn="l">
              <a:lnSpc>
                <a:spcPct val="100000"/>
              </a:lnSpc>
              <a:spcBef>
                <a:spcPts val="120"/>
              </a:spcBef>
              <a:spcAft>
                <a:spcPts val="0"/>
              </a:spcAft>
              <a:buClr>
                <a:schemeClr val="dk1"/>
              </a:buClr>
              <a:buSzPts val="600"/>
              <a:buFont typeface="Tahoma"/>
              <a:buNone/>
            </a:pPr>
            <a:r>
              <a:t/>
            </a:r>
            <a:endParaRPr b="0" i="0" sz="600" u="none">
              <a:solidFill>
                <a:schemeClr val="dk1"/>
              </a:solidFill>
              <a:latin typeface="Tahoma"/>
              <a:ea typeface="Tahoma"/>
              <a:cs typeface="Tahoma"/>
              <a:sym typeface="Tahoma"/>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following HTML segment shows two ways of linking to an external image:</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first link is a string of text. </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second link is a smaller version of the image (sometimes called a thumbnail).</a:t>
            </a:r>
            <a:endParaRPr/>
          </a:p>
        </p:txBody>
      </p:sp>
      <p:sp>
        <p:nvSpPr>
          <p:cNvPr id="1392" name="Google Shape;1392;p198"/>
          <p:cNvSpPr txBox="1"/>
          <p:nvPr/>
        </p:nvSpPr>
        <p:spPr>
          <a:xfrm>
            <a:off x="838200" y="5181600"/>
            <a:ext cx="7848600" cy="109696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&lt;A HREF="mypicture.gif"&gt;Sample picture&lt;/A&gt;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&lt;A HREF="mypicture.gif"&gt;&lt;IMG SRC="mythumbnail.gif"&lt;/A&gt;</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6" name="Shape 1396"/>
        <p:cNvGrpSpPr/>
        <p:nvPr/>
      </p:nvGrpSpPr>
      <p:grpSpPr>
        <a:xfrm>
          <a:off x="0" y="0"/>
          <a:ext cx="0" cy="0"/>
          <a:chOff x="0" y="0"/>
          <a:chExt cx="0" cy="0"/>
        </a:xfrm>
      </p:grpSpPr>
      <p:sp>
        <p:nvSpPr>
          <p:cNvPr id="1397" name="Google Shape;1397;p19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21.7  Multimedia</a:t>
            </a:r>
            <a:endParaRPr/>
          </a:p>
        </p:txBody>
      </p:sp>
      <p:sp>
        <p:nvSpPr>
          <p:cNvPr id="1398" name="Google Shape;1398;p199"/>
          <p:cNvSpPr txBox="1"/>
          <p:nvPr>
            <p:ph idx="1" type="body"/>
          </p:nvPr>
        </p:nvSpPr>
        <p:spPr>
          <a:xfrm>
            <a:off x="838200" y="1676400"/>
            <a:ext cx="77724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Colors and Backgrounds</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Background, text, and link colors are controlled by the BGCOLOR, TEXT, and LINK attributes of the BODY tag.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following tag sets the background to black, text to white, and links to red:</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399" name="Google Shape;1399;p199"/>
          <p:cNvSpPr txBox="1"/>
          <p:nvPr/>
        </p:nvSpPr>
        <p:spPr>
          <a:xfrm>
            <a:off x="1752600" y="5181600"/>
            <a:ext cx="6172200" cy="8858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Arial"/>
              <a:buNone/>
            </a:pPr>
            <a:r>
              <a:rPr b="1" i="0" lang="en-US" sz="2600" u="none">
                <a:solidFill>
                  <a:schemeClr val="dk1"/>
                </a:solidFill>
                <a:latin typeface="Arial"/>
                <a:ea typeface="Arial"/>
                <a:cs typeface="Arial"/>
                <a:sym typeface="Arial"/>
              </a:rPr>
              <a:t>&lt;BODY BGCOLOR="#000000" TEXT="#FFFFFF" LINK="#FF0000"&gt;</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3" name="Shape 1403"/>
        <p:cNvGrpSpPr/>
        <p:nvPr/>
      </p:nvGrpSpPr>
      <p:grpSpPr>
        <a:xfrm>
          <a:off x="0" y="0"/>
          <a:ext cx="0" cy="0"/>
          <a:chOff x="0" y="0"/>
          <a:chExt cx="0" cy="0"/>
        </a:xfrm>
      </p:grpSpPr>
      <p:sp>
        <p:nvSpPr>
          <p:cNvPr id="1404" name="Google Shape;1404;p20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21.7  Multimedia</a:t>
            </a:r>
            <a:endParaRPr/>
          </a:p>
        </p:txBody>
      </p:sp>
      <p:sp>
        <p:nvSpPr>
          <p:cNvPr id="1405" name="Google Shape;1405;p200"/>
          <p:cNvSpPr txBox="1"/>
          <p:nvPr>
            <p:ph idx="1" type="body"/>
          </p:nvPr>
        </p:nvSpPr>
        <p:spPr>
          <a:xfrm>
            <a:off x="838200" y="1676400"/>
            <a:ext cx="77724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Another way to customize a background is to display an image on it.</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If the image is small, the browser fills the window with the image by a process called tiling, which repeatedly displays the image across and down the screen, thus creating a wallpaper-like effect.</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following tag shows how to use an image as a background:</a:t>
            </a:r>
            <a:endParaRPr/>
          </a:p>
        </p:txBody>
      </p:sp>
      <p:sp>
        <p:nvSpPr>
          <p:cNvPr id="1406" name="Google Shape;1406;p200"/>
          <p:cNvSpPr txBox="1"/>
          <p:nvPr/>
        </p:nvSpPr>
        <p:spPr>
          <a:xfrm>
            <a:off x="1524000" y="6096000"/>
            <a:ext cx="6858000" cy="8858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Arial"/>
              <a:buNone/>
            </a:pPr>
            <a:r>
              <a:rPr b="0" i="0" lang="en-US" sz="2600" u="none">
                <a:solidFill>
                  <a:schemeClr val="dk1"/>
                </a:solidFill>
                <a:latin typeface="Arial"/>
                <a:ea typeface="Arial"/>
                <a:cs typeface="Arial"/>
                <a:sym typeface="Arial"/>
              </a:rPr>
              <a:t>&lt;BODY BACKGROUND="mybackground.jpg"&gt;</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0" name="Shape 1410"/>
        <p:cNvGrpSpPr/>
        <p:nvPr/>
      </p:nvGrpSpPr>
      <p:grpSpPr>
        <a:xfrm>
          <a:off x="0" y="0"/>
          <a:ext cx="0" cy="0"/>
          <a:chOff x="0" y="0"/>
          <a:chExt cx="0" cy="0"/>
        </a:xfrm>
      </p:grpSpPr>
      <p:sp>
        <p:nvSpPr>
          <p:cNvPr id="1411" name="Google Shape;1411;p20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21.7  Multimedia</a:t>
            </a:r>
            <a:endParaRPr/>
          </a:p>
        </p:txBody>
      </p:sp>
      <p:sp>
        <p:nvSpPr>
          <p:cNvPr id="1412" name="Google Shape;1412;p201"/>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Other Media</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Table 21-5 shows file name extensions for some typical media used in HTML documents.</a:t>
            </a:r>
            <a:endParaRPr/>
          </a:p>
        </p:txBody>
      </p:sp>
      <p:pic>
        <p:nvPicPr>
          <p:cNvPr id="1413" name="Google Shape;1413;p201"/>
          <p:cNvPicPr preferRelativeResize="0"/>
          <p:nvPr/>
        </p:nvPicPr>
        <p:blipFill rotWithShape="1">
          <a:blip r:embed="rId3">
            <a:alphaModFix/>
          </a:blip>
          <a:srcRect b="0" l="0" r="0" t="0"/>
          <a:stretch/>
        </p:blipFill>
        <p:spPr>
          <a:xfrm>
            <a:off x="1066800" y="3124200"/>
            <a:ext cx="7620000" cy="3352800"/>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7" name="Shape 1417"/>
        <p:cNvGrpSpPr/>
        <p:nvPr/>
      </p:nvGrpSpPr>
      <p:grpSpPr>
        <a:xfrm>
          <a:off x="0" y="0"/>
          <a:ext cx="0" cy="0"/>
          <a:chOff x="0" y="0"/>
          <a:chExt cx="0" cy="0"/>
        </a:xfrm>
      </p:grpSpPr>
      <p:sp>
        <p:nvSpPr>
          <p:cNvPr id="1418" name="Google Shape;1418;p20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21.8  Tables</a:t>
            </a:r>
            <a:endParaRPr/>
          </a:p>
        </p:txBody>
      </p:sp>
      <p:sp>
        <p:nvSpPr>
          <p:cNvPr id="1419" name="Google Shape;1419;p202"/>
          <p:cNvSpPr txBox="1"/>
          <p:nvPr>
            <p:ph idx="1" type="body"/>
          </p:nvPr>
        </p:nvSpPr>
        <p:spPr>
          <a:xfrm>
            <a:off x="838200" y="1524000"/>
            <a:ext cx="77724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page in Figure 21-8 uses to table to display the first two weeks of topics in a data structures course.</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pic>
        <p:nvPicPr>
          <p:cNvPr id="1420" name="Google Shape;1420;p202"/>
          <p:cNvPicPr preferRelativeResize="0"/>
          <p:nvPr/>
        </p:nvPicPr>
        <p:blipFill rotWithShape="1">
          <a:blip r:embed="rId3">
            <a:alphaModFix/>
          </a:blip>
          <a:srcRect b="0" l="0" r="0" t="0"/>
          <a:stretch/>
        </p:blipFill>
        <p:spPr>
          <a:xfrm>
            <a:off x="914400" y="2895600"/>
            <a:ext cx="7620000" cy="3733800"/>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4" name="Shape 1424"/>
        <p:cNvGrpSpPr/>
        <p:nvPr/>
      </p:nvGrpSpPr>
      <p:grpSpPr>
        <a:xfrm>
          <a:off x="0" y="0"/>
          <a:ext cx="0" cy="0"/>
          <a:chOff x="0" y="0"/>
          <a:chExt cx="0" cy="0"/>
        </a:xfrm>
      </p:grpSpPr>
      <p:sp>
        <p:nvSpPr>
          <p:cNvPr id="1425" name="Google Shape;1425;p20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21.8  Tables</a:t>
            </a:r>
            <a:endParaRPr/>
          </a:p>
        </p:txBody>
      </p:sp>
      <p:sp>
        <p:nvSpPr>
          <p:cNvPr id="1426" name="Google Shape;1426;p203"/>
          <p:cNvSpPr txBox="1"/>
          <p:nvPr>
            <p:ph idx="1" type="body"/>
          </p:nvPr>
        </p:nvSpPr>
        <p:spPr>
          <a:xfrm>
            <a:off x="838200" y="1676400"/>
            <a:ext cx="77724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Tables usually contain the following elements: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caption or title, normally at the top of the table.</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first row containing column headers. Each header describes the kind of data contained in the column beneath it.</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Several rows of data. The cells in a row can contain any HTML elements (text, images, links, etc.).</a:t>
            </a:r>
            <a:endParaRPr/>
          </a:p>
        </p:txBody>
      </p:sp>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0" name="Shape 1430"/>
        <p:cNvGrpSpPr/>
        <p:nvPr/>
      </p:nvGrpSpPr>
      <p:grpSpPr>
        <a:xfrm>
          <a:off x="0" y="0"/>
          <a:ext cx="0" cy="0"/>
          <a:chOff x="0" y="0"/>
          <a:chExt cx="0" cy="0"/>
        </a:xfrm>
      </p:grpSpPr>
      <p:sp>
        <p:nvSpPr>
          <p:cNvPr id="1431" name="Google Shape;1431;p20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21.8  Tables</a:t>
            </a:r>
            <a:endParaRPr/>
          </a:p>
        </p:txBody>
      </p:sp>
      <p:sp>
        <p:nvSpPr>
          <p:cNvPr id="1432" name="Google Shape;1432;p204"/>
          <p:cNvSpPr txBox="1"/>
          <p:nvPr>
            <p:ph idx="1" type="body"/>
          </p:nvPr>
        </p:nvSpPr>
        <p:spPr>
          <a:xfrm>
            <a:off x="838200" y="18288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Table 21-6 provides a list of the HTML markup tags used with tables:</a:t>
            </a:r>
            <a:r>
              <a:rPr b="0" i="0" lang="en-US" sz="3200" u="none">
                <a:solidFill>
                  <a:schemeClr val="dk1"/>
                </a:solidFill>
                <a:latin typeface="Tahoma"/>
                <a:ea typeface="Tahoma"/>
                <a:cs typeface="Tahoma"/>
                <a:sym typeface="Tahoma"/>
              </a:rPr>
              <a:t> </a:t>
            </a:r>
            <a:endParaRPr/>
          </a:p>
        </p:txBody>
      </p:sp>
      <p:pic>
        <p:nvPicPr>
          <p:cNvPr id="1433" name="Google Shape;1433;p204"/>
          <p:cNvPicPr preferRelativeResize="0"/>
          <p:nvPr/>
        </p:nvPicPr>
        <p:blipFill rotWithShape="1">
          <a:blip r:embed="rId3">
            <a:alphaModFix/>
          </a:blip>
          <a:srcRect b="0" l="0" r="0" t="0"/>
          <a:stretch/>
        </p:blipFill>
        <p:spPr>
          <a:xfrm>
            <a:off x="685800" y="2971800"/>
            <a:ext cx="817245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7"/>
          <p:cNvSpPr txBox="1"/>
          <p:nvPr>
            <p:ph type="ctrTitle"/>
          </p:nvPr>
        </p:nvSpPr>
        <p:spPr>
          <a:xfrm>
            <a:off x="990600" y="1981200"/>
            <a:ext cx="6934200" cy="3200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000"/>
              <a:buFont typeface="Tahoma"/>
              <a:buNone/>
            </a:pP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5000" u="none">
                <a:solidFill>
                  <a:schemeClr val="dk2"/>
                </a:solidFill>
                <a:latin typeface="Tahoma"/>
                <a:ea typeface="Tahoma"/>
                <a:cs typeface="Tahoma"/>
                <a:sym typeface="Tahoma"/>
              </a:rPr>
              <a:t>Lesson 19: </a:t>
            </a: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5000" u="none">
                <a:solidFill>
                  <a:schemeClr val="dk2"/>
                </a:solidFill>
                <a:latin typeface="Tahoma"/>
                <a:ea typeface="Tahoma"/>
                <a:cs typeface="Tahoma"/>
                <a:sym typeface="Tahoma"/>
              </a:rPr>
              <a:t> </a:t>
            </a:r>
            <a:r>
              <a:rPr b="1" i="0" lang="en-US" sz="4800" u="none">
                <a:solidFill>
                  <a:schemeClr val="dk2"/>
                </a:solidFill>
                <a:latin typeface="Tahoma"/>
                <a:ea typeface="Tahoma"/>
                <a:cs typeface="Tahoma"/>
                <a:sym typeface="Tahoma"/>
              </a:rPr>
              <a:t>Simple Two-Dimensional Graphics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25"/>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86" name="Google Shape;286;p25"/>
          <p:cNvSpPr txBox="1"/>
          <p:nvPr>
            <p:ph idx="1" type="body"/>
          </p:nvPr>
        </p:nvSpPr>
        <p:spPr>
          <a:xfrm>
            <a:off x="685800" y="2133600"/>
            <a:ext cx="75438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3000"/>
              <a:buFont typeface="Tahoma"/>
              <a:buNone/>
            </a:pPr>
            <a:r>
              <a:t/>
            </a:r>
            <a:endParaRPr b="0" i="0" sz="3000" u="none" cap="none" strike="noStrike">
              <a:solidFill>
                <a:schemeClr val="dk1"/>
              </a:solidFill>
              <a:latin typeface="Tahoma"/>
              <a:ea typeface="Tahoma"/>
              <a:cs typeface="Tahoma"/>
              <a:sym typeface="Tahoma"/>
            </a:endParaRPr>
          </a:p>
          <a:p>
            <a:pPr indent="-285750" lvl="1" marL="742950" marR="0" rtl="0" algn="l">
              <a:lnSpc>
                <a:spcPct val="90000"/>
              </a:lnSpc>
              <a:spcBef>
                <a:spcPts val="600"/>
              </a:spcBef>
              <a:spcAft>
                <a:spcPts val="0"/>
              </a:spcAft>
              <a:buClr>
                <a:schemeClr val="dk1"/>
              </a:buClr>
              <a:buSzPts val="3000"/>
              <a:buFont typeface="Tahoma"/>
              <a:buNone/>
            </a:pPr>
            <a:r>
              <a:t/>
            </a:r>
            <a:endParaRPr b="0" i="0" sz="3000" u="none" cap="none" strike="noStrike">
              <a:solidFill>
                <a:schemeClr val="dk1"/>
              </a:solidFill>
              <a:latin typeface="Tahoma"/>
              <a:ea typeface="Tahoma"/>
              <a:cs typeface="Tahoma"/>
              <a:sym typeface="Tahoma"/>
            </a:endParaRPr>
          </a:p>
          <a:p>
            <a:pPr indent="-285750" lvl="1" marL="742950" marR="0" rtl="0" algn="l">
              <a:lnSpc>
                <a:spcPct val="90000"/>
              </a:lnSpc>
              <a:spcBef>
                <a:spcPts val="600"/>
              </a:spcBef>
              <a:spcAft>
                <a:spcPts val="0"/>
              </a:spcAft>
              <a:buClr>
                <a:schemeClr val="dk1"/>
              </a:buClr>
              <a:buSzPts val="3000"/>
              <a:buFont typeface="Tahoma"/>
              <a:buNone/>
            </a:pPr>
            <a:r>
              <a:t/>
            </a:r>
            <a:endParaRPr b="0" i="0" sz="3000" u="none" cap="none" strike="noStrike">
              <a:solidFill>
                <a:schemeClr val="dk1"/>
              </a:solidFill>
              <a:latin typeface="Tahoma"/>
              <a:ea typeface="Tahoma"/>
              <a:cs typeface="Tahoma"/>
              <a:sym typeface="Tahoma"/>
            </a:endParaRPr>
          </a:p>
          <a:p>
            <a:pPr indent="-285750" lvl="1" marL="742950" marR="0" rtl="0" algn="l">
              <a:lnSpc>
                <a:spcPct val="90000"/>
              </a:lnSpc>
              <a:spcBef>
                <a:spcPts val="600"/>
              </a:spcBef>
              <a:spcAft>
                <a:spcPts val="0"/>
              </a:spcAft>
              <a:buClr>
                <a:schemeClr val="dk1"/>
              </a:buClr>
              <a:buSzPts val="3000"/>
              <a:buFont typeface="Tahoma"/>
              <a:buNone/>
            </a:pPr>
            <a:r>
              <a:t/>
            </a:r>
            <a:endParaRPr b="0" i="0" sz="3000" u="none" cap="none" strike="noStrike">
              <a:solidFill>
                <a:schemeClr val="dk1"/>
              </a:solidFill>
              <a:latin typeface="Tahoma"/>
              <a:ea typeface="Tahoma"/>
              <a:cs typeface="Tahoma"/>
              <a:sym typeface="Tahoma"/>
            </a:endParaRPr>
          </a:p>
          <a:p>
            <a:pPr indent="-285750" lvl="1" marL="742950" marR="0" rtl="0" algn="l">
              <a:lnSpc>
                <a:spcPct val="90000"/>
              </a:lnSpc>
              <a:spcBef>
                <a:spcPts val="600"/>
              </a:spcBef>
              <a:spcAft>
                <a:spcPts val="0"/>
              </a:spcAft>
              <a:buClr>
                <a:schemeClr val="dk1"/>
              </a:buClr>
              <a:buSzPts val="3000"/>
              <a:buFont typeface="Tahoma"/>
              <a:buNone/>
            </a:pPr>
            <a:r>
              <a:t/>
            </a:r>
            <a:endParaRPr b="0" i="0" sz="3000" u="none" cap="none" strike="noStrike">
              <a:solidFill>
                <a:schemeClr val="dk1"/>
              </a:solidFill>
              <a:latin typeface="Tahoma"/>
              <a:ea typeface="Tahoma"/>
              <a:cs typeface="Tahoma"/>
              <a:sym typeface="Tahoma"/>
            </a:endParaRPr>
          </a:p>
          <a:p>
            <a:pPr indent="-285750" lvl="1" marL="742950" marR="0" rtl="0" algn="l">
              <a:lnSpc>
                <a:spcPct val="90000"/>
              </a:lnSpc>
              <a:spcBef>
                <a:spcPts val="600"/>
              </a:spcBef>
              <a:spcAft>
                <a:spcPts val="0"/>
              </a:spcAft>
              <a:buClr>
                <a:schemeClr val="dk1"/>
              </a:buClr>
              <a:buSzPts val="3000"/>
              <a:buFont typeface="Tahoma"/>
              <a:buNone/>
            </a:pPr>
            <a:r>
              <a:t/>
            </a:r>
            <a:endParaRPr b="0" i="0" sz="3000" u="none" cap="none" strike="noStrike">
              <a:solidFill>
                <a:schemeClr val="dk1"/>
              </a:solidFill>
              <a:latin typeface="Tahoma"/>
              <a:ea typeface="Tahoma"/>
              <a:cs typeface="Tahoma"/>
              <a:sym typeface="Tahoma"/>
            </a:endParaRPr>
          </a:p>
          <a:p>
            <a:pPr indent="-285750" lvl="1" marL="742950" marR="0" rtl="0" algn="l">
              <a:lnSpc>
                <a:spcPct val="90000"/>
              </a:lnSpc>
              <a:spcBef>
                <a:spcPts val="600"/>
              </a:spcBef>
              <a:spcAft>
                <a:spcPts val="0"/>
              </a:spcAft>
              <a:buClr>
                <a:schemeClr val="dk1"/>
              </a:buClr>
              <a:buSzPts val="3000"/>
              <a:buFont typeface="Tahoma"/>
              <a:buNone/>
            </a:pPr>
            <a:r>
              <a:t/>
            </a:r>
            <a:endParaRPr b="0" i="0" sz="3000" u="none" cap="none" strike="noStrike">
              <a:solidFill>
                <a:schemeClr val="dk1"/>
              </a:solidFill>
              <a:latin typeface="Tahoma"/>
              <a:ea typeface="Tahoma"/>
              <a:cs typeface="Tahoma"/>
              <a:sym typeface="Tahoma"/>
            </a:endParaRPr>
          </a:p>
          <a:p>
            <a:pPr indent="-152400" lvl="0" marL="342900" marR="0" rtl="0" algn="l">
              <a:lnSpc>
                <a:spcPct val="100000"/>
              </a:lnSpc>
              <a:spcBef>
                <a:spcPts val="600"/>
              </a:spcBef>
              <a:spcAft>
                <a:spcPts val="0"/>
              </a:spcAft>
              <a:buClr>
                <a:schemeClr val="dk1"/>
              </a:buClr>
              <a:buSzPts val="3000"/>
              <a:buFont typeface="Tahoma"/>
              <a:buNone/>
            </a:pPr>
            <a:r>
              <a:t/>
            </a:r>
            <a:endParaRPr b="0" i="0" sz="3000" u="none" cap="none" strike="noStrike">
              <a:solidFill>
                <a:schemeClr val="dk1"/>
              </a:solidFill>
              <a:latin typeface="Tahoma"/>
              <a:ea typeface="Tahoma"/>
              <a:cs typeface="Tahoma"/>
              <a:sym typeface="Tahoma"/>
            </a:endParaRPr>
          </a:p>
        </p:txBody>
      </p:sp>
      <p:sp>
        <p:nvSpPr>
          <p:cNvPr id="287" name="Google Shape;287;p25"/>
          <p:cNvSpPr txBox="1"/>
          <p:nvPr/>
        </p:nvSpPr>
        <p:spPr>
          <a:xfrm>
            <a:off x="838200" y="1905000"/>
            <a:ext cx="7696200" cy="44735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import BreezySwing.*;		// Needed for GBPanel</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import java.awt.*;			// Needed for Graphics</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public class ExamplePanel extends GBPanel{</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public void paintComponent (Graphics g){</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super.paintComponent(g);</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g.drawLine(10, 25, 40, 55);</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2400"/>
              <a:buFont typeface="Arial"/>
              <a:buNone/>
            </a:pPr>
            <a:r>
              <a:rPr b="0" i="0" lang="en-US" sz="2400" u="none">
                <a:solidFill>
                  <a:srgbClr val="E44C22"/>
                </a:solidFill>
                <a:latin typeface="Arial"/>
                <a:ea typeface="Arial"/>
                <a:cs typeface="Arial"/>
                <a:sym typeface="Arial"/>
              </a:rPr>
              <a:t>}</a:t>
            </a:r>
            <a:r>
              <a:rPr b="0" i="0" lang="en-US" sz="2400" u="none">
                <a:solidFill>
                  <a:schemeClr val="dk1"/>
                </a:solidFill>
                <a:latin typeface="Tahoma"/>
                <a:ea typeface="Tahoma"/>
                <a:cs typeface="Tahoma"/>
                <a:sym typeface="Tahoma"/>
              </a:rPr>
              <a:t> </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7" name="Shape 1437"/>
        <p:cNvGrpSpPr/>
        <p:nvPr/>
      </p:nvGrpSpPr>
      <p:grpSpPr>
        <a:xfrm>
          <a:off x="0" y="0"/>
          <a:ext cx="0" cy="0"/>
          <a:chOff x="0" y="0"/>
          <a:chExt cx="0" cy="0"/>
        </a:xfrm>
      </p:grpSpPr>
      <p:sp>
        <p:nvSpPr>
          <p:cNvPr id="1438" name="Google Shape;1438;p20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21.8  Tables</a:t>
            </a:r>
            <a:endParaRPr/>
          </a:p>
        </p:txBody>
      </p:sp>
      <p:sp>
        <p:nvSpPr>
          <p:cNvPr id="1439" name="Google Shape;1439;p205"/>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table markup tags accept the attributes shown in Table 21-7.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Cell attributes override row attributes, and row attributes override table attributes.</a:t>
            </a:r>
            <a:endParaRPr/>
          </a:p>
        </p:txBody>
      </p:sp>
      <p:pic>
        <p:nvPicPr>
          <p:cNvPr id="1440" name="Google Shape;1440;p205"/>
          <p:cNvPicPr preferRelativeResize="0"/>
          <p:nvPr/>
        </p:nvPicPr>
        <p:blipFill rotWithShape="1">
          <a:blip r:embed="rId3">
            <a:alphaModFix/>
          </a:blip>
          <a:srcRect b="0" l="0" r="0" t="0"/>
          <a:stretch/>
        </p:blipFill>
        <p:spPr>
          <a:xfrm>
            <a:off x="685800" y="3276600"/>
            <a:ext cx="8172450" cy="3352800"/>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4" name="Shape 1444"/>
        <p:cNvGrpSpPr/>
        <p:nvPr/>
      </p:nvGrpSpPr>
      <p:grpSpPr>
        <a:xfrm>
          <a:off x="0" y="0"/>
          <a:ext cx="0" cy="0"/>
          <a:chOff x="0" y="0"/>
          <a:chExt cx="0" cy="0"/>
        </a:xfrm>
      </p:grpSpPr>
      <p:sp>
        <p:nvSpPr>
          <p:cNvPr id="1445" name="Google Shape;1445;p20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21.8  Tables</a:t>
            </a:r>
            <a:endParaRPr/>
          </a:p>
        </p:txBody>
      </p:sp>
      <p:sp>
        <p:nvSpPr>
          <p:cNvPr id="1446" name="Google Shape;1446;p206"/>
          <p:cNvSpPr txBox="1"/>
          <p:nvPr>
            <p:ph idx="1" type="body"/>
          </p:nvPr>
        </p:nvSpPr>
        <p:spPr>
          <a:xfrm>
            <a:off x="838200" y="1905000"/>
            <a:ext cx="77724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Typical Table Format</a:t>
            </a:r>
            <a:endParaRPr/>
          </a:p>
          <a:p>
            <a:pPr indent="-342900" lvl="0" marL="342900" marR="0" rtl="0" algn="l">
              <a:lnSpc>
                <a:spcPct val="100000"/>
              </a:lnSpc>
              <a:spcBef>
                <a:spcPts val="640"/>
              </a:spcBef>
              <a:spcAft>
                <a:spcPts val="0"/>
              </a:spcAft>
              <a:buClr>
                <a:schemeClr val="dk1"/>
              </a:buClr>
              <a:buSzPts val="3200"/>
              <a:buFont typeface="Tahoma"/>
              <a:buNone/>
            </a:pPr>
            <a:r>
              <a:t/>
            </a:r>
            <a:endParaRPr b="0" i="0" sz="32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blank lines between rows increase readability but do not affect the manner in which the table is displayed:</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0" name="Shape 1450"/>
        <p:cNvGrpSpPr/>
        <p:nvPr/>
      </p:nvGrpSpPr>
      <p:grpSpPr>
        <a:xfrm>
          <a:off x="0" y="0"/>
          <a:ext cx="0" cy="0"/>
          <a:chOff x="0" y="0"/>
          <a:chExt cx="0" cy="0"/>
        </a:xfrm>
      </p:grpSpPr>
      <p:sp>
        <p:nvSpPr>
          <p:cNvPr id="1451" name="Google Shape;1451;p20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21.8  Tables</a:t>
            </a:r>
            <a:endParaRPr/>
          </a:p>
        </p:txBody>
      </p:sp>
      <p:sp>
        <p:nvSpPr>
          <p:cNvPr id="1452" name="Google Shape;1452;p207"/>
          <p:cNvSpPr txBox="1"/>
          <p:nvPr/>
        </p:nvSpPr>
        <p:spPr>
          <a:xfrm>
            <a:off x="1981200" y="1676400"/>
            <a:ext cx="5029200" cy="48387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&lt;TABLE&gt;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&lt;CAPTION&gt; </a:t>
            </a:r>
            <a:r>
              <a:rPr b="0" i="1" lang="en-US" sz="1200" u="none">
                <a:solidFill>
                  <a:srgbClr val="000000"/>
                </a:solidFill>
                <a:latin typeface="Courier"/>
                <a:ea typeface="Courier"/>
                <a:cs typeface="Courier"/>
                <a:sym typeface="Courier"/>
              </a:rPr>
              <a:t>title of the table</a:t>
            </a:r>
            <a:r>
              <a:rPr b="0" i="0" lang="en-US" sz="1200" u="none">
                <a:solidFill>
                  <a:srgbClr val="000000"/>
                </a:solidFill>
                <a:latin typeface="Courier"/>
                <a:ea typeface="Courier"/>
                <a:cs typeface="Courier"/>
                <a:sym typeface="Courier"/>
              </a:rPr>
              <a:t> &lt;/CAPTION&gt;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&lt;TR&gt;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&lt;TH&gt; </a:t>
            </a:r>
            <a:r>
              <a:rPr b="0" i="1" lang="en-US" sz="1200" u="none">
                <a:solidFill>
                  <a:srgbClr val="000000"/>
                </a:solidFill>
                <a:latin typeface="Courier"/>
                <a:ea typeface="Courier"/>
                <a:cs typeface="Courier"/>
                <a:sym typeface="Courier"/>
              </a:rPr>
              <a:t>header of first column</a:t>
            </a:r>
            <a:r>
              <a:rPr b="0" i="0" lang="en-US" sz="1200" u="none">
                <a:solidFill>
                  <a:srgbClr val="000000"/>
                </a:solidFill>
                <a:latin typeface="Courier"/>
                <a:ea typeface="Courier"/>
                <a:cs typeface="Courier"/>
                <a:sym typeface="Courier"/>
              </a:rPr>
              <a:t> &lt;/TH&gt;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&lt;TH&gt; </a:t>
            </a:r>
            <a:r>
              <a:rPr b="0" i="1" lang="en-US" sz="1200" u="none">
                <a:solidFill>
                  <a:srgbClr val="000000"/>
                </a:solidFill>
                <a:latin typeface="Courier"/>
                <a:ea typeface="Courier"/>
                <a:cs typeface="Courier"/>
                <a:sym typeface="Courier"/>
              </a:rPr>
              <a:t>header of last column</a:t>
            </a:r>
            <a:r>
              <a:rPr b="0" i="0" lang="en-US" sz="1200" u="none">
                <a:solidFill>
                  <a:srgbClr val="000000"/>
                </a:solidFill>
                <a:latin typeface="Courier"/>
                <a:ea typeface="Courier"/>
                <a:cs typeface="Courier"/>
                <a:sym typeface="Courier"/>
              </a:rPr>
              <a:t> &lt;/TH&gt;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&lt;/TR&gt;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&lt;TR&gt;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&lt;TD&gt; </a:t>
            </a:r>
            <a:r>
              <a:rPr b="0" i="1" lang="en-US" sz="1200" u="none">
                <a:solidFill>
                  <a:srgbClr val="000000"/>
                </a:solidFill>
                <a:latin typeface="Courier"/>
                <a:ea typeface="Courier"/>
                <a:cs typeface="Courier"/>
                <a:sym typeface="Courier"/>
              </a:rPr>
              <a:t>contents of</a:t>
            </a:r>
            <a:r>
              <a:rPr b="0" i="0" lang="en-US" sz="1200" u="none">
                <a:solidFill>
                  <a:srgbClr val="000000"/>
                </a:solidFill>
                <a:latin typeface="Courier"/>
                <a:ea typeface="Courier"/>
                <a:cs typeface="Courier"/>
                <a:sym typeface="Courier"/>
              </a:rPr>
              <a:t> </a:t>
            </a:r>
            <a:r>
              <a:rPr b="0" i="1" lang="en-US" sz="1200" u="none">
                <a:solidFill>
                  <a:srgbClr val="000000"/>
                </a:solidFill>
                <a:latin typeface="Courier"/>
                <a:ea typeface="Courier"/>
                <a:cs typeface="Courier"/>
                <a:sym typeface="Courier"/>
              </a:rPr>
              <a:t>first data cell</a:t>
            </a:r>
            <a:r>
              <a:rPr b="0" i="0" lang="en-US" sz="1200" u="none">
                <a:solidFill>
                  <a:srgbClr val="000000"/>
                </a:solidFill>
                <a:latin typeface="Courier"/>
                <a:ea typeface="Courier"/>
                <a:cs typeface="Courier"/>
                <a:sym typeface="Courier"/>
              </a:rPr>
              <a:t> &lt;/TD&gt;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&lt;TD&gt; </a:t>
            </a:r>
            <a:r>
              <a:rPr b="0" i="1" lang="en-US" sz="1200" u="none">
                <a:solidFill>
                  <a:srgbClr val="000000"/>
                </a:solidFill>
                <a:latin typeface="Courier"/>
                <a:ea typeface="Courier"/>
                <a:cs typeface="Courier"/>
                <a:sym typeface="Courier"/>
              </a:rPr>
              <a:t>contents of last data cell</a:t>
            </a:r>
            <a:r>
              <a:rPr b="0" i="0" lang="en-US" sz="1200" u="none">
                <a:solidFill>
                  <a:srgbClr val="000000"/>
                </a:solidFill>
                <a:latin typeface="Courier"/>
                <a:ea typeface="Courier"/>
                <a:cs typeface="Courier"/>
                <a:sym typeface="Courier"/>
              </a:rPr>
              <a:t> &lt;/TD&gt;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&lt;/TR&gt;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&lt;TR&gt;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&lt;TR&gt;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&lt;TD&gt; </a:t>
            </a:r>
            <a:r>
              <a:rPr b="0" i="1" lang="en-US" sz="1200" u="none">
                <a:solidFill>
                  <a:srgbClr val="000000"/>
                </a:solidFill>
                <a:latin typeface="Courier"/>
                <a:ea typeface="Courier"/>
                <a:cs typeface="Courier"/>
                <a:sym typeface="Courier"/>
              </a:rPr>
              <a:t>contents of</a:t>
            </a:r>
            <a:r>
              <a:rPr b="0" i="0" lang="en-US" sz="1200" u="none">
                <a:solidFill>
                  <a:srgbClr val="000000"/>
                </a:solidFill>
                <a:latin typeface="Courier"/>
                <a:ea typeface="Courier"/>
                <a:cs typeface="Courier"/>
                <a:sym typeface="Courier"/>
              </a:rPr>
              <a:t> </a:t>
            </a:r>
            <a:r>
              <a:rPr b="0" i="1" lang="en-US" sz="1200" u="none">
                <a:solidFill>
                  <a:srgbClr val="000000"/>
                </a:solidFill>
                <a:latin typeface="Courier"/>
                <a:ea typeface="Courier"/>
                <a:cs typeface="Courier"/>
                <a:sym typeface="Courier"/>
              </a:rPr>
              <a:t>first data cell</a:t>
            </a:r>
            <a:r>
              <a:rPr b="0" i="0" lang="en-US" sz="1200" u="none">
                <a:solidFill>
                  <a:srgbClr val="000000"/>
                </a:solidFill>
                <a:latin typeface="Courier"/>
                <a:ea typeface="Courier"/>
                <a:cs typeface="Courier"/>
                <a:sym typeface="Courier"/>
              </a:rPr>
              <a:t> &lt;/TD&gt;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&lt;TD&gt; </a:t>
            </a:r>
            <a:r>
              <a:rPr b="0" i="1" lang="en-US" sz="1200" u="none">
                <a:solidFill>
                  <a:srgbClr val="000000"/>
                </a:solidFill>
                <a:latin typeface="Courier"/>
                <a:ea typeface="Courier"/>
                <a:cs typeface="Courier"/>
                <a:sym typeface="Courier"/>
              </a:rPr>
              <a:t>contents of last data cell</a:t>
            </a:r>
            <a:r>
              <a:rPr b="0" i="0" lang="en-US" sz="1200" u="none">
                <a:solidFill>
                  <a:srgbClr val="000000"/>
                </a:solidFill>
                <a:latin typeface="Courier"/>
                <a:ea typeface="Courier"/>
                <a:cs typeface="Courier"/>
                <a:sym typeface="Courier"/>
              </a:rPr>
              <a:t> &lt;/TD&gt;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&lt;/TR&gt;</a:t>
            </a:r>
            <a:endParaRPr/>
          </a:p>
          <a:p>
            <a:pPr indent="0" lvl="0" marL="0" marR="0" rtl="0" algn="l">
              <a:lnSpc>
                <a:spcPct val="100000"/>
              </a:lnSpc>
              <a:spcBef>
                <a:spcPts val="0"/>
              </a:spcBef>
              <a:spcAft>
                <a:spcPts val="0"/>
              </a:spcAft>
              <a:buClr>
                <a:srgbClr val="000000"/>
              </a:buClr>
              <a:buSzPts val="1200"/>
              <a:buFont typeface="Courier"/>
              <a:buNone/>
            </a:pPr>
            <a:r>
              <a:rPr b="0" i="0" lang="en-US" sz="1200" u="none">
                <a:solidFill>
                  <a:srgbClr val="000000"/>
                </a:solidFill>
                <a:latin typeface="Courier"/>
                <a:ea typeface="Courier"/>
                <a:cs typeface="Courier"/>
                <a:sym typeface="Courier"/>
              </a:rPr>
              <a:t>&lt;/TABLE&gt;</a:t>
            </a:r>
            <a:endParaRPr/>
          </a:p>
        </p:txBody>
      </p:sp>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6" name="Shape 1456"/>
        <p:cNvGrpSpPr/>
        <p:nvPr/>
      </p:nvGrpSpPr>
      <p:grpSpPr>
        <a:xfrm>
          <a:off x="0" y="0"/>
          <a:ext cx="0" cy="0"/>
          <a:chOff x="0" y="0"/>
          <a:chExt cx="0" cy="0"/>
        </a:xfrm>
      </p:grpSpPr>
      <p:sp>
        <p:nvSpPr>
          <p:cNvPr id="1457" name="Google Shape;1457;p20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21.9  Applets</a:t>
            </a:r>
            <a:endParaRPr/>
          </a:p>
        </p:txBody>
      </p:sp>
      <p:sp>
        <p:nvSpPr>
          <p:cNvPr id="1458" name="Google Shape;1458;p208"/>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 applet is a Java application that runs in a Web page.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Two components are needed to run an applet:</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An HTML document that contains an applet markup tag.</a:t>
            </a:r>
            <a:endParaRPr/>
          </a:p>
          <a:p>
            <a:pPr indent="-196850" lvl="2" marL="114300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byte code file for the applet - that is, a compiled Java applet in a .class file.</a:t>
            </a:r>
            <a:endParaRPr/>
          </a:p>
          <a:p>
            <a:pPr indent="-196850" lvl="2" marL="114300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 applet markup tag has the following form:</a:t>
            </a:r>
            <a:endParaRPr/>
          </a:p>
          <a:p>
            <a:pPr indent="-285750" lvl="1" marL="742950" marR="0" rtl="0" algn="ctr">
              <a:lnSpc>
                <a:spcPct val="100000"/>
              </a:lnSpc>
              <a:spcBef>
                <a:spcPts val="48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&lt;APPLET CODE=byte code file name </a:t>
            </a:r>
            <a:endParaRPr/>
          </a:p>
          <a:p>
            <a:pPr indent="-285750" lvl="1" marL="742950" marR="0" rtl="0" algn="ctr">
              <a:lnSpc>
                <a:spcPct val="100000"/>
              </a:lnSpc>
              <a:spcBef>
                <a:spcPts val="48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WIDTH=width HEIGHT=height&gt;&lt;/APPLET&gt;</a:t>
            </a:r>
            <a:endParaRPr/>
          </a:p>
          <a:p>
            <a:pPr indent="-285750" lvl="1" marL="742950" marR="0" rtl="0" algn="ctr">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width and height are the width and height, respectively, of the applet's screen area in pixels.</a:t>
            </a:r>
            <a:endParaRPr/>
          </a:p>
        </p:txBody>
      </p:sp>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2" name="Shape 1462"/>
        <p:cNvGrpSpPr/>
        <p:nvPr/>
      </p:nvGrpSpPr>
      <p:grpSpPr>
        <a:xfrm>
          <a:off x="0" y="0"/>
          <a:ext cx="0" cy="0"/>
          <a:chOff x="0" y="0"/>
          <a:chExt cx="0" cy="0"/>
        </a:xfrm>
      </p:grpSpPr>
      <p:sp>
        <p:nvSpPr>
          <p:cNvPr id="1463" name="Google Shape;1463;p20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21.9  Applets</a:t>
            </a:r>
            <a:endParaRPr/>
          </a:p>
        </p:txBody>
      </p:sp>
      <p:sp>
        <p:nvSpPr>
          <p:cNvPr id="1464" name="Google Shape;1464;p209"/>
          <p:cNvSpPr txBox="1"/>
          <p:nvPr>
            <p:ph idx="1" type="body"/>
          </p:nvPr>
        </p:nvSpPr>
        <p:spPr>
          <a:xfrm>
            <a:off x="838200" y="1524000"/>
            <a:ext cx="77724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Fahrenheit/Celsius converter might appear in a Web page as shown in Figure 21-9:</a:t>
            </a:r>
            <a:endParaRPr/>
          </a:p>
        </p:txBody>
      </p:sp>
      <p:pic>
        <p:nvPicPr>
          <p:cNvPr id="1465" name="Google Shape;1465;p209"/>
          <p:cNvPicPr preferRelativeResize="0"/>
          <p:nvPr/>
        </p:nvPicPr>
        <p:blipFill rotWithShape="1">
          <a:blip r:embed="rId3">
            <a:alphaModFix/>
          </a:blip>
          <a:srcRect b="0" l="0" r="0" t="0"/>
          <a:stretch/>
        </p:blipFill>
        <p:spPr>
          <a:xfrm>
            <a:off x="990600" y="2362200"/>
            <a:ext cx="7315200" cy="4343400"/>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9" name="Shape 1469"/>
        <p:cNvGrpSpPr/>
        <p:nvPr/>
      </p:nvGrpSpPr>
      <p:grpSpPr>
        <a:xfrm>
          <a:off x="0" y="0"/>
          <a:ext cx="0" cy="0"/>
          <a:chOff x="0" y="0"/>
          <a:chExt cx="0" cy="0"/>
        </a:xfrm>
      </p:grpSpPr>
      <p:sp>
        <p:nvSpPr>
          <p:cNvPr id="1470" name="Google Shape;1470;p21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21.9  Applets</a:t>
            </a:r>
            <a:endParaRPr/>
          </a:p>
        </p:txBody>
      </p:sp>
      <p:sp>
        <p:nvSpPr>
          <p:cNvPr id="1471" name="Google Shape;1471;p210"/>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Following is the HTML code for the example:</a:t>
            </a:r>
            <a:endParaRPr/>
          </a:p>
        </p:txBody>
      </p:sp>
      <p:sp>
        <p:nvSpPr>
          <p:cNvPr id="1472" name="Google Shape;1472;p210"/>
          <p:cNvSpPr txBox="1"/>
          <p:nvPr/>
        </p:nvSpPr>
        <p:spPr>
          <a:xfrm>
            <a:off x="1371600" y="2286000"/>
            <a:ext cx="6858000" cy="421163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&lt;html&gt;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&lt;head&gt;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&lt;TITLE&gt;Fahrenheit/Celsius Converter&lt;/TITLE&gt;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&lt;/head&gt;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&lt;body&gt;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&lt;UL&gt;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&lt;LI&gt;Enter degrees Fahrenheit or degrees Celsius.</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&lt;LI&gt;Click the &lt;STRONG&gt;&lt;&lt;&lt;&lt;&lt;&lt;&lt;/STRONG&gt; button and the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Fahrenheit equivalent will be displayed.</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&lt;LI&gt;Click the &lt;STRONG&gt;&gt;&gt;&gt;&gt;&gt;&gt;&lt;/STRONG&gt; button and the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Celsius equivalent will be displayed.</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&lt;/UL&gt;</a:t>
            </a:r>
            <a:endParaRPr/>
          </a:p>
          <a:p>
            <a:pPr indent="0" lvl="0" marL="0" marR="0" rtl="0" algn="l">
              <a:lnSpc>
                <a:spcPct val="100000"/>
              </a:lnSpc>
              <a:spcBef>
                <a:spcPts val="0"/>
              </a:spcBef>
              <a:spcAft>
                <a:spcPts val="0"/>
              </a:spcAft>
              <a:buNone/>
            </a:pPr>
            <a:r>
              <a:t/>
            </a:r>
            <a:endParaRPr b="0" i="0" sz="1800" u="none">
              <a:solidFill>
                <a:srgbClr val="000000"/>
              </a:solidFill>
              <a:latin typeface="Courier"/>
              <a:ea typeface="Courier"/>
              <a:cs typeface="Courier"/>
              <a:sym typeface="Courier"/>
            </a:endParaRPr>
          </a:p>
        </p:txBody>
      </p:sp>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6" name="Shape 1476"/>
        <p:cNvGrpSpPr/>
        <p:nvPr/>
      </p:nvGrpSpPr>
      <p:grpSpPr>
        <a:xfrm>
          <a:off x="0" y="0"/>
          <a:ext cx="0" cy="0"/>
          <a:chOff x="0" y="0"/>
          <a:chExt cx="0" cy="0"/>
        </a:xfrm>
      </p:grpSpPr>
      <p:sp>
        <p:nvSpPr>
          <p:cNvPr id="1477" name="Google Shape;1477;p21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21.9  Applets</a:t>
            </a:r>
            <a:endParaRPr/>
          </a:p>
        </p:txBody>
      </p:sp>
      <p:sp>
        <p:nvSpPr>
          <p:cNvPr id="1478" name="Google Shape;1478;p211"/>
          <p:cNvSpPr txBox="1"/>
          <p:nvPr/>
        </p:nvSpPr>
        <p:spPr>
          <a:xfrm>
            <a:off x="1524000" y="2209800"/>
            <a:ext cx="5791200" cy="3140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&lt;APPLET CODE="ConvertWithGUI.class" WIDTH=250 HEIGHT=100&gt;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&lt;/APPLET&gt;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&lt;P&gt;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Applets greatly increase the power of the Web.</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&lt;body&gt;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&lt;/html&gt;</a:t>
            </a:r>
            <a:endParaRPr/>
          </a:p>
        </p:txBody>
      </p:sp>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2" name="Shape 1482"/>
        <p:cNvGrpSpPr/>
        <p:nvPr/>
      </p:nvGrpSpPr>
      <p:grpSpPr>
        <a:xfrm>
          <a:off x="0" y="0"/>
          <a:ext cx="0" cy="0"/>
          <a:chOff x="0" y="0"/>
          <a:chExt cx="0" cy="0"/>
        </a:xfrm>
      </p:grpSpPr>
      <p:sp>
        <p:nvSpPr>
          <p:cNvPr id="1483" name="Google Shape;1483;p21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21.9  Applets</a:t>
            </a:r>
            <a:endParaRPr/>
          </a:p>
        </p:txBody>
      </p:sp>
      <p:sp>
        <p:nvSpPr>
          <p:cNvPr id="1484" name="Google Shape;1484;p212"/>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Converting an Application to an Applet</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To convert Java applications to applets, we must do four things:</a:t>
            </a:r>
            <a:endParaRPr/>
          </a:p>
          <a:p>
            <a:pPr indent="-228600" lvl="2" marL="1143000" marR="0" rtl="0" algn="l">
              <a:lnSpc>
                <a:spcPct val="100000"/>
              </a:lnSpc>
              <a:spcBef>
                <a:spcPts val="440"/>
              </a:spcBef>
              <a:spcAft>
                <a:spcPts val="0"/>
              </a:spcAft>
              <a:buClr>
                <a:schemeClr val="hlink"/>
              </a:buClr>
              <a:buSzPts val="2090"/>
              <a:buFont typeface="Noto Sans Symbols"/>
              <a:buAutoNum type="arabicPeriod"/>
            </a:pPr>
            <a:r>
              <a:rPr b="0" i="0" lang="en-US" sz="2200" u="none" cap="none" strike="noStrike">
                <a:solidFill>
                  <a:schemeClr val="dk1"/>
                </a:solidFill>
                <a:latin typeface="Tahoma"/>
                <a:ea typeface="Tahoma"/>
                <a:cs typeface="Tahoma"/>
                <a:sym typeface="Tahoma"/>
              </a:rPr>
              <a:t>Replace the name GBFrame with the name GBApplet at the beginning of the class definition.</a:t>
            </a:r>
            <a:endParaRPr/>
          </a:p>
          <a:p>
            <a:pPr indent="-228600" lvl="2" marL="1143000" marR="0" rtl="0" algn="l">
              <a:lnSpc>
                <a:spcPct val="100000"/>
              </a:lnSpc>
              <a:spcBef>
                <a:spcPts val="440"/>
              </a:spcBef>
              <a:spcAft>
                <a:spcPts val="0"/>
              </a:spcAft>
              <a:buClr>
                <a:schemeClr val="hlink"/>
              </a:buClr>
              <a:buSzPts val="2090"/>
              <a:buFont typeface="Noto Sans Symbols"/>
              <a:buAutoNum type="arabicPeriod"/>
            </a:pPr>
            <a:r>
              <a:rPr b="0" i="0" lang="en-US" sz="2200" u="none" cap="none" strike="noStrike">
                <a:solidFill>
                  <a:schemeClr val="dk1"/>
                </a:solidFill>
                <a:latin typeface="Tahoma"/>
                <a:ea typeface="Tahoma"/>
                <a:cs typeface="Tahoma"/>
                <a:sym typeface="Tahoma"/>
              </a:rPr>
              <a:t>Delete the method main.</a:t>
            </a:r>
            <a:endParaRPr/>
          </a:p>
          <a:p>
            <a:pPr indent="-228600" lvl="2" marL="1143000" marR="0" rtl="0" algn="l">
              <a:lnSpc>
                <a:spcPct val="100000"/>
              </a:lnSpc>
              <a:spcBef>
                <a:spcPts val="440"/>
              </a:spcBef>
              <a:spcAft>
                <a:spcPts val="0"/>
              </a:spcAft>
              <a:buClr>
                <a:schemeClr val="hlink"/>
              </a:buClr>
              <a:buSzPts val="2090"/>
              <a:buFont typeface="Noto Sans Symbols"/>
              <a:buAutoNum type="arabicPeriod"/>
            </a:pPr>
            <a:r>
              <a:rPr b="0" i="0" lang="en-US" sz="2200" u="none" cap="none" strike="noStrike">
                <a:solidFill>
                  <a:schemeClr val="dk1"/>
                </a:solidFill>
                <a:latin typeface="Tahoma"/>
                <a:ea typeface="Tahoma"/>
                <a:cs typeface="Tahoma"/>
                <a:sym typeface="Tahoma"/>
              </a:rPr>
              <a:t>Eliminate any use of the setTitle method.</a:t>
            </a:r>
            <a:endParaRPr/>
          </a:p>
          <a:p>
            <a:pPr indent="-228600" lvl="2" marL="1143000" marR="0" rtl="0" algn="l">
              <a:lnSpc>
                <a:spcPct val="100000"/>
              </a:lnSpc>
              <a:spcBef>
                <a:spcPts val="440"/>
              </a:spcBef>
              <a:spcAft>
                <a:spcPts val="0"/>
              </a:spcAft>
              <a:buClr>
                <a:schemeClr val="hlink"/>
              </a:buClr>
              <a:buSzPts val="2090"/>
              <a:buFont typeface="Noto Sans Symbols"/>
              <a:buAutoNum type="arabicPeriod"/>
            </a:pPr>
            <a:r>
              <a:rPr b="0" i="0" lang="en-US" sz="2200" u="none" cap="none" strike="noStrike">
                <a:solidFill>
                  <a:schemeClr val="dk1"/>
                </a:solidFill>
                <a:latin typeface="Tahoma"/>
                <a:ea typeface="Tahoma"/>
                <a:cs typeface="Tahoma"/>
                <a:sym typeface="Tahoma"/>
              </a:rPr>
              <a:t>Replace the constructor, if any, by the method init:</a:t>
            </a:r>
            <a:endParaRPr/>
          </a:p>
        </p:txBody>
      </p:sp>
      <p:sp>
        <p:nvSpPr>
          <p:cNvPr id="1485" name="Google Shape;1485;p212"/>
          <p:cNvSpPr txBox="1"/>
          <p:nvPr/>
        </p:nvSpPr>
        <p:spPr>
          <a:xfrm>
            <a:off x="2819400" y="5334000"/>
            <a:ext cx="3352800" cy="11874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public void init(){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2400"/>
              <a:buFont typeface="Arial"/>
              <a:buNone/>
            </a:pPr>
            <a:r>
              <a:rPr b="0" i="0" lang="en-US" sz="2400" u="none">
                <a:solidFill>
                  <a:srgbClr val="E44C22"/>
                </a:solidFill>
                <a:latin typeface="Arial"/>
                <a:ea typeface="Arial"/>
                <a:cs typeface="Arial"/>
                <a:sym typeface="Arial"/>
              </a:rPr>
              <a:t>}</a:t>
            </a:r>
            <a:r>
              <a:rPr b="0" i="0" lang="en-US" sz="2400" u="none">
                <a:solidFill>
                  <a:schemeClr val="dk1"/>
                </a:solidFill>
                <a:latin typeface="Tahoma"/>
                <a:ea typeface="Tahoma"/>
                <a:cs typeface="Tahoma"/>
                <a:sym typeface="Tahoma"/>
              </a:rPr>
              <a:t> </a:t>
            </a:r>
            <a:endParaRPr/>
          </a:p>
        </p:txBody>
      </p:sp>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9" name="Shape 1489"/>
        <p:cNvGrpSpPr/>
        <p:nvPr/>
      </p:nvGrpSpPr>
      <p:grpSpPr>
        <a:xfrm>
          <a:off x="0" y="0"/>
          <a:ext cx="0" cy="0"/>
          <a:chOff x="0" y="0"/>
          <a:chExt cx="0" cy="0"/>
        </a:xfrm>
      </p:grpSpPr>
      <p:sp>
        <p:nvSpPr>
          <p:cNvPr id="1490" name="Google Shape;1490;p21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21.9  Applets</a:t>
            </a:r>
            <a:endParaRPr/>
          </a:p>
        </p:txBody>
      </p:sp>
      <p:sp>
        <p:nvSpPr>
          <p:cNvPr id="1491" name="Google Shape;1491;p213"/>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Using the Applet Viewer</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Sun's JDK comes with a tool called an </a:t>
            </a:r>
            <a:r>
              <a:rPr b="1" i="1" lang="en-US" sz="2400" u="none" cap="none" strike="noStrike">
                <a:solidFill>
                  <a:schemeClr val="dk1"/>
                </a:solidFill>
                <a:latin typeface="Tahoma"/>
                <a:ea typeface="Tahoma"/>
                <a:cs typeface="Tahoma"/>
                <a:sym typeface="Tahoma"/>
              </a:rPr>
              <a:t>applet viewer</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This tool allows the programmer to run an applet and view just its GUI, without the surrounding Web page.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use the applet viewer, you must:</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Compile the Java source program as usual.</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Create an HTML file with at least the minimal applet tag for the applet.</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At the command line prompt, run the command:</a:t>
            </a:r>
            <a:endParaRPr/>
          </a:p>
          <a:p>
            <a:pPr indent="-285750" lvl="1" marL="742950" marR="0" rtl="0" algn="ctr">
              <a:lnSpc>
                <a:spcPct val="100000"/>
              </a:lnSpc>
              <a:spcBef>
                <a:spcPts val="48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appletviewer &lt;html file name&gt;</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5" name="Shape 1495"/>
        <p:cNvGrpSpPr/>
        <p:nvPr/>
      </p:nvGrpSpPr>
      <p:grpSpPr>
        <a:xfrm>
          <a:off x="0" y="0"/>
          <a:ext cx="0" cy="0"/>
          <a:chOff x="0" y="0"/>
          <a:chExt cx="0" cy="0"/>
        </a:xfrm>
      </p:grpSpPr>
      <p:sp>
        <p:nvSpPr>
          <p:cNvPr id="1496" name="Google Shape;1496;p21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21.9  Applets</a:t>
            </a:r>
            <a:endParaRPr/>
          </a:p>
        </p:txBody>
      </p:sp>
      <p:sp>
        <p:nvSpPr>
          <p:cNvPr id="1497" name="Google Shape;1497;p214"/>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Figure 21-10 shows the converter applet running within the applet viewer.</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pic>
        <p:nvPicPr>
          <p:cNvPr id="1498" name="Google Shape;1498;p214"/>
          <p:cNvPicPr preferRelativeResize="0"/>
          <p:nvPr/>
        </p:nvPicPr>
        <p:blipFill rotWithShape="1">
          <a:blip r:embed="rId3">
            <a:alphaModFix/>
          </a:blip>
          <a:srcRect b="0" l="0" r="0" t="0"/>
          <a:stretch/>
        </p:blipFill>
        <p:spPr>
          <a:xfrm>
            <a:off x="2209800" y="2819400"/>
            <a:ext cx="4343400" cy="274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26"/>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93" name="Google Shape;293;p26"/>
          <p:cNvSpPr txBox="1"/>
          <p:nvPr>
            <p:ph idx="1" type="body"/>
          </p:nvPr>
        </p:nvSpPr>
        <p:spPr>
          <a:xfrm>
            <a:off x="685800" y="1828800"/>
            <a:ext cx="7543800" cy="464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method first calls the same method in the superclass. </a:t>
            </a:r>
            <a:endParaRPr/>
          </a:p>
          <a:p>
            <a:pPr indent="-120650" lvl="1" marL="74295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reason is that the method in the superclass paints the background of the component.</a:t>
            </a:r>
            <a:endParaRPr/>
          </a:p>
          <a:p>
            <a:pPr indent="-120650" lvl="1" marL="74295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This effectively clears any images in the panel before they are redrawn </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2" name="Shape 1502"/>
        <p:cNvGrpSpPr/>
        <p:nvPr/>
      </p:nvGrpSpPr>
      <p:grpSpPr>
        <a:xfrm>
          <a:off x="0" y="0"/>
          <a:ext cx="0" cy="0"/>
          <a:chOff x="0" y="0"/>
          <a:chExt cx="0" cy="0"/>
        </a:xfrm>
      </p:grpSpPr>
      <p:sp>
        <p:nvSpPr>
          <p:cNvPr id="1503" name="Google Shape;1503;p21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21.9  Applets</a:t>
            </a:r>
            <a:endParaRPr/>
          </a:p>
        </p:txBody>
      </p:sp>
      <p:sp>
        <p:nvSpPr>
          <p:cNvPr id="1504" name="Google Shape;1504;p215"/>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Passing Parameters to Applets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It is possible to send information from an HTML page to an applet.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the following example, a parameter tag binds the string "5" to the name "numberOfCourses."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parameter tag must appear between the opening and closing applet tag:</a:t>
            </a:r>
            <a:endParaRPr/>
          </a:p>
        </p:txBody>
      </p:sp>
      <p:sp>
        <p:nvSpPr>
          <p:cNvPr id="1505" name="Google Shape;1505;p215"/>
          <p:cNvSpPr txBox="1"/>
          <p:nvPr/>
        </p:nvSpPr>
        <p:spPr>
          <a:xfrm>
            <a:off x="914400" y="5486400"/>
            <a:ext cx="7772400" cy="109696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&lt;APPLET CODE="Courses.class" WIDTH=150 HEIGHT=100&gt;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&lt;PARAM NAME=numberOfCourses VALUE="5"&gt;</a:t>
            </a:r>
            <a:endParaRPr/>
          </a:p>
          <a:p>
            <a:pPr indent="0" lvl="0" marL="0" marR="0" rtl="0" algn="l">
              <a:lnSpc>
                <a:spcPct val="100000"/>
              </a:lnSpc>
              <a:spcBef>
                <a:spcPts val="0"/>
              </a:spcBef>
              <a:spcAft>
                <a:spcPts val="0"/>
              </a:spcAft>
              <a:buClr>
                <a:srgbClr val="E44C22"/>
              </a:buClr>
              <a:buSzPts val="2200"/>
              <a:buFont typeface="Arial"/>
              <a:buNone/>
            </a:pPr>
            <a:r>
              <a:rPr b="0" i="0" lang="en-US" sz="2200" u="none">
                <a:solidFill>
                  <a:srgbClr val="E44C22"/>
                </a:solidFill>
                <a:latin typeface="Arial"/>
                <a:ea typeface="Arial"/>
                <a:cs typeface="Arial"/>
                <a:sym typeface="Arial"/>
              </a:rPr>
              <a:t>&lt;/APPLET&gt;</a:t>
            </a:r>
            <a:r>
              <a:rPr b="0" i="0" lang="en-US" sz="2200" u="none">
                <a:solidFill>
                  <a:schemeClr val="dk1"/>
                </a:solidFill>
                <a:latin typeface="Tahoma"/>
                <a:ea typeface="Tahoma"/>
                <a:cs typeface="Tahoma"/>
                <a:sym typeface="Tahoma"/>
              </a:rPr>
              <a:t> </a:t>
            </a:r>
            <a:endParaRPr/>
          </a:p>
        </p:txBody>
      </p:sp>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9" name="Shape 1509"/>
        <p:cNvGrpSpPr/>
        <p:nvPr/>
      </p:nvGrpSpPr>
      <p:grpSpPr>
        <a:xfrm>
          <a:off x="0" y="0"/>
          <a:ext cx="0" cy="0"/>
          <a:chOff x="0" y="0"/>
          <a:chExt cx="0" cy="0"/>
        </a:xfrm>
      </p:grpSpPr>
      <p:sp>
        <p:nvSpPr>
          <p:cNvPr id="1510" name="Google Shape;1510;p21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21.9  Applets</a:t>
            </a:r>
            <a:endParaRPr/>
          </a:p>
        </p:txBody>
      </p:sp>
      <p:sp>
        <p:nvSpPr>
          <p:cNvPr id="1511" name="Google Shape;1511;p216"/>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At any point within the applet, the method getParameter can retrieve the parameter's value, but always as a string:</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common location for such code is in the init method.</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If there are several parameters, each requires its own tag.</a:t>
            </a:r>
            <a:endParaRPr/>
          </a:p>
        </p:txBody>
      </p:sp>
      <p:sp>
        <p:nvSpPr>
          <p:cNvPr id="1512" name="Google Shape;1512;p216"/>
          <p:cNvSpPr txBox="1"/>
          <p:nvPr/>
        </p:nvSpPr>
        <p:spPr>
          <a:xfrm>
            <a:off x="990600" y="3200400"/>
            <a:ext cx="7696200" cy="137318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String str = getParameter ("numberOfCourses");</a:t>
            </a:r>
            <a:endParaRPr/>
          </a:p>
          <a:p>
            <a:pPr indent="0" lvl="0" marL="0" marR="0" rtl="0" algn="l">
              <a:lnSpc>
                <a:spcPct val="100000"/>
              </a:lnSpc>
              <a:spcBef>
                <a:spcPts val="0"/>
              </a:spcBef>
              <a:spcAft>
                <a:spcPts val="0"/>
              </a:spcAft>
              <a:buClr>
                <a:srgbClr val="E44C22"/>
              </a:buClr>
              <a:buSzPts val="2800"/>
              <a:buFont typeface="Arial"/>
              <a:buNone/>
            </a:pPr>
            <a:r>
              <a:rPr b="0" i="0" lang="en-US" sz="2800" u="none">
                <a:solidFill>
                  <a:srgbClr val="E44C22"/>
                </a:solidFill>
                <a:latin typeface="Arial"/>
                <a:ea typeface="Arial"/>
                <a:cs typeface="Arial"/>
                <a:sym typeface="Arial"/>
              </a:rPr>
              <a:t>int num = (new Integer(str)).intValue();</a:t>
            </a:r>
            <a:r>
              <a:rPr b="0" i="0" lang="en-US" sz="2800" u="none">
                <a:solidFill>
                  <a:schemeClr val="dk1"/>
                </a:solidFill>
                <a:latin typeface="Tahoma"/>
                <a:ea typeface="Tahoma"/>
                <a:cs typeface="Tahoma"/>
                <a:sym typeface="Tahoma"/>
              </a:rPr>
              <a:t> </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6" name="Shape 1516"/>
        <p:cNvGrpSpPr/>
        <p:nvPr/>
      </p:nvGrpSpPr>
      <p:grpSpPr>
        <a:xfrm>
          <a:off x="0" y="0"/>
          <a:ext cx="0" cy="0"/>
          <a:chOff x="0" y="0"/>
          <a:chExt cx="0" cy="0"/>
        </a:xfrm>
      </p:grpSpPr>
      <p:sp>
        <p:nvSpPr>
          <p:cNvPr id="1517" name="Google Shape;1517;p217"/>
          <p:cNvSpPr txBox="1"/>
          <p:nvPr>
            <p:ph type="ctrTitle"/>
          </p:nvPr>
        </p:nvSpPr>
        <p:spPr>
          <a:xfrm>
            <a:off x="990600" y="1981200"/>
            <a:ext cx="6934200" cy="3200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000"/>
              <a:buFont typeface="Tahoma"/>
              <a:buNone/>
            </a:pP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5000" u="none">
                <a:solidFill>
                  <a:schemeClr val="dk2"/>
                </a:solidFill>
                <a:latin typeface="Tahoma"/>
                <a:ea typeface="Tahoma"/>
                <a:cs typeface="Tahoma"/>
                <a:sym typeface="Tahoma"/>
              </a:rPr>
              <a:t>Lesson 22: </a:t>
            </a: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5000" u="none">
                <a:solidFill>
                  <a:schemeClr val="dk2"/>
                </a:solidFill>
                <a:latin typeface="Tahoma"/>
                <a:ea typeface="Tahoma"/>
                <a:cs typeface="Tahoma"/>
                <a:sym typeface="Tahoma"/>
              </a:rPr>
              <a:t> </a:t>
            </a:r>
            <a:r>
              <a:rPr b="1" i="0" lang="en-US" sz="4800" u="none">
                <a:solidFill>
                  <a:schemeClr val="dk2"/>
                </a:solidFill>
                <a:latin typeface="Tahoma"/>
                <a:ea typeface="Tahoma"/>
                <a:cs typeface="Tahoma"/>
                <a:sym typeface="Tahoma"/>
              </a:rPr>
              <a:t>Swing and AWT</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1" name="Shape 1521"/>
        <p:cNvGrpSpPr/>
        <p:nvPr/>
      </p:nvGrpSpPr>
      <p:grpSpPr>
        <a:xfrm>
          <a:off x="0" y="0"/>
          <a:ext cx="0" cy="0"/>
          <a:chOff x="0" y="0"/>
          <a:chExt cx="0" cy="0"/>
        </a:xfrm>
      </p:grpSpPr>
      <p:sp>
        <p:nvSpPr>
          <p:cNvPr id="1522" name="Google Shape;1522;p218"/>
          <p:cNvSpPr txBox="1"/>
          <p:nvPr>
            <p:ph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22:  Swing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AWT</a:t>
            </a:r>
            <a:endParaRPr/>
          </a:p>
        </p:txBody>
      </p:sp>
      <p:sp>
        <p:nvSpPr>
          <p:cNvPr id="1523" name="Google Shape;1523;p218"/>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ahoma"/>
              <a:buNone/>
            </a:pPr>
            <a:r>
              <a:rPr b="1" i="0" lang="en-US" sz="3200" u="none">
                <a:solidFill>
                  <a:schemeClr val="dk1"/>
                </a:solidFill>
                <a:latin typeface="Tahoma"/>
                <a:ea typeface="Tahoma"/>
                <a:cs typeface="Tahoma"/>
                <a:sym typeface="Tahoma"/>
              </a:rPr>
              <a:t>Objectives:</a:t>
            </a:r>
            <a:endParaRPr/>
          </a:p>
          <a:p>
            <a:pPr indent="-342900" lvl="0" marL="342900" marR="0" rtl="0" algn="l">
              <a:lnSpc>
                <a:spcPct val="90000"/>
              </a:lnSpc>
              <a:spcBef>
                <a:spcPts val="240"/>
              </a:spcBef>
              <a:spcAft>
                <a:spcPts val="0"/>
              </a:spcAft>
              <a:buClr>
                <a:schemeClr val="dk1"/>
              </a:buClr>
              <a:buSzPts val="1200"/>
              <a:buFont typeface="Tahoma"/>
              <a:buNone/>
            </a:pPr>
            <a:r>
              <a:t/>
            </a:r>
            <a:endParaRPr b="1" i="0" sz="1200" u="none">
              <a:solidFill>
                <a:schemeClr val="dk1"/>
              </a:solidFill>
              <a:latin typeface="Tahoma"/>
              <a:ea typeface="Tahoma"/>
              <a:cs typeface="Tahoma"/>
              <a:sym typeface="Tahoma"/>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Understand how to structure a GUI-based program using Java's Swing and AWT packages.</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Give an overview of the Swing component classes. </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Distinguish container classes, such as frames and panels, from other component classes. </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Distinguish the various layout managers and choose the appropriate one for organizing components.</a:t>
            </a:r>
            <a:endParaRPr/>
          </a:p>
        </p:txBody>
      </p:sp>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7" name="Shape 1527"/>
        <p:cNvGrpSpPr/>
        <p:nvPr/>
      </p:nvGrpSpPr>
      <p:grpSpPr>
        <a:xfrm>
          <a:off x="0" y="0"/>
          <a:ext cx="0" cy="0"/>
          <a:chOff x="0" y="0"/>
          <a:chExt cx="0" cy="0"/>
        </a:xfrm>
      </p:grpSpPr>
      <p:sp>
        <p:nvSpPr>
          <p:cNvPr id="1528" name="Google Shape;1528;p219"/>
          <p:cNvSpPr txBox="1"/>
          <p:nvPr>
            <p:ph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22:  Swing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AWT</a:t>
            </a:r>
            <a:endParaRPr/>
          </a:p>
        </p:txBody>
      </p:sp>
      <p:sp>
        <p:nvSpPr>
          <p:cNvPr id="1529" name="Google Shape;1529;p219"/>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Objectives:</a:t>
            </a:r>
            <a:endParaRPr/>
          </a:p>
          <a:p>
            <a:pPr indent="-342900" lvl="0" marL="342900" marR="0" rtl="0" algn="l">
              <a:lnSpc>
                <a:spcPct val="100000"/>
              </a:lnSpc>
              <a:spcBef>
                <a:spcPts val="280"/>
              </a:spcBef>
              <a:spcAft>
                <a:spcPts val="0"/>
              </a:spcAft>
              <a:buClr>
                <a:schemeClr val="dk1"/>
              </a:buClr>
              <a:buSzPts val="1400"/>
              <a:buFont typeface="Tahoma"/>
              <a:buNone/>
            </a:pPr>
            <a:r>
              <a:t/>
            </a:r>
            <a:endParaRPr b="1" i="0" sz="14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Define listener classes to handle events associated with components.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Know how to attach listener objects to components.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Apply the model/view/controller pattern to the design of a program.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Create user interfaces for dialogs and applets as well as applications.</a:t>
            </a:r>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3" name="Shape 1533"/>
        <p:cNvGrpSpPr/>
        <p:nvPr/>
      </p:nvGrpSpPr>
      <p:grpSpPr>
        <a:xfrm>
          <a:off x="0" y="0"/>
          <a:ext cx="0" cy="0"/>
          <a:chOff x="0" y="0"/>
          <a:chExt cx="0" cy="0"/>
        </a:xfrm>
      </p:grpSpPr>
      <p:sp>
        <p:nvSpPr>
          <p:cNvPr id="1534" name="Google Shape;1534;p220"/>
          <p:cNvSpPr txBox="1"/>
          <p:nvPr>
            <p:ph idx="4294967295"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22:  Swing </a:t>
            </a:r>
            <a:br>
              <a:rPr b="1" i="0" lang="en-US" sz="4400" u="none">
                <a:solidFill>
                  <a:schemeClr val="dk2"/>
                </a:solidFill>
                <a:latin typeface="Tahoma"/>
                <a:ea typeface="Tahoma"/>
                <a:cs typeface="Tahoma"/>
                <a:sym typeface="Tahoma"/>
              </a:rPr>
            </a:br>
            <a:r>
              <a:rPr b="1" i="0" lang="en-US" sz="4400" u="none">
                <a:solidFill>
                  <a:schemeClr val="dk2"/>
                </a:solidFill>
                <a:latin typeface="Tahoma"/>
                <a:ea typeface="Tahoma"/>
                <a:cs typeface="Tahoma"/>
                <a:sym typeface="Tahoma"/>
              </a:rPr>
              <a:t>and AWT</a:t>
            </a:r>
            <a:endParaRPr/>
          </a:p>
        </p:txBody>
      </p:sp>
      <p:sp>
        <p:nvSpPr>
          <p:cNvPr id="1535" name="Google Shape;1535;p220"/>
          <p:cNvSpPr txBox="1"/>
          <p:nvPr>
            <p:ph idx="4294967295"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Vocabulary:</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Abstract Windowing Toolkit (AWT)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adapter class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component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container</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grid bag layout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listener</a:t>
            </a:r>
            <a:endParaRPr/>
          </a:p>
        </p:txBody>
      </p:sp>
      <p:sp>
        <p:nvSpPr>
          <p:cNvPr id="1536" name="Google Shape;1536;p220"/>
          <p:cNvSpPr txBox="1"/>
          <p:nvPr>
            <p:ph idx="4294967295" type="body"/>
          </p:nvPr>
        </p:nvSpPr>
        <p:spPr>
          <a:xfrm>
            <a:off x="4572000" y="1905000"/>
            <a:ext cx="4038600" cy="4114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modal</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model/view/controller pattern</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option panes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scroll bar</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slider</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Swing</a:t>
            </a:r>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0" name="Shape 1540"/>
        <p:cNvGrpSpPr/>
        <p:nvPr/>
      </p:nvGrpSpPr>
      <p:grpSpPr>
        <a:xfrm>
          <a:off x="0" y="0"/>
          <a:ext cx="0" cy="0"/>
          <a:chOff x="0" y="0"/>
          <a:chExt cx="0" cy="0"/>
        </a:xfrm>
      </p:grpSpPr>
      <p:sp>
        <p:nvSpPr>
          <p:cNvPr id="1541" name="Google Shape;1541;p221"/>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22.1  The Swing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and AWT Philosophy</a:t>
            </a:r>
            <a:endParaRPr/>
          </a:p>
        </p:txBody>
      </p:sp>
      <p:sp>
        <p:nvSpPr>
          <p:cNvPr id="1542" name="Google Shape;1542;p221"/>
          <p:cNvSpPr txBox="1"/>
          <p:nvPr>
            <p:ph idx="1" type="body"/>
          </p:nvPr>
        </p:nvSpPr>
        <p:spPr>
          <a:xfrm>
            <a:off x="685800" y="1600200"/>
            <a:ext cx="76962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Applications with a graphical user interface are based ultimately on Java’s </a:t>
            </a:r>
            <a:r>
              <a:rPr b="1" i="1" lang="en-US" sz="2400" u="none" cap="none" strike="noStrike">
                <a:solidFill>
                  <a:schemeClr val="dk1"/>
                </a:solidFill>
                <a:latin typeface="Tahoma"/>
                <a:ea typeface="Tahoma"/>
                <a:cs typeface="Tahoma"/>
                <a:sym typeface="Tahoma"/>
              </a:rPr>
              <a:t>Abstract Windowing Toolkit</a:t>
            </a:r>
            <a:r>
              <a:rPr b="0" i="0" lang="en-US" sz="2400" u="none" cap="none" strike="noStrike">
                <a:solidFill>
                  <a:schemeClr val="dk1"/>
                </a:solidFill>
                <a:latin typeface="Tahoma"/>
                <a:ea typeface="Tahoma"/>
                <a:cs typeface="Tahoma"/>
                <a:sym typeface="Tahoma"/>
              </a:rPr>
              <a:t> (</a:t>
            </a:r>
            <a:r>
              <a:rPr b="1" i="1" lang="en-US" sz="2400" u="none" cap="none" strike="noStrike">
                <a:solidFill>
                  <a:schemeClr val="dk1"/>
                </a:solidFill>
                <a:latin typeface="Tahoma"/>
                <a:ea typeface="Tahoma"/>
                <a:cs typeface="Tahoma"/>
                <a:sym typeface="Tahoma"/>
              </a:rPr>
              <a:t>AWT</a:t>
            </a:r>
            <a:r>
              <a:rPr b="0" i="0" lang="en-US" sz="2400" u="none" cap="none" strike="noStrike">
                <a:solidFill>
                  <a:schemeClr val="dk1"/>
                </a:solidFill>
                <a:latin typeface="Tahoma"/>
                <a:ea typeface="Tahoma"/>
                <a:cs typeface="Tahoma"/>
                <a:sym typeface="Tahoma"/>
              </a:rPr>
              <a:t>) and </a:t>
            </a:r>
            <a:r>
              <a:rPr b="1" i="1" lang="en-US" sz="2400" u="none" cap="none" strike="noStrike">
                <a:solidFill>
                  <a:schemeClr val="dk1"/>
                </a:solidFill>
                <a:latin typeface="Tahoma"/>
                <a:ea typeface="Tahoma"/>
                <a:cs typeface="Tahoma"/>
                <a:sym typeface="Tahoma"/>
              </a:rPr>
              <a:t>Swing toolkit</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toolkits are abstract in two senses:</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They provide classes and methods that are platform independent. Write once, run anywhere.</a:t>
            </a:r>
            <a:endParaRPr/>
          </a:p>
          <a:p>
            <a:pPr indent="-228600" lvl="2" marL="1143000" marR="0" rtl="0" algn="l">
              <a:lnSpc>
                <a:spcPct val="100000"/>
              </a:lnSpc>
              <a:spcBef>
                <a:spcPts val="400"/>
              </a:spcBef>
              <a:spcAft>
                <a:spcPts val="0"/>
              </a:spcAft>
              <a:buClr>
                <a:schemeClr val="hlink"/>
              </a:buClr>
              <a:buSzPts val="1900"/>
              <a:buFont typeface="Noto Sans Symbols"/>
              <a:buAutoNum type="arabicPeriod"/>
            </a:pPr>
            <a:r>
              <a:rPr b="0" i="0" lang="en-US" sz="2000" u="none" cap="none" strike="noStrike">
                <a:solidFill>
                  <a:schemeClr val="dk1"/>
                </a:solidFill>
                <a:latin typeface="Tahoma"/>
                <a:ea typeface="Tahoma"/>
                <a:cs typeface="Tahoma"/>
                <a:sym typeface="Tahoma"/>
              </a:rPr>
              <a:t>They create user interfaces whose look and feel are platform independent. Run anywhere, look similar.</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Applications that use Swing and AWT involve the use of four categories of classes.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Table 22-1 briefly describes each category. </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6" name="Shape 1546"/>
        <p:cNvGrpSpPr/>
        <p:nvPr/>
      </p:nvGrpSpPr>
      <p:grpSpPr>
        <a:xfrm>
          <a:off x="0" y="0"/>
          <a:ext cx="0" cy="0"/>
          <a:chOff x="0" y="0"/>
          <a:chExt cx="0" cy="0"/>
        </a:xfrm>
      </p:grpSpPr>
      <p:sp>
        <p:nvSpPr>
          <p:cNvPr id="1547" name="Google Shape;1547;p22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22.1  The Swing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and AWT Philosophy</a:t>
            </a:r>
            <a:endParaRPr/>
          </a:p>
        </p:txBody>
      </p:sp>
      <p:pic>
        <p:nvPicPr>
          <p:cNvPr id="1548" name="Google Shape;1548;p222"/>
          <p:cNvPicPr preferRelativeResize="0"/>
          <p:nvPr/>
        </p:nvPicPr>
        <p:blipFill rotWithShape="1">
          <a:blip r:embed="rId3">
            <a:alphaModFix/>
          </a:blip>
          <a:srcRect b="0" l="0" r="0" t="0"/>
          <a:stretch/>
        </p:blipFill>
        <p:spPr>
          <a:xfrm>
            <a:off x="762000" y="1824037"/>
            <a:ext cx="8001000" cy="4424362"/>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2" name="Shape 1552"/>
        <p:cNvGrpSpPr/>
        <p:nvPr/>
      </p:nvGrpSpPr>
      <p:grpSpPr>
        <a:xfrm>
          <a:off x="0" y="0"/>
          <a:ext cx="0" cy="0"/>
          <a:chOff x="0" y="0"/>
          <a:chExt cx="0" cy="0"/>
        </a:xfrm>
      </p:grpSpPr>
      <p:sp>
        <p:nvSpPr>
          <p:cNvPr id="1553" name="Google Shape;1553;p223"/>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22.1  The Swing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and AWT Philosophy</a:t>
            </a:r>
            <a:endParaRPr/>
          </a:p>
        </p:txBody>
      </p:sp>
      <p:sp>
        <p:nvSpPr>
          <p:cNvPr id="1554" name="Google Shape;1554;p223"/>
          <p:cNvSpPr txBox="1"/>
          <p:nvPr>
            <p:ph idx="1" type="body"/>
          </p:nvPr>
        </p:nvSpPr>
        <p:spPr>
          <a:xfrm>
            <a:off x="685800" y="1752600"/>
            <a:ext cx="76962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use these classes to define a graphical user interface as follows:</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Add window objects to the interface under the control of a layout manager.</a:t>
            </a:r>
            <a:endParaRPr/>
          </a:p>
          <a:p>
            <a:pPr indent="-83819" lvl="2" marL="1143000" marR="0" rtl="0" algn="l">
              <a:lnSpc>
                <a:spcPct val="100000"/>
              </a:lnSpc>
              <a:spcBef>
                <a:spcPts val="480"/>
              </a:spcBef>
              <a:spcAft>
                <a:spcPts val="0"/>
              </a:spcAft>
              <a:buClr>
                <a:schemeClr val="hlink"/>
              </a:buClr>
              <a:buSzPts val="2280"/>
              <a:buFont typeface="Noto Sans Symbols"/>
              <a:buNone/>
            </a:pPr>
            <a:r>
              <a:t/>
            </a:r>
            <a:endParaRPr b="0" i="0" sz="24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Decide which events each object should handle by adding listeners for the event to the object.</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8" name="Shape 1558"/>
        <p:cNvGrpSpPr/>
        <p:nvPr/>
      </p:nvGrpSpPr>
      <p:grpSpPr>
        <a:xfrm>
          <a:off x="0" y="0"/>
          <a:ext cx="0" cy="0"/>
          <a:chOff x="0" y="0"/>
          <a:chExt cx="0" cy="0"/>
        </a:xfrm>
      </p:grpSpPr>
      <p:sp>
        <p:nvSpPr>
          <p:cNvPr id="1559" name="Google Shape;1559;p22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22.2  Conversion Program Implemented with </a:t>
            </a:r>
            <a:r>
              <a:rPr b="1" i="0" lang="en-US" sz="3600" u="none">
                <a:solidFill>
                  <a:schemeClr val="dk2"/>
                </a:solidFill>
                <a:latin typeface="Century Gothic"/>
                <a:ea typeface="Century Gothic"/>
                <a:cs typeface="Century Gothic"/>
                <a:sym typeface="Century Gothic"/>
              </a:rPr>
              <a:t>GBFrame</a:t>
            </a:r>
            <a:r>
              <a:rPr b="1" i="0" lang="en-US" sz="3600" u="none">
                <a:solidFill>
                  <a:schemeClr val="dk2"/>
                </a:solidFill>
                <a:latin typeface="Tahoma"/>
                <a:ea typeface="Tahoma"/>
                <a:cs typeface="Tahoma"/>
                <a:sym typeface="Tahoma"/>
              </a:rPr>
              <a:t> </a:t>
            </a:r>
            <a:endParaRPr/>
          </a:p>
        </p:txBody>
      </p:sp>
      <p:sp>
        <p:nvSpPr>
          <p:cNvPr id="1560" name="Google Shape;1560;p224"/>
          <p:cNvSpPr txBox="1"/>
          <p:nvPr>
            <p:ph idx="1" type="body"/>
          </p:nvPr>
        </p:nvSpPr>
        <p:spPr>
          <a:xfrm>
            <a:off x="685800" y="1600200"/>
            <a:ext cx="76962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Figure 22-1 shows a version of the following program implemented with </a:t>
            </a:r>
            <a:r>
              <a:rPr b="0" i="0" lang="en-US" sz="2600" u="none" cap="none" strike="noStrike">
                <a:solidFill>
                  <a:schemeClr val="dk1"/>
                </a:solidFill>
                <a:latin typeface="Century Gothic"/>
                <a:ea typeface="Century Gothic"/>
                <a:cs typeface="Century Gothic"/>
                <a:sym typeface="Century Gothic"/>
              </a:rPr>
              <a:t>GBFrame</a:t>
            </a:r>
            <a:r>
              <a:rPr b="0" i="0" lang="en-US" sz="2600" u="none" cap="none" strike="noStrike">
                <a:solidFill>
                  <a:schemeClr val="dk1"/>
                </a:solidFill>
                <a:latin typeface="Tahoma"/>
                <a:ea typeface="Tahoma"/>
                <a:cs typeface="Tahoma"/>
                <a:sym typeface="Tahoma"/>
              </a:rPr>
              <a:t>:</a:t>
            </a:r>
            <a:endParaRPr/>
          </a:p>
        </p:txBody>
      </p:sp>
      <p:sp>
        <p:nvSpPr>
          <p:cNvPr id="1561" name="Google Shape;1561;p224"/>
          <p:cNvSpPr txBox="1"/>
          <p:nvPr/>
        </p:nvSpPr>
        <p:spPr>
          <a:xfrm>
            <a:off x="1828800" y="2667000"/>
            <a:ext cx="5943600" cy="3978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 ConvertWithGUI.java</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A GUI-based temperature conversion program that coverts from</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Fahrenheit to Celsius and vice versa.</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 </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import javax.swing.*;</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import BreezySwing.*;</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 </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public class </a:t>
            </a:r>
            <a:r>
              <a:rPr b="1" i="0" lang="en-US" sz="1500" u="none">
                <a:solidFill>
                  <a:schemeClr val="dk1"/>
                </a:solidFill>
                <a:latin typeface="Courier"/>
                <a:ea typeface="Courier"/>
                <a:cs typeface="Courier"/>
                <a:sym typeface="Courier"/>
              </a:rPr>
              <a:t>ConvertWithGUI </a:t>
            </a:r>
            <a:r>
              <a:rPr b="0" i="0" lang="en-US" sz="1500" u="none">
                <a:solidFill>
                  <a:schemeClr val="dk1"/>
                </a:solidFill>
                <a:latin typeface="Courier"/>
                <a:ea typeface="Courier"/>
                <a:cs typeface="Courier"/>
                <a:sym typeface="Courier"/>
              </a:rPr>
              <a:t>extends GBFrame{</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 </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   // Declare variables for the window objects.</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   private JLabel      fahrenheitLabel;</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   private JLabel      celsiusLabel;            </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   private DoubleField fahrenheitField;    </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   private DoubleField celsiusField; </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   private JButton     fahrenheitButton;</a:t>
            </a:r>
            <a:endParaRPr b="0" i="0" sz="15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500"/>
              <a:buFont typeface="Courier"/>
              <a:buNone/>
            </a:pPr>
            <a:r>
              <a:rPr b="0" i="0" lang="en-US" sz="1500" u="none">
                <a:solidFill>
                  <a:schemeClr val="dk1"/>
                </a:solidFill>
                <a:latin typeface="Courier"/>
                <a:ea typeface="Courier"/>
                <a:cs typeface="Courier"/>
                <a:sym typeface="Courier"/>
              </a:rPr>
              <a:t>   private JButton     celsiusButton;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27"/>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99" name="Google Shape;299;p27"/>
          <p:cNvSpPr txBox="1"/>
          <p:nvPr>
            <p:ph idx="1" type="body"/>
          </p:nvPr>
        </p:nvSpPr>
        <p:spPr>
          <a:xfrm>
            <a:off x="685800" y="1600200"/>
            <a:ext cx="75438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500"/>
              <a:buFont typeface="Tahoma"/>
              <a:buChar char="•"/>
            </a:pPr>
            <a:r>
              <a:rPr b="0" i="0" lang="en-US" sz="2500" u="none" cap="none" strike="noStrike">
                <a:solidFill>
                  <a:schemeClr val="dk1"/>
                </a:solidFill>
                <a:latin typeface="Tahoma"/>
                <a:ea typeface="Tahoma"/>
                <a:cs typeface="Tahoma"/>
                <a:sym typeface="Tahoma"/>
              </a:rPr>
              <a:t>The methods </a:t>
            </a:r>
            <a:r>
              <a:rPr b="0" i="0" lang="en-US" sz="2500" u="none" cap="none" strike="noStrike">
                <a:solidFill>
                  <a:srgbClr val="000000"/>
                </a:solidFill>
                <a:latin typeface="Century Gothic"/>
                <a:ea typeface="Century Gothic"/>
                <a:cs typeface="Century Gothic"/>
                <a:sym typeface="Century Gothic"/>
              </a:rPr>
              <a:t>getWidth()</a:t>
            </a:r>
            <a:r>
              <a:rPr b="0" i="0" lang="en-US" sz="2500" u="none" cap="none" strike="noStrike">
                <a:solidFill>
                  <a:schemeClr val="dk1"/>
                </a:solidFill>
                <a:latin typeface="Tahoma"/>
                <a:ea typeface="Tahoma"/>
                <a:cs typeface="Tahoma"/>
                <a:sym typeface="Tahoma"/>
              </a:rPr>
              <a:t> and </a:t>
            </a:r>
            <a:r>
              <a:rPr b="0" i="0" lang="en-US" sz="2500" u="none" cap="none" strike="noStrike">
                <a:solidFill>
                  <a:srgbClr val="000000"/>
                </a:solidFill>
                <a:latin typeface="Century Gothic"/>
                <a:ea typeface="Century Gothic"/>
                <a:cs typeface="Century Gothic"/>
                <a:sym typeface="Century Gothic"/>
              </a:rPr>
              <a:t>getHeight()</a:t>
            </a:r>
            <a:r>
              <a:rPr b="0" i="0" lang="en-US" sz="2500" u="none" cap="none" strike="noStrike">
                <a:solidFill>
                  <a:schemeClr val="dk1"/>
                </a:solidFill>
                <a:latin typeface="Tahoma"/>
                <a:ea typeface="Tahoma"/>
                <a:cs typeface="Tahoma"/>
                <a:sym typeface="Tahoma"/>
              </a:rPr>
              <a:t> return the current width and height of a panel, respectively.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500"/>
              <a:buFont typeface="Tahoma"/>
              <a:buChar char="•"/>
            </a:pPr>
            <a:r>
              <a:rPr b="0" i="0" lang="en-US" sz="2500" u="none" cap="none" strike="noStrike">
                <a:solidFill>
                  <a:schemeClr val="dk1"/>
                </a:solidFill>
                <a:latin typeface="Tahoma"/>
                <a:ea typeface="Tahoma"/>
                <a:cs typeface="Tahoma"/>
                <a:sym typeface="Tahoma"/>
              </a:rPr>
              <a:t>The following code would maintain a display of a panel's current width and height near the center of the panel:</a:t>
            </a:r>
            <a:r>
              <a:rPr b="0" i="0" lang="en-US" sz="2600" u="none" cap="none" strike="noStrike">
                <a:solidFill>
                  <a:schemeClr val="dk1"/>
                </a:solidFill>
                <a:latin typeface="Tahoma"/>
                <a:ea typeface="Tahoma"/>
                <a:cs typeface="Tahoma"/>
                <a:sym typeface="Tahoma"/>
              </a:rPr>
              <a:t> </a:t>
            </a:r>
            <a:endParaRPr/>
          </a:p>
        </p:txBody>
      </p:sp>
      <p:sp>
        <p:nvSpPr>
          <p:cNvPr id="300" name="Google Shape;300;p27"/>
          <p:cNvSpPr txBox="1"/>
          <p:nvPr/>
        </p:nvSpPr>
        <p:spPr>
          <a:xfrm>
            <a:off x="914400" y="4343400"/>
            <a:ext cx="7467600" cy="22828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public void paintComponent (Graphics g){</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super.paintComponent(g);</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g.drawString("(" + getWidth() + "," + getHeight() +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getWidth() / 2, getHeight() / 2);</a:t>
            </a:r>
            <a:endParaRPr/>
          </a:p>
          <a:p>
            <a:pPr indent="0" lvl="0" marL="0" marR="0" rtl="0" algn="l">
              <a:lnSpc>
                <a:spcPct val="100000"/>
              </a:lnSpc>
              <a:spcBef>
                <a:spcPts val="0"/>
              </a:spcBef>
              <a:spcAft>
                <a:spcPts val="0"/>
              </a:spcAft>
              <a:buClr>
                <a:srgbClr val="E44C22"/>
              </a:buClr>
              <a:buSzPts val="2400"/>
              <a:buFont typeface="Arial"/>
              <a:buNone/>
            </a:pPr>
            <a:r>
              <a:rPr b="0" i="0" lang="en-US" sz="2400" u="none">
                <a:solidFill>
                  <a:srgbClr val="E44C22"/>
                </a:solidFill>
                <a:latin typeface="Arial"/>
                <a:ea typeface="Arial"/>
                <a:cs typeface="Arial"/>
                <a:sym typeface="Arial"/>
              </a:rPr>
              <a:t>}</a:t>
            </a:r>
            <a:r>
              <a:rPr b="0" i="0" lang="en-US" sz="2400" u="none">
                <a:solidFill>
                  <a:schemeClr val="dk1"/>
                </a:solidFill>
                <a:latin typeface="Tahoma"/>
                <a:ea typeface="Tahoma"/>
                <a:cs typeface="Tahoma"/>
                <a:sym typeface="Tahoma"/>
              </a:rPr>
              <a:t> </a:t>
            </a:r>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5" name="Shape 1565"/>
        <p:cNvGrpSpPr/>
        <p:nvPr/>
      </p:nvGrpSpPr>
      <p:grpSpPr>
        <a:xfrm>
          <a:off x="0" y="0"/>
          <a:ext cx="0" cy="0"/>
          <a:chOff x="0" y="0"/>
          <a:chExt cx="0" cy="0"/>
        </a:xfrm>
      </p:grpSpPr>
      <p:sp>
        <p:nvSpPr>
          <p:cNvPr id="1566" name="Google Shape;1566;p22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22.2  Conversion Program Implemented with </a:t>
            </a:r>
            <a:r>
              <a:rPr b="1" i="0" lang="en-US" sz="3600" u="none">
                <a:solidFill>
                  <a:schemeClr val="dk2"/>
                </a:solidFill>
                <a:latin typeface="Century Gothic"/>
                <a:ea typeface="Century Gothic"/>
                <a:cs typeface="Century Gothic"/>
                <a:sym typeface="Century Gothic"/>
              </a:rPr>
              <a:t>GBFrame</a:t>
            </a:r>
            <a:endParaRPr/>
          </a:p>
        </p:txBody>
      </p:sp>
      <p:sp>
        <p:nvSpPr>
          <p:cNvPr id="1567" name="Google Shape;1567;p225"/>
          <p:cNvSpPr txBox="1"/>
          <p:nvPr/>
        </p:nvSpPr>
        <p:spPr>
          <a:xfrm>
            <a:off x="1524000" y="1676400"/>
            <a:ext cx="6477000" cy="50355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 Constructor</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public ConvertWithGUI(){</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 Instantiate and add window objects to the window.</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fahrenheitLabel  = addLabel       ("Fahrenheit" ,1,1,1,1);</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celsiusLabel     = addLabel       ("Celsius"    ,1,2,1,1);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fahrenheitField  = addDoubleField (32.0         ,2,1,1,1);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celsiusField     = addDoubleField (0.0          ,2,2,1,1);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fahrenheitButton = addButton      ("&gt;&gt;&gt;&gt;&gt;&gt;"     ,3,1,1,1);</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celsiusButton    = addButton      ("&lt;&lt;&lt;&lt;&lt;&lt;"     ,3,2,1,1);    </a:t>
            </a: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 Respond to button click events</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public void buttonClicked (JButton buttonObj){</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 Local variables</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rgbClr val="E44C22"/>
              </a:buClr>
              <a:buSzPts val="1800"/>
              <a:buFont typeface="Arial"/>
              <a:buNone/>
            </a:pPr>
            <a:r>
              <a:rPr b="0" i="0" lang="en-US" sz="1800" u="none">
                <a:solidFill>
                  <a:srgbClr val="E44C22"/>
                </a:solidFill>
                <a:latin typeface="Arial"/>
                <a:ea typeface="Arial"/>
                <a:cs typeface="Arial"/>
                <a:sym typeface="Arial"/>
              </a:rPr>
              <a:t>      </a:t>
            </a:r>
            <a:r>
              <a:rPr b="0" i="0" lang="en-US" sz="1800" u="none">
                <a:solidFill>
                  <a:schemeClr val="dk1"/>
                </a:solidFill>
                <a:latin typeface="Arial"/>
                <a:ea typeface="Arial"/>
                <a:cs typeface="Arial"/>
                <a:sym typeface="Arial"/>
              </a:rPr>
              <a:t>Thermometer thermo = new Thermometer();</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a:t>
            </a:r>
            <a:r>
              <a:rPr b="0" i="0" lang="en-US" sz="1800" u="none">
                <a:solidFill>
                  <a:schemeClr val="dk1"/>
                </a:solidFill>
                <a:latin typeface="Courier"/>
                <a:ea typeface="Courier"/>
                <a:cs typeface="Courier"/>
                <a:sym typeface="Courier"/>
              </a:rPr>
              <a:t> // Determine which button was clicked.</a:t>
            </a:r>
            <a:endParaRPr b="0" i="0" sz="18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if (buttonObj == fahrenheitButton){</a:t>
            </a:r>
            <a:endParaRPr/>
          </a:p>
        </p:txBody>
      </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1" name="Shape 1571"/>
        <p:cNvGrpSpPr/>
        <p:nvPr/>
      </p:nvGrpSpPr>
      <p:grpSpPr>
        <a:xfrm>
          <a:off x="0" y="0"/>
          <a:ext cx="0" cy="0"/>
          <a:chOff x="0" y="0"/>
          <a:chExt cx="0" cy="0"/>
        </a:xfrm>
      </p:grpSpPr>
      <p:sp>
        <p:nvSpPr>
          <p:cNvPr id="1572" name="Google Shape;1572;p22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22.2  Conversion Program Implemented with </a:t>
            </a:r>
            <a:r>
              <a:rPr b="1" i="0" lang="en-US" sz="3600" u="none">
                <a:solidFill>
                  <a:schemeClr val="dk2"/>
                </a:solidFill>
                <a:latin typeface="Century Gothic"/>
                <a:ea typeface="Century Gothic"/>
                <a:cs typeface="Century Gothic"/>
                <a:sym typeface="Century Gothic"/>
              </a:rPr>
              <a:t>GBFrame</a:t>
            </a:r>
            <a:endParaRPr/>
          </a:p>
        </p:txBody>
      </p:sp>
      <p:sp>
        <p:nvSpPr>
          <p:cNvPr id="1573" name="Google Shape;1573;p226"/>
          <p:cNvSpPr txBox="1"/>
          <p:nvPr/>
        </p:nvSpPr>
        <p:spPr>
          <a:xfrm>
            <a:off x="1524000" y="1676400"/>
            <a:ext cx="6629400" cy="501173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a:buNone/>
            </a:pPr>
            <a:r>
              <a:rPr b="0" i="0" lang="en-US" sz="1800" u="none">
                <a:solidFill>
                  <a:schemeClr val="dk1"/>
                </a:solidFill>
                <a:latin typeface="Courier"/>
                <a:ea typeface="Courier"/>
                <a:cs typeface="Courier"/>
                <a:sym typeface="Courier"/>
              </a:rPr>
              <a:t>         </a:t>
            </a:r>
            <a:r>
              <a:rPr b="0" i="0" lang="en-US" sz="1600" u="none">
                <a:solidFill>
                  <a:schemeClr val="dk1"/>
                </a:solidFill>
                <a:latin typeface="Courier"/>
                <a:ea typeface="Courier"/>
                <a:cs typeface="Courier"/>
                <a:sym typeface="Courier"/>
              </a:rPr>
              <a:t>// Convert from Fahrenheit to Celsius</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thermo.setFahrenheit(fahrenheitField.getNumber()); </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celsiusField.setNumber (thermo.getCelsius());      </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}else{</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 Convert Celsius to Fahrenheit</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thermo.setCelsius(celsiusField.getNumber());</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fahrenheitField.setNumber (thermo.getFahrenheit());</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 Execution begins in the method main as usual.</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public static void main (String[] args){</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ConvertWithGUI theGUI = new ConvertWithGUI();</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theGUI.setSize (250, 100);   //Set the window's size in pixels </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  width = 250, height = 100    </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theGUI.setVisible (true);    //Make the window visible</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   }</a:t>
            </a:r>
            <a:endParaRPr b="0" i="0" sz="16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Clr>
                <a:schemeClr val="dk1"/>
              </a:buClr>
              <a:buSzPts val="1600"/>
              <a:buFont typeface="Courier"/>
              <a:buNone/>
            </a:pPr>
            <a:r>
              <a:rPr b="0" i="0" lang="en-US" sz="1600" u="none">
                <a:solidFill>
                  <a:schemeClr val="dk1"/>
                </a:solidFill>
                <a:latin typeface="Courier"/>
                <a:ea typeface="Courier"/>
                <a:cs typeface="Courier"/>
                <a:sym typeface="Courier"/>
              </a:rPr>
              <a:t>}</a:t>
            </a:r>
            <a:endParaRPr/>
          </a:p>
        </p:txBody>
      </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7" name="Shape 1577"/>
        <p:cNvGrpSpPr/>
        <p:nvPr/>
      </p:nvGrpSpPr>
      <p:grpSpPr>
        <a:xfrm>
          <a:off x="0" y="0"/>
          <a:ext cx="0" cy="0"/>
          <a:chOff x="0" y="0"/>
          <a:chExt cx="0" cy="0"/>
        </a:xfrm>
      </p:grpSpPr>
      <p:sp>
        <p:nvSpPr>
          <p:cNvPr id="1578" name="Google Shape;1578;p22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579" name="Google Shape;1579;p227"/>
          <p:cNvSpPr txBox="1"/>
          <p:nvPr>
            <p:ph idx="1" type="body"/>
          </p:nvPr>
        </p:nvSpPr>
        <p:spPr>
          <a:xfrm>
            <a:off x="838200" y="1676400"/>
            <a:ext cx="77724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Let's look at the program implemented using Swing and AWT without </a:t>
            </a:r>
            <a:r>
              <a:rPr b="0" i="0" lang="en-US" sz="2800" u="none" cap="none" strike="noStrike">
                <a:solidFill>
                  <a:schemeClr val="dk1"/>
                </a:solidFill>
                <a:latin typeface="Century Gothic"/>
                <a:ea typeface="Century Gothic"/>
                <a:cs typeface="Century Gothic"/>
                <a:sym typeface="Century Gothic"/>
              </a:rPr>
              <a:t>GBFrame</a:t>
            </a:r>
            <a:r>
              <a:rPr b="0" i="0" lang="en-US" sz="2800" u="none" cap="none" strike="noStrike">
                <a:solidFill>
                  <a:schemeClr val="dk1"/>
                </a:solidFill>
                <a:latin typeface="Tahoma"/>
                <a:ea typeface="Tahoma"/>
                <a:cs typeface="Tahoma"/>
                <a:sym typeface="Tahoma"/>
              </a:rPr>
              <a:t>.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program is spread out over four files that are listed in Table 22-2.</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As you will see, the difference between writing a GUI application with and without </a:t>
            </a:r>
            <a:r>
              <a:rPr b="0" i="0" lang="en-US" sz="2800" u="none" cap="none" strike="noStrike">
                <a:solidFill>
                  <a:schemeClr val="dk1"/>
                </a:solidFill>
                <a:latin typeface="Century Gothic"/>
                <a:ea typeface="Century Gothic"/>
                <a:cs typeface="Century Gothic"/>
                <a:sym typeface="Century Gothic"/>
              </a:rPr>
              <a:t>GBFrame</a:t>
            </a:r>
            <a:r>
              <a:rPr b="0" i="0" lang="en-US" sz="2800" u="none" cap="none" strike="noStrike">
                <a:solidFill>
                  <a:schemeClr val="dk1"/>
                </a:solidFill>
                <a:latin typeface="Tahoma"/>
                <a:ea typeface="Tahoma"/>
                <a:cs typeface="Tahoma"/>
                <a:sym typeface="Tahoma"/>
              </a:rPr>
              <a:t> is dramatic.</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3" name="Shape 1583"/>
        <p:cNvGrpSpPr/>
        <p:nvPr/>
      </p:nvGrpSpPr>
      <p:grpSpPr>
        <a:xfrm>
          <a:off x="0" y="0"/>
          <a:ext cx="0" cy="0"/>
          <a:chOff x="0" y="0"/>
          <a:chExt cx="0" cy="0"/>
        </a:xfrm>
      </p:grpSpPr>
      <p:sp>
        <p:nvSpPr>
          <p:cNvPr id="1584" name="Google Shape;1584;p22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pic>
        <p:nvPicPr>
          <p:cNvPr id="1585" name="Google Shape;1585;p228"/>
          <p:cNvPicPr preferRelativeResize="0"/>
          <p:nvPr/>
        </p:nvPicPr>
        <p:blipFill rotWithShape="1">
          <a:blip r:embed="rId3">
            <a:alphaModFix/>
          </a:blip>
          <a:srcRect b="0" l="0" r="0" t="0"/>
          <a:stretch/>
        </p:blipFill>
        <p:spPr>
          <a:xfrm>
            <a:off x="685800" y="2174875"/>
            <a:ext cx="8077200" cy="3540125"/>
          </a:xfrm>
          <a:prstGeom prst="rect">
            <a:avLst/>
          </a:prstGeom>
          <a:noFill/>
          <a:ln>
            <a:noFill/>
          </a:ln>
        </p:spPr>
      </p:pic>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9" name="Shape 1589"/>
        <p:cNvGrpSpPr/>
        <p:nvPr/>
      </p:nvGrpSpPr>
      <p:grpSpPr>
        <a:xfrm>
          <a:off x="0" y="0"/>
          <a:ext cx="0" cy="0"/>
          <a:chOff x="0" y="0"/>
          <a:chExt cx="0" cy="0"/>
        </a:xfrm>
      </p:grpSpPr>
      <p:sp>
        <p:nvSpPr>
          <p:cNvPr id="1590" name="Google Shape;1590;p22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591" name="Google Shape;1591;p229"/>
          <p:cNvSpPr txBox="1"/>
          <p:nvPr>
            <p:ph idx="1" type="body"/>
          </p:nvPr>
        </p:nvSpPr>
        <p:spPr>
          <a:xfrm>
            <a:off x="838200" y="1676400"/>
            <a:ext cx="5105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The Interface</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interface (Figure 22-2) appears essentially the same as it did earlier when we used </a:t>
            </a:r>
            <a:r>
              <a:rPr b="0" i="0" lang="en-US" sz="2800" u="none" cap="none" strike="noStrike">
                <a:solidFill>
                  <a:schemeClr val="dk1"/>
                </a:solidFill>
                <a:latin typeface="Century Gothic"/>
                <a:ea typeface="Century Gothic"/>
                <a:cs typeface="Century Gothic"/>
                <a:sym typeface="Century Gothic"/>
              </a:rPr>
              <a:t>GBFrame</a:t>
            </a:r>
            <a:r>
              <a:rPr b="0" i="0" lang="en-US" sz="2800" u="none" cap="none" strike="noStrike">
                <a:solidFill>
                  <a:schemeClr val="dk1"/>
                </a:solidFill>
                <a:latin typeface="Tahoma"/>
                <a:ea typeface="Tahoma"/>
                <a:cs typeface="Tahoma"/>
                <a:sym typeface="Tahoma"/>
              </a:rPr>
              <a:t>. </a:t>
            </a:r>
            <a:endParaRPr/>
          </a:p>
          <a:p>
            <a:pPr indent="-209550" lvl="1" marL="742950" marR="0" rtl="0" algn="l">
              <a:lnSpc>
                <a:spcPct val="10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cause of the minor differences will become clear when we discuss layout managers.</a:t>
            </a:r>
            <a:endParaRPr/>
          </a:p>
        </p:txBody>
      </p:sp>
      <p:pic>
        <p:nvPicPr>
          <p:cNvPr id="1592" name="Google Shape;1592;p229"/>
          <p:cNvPicPr preferRelativeResize="0"/>
          <p:nvPr/>
        </p:nvPicPr>
        <p:blipFill rotWithShape="1">
          <a:blip r:embed="rId3">
            <a:alphaModFix/>
          </a:blip>
          <a:srcRect b="0" l="0" r="0" t="0"/>
          <a:stretch/>
        </p:blipFill>
        <p:spPr>
          <a:xfrm>
            <a:off x="5943600" y="3657600"/>
            <a:ext cx="2778125" cy="2027237"/>
          </a:xfrm>
          <a:prstGeom prst="rect">
            <a:avLst/>
          </a:prstGeom>
          <a:noFill/>
          <a:ln>
            <a:noFill/>
          </a:ln>
        </p:spPr>
      </p:pic>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6" name="Shape 1596"/>
        <p:cNvGrpSpPr/>
        <p:nvPr/>
      </p:nvGrpSpPr>
      <p:grpSpPr>
        <a:xfrm>
          <a:off x="0" y="0"/>
          <a:ext cx="0" cy="0"/>
          <a:chOff x="0" y="0"/>
          <a:chExt cx="0" cy="0"/>
        </a:xfrm>
      </p:grpSpPr>
      <p:sp>
        <p:nvSpPr>
          <p:cNvPr id="1597" name="Google Shape;1597;p23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598" name="Google Shape;1598;p230"/>
          <p:cNvSpPr txBox="1"/>
          <p:nvPr>
            <p:ph idx="1" type="body"/>
          </p:nvPr>
        </p:nvSpPr>
        <p:spPr>
          <a:xfrm>
            <a:off x="838200" y="1676400"/>
            <a:ext cx="7848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The File </a:t>
            </a:r>
            <a:r>
              <a:rPr b="0" i="0" lang="en-US" sz="3200" u="none">
                <a:solidFill>
                  <a:schemeClr val="dk1"/>
                </a:solidFill>
                <a:latin typeface="Century Gothic"/>
                <a:ea typeface="Century Gothic"/>
                <a:cs typeface="Century Gothic"/>
                <a:sym typeface="Century Gothic"/>
              </a:rPr>
              <a:t>ConversionWithSwing.java</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Begin by importing the </a:t>
            </a:r>
            <a:r>
              <a:rPr b="0" i="0" lang="en-US" sz="2800" u="none" cap="none" strike="noStrike">
                <a:solidFill>
                  <a:schemeClr val="dk1"/>
                </a:solidFill>
                <a:latin typeface="Century Gothic"/>
                <a:ea typeface="Century Gothic"/>
                <a:cs typeface="Century Gothic"/>
                <a:sym typeface="Century Gothic"/>
              </a:rPr>
              <a:t>swing</a:t>
            </a:r>
            <a:r>
              <a:rPr b="0" i="0" lang="en-US" sz="2800" u="none" cap="none" strike="noStrike">
                <a:solidFill>
                  <a:schemeClr val="dk1"/>
                </a:solidFill>
                <a:latin typeface="Tahoma"/>
                <a:ea typeface="Tahoma"/>
                <a:cs typeface="Tahoma"/>
                <a:sym typeface="Tahoma"/>
              </a:rPr>
              <a:t> package:</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Because we are now dealing directly with layouts and listeners, we also import the </a:t>
            </a:r>
            <a:r>
              <a:rPr b="0" i="0" lang="en-US" sz="2800" u="none" cap="none" strike="noStrike">
                <a:solidFill>
                  <a:schemeClr val="dk1"/>
                </a:solidFill>
                <a:latin typeface="Century Gothic"/>
                <a:ea typeface="Century Gothic"/>
                <a:cs typeface="Century Gothic"/>
                <a:sym typeface="Century Gothic"/>
              </a:rPr>
              <a:t>awt</a:t>
            </a:r>
            <a:r>
              <a:rPr b="0" i="0" lang="en-US" sz="2800" u="none" cap="none" strike="noStrike">
                <a:solidFill>
                  <a:schemeClr val="dk1"/>
                </a:solidFill>
                <a:latin typeface="Tahoma"/>
                <a:ea typeface="Tahoma"/>
                <a:cs typeface="Tahoma"/>
                <a:sym typeface="Tahoma"/>
              </a:rPr>
              <a:t> package: </a:t>
            </a:r>
            <a:endParaRPr/>
          </a:p>
        </p:txBody>
      </p:sp>
      <p:sp>
        <p:nvSpPr>
          <p:cNvPr id="1599" name="Google Shape;1599;p230"/>
          <p:cNvSpPr txBox="1"/>
          <p:nvPr/>
        </p:nvSpPr>
        <p:spPr>
          <a:xfrm>
            <a:off x="2743200" y="5562600"/>
            <a:ext cx="3810000" cy="549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Courier"/>
              <a:buNone/>
            </a:pPr>
            <a:r>
              <a:rPr b="1" i="0" lang="en-US" sz="3000" u="none">
                <a:solidFill>
                  <a:srgbClr val="000000"/>
                </a:solidFill>
                <a:latin typeface="Courier"/>
                <a:ea typeface="Courier"/>
                <a:cs typeface="Courier"/>
                <a:sym typeface="Courier"/>
              </a:rPr>
              <a:t>import java.awt.*;</a:t>
            </a:r>
            <a:endParaRPr/>
          </a:p>
        </p:txBody>
      </p:sp>
      <p:sp>
        <p:nvSpPr>
          <p:cNvPr id="1600" name="Google Shape;1600;p230"/>
          <p:cNvSpPr txBox="1"/>
          <p:nvPr/>
        </p:nvSpPr>
        <p:spPr>
          <a:xfrm>
            <a:off x="2514600" y="3124200"/>
            <a:ext cx="3810000" cy="549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Courier"/>
              <a:buNone/>
            </a:pPr>
            <a:r>
              <a:rPr b="1" i="0" lang="en-US" sz="3000" u="none">
                <a:solidFill>
                  <a:srgbClr val="000000"/>
                </a:solidFill>
                <a:latin typeface="Courier"/>
                <a:ea typeface="Courier"/>
                <a:cs typeface="Courier"/>
                <a:sym typeface="Courier"/>
              </a:rPr>
              <a:t>import javax.swing.*;</a:t>
            </a:r>
            <a:endParaRPr/>
          </a:p>
        </p:txBody>
      </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4" name="Shape 1604"/>
        <p:cNvGrpSpPr/>
        <p:nvPr/>
      </p:nvGrpSpPr>
      <p:grpSpPr>
        <a:xfrm>
          <a:off x="0" y="0"/>
          <a:ext cx="0" cy="0"/>
          <a:chOff x="0" y="0"/>
          <a:chExt cx="0" cy="0"/>
        </a:xfrm>
      </p:grpSpPr>
      <p:sp>
        <p:nvSpPr>
          <p:cNvPr id="1605" name="Google Shape;1605;p23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606" name="Google Shape;1606;p231"/>
          <p:cNvSpPr txBox="1"/>
          <p:nvPr>
            <p:ph idx="1" type="body"/>
          </p:nvPr>
        </p:nvSpPr>
        <p:spPr>
          <a:xfrm>
            <a:off x="838200" y="1676400"/>
            <a:ext cx="78486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We then extend </a:t>
            </a:r>
            <a:r>
              <a:rPr b="0" i="0" lang="en-US" sz="2800" u="none" cap="none" strike="noStrike">
                <a:solidFill>
                  <a:schemeClr val="dk1"/>
                </a:solidFill>
                <a:latin typeface="Century Gothic"/>
                <a:ea typeface="Century Gothic"/>
                <a:cs typeface="Century Gothic"/>
                <a:sym typeface="Century Gothic"/>
              </a:rPr>
              <a:t>JFrame</a:t>
            </a:r>
            <a:r>
              <a:rPr b="0" i="0" lang="en-US" sz="2800" u="none" cap="none" strike="noStrike">
                <a:solidFill>
                  <a:schemeClr val="dk1"/>
                </a:solidFill>
                <a:latin typeface="Tahoma"/>
                <a:ea typeface="Tahoma"/>
                <a:cs typeface="Tahoma"/>
                <a:sym typeface="Tahoma"/>
              </a:rPr>
              <a:t> rather than </a:t>
            </a:r>
            <a:r>
              <a:rPr b="0" i="0" lang="en-US" sz="2800" u="none" cap="none" strike="noStrike">
                <a:solidFill>
                  <a:schemeClr val="dk1"/>
                </a:solidFill>
                <a:latin typeface="Century Gothic"/>
                <a:ea typeface="Century Gothic"/>
                <a:cs typeface="Century Gothic"/>
                <a:sym typeface="Century Gothic"/>
              </a:rPr>
              <a:t>GBFrame</a:t>
            </a:r>
            <a:r>
              <a:rPr b="0" i="0" lang="en-US" sz="2800" u="none" cap="none" strike="noStrike">
                <a:solidFill>
                  <a:schemeClr val="dk1"/>
                </a:solidFill>
                <a:latin typeface="Tahoma"/>
                <a:ea typeface="Tahoma"/>
                <a:cs typeface="Tahoma"/>
                <a:sym typeface="Tahoma"/>
              </a:rPr>
              <a:t>: </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variables that reference the window objects are declared next:</a:t>
            </a:r>
            <a:endParaRPr/>
          </a:p>
        </p:txBody>
      </p:sp>
      <p:sp>
        <p:nvSpPr>
          <p:cNvPr id="1607" name="Google Shape;1607;p231"/>
          <p:cNvSpPr txBox="1"/>
          <p:nvPr/>
        </p:nvSpPr>
        <p:spPr>
          <a:xfrm>
            <a:off x="914400" y="2895600"/>
            <a:ext cx="7696200" cy="8858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public class </a:t>
            </a:r>
            <a:r>
              <a:rPr b="1" i="0" lang="en-US" sz="2600" u="none">
                <a:solidFill>
                  <a:srgbClr val="000000"/>
                </a:solidFill>
                <a:latin typeface="Courier"/>
                <a:ea typeface="Courier"/>
                <a:cs typeface="Courier"/>
                <a:sym typeface="Courier"/>
              </a:rPr>
              <a:t>ConversionWithSwing</a:t>
            </a:r>
            <a:r>
              <a:rPr b="0" i="0" lang="en-US" sz="2600" u="none">
                <a:solidFill>
                  <a:srgbClr val="000000"/>
                </a:solidFill>
                <a:latin typeface="Courier"/>
                <a:ea typeface="Courier"/>
                <a:cs typeface="Courier"/>
                <a:sym typeface="Courier"/>
              </a:rPr>
              <a:t> extends JFrame {</a:t>
            </a:r>
            <a:endParaRPr/>
          </a:p>
        </p:txBody>
      </p:sp>
      <p:sp>
        <p:nvSpPr>
          <p:cNvPr id="1608" name="Google Shape;1608;p231"/>
          <p:cNvSpPr txBox="1"/>
          <p:nvPr/>
        </p:nvSpPr>
        <p:spPr>
          <a:xfrm>
            <a:off x="990600" y="5334000"/>
            <a:ext cx="7543800" cy="1006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private JLabel     fahrenheitLabel;</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private JTextField fahrenheitField;</a:t>
            </a:r>
            <a:endParaRPr/>
          </a:p>
        </p:txBody>
      </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2" name="Shape 1612"/>
        <p:cNvGrpSpPr/>
        <p:nvPr/>
      </p:nvGrpSpPr>
      <p:grpSpPr>
        <a:xfrm>
          <a:off x="0" y="0"/>
          <a:ext cx="0" cy="0"/>
          <a:chOff x="0" y="0"/>
          <a:chExt cx="0" cy="0"/>
        </a:xfrm>
      </p:grpSpPr>
      <p:sp>
        <p:nvSpPr>
          <p:cNvPr id="1613" name="Google Shape;1613;p23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614" name="Google Shape;1614;p232"/>
          <p:cNvSpPr txBox="1"/>
          <p:nvPr>
            <p:ph idx="1" type="body"/>
          </p:nvPr>
        </p:nvSpPr>
        <p:spPr>
          <a:xfrm>
            <a:off x="838200" y="1524000"/>
            <a:ext cx="78486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Swing/AWT has no integer fields, so in the preceding line, we use a text field instead. </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There are a number of tasks that must be performed in the constructor:</a:t>
            </a:r>
            <a:endParaRPr/>
          </a:p>
        </p:txBody>
      </p:sp>
      <p:sp>
        <p:nvSpPr>
          <p:cNvPr id="1615" name="Google Shape;1615;p232"/>
          <p:cNvSpPr txBox="1"/>
          <p:nvPr/>
        </p:nvSpPr>
        <p:spPr>
          <a:xfrm>
            <a:off x="1600200" y="2590800"/>
            <a:ext cx="6324600" cy="1920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private JLabel     celsiusLabel;</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private JTextField celsiusField;</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private JButton    fahrenheitButton;</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private JButton    celsiusButton;</a:t>
            </a:r>
            <a:endParaRPr/>
          </a:p>
        </p:txBody>
      </p:sp>
      <p:sp>
        <p:nvSpPr>
          <p:cNvPr id="1616" name="Google Shape;1616;p232"/>
          <p:cNvSpPr txBox="1"/>
          <p:nvPr/>
        </p:nvSpPr>
        <p:spPr>
          <a:xfrm>
            <a:off x="1676400" y="5791200"/>
            <a:ext cx="6172200" cy="549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public ConversionWithSwing(){</a:t>
            </a:r>
            <a:endParaRPr/>
          </a:p>
        </p:txBody>
      </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0" name="Shape 1620"/>
        <p:cNvGrpSpPr/>
        <p:nvPr/>
      </p:nvGrpSpPr>
      <p:grpSpPr>
        <a:xfrm>
          <a:off x="0" y="0"/>
          <a:ext cx="0" cy="0"/>
          <a:chOff x="0" y="0"/>
          <a:chExt cx="0" cy="0"/>
        </a:xfrm>
      </p:grpSpPr>
      <p:sp>
        <p:nvSpPr>
          <p:cNvPr id="1621" name="Google Shape;1621;p23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622" name="Google Shape;1622;p233"/>
          <p:cNvSpPr txBox="1"/>
          <p:nvPr>
            <p:ph idx="1" type="body"/>
          </p:nvPr>
        </p:nvSpPr>
        <p:spPr>
          <a:xfrm>
            <a:off x="838200" y="1828800"/>
            <a:ext cx="7848600" cy="464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First, instantiate the window objects: </a:t>
            </a:r>
            <a:endParaRPr/>
          </a:p>
        </p:txBody>
      </p:sp>
      <p:sp>
        <p:nvSpPr>
          <p:cNvPr id="1623" name="Google Shape;1623;p233"/>
          <p:cNvSpPr txBox="1"/>
          <p:nvPr/>
        </p:nvSpPr>
        <p:spPr>
          <a:xfrm>
            <a:off x="685800" y="2514600"/>
            <a:ext cx="8077200" cy="25019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a:t>
            </a:r>
            <a:r>
              <a:rPr b="0" i="0" lang="en-US" sz="2400" u="none">
                <a:solidFill>
                  <a:srgbClr val="000000"/>
                </a:solidFill>
                <a:latin typeface="Courier"/>
                <a:ea typeface="Courier"/>
                <a:cs typeface="Courier"/>
                <a:sym typeface="Courier"/>
              </a:rPr>
              <a:t>fahrenheitLabel  = new JLabel ("Fahrenheit");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fahrenheitField  = new JTextField ("212", 6);</a:t>
            </a:r>
            <a:r>
              <a:rPr b="0" i="0" lang="en-US" sz="2600" u="none">
                <a:solidFill>
                  <a:srgbClr val="000000"/>
                </a:solidFill>
                <a:latin typeface="Courier"/>
                <a:ea typeface="Courier"/>
                <a:cs typeface="Courier"/>
                <a:sym typeface="Courier"/>
              </a:rPr>
              <a:t>     </a:t>
            </a:r>
            <a:r>
              <a:rPr b="0" i="0" lang="en-US" sz="1500" u="none">
                <a:solidFill>
                  <a:srgbClr val="000000"/>
                </a:solidFill>
                <a:latin typeface="Courier"/>
                <a:ea typeface="Courier"/>
                <a:cs typeface="Courier"/>
                <a:sym typeface="Courier"/>
              </a:rPr>
              <a:t>// 6 columns wide</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a:t>
            </a:r>
            <a:r>
              <a:rPr b="0" i="0" lang="en-US" sz="2400" u="none">
                <a:solidFill>
                  <a:srgbClr val="000000"/>
                </a:solidFill>
                <a:latin typeface="Courier"/>
                <a:ea typeface="Courier"/>
                <a:cs typeface="Courier"/>
                <a:sym typeface="Courier"/>
              </a:rPr>
              <a:t>celsiusLabel     = new JLabel ("Celsius");</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celsiusField     = new JTextField ("100", 6);</a:t>
            </a:r>
            <a:r>
              <a:rPr b="0" i="0" lang="en-US" sz="2600" u="none">
                <a:solidFill>
                  <a:srgbClr val="000000"/>
                </a:solidFill>
                <a:latin typeface="Courier"/>
                <a:ea typeface="Courier"/>
                <a:cs typeface="Courier"/>
                <a:sym typeface="Courier"/>
              </a:rPr>
              <a:t>     </a:t>
            </a:r>
            <a:r>
              <a:rPr b="0" i="0" lang="en-US" sz="1500" u="none">
                <a:solidFill>
                  <a:srgbClr val="000000"/>
                </a:solidFill>
                <a:latin typeface="Courier"/>
                <a:ea typeface="Courier"/>
                <a:cs typeface="Courier"/>
                <a:sym typeface="Courier"/>
              </a:rPr>
              <a:t>// 6 columns wide</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a:t>
            </a:r>
            <a:r>
              <a:rPr b="0" i="0" lang="en-US" sz="2400" u="none">
                <a:solidFill>
                  <a:srgbClr val="000000"/>
                </a:solidFill>
                <a:latin typeface="Courier"/>
                <a:ea typeface="Courier"/>
                <a:cs typeface="Courier"/>
                <a:sym typeface="Courier"/>
              </a:rPr>
              <a:t>fahrenheitButton = new JButton ("&gt;&gt;&gt;&gt;&gt;&gt;");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celsiusButton    = new JButton ("&lt;&lt;&lt;&lt;&lt;&lt;");</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7" name="Shape 1627"/>
        <p:cNvGrpSpPr/>
        <p:nvPr/>
      </p:nvGrpSpPr>
      <p:grpSpPr>
        <a:xfrm>
          <a:off x="0" y="0"/>
          <a:ext cx="0" cy="0"/>
          <a:chOff x="0" y="0"/>
          <a:chExt cx="0" cy="0"/>
        </a:xfrm>
      </p:grpSpPr>
      <p:sp>
        <p:nvSpPr>
          <p:cNvPr id="1628" name="Google Shape;1628;p23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629" name="Google Shape;1629;p234"/>
          <p:cNvSpPr txBox="1"/>
          <p:nvPr>
            <p:ph idx="1" type="body"/>
          </p:nvPr>
        </p:nvSpPr>
        <p:spPr>
          <a:xfrm>
            <a:off x="838200" y="1676400"/>
            <a:ext cx="78486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Second, before adding and positioning window objects, we must instantiate the layout:</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Third, we must get the frame's content pane and set its layout:</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630" name="Google Shape;1630;p234"/>
          <p:cNvSpPr txBox="1"/>
          <p:nvPr/>
        </p:nvSpPr>
        <p:spPr>
          <a:xfrm>
            <a:off x="990600" y="3276600"/>
            <a:ext cx="7467600" cy="549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FlowLayout layout = new FlowLayout();</a:t>
            </a:r>
            <a:endParaRPr/>
          </a:p>
        </p:txBody>
      </p:sp>
      <p:sp>
        <p:nvSpPr>
          <p:cNvPr id="1631" name="Google Shape;1631;p234"/>
          <p:cNvSpPr txBox="1"/>
          <p:nvPr/>
        </p:nvSpPr>
        <p:spPr>
          <a:xfrm>
            <a:off x="838200" y="5410200"/>
            <a:ext cx="7772400" cy="1463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Container mainWindow = getContentPane();</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mainWindow.setLayout (layout);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28"/>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19.2  The Method </a:t>
            </a:r>
            <a:r>
              <a:rPr b="1" i="0" lang="en-US" sz="3600" u="none">
                <a:solidFill>
                  <a:schemeClr val="dk2"/>
                </a:solidFill>
                <a:latin typeface="Century Gothic"/>
                <a:ea typeface="Century Gothic"/>
                <a:cs typeface="Century Gothic"/>
                <a:sym typeface="Century Gothic"/>
              </a:rPr>
              <a:t>repaint</a:t>
            </a:r>
            <a:endParaRPr/>
          </a:p>
        </p:txBody>
      </p:sp>
      <p:sp>
        <p:nvSpPr>
          <p:cNvPr id="306" name="Google Shape;306;p28"/>
          <p:cNvSpPr txBox="1"/>
          <p:nvPr>
            <p:ph idx="1" type="body"/>
          </p:nvPr>
        </p:nvSpPr>
        <p:spPr>
          <a:xfrm>
            <a:off x="685800" y="1752600"/>
            <a:ext cx="75438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method repaint is implemented in one of </a:t>
            </a:r>
            <a:r>
              <a:rPr b="0" i="0" lang="en-US" sz="2600" u="none" cap="none" strike="noStrike">
                <a:solidFill>
                  <a:schemeClr val="dk1"/>
                </a:solidFill>
                <a:latin typeface="Century Gothic"/>
                <a:ea typeface="Century Gothic"/>
                <a:cs typeface="Century Gothic"/>
                <a:sym typeface="Century Gothic"/>
              </a:rPr>
              <a:t>GBPanel</a:t>
            </a:r>
            <a:r>
              <a:rPr b="0" i="0" lang="en-US" sz="2600" u="none" cap="none" strike="noStrike">
                <a:solidFill>
                  <a:schemeClr val="dk1"/>
                </a:solidFill>
                <a:latin typeface="Tahoma"/>
                <a:ea typeface="Tahoma"/>
                <a:cs typeface="Tahoma"/>
                <a:sym typeface="Tahoma"/>
              </a:rPr>
              <a:t>'s superclasses, first erases the current drawing in the panel and then calls </a:t>
            </a:r>
            <a:r>
              <a:rPr b="0" i="0" lang="en-US" sz="2600" u="none" cap="none" strike="noStrike">
                <a:solidFill>
                  <a:schemeClr val="dk1"/>
                </a:solidFill>
                <a:latin typeface="Century Gothic"/>
                <a:ea typeface="Century Gothic"/>
                <a:cs typeface="Century Gothic"/>
                <a:sym typeface="Century Gothic"/>
              </a:rPr>
              <a:t>paintComponent</a:t>
            </a:r>
            <a:r>
              <a:rPr b="0" i="0" lang="en-US" sz="26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repaint is also implemented in one of </a:t>
            </a:r>
            <a:r>
              <a:rPr b="0" i="0" lang="en-US" sz="2600" u="none" cap="none" strike="noStrike">
                <a:solidFill>
                  <a:schemeClr val="dk1"/>
                </a:solidFill>
                <a:latin typeface="Century Gothic"/>
                <a:ea typeface="Century Gothic"/>
                <a:cs typeface="Century Gothic"/>
                <a:sym typeface="Century Gothic"/>
              </a:rPr>
              <a:t>GBFrame's</a:t>
            </a:r>
            <a:r>
              <a:rPr b="0" i="0" lang="en-US" sz="2600" u="none" cap="none" strike="noStrike">
                <a:solidFill>
                  <a:schemeClr val="dk1"/>
                </a:solidFill>
                <a:latin typeface="Tahoma"/>
                <a:ea typeface="Tahoma"/>
                <a:cs typeface="Tahoma"/>
                <a:sym typeface="Tahoma"/>
              </a:rPr>
              <a:t> superclasses.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When sent to a window rather than a panel it tells all the window objects (text fields, labels, buttons, panels, and so forth) to redisplay themselves. </a:t>
            </a:r>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5" name="Shape 1635"/>
        <p:cNvGrpSpPr/>
        <p:nvPr/>
      </p:nvGrpSpPr>
      <p:grpSpPr>
        <a:xfrm>
          <a:off x="0" y="0"/>
          <a:ext cx="0" cy="0"/>
          <a:chOff x="0" y="0"/>
          <a:chExt cx="0" cy="0"/>
        </a:xfrm>
      </p:grpSpPr>
      <p:sp>
        <p:nvSpPr>
          <p:cNvPr id="1636" name="Google Shape;1636;p23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637" name="Google Shape;1637;p235"/>
          <p:cNvSpPr txBox="1"/>
          <p:nvPr>
            <p:ph idx="1" type="body"/>
          </p:nvPr>
        </p:nvSpPr>
        <p:spPr>
          <a:xfrm>
            <a:off x="838200" y="1676400"/>
            <a:ext cx="78486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Fourth, we add the window objects under the influence of the layout, which controls their actual placement. </a:t>
            </a:r>
            <a:endParaRPr/>
          </a:p>
        </p:txBody>
      </p:sp>
      <p:sp>
        <p:nvSpPr>
          <p:cNvPr id="1638" name="Google Shape;1638;p235"/>
          <p:cNvSpPr txBox="1"/>
          <p:nvPr/>
        </p:nvSpPr>
        <p:spPr>
          <a:xfrm>
            <a:off x="1143000" y="3276600"/>
            <a:ext cx="7315200" cy="2835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mainWindow.add (fahrenheitLabel);</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mainWindow.add (celsiusLabel);</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mainWindow.add (fahrenheitField);</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mainWindow.add (celsiusField);</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mainWindow.add (fahrenheitButton);</a:t>
            </a:r>
            <a:endParaRPr/>
          </a:p>
          <a:p>
            <a:pPr indent="0" lvl="0" marL="0" marR="0" rtl="0" algn="l">
              <a:lnSpc>
                <a:spcPct val="100000"/>
              </a:lnSpc>
              <a:spcBef>
                <a:spcPts val="0"/>
              </a:spcBef>
              <a:spcAft>
                <a:spcPts val="0"/>
              </a:spcAft>
              <a:buClr>
                <a:srgbClr val="E44C22"/>
              </a:buClr>
              <a:buSzPts val="3000"/>
              <a:buFont typeface="Arial"/>
              <a:buNone/>
            </a:pPr>
            <a:r>
              <a:rPr b="0" i="0" lang="en-US" sz="3000" u="none">
                <a:solidFill>
                  <a:srgbClr val="E44C22"/>
                </a:solidFill>
                <a:latin typeface="Arial"/>
                <a:ea typeface="Arial"/>
                <a:cs typeface="Arial"/>
                <a:sym typeface="Arial"/>
              </a:rPr>
              <a:t>      </a:t>
            </a:r>
            <a:r>
              <a:rPr b="0" i="0" lang="en-US" sz="3000" u="none">
                <a:solidFill>
                  <a:schemeClr val="dk1"/>
                </a:solidFill>
                <a:latin typeface="Arial"/>
                <a:ea typeface="Arial"/>
                <a:cs typeface="Arial"/>
                <a:sym typeface="Arial"/>
              </a:rPr>
              <a:t>mainWindow.add (celsiusButton);</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2" name="Shape 1642"/>
        <p:cNvGrpSpPr/>
        <p:nvPr/>
      </p:nvGrpSpPr>
      <p:grpSpPr>
        <a:xfrm>
          <a:off x="0" y="0"/>
          <a:ext cx="0" cy="0"/>
          <a:chOff x="0" y="0"/>
          <a:chExt cx="0" cy="0"/>
        </a:xfrm>
      </p:grpSpPr>
      <p:sp>
        <p:nvSpPr>
          <p:cNvPr id="1643" name="Google Shape;1643;p23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644" name="Google Shape;1644;p236"/>
          <p:cNvSpPr txBox="1"/>
          <p:nvPr>
            <p:ph idx="1" type="body"/>
          </p:nvPr>
        </p:nvSpPr>
        <p:spPr>
          <a:xfrm>
            <a:off x="838200" y="1676400"/>
            <a:ext cx="78486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Fifth, it is necessary to tell the buttons where their listener code is located. </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Sixth, a listener is needed to close the window.</a:t>
            </a:r>
            <a:r>
              <a:rPr b="0" i="0" lang="en-US" sz="2800" u="none" cap="none" strike="noStrike">
                <a:solidFill>
                  <a:schemeClr val="dk1"/>
                </a:solidFill>
                <a:latin typeface="Arial"/>
                <a:ea typeface="Arial"/>
                <a:cs typeface="Arial"/>
                <a:sym typeface="Arial"/>
              </a:rPr>
              <a:t> </a:t>
            </a:r>
            <a:endParaRPr/>
          </a:p>
        </p:txBody>
      </p:sp>
      <p:sp>
        <p:nvSpPr>
          <p:cNvPr id="1645" name="Google Shape;1645;p236"/>
          <p:cNvSpPr txBox="1"/>
          <p:nvPr/>
        </p:nvSpPr>
        <p:spPr>
          <a:xfrm>
            <a:off x="838200" y="2743200"/>
            <a:ext cx="7924800" cy="2378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Courier"/>
              <a:buNone/>
            </a:pPr>
            <a:r>
              <a:rPr b="0" i="0" lang="en-US" sz="2500" u="none">
                <a:solidFill>
                  <a:srgbClr val="000000"/>
                </a:solidFill>
                <a:latin typeface="Courier"/>
                <a:ea typeface="Courier"/>
                <a:cs typeface="Courier"/>
                <a:sym typeface="Courier"/>
              </a:rPr>
              <a:t>      fahrenheitButton.addActionListener </a:t>
            </a:r>
            <a:endParaRPr/>
          </a:p>
          <a:p>
            <a:pPr indent="0" lvl="0" marL="0" marR="0" rtl="0" algn="l">
              <a:lnSpc>
                <a:spcPct val="100000"/>
              </a:lnSpc>
              <a:spcBef>
                <a:spcPts val="0"/>
              </a:spcBef>
              <a:spcAft>
                <a:spcPts val="0"/>
              </a:spcAft>
              <a:buClr>
                <a:srgbClr val="000000"/>
              </a:buClr>
              <a:buSzPts val="2500"/>
              <a:buFont typeface="Courier"/>
              <a:buNone/>
            </a:pPr>
            <a:r>
              <a:rPr b="0" i="0" lang="en-US" sz="2500" u="none">
                <a:solidFill>
                  <a:srgbClr val="000000"/>
                </a:solidFill>
                <a:latin typeface="Courier"/>
                <a:ea typeface="Courier"/>
                <a:cs typeface="Courier"/>
                <a:sym typeface="Courier"/>
              </a:rPr>
              <a:t>                                 (new FahrenheitButtonListener (this));</a:t>
            </a:r>
            <a:endParaRPr/>
          </a:p>
          <a:p>
            <a:pPr indent="0" lvl="0" marL="0" marR="0" rtl="0" algn="l">
              <a:lnSpc>
                <a:spcPct val="100000"/>
              </a:lnSpc>
              <a:spcBef>
                <a:spcPts val="0"/>
              </a:spcBef>
              <a:spcAft>
                <a:spcPts val="0"/>
              </a:spcAft>
              <a:buClr>
                <a:srgbClr val="000000"/>
              </a:buClr>
              <a:buSzPts val="2500"/>
              <a:buFont typeface="Courier"/>
              <a:buNone/>
            </a:pPr>
            <a:r>
              <a:rPr b="0" i="0" lang="en-US" sz="2500" u="none">
                <a:solidFill>
                  <a:srgbClr val="000000"/>
                </a:solidFill>
                <a:latin typeface="Courier"/>
                <a:ea typeface="Courier"/>
                <a:cs typeface="Courier"/>
                <a:sym typeface="Courier"/>
              </a:rPr>
              <a:t>      celsiusButton.addActionListener </a:t>
            </a:r>
            <a:endParaRPr/>
          </a:p>
          <a:p>
            <a:pPr indent="0" lvl="0" marL="0" marR="0" rtl="0" algn="l">
              <a:lnSpc>
                <a:spcPct val="100000"/>
              </a:lnSpc>
              <a:spcBef>
                <a:spcPts val="0"/>
              </a:spcBef>
              <a:spcAft>
                <a:spcPts val="0"/>
              </a:spcAft>
              <a:buClr>
                <a:srgbClr val="000000"/>
              </a:buClr>
              <a:buSzPts val="2500"/>
              <a:buFont typeface="Courier"/>
              <a:buNone/>
            </a:pPr>
            <a:r>
              <a:rPr b="0" i="0" lang="en-US" sz="2500" u="none">
                <a:solidFill>
                  <a:srgbClr val="000000"/>
                </a:solidFill>
                <a:latin typeface="Courier"/>
                <a:ea typeface="Courier"/>
                <a:cs typeface="Courier"/>
                <a:sym typeface="Courier"/>
              </a:rPr>
              <a:t>                                 (new CelsiusButtonListener (this));</a:t>
            </a:r>
            <a:endParaRPr/>
          </a:p>
        </p:txBody>
      </p:sp>
      <p:sp>
        <p:nvSpPr>
          <p:cNvPr id="1646" name="Google Shape;1646;p236"/>
          <p:cNvSpPr txBox="1"/>
          <p:nvPr/>
        </p:nvSpPr>
        <p:spPr>
          <a:xfrm>
            <a:off x="838200" y="5638800"/>
            <a:ext cx="7772400" cy="1235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Courier"/>
              <a:buNone/>
            </a:pPr>
            <a:r>
              <a:rPr b="0" i="0" lang="en-US" sz="2500" u="none">
                <a:solidFill>
                  <a:srgbClr val="000000"/>
                </a:solidFill>
                <a:latin typeface="Courier"/>
                <a:ea typeface="Courier"/>
                <a:cs typeface="Courier"/>
                <a:sym typeface="Courier"/>
              </a:rPr>
              <a:t>      addWindowListener (new GenericWindowListener());</a:t>
            </a:r>
            <a:endParaRPr/>
          </a:p>
          <a:p>
            <a:pPr indent="0" lvl="0" marL="0" marR="0" rtl="0" algn="l">
              <a:lnSpc>
                <a:spcPct val="100000"/>
              </a:lnSpc>
              <a:spcBef>
                <a:spcPts val="0"/>
              </a:spcBef>
              <a:spcAft>
                <a:spcPts val="0"/>
              </a:spcAft>
              <a:buClr>
                <a:srgbClr val="000000"/>
              </a:buClr>
              <a:buSzPts val="2500"/>
              <a:buFont typeface="Courier"/>
              <a:buNone/>
            </a:pPr>
            <a:r>
              <a:rPr b="0" i="0" lang="en-US" sz="2500" u="none">
                <a:solidFill>
                  <a:srgbClr val="000000"/>
                </a:solidFill>
                <a:latin typeface="Courier"/>
                <a:ea typeface="Courier"/>
                <a:cs typeface="Courier"/>
                <a:sym typeface="Courier"/>
              </a:rPr>
              <a:t>   }</a:t>
            </a:r>
            <a:endParaRPr/>
          </a:p>
        </p:txBody>
      </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0" name="Shape 1650"/>
        <p:cNvGrpSpPr/>
        <p:nvPr/>
      </p:nvGrpSpPr>
      <p:grpSpPr>
        <a:xfrm>
          <a:off x="0" y="0"/>
          <a:ext cx="0" cy="0"/>
          <a:chOff x="0" y="0"/>
          <a:chExt cx="0" cy="0"/>
        </a:xfrm>
      </p:grpSpPr>
      <p:sp>
        <p:nvSpPr>
          <p:cNvPr id="1651" name="Google Shape;1651;p23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652" name="Google Shape;1652;p237"/>
          <p:cNvSpPr txBox="1"/>
          <p:nvPr>
            <p:ph idx="1" type="body"/>
          </p:nvPr>
        </p:nvSpPr>
        <p:spPr>
          <a:xfrm>
            <a:off x="838200" y="1828800"/>
            <a:ext cx="7848600" cy="464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conversion from Celsius to Fahrenheit is done in the method that follows.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conversions between strings and numbers are necessary because Swing/AWT does not include the numeric fields that are part of </a:t>
            </a:r>
            <a:r>
              <a:rPr b="0" i="0" lang="en-US" sz="2800" u="none" cap="none" strike="noStrike">
                <a:solidFill>
                  <a:schemeClr val="dk1"/>
                </a:solidFill>
                <a:latin typeface="Century Gothic"/>
                <a:ea typeface="Century Gothic"/>
                <a:cs typeface="Century Gothic"/>
                <a:sym typeface="Century Gothic"/>
              </a:rPr>
              <a:t>GBFrame</a:t>
            </a:r>
            <a:r>
              <a:rPr b="0" i="0" lang="en-US" sz="2800" u="none" cap="none" strike="noStrike">
                <a:solidFill>
                  <a:schemeClr val="dk1"/>
                </a:solidFill>
                <a:latin typeface="Tahoma"/>
                <a:ea typeface="Tahoma"/>
                <a:cs typeface="Tahoma"/>
                <a:sym typeface="Tahoma"/>
              </a:rPr>
              <a:t> and </a:t>
            </a:r>
            <a:r>
              <a:rPr b="0" i="0" lang="en-US" sz="2800" u="none" cap="none" strike="noStrike">
                <a:solidFill>
                  <a:schemeClr val="dk1"/>
                </a:solidFill>
                <a:latin typeface="Century Gothic"/>
                <a:ea typeface="Century Gothic"/>
                <a:cs typeface="Century Gothic"/>
                <a:sym typeface="Century Gothic"/>
              </a:rPr>
              <a:t>GBApplet</a:t>
            </a:r>
            <a:r>
              <a:rPr b="0" i="0" lang="en-US" sz="28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Instead, we must use the Swing's </a:t>
            </a:r>
            <a:r>
              <a:rPr b="0" i="0" lang="en-US" sz="2800" u="none" cap="none" strike="noStrike">
                <a:solidFill>
                  <a:schemeClr val="dk1"/>
                </a:solidFill>
                <a:latin typeface="Century Gothic"/>
                <a:ea typeface="Century Gothic"/>
                <a:cs typeface="Century Gothic"/>
                <a:sym typeface="Century Gothic"/>
              </a:rPr>
              <a:t>JTextField</a:t>
            </a:r>
            <a:r>
              <a:rPr b="0" i="0" lang="en-US" sz="2800" u="none" cap="none" strike="noStrike">
                <a:solidFill>
                  <a:schemeClr val="dk1"/>
                </a:solidFill>
                <a:latin typeface="Tahoma"/>
                <a:ea typeface="Tahoma"/>
                <a:cs typeface="Tahoma"/>
                <a:sym typeface="Tahoma"/>
              </a:rPr>
              <a:t>.</a:t>
            </a:r>
            <a:endParaRPr/>
          </a:p>
        </p:txBody>
      </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6" name="Shape 1656"/>
        <p:cNvGrpSpPr/>
        <p:nvPr/>
      </p:nvGrpSpPr>
      <p:grpSpPr>
        <a:xfrm>
          <a:off x="0" y="0"/>
          <a:ext cx="0" cy="0"/>
          <a:chOff x="0" y="0"/>
          <a:chExt cx="0" cy="0"/>
        </a:xfrm>
      </p:grpSpPr>
      <p:sp>
        <p:nvSpPr>
          <p:cNvPr id="1657" name="Google Shape;1657;p23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658" name="Google Shape;1658;p238"/>
          <p:cNvSpPr txBox="1"/>
          <p:nvPr/>
        </p:nvSpPr>
        <p:spPr>
          <a:xfrm>
            <a:off x="762000" y="2286000"/>
            <a:ext cx="8001000" cy="39354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public void computeFahrenheit(){</a:t>
            </a:r>
            <a:endParaRPr/>
          </a:p>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Thermometer thermo = new Thermometer();</a:t>
            </a:r>
            <a:endParaRPr/>
          </a:p>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String str = celsiusField.getText().trim();</a:t>
            </a:r>
            <a:endParaRPr/>
          </a:p>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double celsius = (new Double(str)).doubleValue();</a:t>
            </a:r>
            <a:endParaRPr/>
          </a:p>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thermo.setCelsius(celsius);</a:t>
            </a:r>
            <a:endParaRPr/>
          </a:p>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double fahrenheit = thermo.getFahrenheit();</a:t>
            </a:r>
            <a:endParaRPr/>
          </a:p>
          <a:p>
            <a:pPr indent="0" lvl="0" marL="0" marR="0" rtl="0" algn="l">
              <a:lnSpc>
                <a:spcPct val="100000"/>
              </a:lnSpc>
              <a:spcBef>
                <a:spcPts val="0"/>
              </a:spcBef>
              <a:spcAft>
                <a:spcPts val="0"/>
              </a:spcAft>
              <a:buClr>
                <a:srgbClr val="000000"/>
              </a:buClr>
              <a:buSzPts val="2800"/>
              <a:buFont typeface="Courier"/>
              <a:buNone/>
            </a:pPr>
            <a:r>
              <a:rPr b="0" i="0" lang="en-US" sz="2800" u="none">
                <a:solidFill>
                  <a:srgbClr val="000000"/>
                </a:solidFill>
                <a:latin typeface="Courier"/>
                <a:ea typeface="Courier"/>
                <a:cs typeface="Courier"/>
                <a:sym typeface="Courier"/>
              </a:rPr>
              <a:t>      fahrenheitField.setText ("" + fahrenheit);</a:t>
            </a:r>
            <a:endParaRPr/>
          </a:p>
          <a:p>
            <a:pPr indent="0" lvl="0" marL="0" marR="0" rtl="0" algn="l">
              <a:lnSpc>
                <a:spcPct val="100000"/>
              </a:lnSpc>
              <a:spcBef>
                <a:spcPts val="0"/>
              </a:spcBef>
              <a:spcAft>
                <a:spcPts val="0"/>
              </a:spcAft>
              <a:buClr>
                <a:srgbClr val="E44C22"/>
              </a:buClr>
              <a:buSzPts val="2800"/>
              <a:buFont typeface="Arial"/>
              <a:buNone/>
            </a:pPr>
            <a:r>
              <a:rPr b="0" i="0" lang="en-US" sz="2800" u="none">
                <a:solidFill>
                  <a:srgbClr val="E44C22"/>
                </a:solidFill>
                <a:latin typeface="Arial"/>
                <a:ea typeface="Arial"/>
                <a:cs typeface="Arial"/>
                <a:sym typeface="Arial"/>
              </a:rPr>
              <a:t>   </a:t>
            </a:r>
            <a:r>
              <a:rPr b="0" i="0" lang="en-US" sz="2800" u="none">
                <a:solidFill>
                  <a:schemeClr val="dk1"/>
                </a:solidFill>
                <a:latin typeface="Arial"/>
                <a:ea typeface="Arial"/>
                <a:cs typeface="Arial"/>
                <a:sym typeface="Arial"/>
              </a:rPr>
              <a:t>}</a:t>
            </a:r>
            <a:r>
              <a:rPr b="0" i="0" lang="en-US" sz="2800" u="none">
                <a:solidFill>
                  <a:schemeClr val="dk1"/>
                </a:solidFill>
                <a:latin typeface="Tahoma"/>
                <a:ea typeface="Tahoma"/>
                <a:cs typeface="Tahoma"/>
                <a:sym typeface="Tahoma"/>
              </a:rPr>
              <a:t> </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2" name="Shape 1662"/>
        <p:cNvGrpSpPr/>
        <p:nvPr/>
      </p:nvGrpSpPr>
      <p:grpSpPr>
        <a:xfrm>
          <a:off x="0" y="0"/>
          <a:ext cx="0" cy="0"/>
          <a:chOff x="0" y="0"/>
          <a:chExt cx="0" cy="0"/>
        </a:xfrm>
      </p:grpSpPr>
      <p:sp>
        <p:nvSpPr>
          <p:cNvPr id="1663" name="Google Shape;1663;p23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664" name="Google Shape;1664;p239"/>
          <p:cNvSpPr txBox="1"/>
          <p:nvPr>
            <p:ph idx="1" type="body"/>
          </p:nvPr>
        </p:nvSpPr>
        <p:spPr>
          <a:xfrm>
            <a:off x="838200" y="1828800"/>
            <a:ext cx="7848600" cy="464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conversion from Fahrenheit to Celsius is handled by the next method. It is similar to the preceding one.</a:t>
            </a:r>
            <a:endParaRPr/>
          </a:p>
        </p:txBody>
      </p:sp>
      <p:sp>
        <p:nvSpPr>
          <p:cNvPr id="1665" name="Google Shape;1665;p239"/>
          <p:cNvSpPr txBox="1"/>
          <p:nvPr/>
        </p:nvSpPr>
        <p:spPr>
          <a:xfrm>
            <a:off x="762000" y="3352800"/>
            <a:ext cx="7924800" cy="36639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public void computeCelsius(){</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Thermometer thermo = new Thermometer();</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String str = fahrenheitField.getText().trim();</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double fahrenheit = (new Double(str)).doubleValue();</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thermo.setFahrenheit(fahrenheit);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double celsius = thermo.getCelsius();</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celsiusField.setText ("" + celsius);</a:t>
            </a:r>
            <a:endParaRPr/>
          </a:p>
          <a:p>
            <a:pPr indent="0" lvl="0" marL="0" marR="0" rtl="0" algn="l">
              <a:lnSpc>
                <a:spcPct val="100000"/>
              </a:lnSpc>
              <a:spcBef>
                <a:spcPts val="0"/>
              </a:spcBef>
              <a:spcAft>
                <a:spcPts val="0"/>
              </a:spcAft>
              <a:buClr>
                <a:srgbClr val="E44C22"/>
              </a:buClr>
              <a:buSzPts val="2600"/>
              <a:buFont typeface="Arial"/>
              <a:buNone/>
            </a:pPr>
            <a:r>
              <a:rPr b="0" i="0" lang="en-US" sz="2600" u="none">
                <a:solidFill>
                  <a:srgbClr val="E44C22"/>
                </a:solidFill>
                <a:latin typeface="Arial"/>
                <a:ea typeface="Arial"/>
                <a:cs typeface="Arial"/>
                <a:sym typeface="Arial"/>
              </a:rPr>
              <a:t>   </a:t>
            </a:r>
            <a:r>
              <a:rPr b="0" i="0" lang="en-US" sz="2600" u="none">
                <a:solidFill>
                  <a:schemeClr val="dk1"/>
                </a:solidFill>
                <a:latin typeface="Arial"/>
                <a:ea typeface="Arial"/>
                <a:cs typeface="Arial"/>
                <a:sym typeface="Arial"/>
              </a:rPr>
              <a:t>}</a:t>
            </a:r>
            <a:r>
              <a:rPr b="0" i="0" lang="en-US" sz="2600" u="none">
                <a:solidFill>
                  <a:schemeClr val="dk1"/>
                </a:solidFill>
                <a:latin typeface="Tahoma"/>
                <a:ea typeface="Tahoma"/>
                <a:cs typeface="Tahoma"/>
                <a:sym typeface="Tahoma"/>
              </a:rPr>
              <a:t> </a:t>
            </a:r>
            <a:endParaRPr/>
          </a:p>
        </p:txBody>
      </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9" name="Shape 1669"/>
        <p:cNvGrpSpPr/>
        <p:nvPr/>
      </p:nvGrpSpPr>
      <p:grpSpPr>
        <a:xfrm>
          <a:off x="0" y="0"/>
          <a:ext cx="0" cy="0"/>
          <a:chOff x="0" y="0"/>
          <a:chExt cx="0" cy="0"/>
        </a:xfrm>
      </p:grpSpPr>
      <p:sp>
        <p:nvSpPr>
          <p:cNvPr id="1670" name="Google Shape;1670;p24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22.3  Conversion Program Implemented with Swing &amp; AWT</a:t>
            </a:r>
            <a:endParaRPr/>
          </a:p>
        </p:txBody>
      </p:sp>
      <p:sp>
        <p:nvSpPr>
          <p:cNvPr id="1671" name="Google Shape;1671;p240"/>
          <p:cNvSpPr txBox="1"/>
          <p:nvPr>
            <p:ph idx="1" type="body"/>
          </p:nvPr>
        </p:nvSpPr>
        <p:spPr>
          <a:xfrm>
            <a:off x="838200" y="1600200"/>
            <a:ext cx="78486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method main is similar, but the window is made a bit narrower:</a:t>
            </a:r>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07950" lvl="1" marL="742950" marR="0" rtl="0" algn="l">
              <a:lnSpc>
                <a:spcPct val="9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190500" lvl="1" marL="742950" marR="0" rtl="0" algn="l">
              <a:lnSpc>
                <a:spcPct val="9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That ends the code for </a:t>
            </a:r>
            <a:r>
              <a:rPr b="0" i="0" lang="en-US" sz="2800" u="none" cap="none" strike="noStrike">
                <a:solidFill>
                  <a:schemeClr val="dk1"/>
                </a:solidFill>
                <a:latin typeface="Century Gothic"/>
                <a:ea typeface="Century Gothic"/>
                <a:cs typeface="Century Gothic"/>
                <a:sym typeface="Century Gothic"/>
              </a:rPr>
              <a:t>ConversionWithSwing.java.</a:t>
            </a:r>
            <a:r>
              <a:rPr b="0" i="0" lang="en-US" sz="2800" u="none" cap="none" strike="noStrike">
                <a:solidFill>
                  <a:schemeClr val="dk1"/>
                </a:solidFill>
                <a:latin typeface="Tahoma"/>
                <a:ea typeface="Tahoma"/>
                <a:cs typeface="Tahoma"/>
                <a:sym typeface="Tahoma"/>
              </a:rPr>
              <a:t> </a:t>
            </a:r>
            <a:endParaRPr/>
          </a:p>
        </p:txBody>
      </p:sp>
      <p:sp>
        <p:nvSpPr>
          <p:cNvPr id="1672" name="Google Shape;1672;p240"/>
          <p:cNvSpPr txBox="1"/>
          <p:nvPr/>
        </p:nvSpPr>
        <p:spPr>
          <a:xfrm>
            <a:off x="838200" y="2590800"/>
            <a:ext cx="7924800" cy="2835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public static void main (String[] args){</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JFrame frm = new ConversionWithSwing();</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frm.setSize (150, 150);</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frm.setVisible (true);</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3000"/>
              <a:buFont typeface="Arial"/>
              <a:buNone/>
            </a:pPr>
            <a:r>
              <a:rPr b="0" i="0" lang="en-US" sz="3000" u="none">
                <a:solidFill>
                  <a:srgbClr val="E44C22"/>
                </a:solidFill>
                <a:latin typeface="Arial"/>
                <a:ea typeface="Arial"/>
                <a:cs typeface="Arial"/>
                <a:sym typeface="Arial"/>
              </a:rPr>
              <a:t>}</a:t>
            </a:r>
            <a:r>
              <a:rPr b="0" i="0" lang="en-US" sz="3000" u="none">
                <a:solidFill>
                  <a:schemeClr val="dk1"/>
                </a:solidFill>
                <a:latin typeface="Tahoma"/>
                <a:ea typeface="Tahoma"/>
                <a:cs typeface="Tahoma"/>
                <a:sym typeface="Tahoma"/>
              </a:rPr>
              <a:t> </a:t>
            </a:r>
            <a:endParaRPr/>
          </a:p>
        </p:txBody>
      </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6" name="Shape 1676"/>
        <p:cNvGrpSpPr/>
        <p:nvPr/>
      </p:nvGrpSpPr>
      <p:grpSpPr>
        <a:xfrm>
          <a:off x="0" y="0"/>
          <a:ext cx="0" cy="0"/>
          <a:chOff x="0" y="0"/>
          <a:chExt cx="0" cy="0"/>
        </a:xfrm>
      </p:grpSpPr>
      <p:sp>
        <p:nvSpPr>
          <p:cNvPr id="1677" name="Google Shape;1677;p24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22.4  Variations on Implementing with Swing and AWT</a:t>
            </a:r>
            <a:endParaRPr/>
          </a:p>
        </p:txBody>
      </p:sp>
      <p:sp>
        <p:nvSpPr>
          <p:cNvPr id="1678" name="Google Shape;1678;p241"/>
          <p:cNvSpPr txBox="1"/>
          <p:nvPr>
            <p:ph idx="1" type="body"/>
          </p:nvPr>
        </p:nvSpPr>
        <p:spPr>
          <a:xfrm>
            <a:off x="685800" y="1600200"/>
            <a:ext cx="80010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Simplifying the </a:t>
            </a:r>
            <a:r>
              <a:rPr b="0" i="0" lang="en-US" sz="3200" u="none">
                <a:solidFill>
                  <a:schemeClr val="dk1"/>
                </a:solidFill>
                <a:latin typeface="Century Gothic"/>
                <a:ea typeface="Century Gothic"/>
                <a:cs typeface="Century Gothic"/>
                <a:sym typeface="Century Gothic"/>
              </a:rPr>
              <a:t>GenericWindowListener</a:t>
            </a:r>
            <a:r>
              <a:rPr b="0" i="0" lang="en-US" sz="3200" u="none">
                <a:solidFill>
                  <a:schemeClr val="dk1"/>
                </a:solidFill>
                <a:latin typeface="Tahoma"/>
                <a:ea typeface="Tahoma"/>
                <a:cs typeface="Tahoma"/>
                <a:sym typeface="Tahoma"/>
              </a:rPr>
              <a:t> Class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need to include the empty methods can be avoided if the </a:t>
            </a:r>
            <a:r>
              <a:rPr b="0" i="0" lang="en-US" sz="2800" u="none" cap="none" strike="noStrike">
                <a:solidFill>
                  <a:schemeClr val="dk1"/>
                </a:solidFill>
                <a:latin typeface="Century Gothic"/>
                <a:ea typeface="Century Gothic"/>
                <a:cs typeface="Century Gothic"/>
                <a:sym typeface="Century Gothic"/>
              </a:rPr>
              <a:t>GenericWindowListener</a:t>
            </a:r>
            <a:r>
              <a:rPr b="0" i="0" lang="en-US" sz="2800" u="none" cap="none" strike="noStrike">
                <a:solidFill>
                  <a:schemeClr val="dk1"/>
                </a:solidFill>
                <a:latin typeface="Tahoma"/>
                <a:ea typeface="Tahoma"/>
                <a:cs typeface="Tahoma"/>
                <a:sym typeface="Tahoma"/>
              </a:rPr>
              <a:t> extends the </a:t>
            </a:r>
            <a:r>
              <a:rPr b="0" i="0" lang="en-US" sz="2800" u="none" cap="none" strike="noStrike">
                <a:solidFill>
                  <a:schemeClr val="dk1"/>
                </a:solidFill>
                <a:latin typeface="Century Gothic"/>
                <a:ea typeface="Century Gothic"/>
                <a:cs typeface="Century Gothic"/>
                <a:sym typeface="Century Gothic"/>
              </a:rPr>
              <a:t>WindowAdapter</a:t>
            </a:r>
            <a:r>
              <a:rPr b="0" i="0" lang="en-US" sz="2800" u="none" cap="none" strike="noStrike">
                <a:solidFill>
                  <a:schemeClr val="dk1"/>
                </a:solidFill>
                <a:latin typeface="Tahoma"/>
                <a:ea typeface="Tahoma"/>
                <a:cs typeface="Tahoma"/>
                <a:sym typeface="Tahoma"/>
              </a:rPr>
              <a:t> class instead of implementing the </a:t>
            </a:r>
            <a:r>
              <a:rPr b="0" i="0" lang="en-US" sz="2800" u="none" cap="none" strike="noStrike">
                <a:solidFill>
                  <a:schemeClr val="dk1"/>
                </a:solidFill>
                <a:latin typeface="Century Gothic"/>
                <a:ea typeface="Century Gothic"/>
                <a:cs typeface="Century Gothic"/>
                <a:sym typeface="Century Gothic"/>
              </a:rPr>
              <a:t>WindowListener</a:t>
            </a:r>
            <a:r>
              <a:rPr b="0" i="0" lang="en-US" sz="2800" u="none" cap="none" strike="noStrike">
                <a:solidFill>
                  <a:schemeClr val="dk1"/>
                </a:solidFill>
                <a:latin typeface="Tahoma"/>
                <a:ea typeface="Tahoma"/>
                <a:cs typeface="Tahoma"/>
                <a:sym typeface="Tahoma"/>
              </a:rPr>
              <a:t> interface.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a:t>
            </a:r>
            <a:r>
              <a:rPr b="0" i="0" lang="en-US" sz="2800" u="none" cap="none" strike="noStrike">
                <a:solidFill>
                  <a:schemeClr val="dk1"/>
                </a:solidFill>
                <a:latin typeface="Century Gothic"/>
                <a:ea typeface="Century Gothic"/>
                <a:cs typeface="Century Gothic"/>
                <a:sym typeface="Century Gothic"/>
              </a:rPr>
              <a:t>WindowAdapter</a:t>
            </a:r>
            <a:r>
              <a:rPr b="0" i="0" lang="en-US" sz="2800" u="none" cap="none" strike="noStrike">
                <a:solidFill>
                  <a:schemeClr val="dk1"/>
                </a:solidFill>
                <a:latin typeface="Tahoma"/>
                <a:ea typeface="Tahoma"/>
                <a:cs typeface="Tahoma"/>
                <a:sym typeface="Tahoma"/>
              </a:rPr>
              <a:t> class is part of the package </a:t>
            </a:r>
            <a:r>
              <a:rPr b="0" i="0" lang="en-US" sz="2800" u="none" cap="none" strike="noStrike">
                <a:solidFill>
                  <a:schemeClr val="dk1"/>
                </a:solidFill>
                <a:latin typeface="Century Gothic"/>
                <a:ea typeface="Century Gothic"/>
                <a:cs typeface="Century Gothic"/>
                <a:sym typeface="Century Gothic"/>
              </a:rPr>
              <a:t>java.awt.event</a:t>
            </a:r>
            <a:r>
              <a:rPr b="0" i="0" lang="en-US" sz="2800" u="none" cap="none" strike="noStrike">
                <a:solidFill>
                  <a:schemeClr val="dk1"/>
                </a:solidFill>
                <a:latin typeface="Tahoma"/>
                <a:ea typeface="Tahoma"/>
                <a:cs typeface="Tahoma"/>
                <a:sym typeface="Tahoma"/>
              </a:rPr>
              <a:t>.</a:t>
            </a:r>
            <a:endParaRPr/>
          </a:p>
        </p:txBody>
      </p:sp>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2" name="Shape 1682"/>
        <p:cNvGrpSpPr/>
        <p:nvPr/>
      </p:nvGrpSpPr>
      <p:grpSpPr>
        <a:xfrm>
          <a:off x="0" y="0"/>
          <a:ext cx="0" cy="0"/>
          <a:chOff x="0" y="0"/>
          <a:chExt cx="0" cy="0"/>
        </a:xfrm>
      </p:grpSpPr>
      <p:sp>
        <p:nvSpPr>
          <p:cNvPr id="1683" name="Google Shape;1683;p24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22.4  Variations on Implementing with Swing and AWT</a:t>
            </a:r>
            <a:endParaRPr/>
          </a:p>
        </p:txBody>
      </p:sp>
      <p:sp>
        <p:nvSpPr>
          <p:cNvPr id="1684" name="Google Shape;1684;p242"/>
          <p:cNvSpPr txBox="1"/>
          <p:nvPr/>
        </p:nvSpPr>
        <p:spPr>
          <a:xfrm>
            <a:off x="685800" y="2286000"/>
            <a:ext cx="8001000" cy="34417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public abstract class WindowAdapter implements WindowListener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public void windowOpened(WindowEvent e)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public void windowClosing(WindowEvent e)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public void windowClosed(WindowEvent e)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public void windowIconified(WindowEvent e)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public void windowDeiconified(WindowEvent e)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public void windowActivated(WindowEvent e)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public void windowDeactivated(WindowEvent e)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8" name="Shape 1688"/>
        <p:cNvGrpSpPr/>
        <p:nvPr/>
      </p:nvGrpSpPr>
      <p:grpSpPr>
        <a:xfrm>
          <a:off x="0" y="0"/>
          <a:ext cx="0" cy="0"/>
          <a:chOff x="0" y="0"/>
          <a:chExt cx="0" cy="0"/>
        </a:xfrm>
      </p:grpSpPr>
      <p:sp>
        <p:nvSpPr>
          <p:cNvPr id="1689" name="Google Shape;1689;p24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22.4  Variations on Implementing with Swing and AWT</a:t>
            </a:r>
            <a:endParaRPr/>
          </a:p>
        </p:txBody>
      </p:sp>
      <p:sp>
        <p:nvSpPr>
          <p:cNvPr id="1690" name="Google Shape;1690;p243"/>
          <p:cNvSpPr txBox="1"/>
          <p:nvPr>
            <p:ph idx="1" type="body"/>
          </p:nvPr>
        </p:nvSpPr>
        <p:spPr>
          <a:xfrm>
            <a:off x="838200" y="1676400"/>
            <a:ext cx="78486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0" i="0" lang="en-US" sz="2400" u="none" cap="none" strike="noStrike">
                <a:solidFill>
                  <a:schemeClr val="dk1"/>
                </a:solidFill>
                <a:latin typeface="Century Gothic"/>
                <a:ea typeface="Century Gothic"/>
                <a:cs typeface="Century Gothic"/>
                <a:sym typeface="Century Gothic"/>
              </a:rPr>
              <a:t>WindowAdapter</a:t>
            </a:r>
            <a:r>
              <a:rPr b="0" i="0" lang="en-US" sz="2400" u="none" cap="none" strike="noStrike">
                <a:solidFill>
                  <a:schemeClr val="dk1"/>
                </a:solidFill>
                <a:latin typeface="Tahoma"/>
                <a:ea typeface="Tahoma"/>
                <a:cs typeface="Tahoma"/>
                <a:sym typeface="Tahoma"/>
              </a:rPr>
              <a:t> class belongs to a category of classes known as </a:t>
            </a:r>
            <a:r>
              <a:rPr b="1" i="1" lang="en-US" sz="2400" u="none" cap="none" strike="noStrike">
                <a:solidFill>
                  <a:schemeClr val="dk1"/>
                </a:solidFill>
                <a:latin typeface="Tahoma"/>
                <a:ea typeface="Tahoma"/>
                <a:cs typeface="Tahoma"/>
                <a:sym typeface="Tahoma"/>
              </a:rPr>
              <a:t>adapter</a:t>
            </a:r>
            <a:r>
              <a:rPr b="0" i="0" lang="en-US" sz="2400" u="none" cap="none" strike="noStrike">
                <a:solidFill>
                  <a:schemeClr val="dk1"/>
                </a:solidFill>
                <a:latin typeface="Tahoma"/>
                <a:ea typeface="Tahoma"/>
                <a:cs typeface="Tahoma"/>
                <a:sym typeface="Tahoma"/>
              </a:rPr>
              <a:t> </a:t>
            </a:r>
            <a:r>
              <a:rPr b="1" i="1" lang="en-US" sz="2400" u="none" cap="none" strike="noStrike">
                <a:solidFill>
                  <a:schemeClr val="dk1"/>
                </a:solidFill>
                <a:latin typeface="Tahoma"/>
                <a:ea typeface="Tahoma"/>
                <a:cs typeface="Tahoma"/>
                <a:sym typeface="Tahoma"/>
              </a:rPr>
              <a:t>classes</a:t>
            </a:r>
            <a:r>
              <a:rPr b="0" i="0" lang="en-US" sz="2400" u="none" cap="none" strike="noStrike">
                <a:solidFill>
                  <a:schemeClr val="dk1"/>
                </a:solidFill>
                <a:latin typeface="Tahoma"/>
                <a:ea typeface="Tahoma"/>
                <a:cs typeface="Tahoma"/>
                <a:sym typeface="Tahoma"/>
              </a:rPr>
              <a:t>.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 adapter class implements an interface by providing stub methods.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Clients then can avoid implementing all the methods in an interface by extending the corresponding adapter class.</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Following is the </a:t>
            </a:r>
            <a:r>
              <a:rPr b="0" i="0" lang="en-US" sz="2400" u="none" cap="none" strike="noStrike">
                <a:solidFill>
                  <a:schemeClr val="dk1"/>
                </a:solidFill>
                <a:latin typeface="Century Gothic"/>
                <a:ea typeface="Century Gothic"/>
                <a:cs typeface="Century Gothic"/>
                <a:sym typeface="Century Gothic"/>
              </a:rPr>
              <a:t>GenericWindowListener</a:t>
            </a:r>
            <a:r>
              <a:rPr b="0" i="0" lang="en-US" sz="2400" u="none" cap="none" strike="noStrike">
                <a:solidFill>
                  <a:schemeClr val="dk1"/>
                </a:solidFill>
                <a:latin typeface="Tahoma"/>
                <a:ea typeface="Tahoma"/>
                <a:cs typeface="Tahoma"/>
                <a:sym typeface="Tahoma"/>
              </a:rPr>
              <a:t> written as an extension of the </a:t>
            </a:r>
            <a:r>
              <a:rPr b="0" i="0" lang="en-US" sz="2400" u="none" cap="none" strike="noStrike">
                <a:solidFill>
                  <a:schemeClr val="dk1"/>
                </a:solidFill>
                <a:latin typeface="Century Gothic"/>
                <a:ea typeface="Century Gothic"/>
                <a:cs typeface="Century Gothic"/>
                <a:sym typeface="Century Gothic"/>
              </a:rPr>
              <a:t>WindowAdapter</a:t>
            </a:r>
            <a:r>
              <a:rPr b="0" i="0" lang="en-US" sz="2400" u="none" cap="none" strike="noStrike">
                <a:solidFill>
                  <a:schemeClr val="dk1"/>
                </a:solidFill>
                <a:latin typeface="Tahoma"/>
                <a:ea typeface="Tahoma"/>
                <a:cs typeface="Tahoma"/>
                <a:sym typeface="Tahoma"/>
              </a:rPr>
              <a:t> class.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Only one method now needs to be implemented.</a:t>
            </a:r>
            <a:endParaRPr/>
          </a:p>
        </p:txBody>
      </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4" name="Shape 1694"/>
        <p:cNvGrpSpPr/>
        <p:nvPr/>
      </p:nvGrpSpPr>
      <p:grpSpPr>
        <a:xfrm>
          <a:off x="0" y="0"/>
          <a:ext cx="0" cy="0"/>
          <a:chOff x="0" y="0"/>
          <a:chExt cx="0" cy="0"/>
        </a:xfrm>
      </p:grpSpPr>
      <p:sp>
        <p:nvSpPr>
          <p:cNvPr id="1695" name="Google Shape;1695;p24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22.4  Variations on Implementing with Swing and AWT</a:t>
            </a:r>
            <a:endParaRPr/>
          </a:p>
        </p:txBody>
      </p:sp>
      <p:sp>
        <p:nvSpPr>
          <p:cNvPr id="1696" name="Google Shape;1696;p244"/>
          <p:cNvSpPr txBox="1"/>
          <p:nvPr/>
        </p:nvSpPr>
        <p:spPr>
          <a:xfrm>
            <a:off x="685800" y="2590800"/>
            <a:ext cx="8229600" cy="33782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import java.awt.event.*;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public class </a:t>
            </a:r>
            <a:r>
              <a:rPr b="1" i="0" lang="en-US" sz="2400" u="none">
                <a:solidFill>
                  <a:srgbClr val="000000"/>
                </a:solidFill>
                <a:latin typeface="Courier"/>
                <a:ea typeface="Courier"/>
                <a:cs typeface="Courier"/>
                <a:sym typeface="Courier"/>
              </a:rPr>
              <a:t>GenericWindowListener</a:t>
            </a:r>
            <a:r>
              <a:rPr b="0" i="0" lang="en-US" sz="2400" u="none">
                <a:solidFill>
                  <a:srgbClr val="000000"/>
                </a:solidFill>
                <a:latin typeface="Courier"/>
                <a:ea typeface="Courier"/>
                <a:cs typeface="Courier"/>
                <a:sym typeface="Courier"/>
              </a:rPr>
              <a:t> extends WindowAdapter{</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public void windowClosing (WindowEvent e){</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System.exit(0);</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p29"/>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19.3  The Method </a:t>
            </a:r>
            <a:r>
              <a:rPr b="1" i="0" lang="en-US" sz="3600" u="none">
                <a:solidFill>
                  <a:schemeClr val="dk2"/>
                </a:solidFill>
                <a:latin typeface="Century Gothic"/>
                <a:ea typeface="Century Gothic"/>
                <a:cs typeface="Century Gothic"/>
                <a:sym typeface="Century Gothic"/>
              </a:rPr>
              <a:t>getGraphics</a:t>
            </a:r>
            <a:endParaRPr/>
          </a:p>
        </p:txBody>
      </p:sp>
      <p:sp>
        <p:nvSpPr>
          <p:cNvPr id="312" name="Google Shape;312;p29"/>
          <p:cNvSpPr txBox="1"/>
          <p:nvPr>
            <p:ph idx="1" type="body"/>
          </p:nvPr>
        </p:nvSpPr>
        <p:spPr>
          <a:xfrm>
            <a:off x="685800" y="1752600"/>
            <a:ext cx="75438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Suppose that you want to draw several images that remain in the panel.</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a:t>
            </a:r>
            <a:r>
              <a:rPr b="0" i="0" lang="en-US" sz="2600" u="none" cap="none" strike="noStrike">
                <a:solidFill>
                  <a:schemeClr val="dk1"/>
                </a:solidFill>
                <a:latin typeface="Century Gothic"/>
                <a:ea typeface="Century Gothic"/>
                <a:cs typeface="Century Gothic"/>
                <a:sym typeface="Century Gothic"/>
              </a:rPr>
              <a:t>getGraphics()</a:t>
            </a:r>
            <a:r>
              <a:rPr b="0" i="0" lang="en-US" sz="2600" u="none" cap="none" strike="noStrike">
                <a:solidFill>
                  <a:schemeClr val="dk1"/>
                </a:solidFill>
                <a:latin typeface="Tahoma"/>
                <a:ea typeface="Tahoma"/>
                <a:cs typeface="Tahoma"/>
                <a:sym typeface="Tahoma"/>
              </a:rPr>
              <a:t> method allows the programmer to access a panel's graphics object to draw without repainting.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You use this method as follows:</a:t>
            </a:r>
            <a:endParaRPr/>
          </a:p>
          <a:p>
            <a:pPr indent="-2857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rgbClr val="000000"/>
              </a:solidFill>
              <a:latin typeface="Courier"/>
              <a:ea typeface="Courier"/>
              <a:cs typeface="Courier"/>
              <a:sym typeface="Courier"/>
            </a:endParaRPr>
          </a:p>
          <a:p>
            <a:pPr indent="-285750" lvl="1" marL="742950" marR="0" rtl="0" algn="l">
              <a:lnSpc>
                <a:spcPct val="100000"/>
              </a:lnSpc>
              <a:spcBef>
                <a:spcPts val="520"/>
              </a:spcBef>
              <a:spcAft>
                <a:spcPts val="0"/>
              </a:spcAft>
              <a:buClr>
                <a:srgbClr val="000000"/>
              </a:buClr>
              <a:buSzPts val="2600"/>
              <a:buFont typeface="Courier"/>
              <a:buNone/>
            </a:pPr>
            <a:r>
              <a:rPr b="0" i="0" lang="en-US" sz="2600" u="none" cap="none" strike="noStrike">
                <a:solidFill>
                  <a:srgbClr val="000000"/>
                </a:solidFill>
                <a:latin typeface="Courier"/>
                <a:ea typeface="Courier"/>
                <a:cs typeface="Courier"/>
                <a:sym typeface="Courier"/>
              </a:rPr>
              <a:t>		Graphics g = getGraphics();</a:t>
            </a:r>
            <a:endParaRPr/>
          </a:p>
          <a:p>
            <a:pPr indent="-2857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Arial"/>
              <a:ea typeface="Arial"/>
              <a:cs typeface="Arial"/>
              <a:sym typeface="Arial"/>
            </a:endParaRPr>
          </a:p>
          <a:p>
            <a:pPr indent="-285750" lvl="1" marL="742950" marR="0" rtl="0" algn="l">
              <a:lnSpc>
                <a:spcPct val="100000"/>
              </a:lnSpc>
              <a:spcBef>
                <a:spcPts val="520"/>
              </a:spcBef>
              <a:spcAft>
                <a:spcPts val="0"/>
              </a:spcAft>
              <a:buClr>
                <a:schemeClr val="dk1"/>
              </a:buClr>
              <a:buSzPts val="2600"/>
              <a:buFont typeface="Arial"/>
              <a:buNone/>
            </a:pPr>
            <a:r>
              <a:rPr b="0" i="0" lang="en-US" sz="2600" u="none" cap="none" strike="noStrike">
                <a:solidFill>
                  <a:schemeClr val="dk1"/>
                </a:solidFill>
                <a:latin typeface="Arial"/>
                <a:ea typeface="Arial"/>
                <a:cs typeface="Arial"/>
                <a:sym typeface="Arial"/>
              </a:rPr>
              <a:t>	&lt;send messages to g to draw images&gt;</a:t>
            </a:r>
            <a:r>
              <a:rPr b="0" i="0" lang="en-US" sz="26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0" name="Shape 1700"/>
        <p:cNvGrpSpPr/>
        <p:nvPr/>
      </p:nvGrpSpPr>
      <p:grpSpPr>
        <a:xfrm>
          <a:off x="0" y="0"/>
          <a:ext cx="0" cy="0"/>
          <a:chOff x="0" y="0"/>
          <a:chExt cx="0" cy="0"/>
        </a:xfrm>
      </p:grpSpPr>
      <p:sp>
        <p:nvSpPr>
          <p:cNvPr id="1701" name="Google Shape;1701;p24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22.4  Variations on Implementing with Swing and AWT</a:t>
            </a:r>
            <a:endParaRPr/>
          </a:p>
        </p:txBody>
      </p:sp>
      <p:sp>
        <p:nvSpPr>
          <p:cNvPr id="1702" name="Google Shape;1702;p245"/>
          <p:cNvSpPr txBox="1"/>
          <p:nvPr>
            <p:ph idx="1" type="body"/>
          </p:nvPr>
        </p:nvSpPr>
        <p:spPr>
          <a:xfrm>
            <a:off x="838200" y="1981200"/>
            <a:ext cx="78486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Altogether there are 11 listener interfaces in AWT. </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Listeners with more than one method have a corresponding adapter, thus providing programmers with the convenience of extending the adapter rather than implementing the interface.</a:t>
            </a:r>
            <a:endParaRPr/>
          </a:p>
        </p:txBody>
      </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6" name="Shape 1706"/>
        <p:cNvGrpSpPr/>
        <p:nvPr/>
      </p:nvGrpSpPr>
      <p:grpSpPr>
        <a:xfrm>
          <a:off x="0" y="0"/>
          <a:ext cx="0" cy="0"/>
          <a:chOff x="0" y="0"/>
          <a:chExt cx="0" cy="0"/>
        </a:xfrm>
      </p:grpSpPr>
      <p:sp>
        <p:nvSpPr>
          <p:cNvPr id="1707" name="Google Shape;1707;p24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08" name="Google Shape;1708;p246"/>
          <p:cNvSpPr txBox="1"/>
          <p:nvPr>
            <p:ph idx="1" type="body"/>
          </p:nvPr>
        </p:nvSpPr>
        <p:spPr>
          <a:xfrm>
            <a:off x="838200" y="1600200"/>
            <a:ext cx="78486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first category of classes used in developing windows-based applications is the GUI components.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visible objects that constitute a window fall into this category.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These objects include:</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Buttons</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text fields</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text areas</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Lists</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menu items</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and so forth</a:t>
            </a:r>
            <a:endParaRPr/>
          </a:p>
        </p:txBody>
      </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2" name="Shape 1712"/>
        <p:cNvGrpSpPr/>
        <p:nvPr/>
      </p:nvGrpSpPr>
      <p:grpSpPr>
        <a:xfrm>
          <a:off x="0" y="0"/>
          <a:ext cx="0" cy="0"/>
          <a:chOff x="0" y="0"/>
          <a:chExt cx="0" cy="0"/>
        </a:xfrm>
      </p:grpSpPr>
      <p:sp>
        <p:nvSpPr>
          <p:cNvPr id="1713" name="Google Shape;1713;p24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14" name="Google Shape;1714;p247"/>
          <p:cNvSpPr txBox="1"/>
          <p:nvPr>
            <p:ph idx="1" type="body"/>
          </p:nvPr>
        </p:nvSpPr>
        <p:spPr>
          <a:xfrm>
            <a:off x="838200" y="1524000"/>
            <a:ext cx="7848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The </a:t>
            </a:r>
            <a:r>
              <a:rPr b="0" i="0" lang="en-US" sz="2800" u="none">
                <a:solidFill>
                  <a:schemeClr val="dk1"/>
                </a:solidFill>
                <a:latin typeface="Century Gothic"/>
                <a:ea typeface="Century Gothic"/>
                <a:cs typeface="Century Gothic"/>
                <a:sym typeface="Century Gothic"/>
              </a:rPr>
              <a:t>Component</a:t>
            </a:r>
            <a:r>
              <a:rPr b="0" i="0" lang="en-US" sz="2800" u="none">
                <a:solidFill>
                  <a:schemeClr val="dk1"/>
                </a:solidFill>
                <a:latin typeface="Tahoma"/>
                <a:ea typeface="Tahoma"/>
                <a:cs typeface="Tahoma"/>
                <a:sym typeface="Tahoma"/>
              </a:rPr>
              <a:t> Class Hierarchy</a:t>
            </a:r>
            <a:endParaRPr/>
          </a:p>
          <a:p>
            <a:pPr indent="-342900" lvl="0" marL="342900" marR="0" rtl="0" algn="l">
              <a:lnSpc>
                <a:spcPct val="100000"/>
              </a:lnSpc>
              <a:spcBef>
                <a:spcPts val="100"/>
              </a:spcBef>
              <a:spcAft>
                <a:spcPts val="0"/>
              </a:spcAft>
              <a:buClr>
                <a:schemeClr val="dk1"/>
              </a:buClr>
              <a:buSzPts val="500"/>
              <a:buFont typeface="Tahoma"/>
              <a:buNone/>
            </a:pPr>
            <a:r>
              <a:t/>
            </a:r>
            <a:endParaRPr b="0" i="0" sz="5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All of the GUI component classes, whether in Swing or AWT, are subclasses of an abstract class in AWT called </a:t>
            </a:r>
            <a:r>
              <a:rPr b="0" i="0" lang="en-US" sz="2400" u="none" cap="none" strike="noStrike">
                <a:solidFill>
                  <a:schemeClr val="dk1"/>
                </a:solidFill>
                <a:latin typeface="Century Gothic"/>
                <a:ea typeface="Century Gothic"/>
                <a:cs typeface="Century Gothic"/>
                <a:sym typeface="Century Gothic"/>
              </a:rPr>
              <a:t>Component</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This class specifies the most basic attributes and behavior of all GUI objects.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Every component has attributes that define its:</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size (width and height in pixels)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background color</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foreground color</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text font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and visibility.</a:t>
            </a:r>
            <a:endParaRPr/>
          </a:p>
        </p:txBody>
      </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8" name="Shape 1718"/>
        <p:cNvGrpSpPr/>
        <p:nvPr/>
      </p:nvGrpSpPr>
      <p:grpSpPr>
        <a:xfrm>
          <a:off x="0" y="0"/>
          <a:ext cx="0" cy="0"/>
          <a:chOff x="0" y="0"/>
          <a:chExt cx="0" cy="0"/>
        </a:xfrm>
      </p:grpSpPr>
      <p:sp>
        <p:nvSpPr>
          <p:cNvPr id="1719" name="Google Shape;1719;p24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20" name="Google Shape;1720;p248"/>
          <p:cNvSpPr txBox="1"/>
          <p:nvPr>
            <p:ph idx="1" type="body"/>
          </p:nvPr>
        </p:nvSpPr>
        <p:spPr>
          <a:xfrm>
            <a:off x="838200" y="1600200"/>
            <a:ext cx="78486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Commonly used methods for modifying these attributes are shown in Table 22-3.</a:t>
            </a:r>
            <a:endParaRPr/>
          </a:p>
        </p:txBody>
      </p:sp>
      <p:pic>
        <p:nvPicPr>
          <p:cNvPr id="1721" name="Google Shape;1721;p248"/>
          <p:cNvPicPr preferRelativeResize="0"/>
          <p:nvPr/>
        </p:nvPicPr>
        <p:blipFill rotWithShape="1">
          <a:blip r:embed="rId3">
            <a:alphaModFix/>
          </a:blip>
          <a:srcRect b="0" l="0" r="0" t="0"/>
          <a:stretch/>
        </p:blipFill>
        <p:spPr>
          <a:xfrm>
            <a:off x="685800" y="2590800"/>
            <a:ext cx="8077200" cy="3657600"/>
          </a:xfrm>
          <a:prstGeom prst="rect">
            <a:avLst/>
          </a:prstGeom>
          <a:noFill/>
          <a:ln>
            <a:noFill/>
          </a:ln>
        </p:spPr>
      </p:pic>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5" name="Shape 1725"/>
        <p:cNvGrpSpPr/>
        <p:nvPr/>
      </p:nvGrpSpPr>
      <p:grpSpPr>
        <a:xfrm>
          <a:off x="0" y="0"/>
          <a:ext cx="0" cy="0"/>
          <a:chOff x="0" y="0"/>
          <a:chExt cx="0" cy="0"/>
        </a:xfrm>
      </p:grpSpPr>
      <p:sp>
        <p:nvSpPr>
          <p:cNvPr id="1726" name="Google Shape;1726;p24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27" name="Google Shape;1727;p249"/>
          <p:cNvSpPr txBox="1"/>
          <p:nvPr>
            <p:ph idx="1" type="body"/>
          </p:nvPr>
        </p:nvSpPr>
        <p:spPr>
          <a:xfrm>
            <a:off x="381000" y="1524000"/>
            <a:ext cx="83058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Figure 22-3 shows a portion of the Swing branch of the </a:t>
            </a:r>
            <a:r>
              <a:rPr b="0" i="0" lang="en-US" sz="2000" u="none" cap="none" strike="noStrike">
                <a:solidFill>
                  <a:schemeClr val="dk1"/>
                </a:solidFill>
                <a:latin typeface="Century Gothic"/>
                <a:ea typeface="Century Gothic"/>
                <a:cs typeface="Century Gothic"/>
                <a:sym typeface="Century Gothic"/>
              </a:rPr>
              <a:t>Component</a:t>
            </a:r>
            <a:r>
              <a:rPr b="0" i="0" lang="en-US" sz="2000" u="none" cap="none" strike="noStrike">
                <a:solidFill>
                  <a:schemeClr val="dk1"/>
                </a:solidFill>
                <a:latin typeface="Tahoma"/>
                <a:ea typeface="Tahoma"/>
                <a:cs typeface="Tahoma"/>
                <a:sym typeface="Tahoma"/>
              </a:rPr>
              <a:t> class hierarchy.</a:t>
            </a:r>
            <a:endParaRPr/>
          </a:p>
        </p:txBody>
      </p:sp>
      <p:pic>
        <p:nvPicPr>
          <p:cNvPr id="1728" name="Google Shape;1728;p249"/>
          <p:cNvPicPr preferRelativeResize="0"/>
          <p:nvPr/>
        </p:nvPicPr>
        <p:blipFill rotWithShape="1">
          <a:blip r:embed="rId3">
            <a:alphaModFix/>
          </a:blip>
          <a:srcRect b="0" l="0" r="0" t="0"/>
          <a:stretch/>
        </p:blipFill>
        <p:spPr>
          <a:xfrm>
            <a:off x="1371600" y="2209800"/>
            <a:ext cx="6705600" cy="4465637"/>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2" name="Shape 1732"/>
        <p:cNvGrpSpPr/>
        <p:nvPr/>
      </p:nvGrpSpPr>
      <p:grpSpPr>
        <a:xfrm>
          <a:off x="0" y="0"/>
          <a:ext cx="0" cy="0"/>
          <a:chOff x="0" y="0"/>
          <a:chExt cx="0" cy="0"/>
        </a:xfrm>
      </p:grpSpPr>
      <p:sp>
        <p:nvSpPr>
          <p:cNvPr id="1733" name="Google Shape;1733;p25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34" name="Google Shape;1734;p250"/>
          <p:cNvSpPr txBox="1"/>
          <p:nvPr>
            <p:ph idx="1" type="body"/>
          </p:nvPr>
        </p:nvSpPr>
        <p:spPr>
          <a:xfrm>
            <a:off x="838200" y="1981200"/>
            <a:ext cx="75438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Note the following points about the figure:</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two classes at the top of the hierarchy are in </a:t>
            </a:r>
            <a:r>
              <a:rPr b="0" i="0" lang="en-US" sz="2600" u="none" cap="none" strike="noStrike">
                <a:solidFill>
                  <a:schemeClr val="dk1"/>
                </a:solidFill>
                <a:latin typeface="Century Gothic"/>
                <a:ea typeface="Century Gothic"/>
                <a:cs typeface="Century Gothic"/>
                <a:sym typeface="Century Gothic"/>
              </a:rPr>
              <a:t>java.awt</a:t>
            </a:r>
            <a:r>
              <a:rPr b="0" i="0" lang="en-US" sz="2600" u="none" cap="none" strike="noStrike">
                <a:solidFill>
                  <a:schemeClr val="dk1"/>
                </a:solidFill>
                <a:latin typeface="Tahoma"/>
                <a:ea typeface="Tahoma"/>
                <a:cs typeface="Tahoma"/>
                <a:sym typeface="Tahoma"/>
              </a:rPr>
              <a:t>, whereas the rest of the classes are in </a:t>
            </a:r>
            <a:r>
              <a:rPr b="0" i="0" lang="en-US" sz="2600" u="none" cap="none" strike="noStrike">
                <a:solidFill>
                  <a:schemeClr val="dk1"/>
                </a:solidFill>
                <a:latin typeface="Century Gothic"/>
                <a:ea typeface="Century Gothic"/>
                <a:cs typeface="Century Gothic"/>
                <a:sym typeface="Century Gothic"/>
              </a:rPr>
              <a:t>javax.swing</a:t>
            </a:r>
            <a:r>
              <a:rPr b="0" i="0" lang="en-US" sz="2600" u="none" cap="none" strike="noStrike">
                <a:solidFill>
                  <a:schemeClr val="dk1"/>
                </a:solidFill>
                <a:latin typeface="Tahoma"/>
                <a:ea typeface="Tahoma"/>
                <a:cs typeface="Tahoma"/>
                <a:sym typeface="Tahoma"/>
              </a:rPr>
              <a:t>.</a:t>
            </a:r>
            <a:endParaRPr/>
          </a:p>
          <a:p>
            <a:pPr indent="-133350" lvl="2" marL="114300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concrete classes are shaded, whereas the abstract classes are not.</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8" name="Shape 1738"/>
        <p:cNvGrpSpPr/>
        <p:nvPr/>
      </p:nvGrpSpPr>
      <p:grpSpPr>
        <a:xfrm>
          <a:off x="0" y="0"/>
          <a:ext cx="0" cy="0"/>
          <a:chOff x="0" y="0"/>
          <a:chExt cx="0" cy="0"/>
        </a:xfrm>
      </p:grpSpPr>
      <p:sp>
        <p:nvSpPr>
          <p:cNvPr id="1739" name="Google Shape;1739;p25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40" name="Google Shape;1740;p251"/>
          <p:cNvSpPr txBox="1"/>
          <p:nvPr>
            <p:ph idx="1" type="body"/>
          </p:nvPr>
        </p:nvSpPr>
        <p:spPr>
          <a:xfrm>
            <a:off x="838200" y="1752600"/>
            <a:ext cx="78486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Panels</a:t>
            </a:r>
            <a:endParaRPr/>
          </a:p>
          <a:p>
            <a:pPr indent="-342900" lvl="0" marL="342900" marR="0" rtl="0" algn="l">
              <a:lnSpc>
                <a:spcPct val="100000"/>
              </a:lnSpc>
              <a:spcBef>
                <a:spcPts val="300"/>
              </a:spcBef>
              <a:spcAft>
                <a:spcPts val="0"/>
              </a:spcAft>
              <a:buClr>
                <a:schemeClr val="dk1"/>
              </a:buClr>
              <a:buSzPts val="1500"/>
              <a:buFont typeface="Tahoma"/>
              <a:buNone/>
            </a:pPr>
            <a:r>
              <a:t/>
            </a:r>
            <a:endParaRPr b="0" i="0" sz="15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Century Gothic"/>
              <a:buChar char="•"/>
            </a:pPr>
            <a:r>
              <a:rPr b="0" i="0" lang="en-US" sz="2800" u="none" cap="none" strike="noStrike">
                <a:solidFill>
                  <a:schemeClr val="dk1"/>
                </a:solidFill>
                <a:latin typeface="Century Gothic"/>
                <a:ea typeface="Century Gothic"/>
                <a:cs typeface="Century Gothic"/>
                <a:sym typeface="Century Gothic"/>
              </a:rPr>
              <a:t>JPanel</a:t>
            </a:r>
            <a:r>
              <a:rPr b="0" i="0" lang="en-US" sz="2800" u="none" cap="none" strike="noStrike">
                <a:solidFill>
                  <a:schemeClr val="dk1"/>
                </a:solidFill>
                <a:latin typeface="Tahoma"/>
                <a:ea typeface="Tahoma"/>
                <a:cs typeface="Tahoma"/>
                <a:sym typeface="Tahoma"/>
              </a:rPr>
              <a:t> is the parent class of the </a:t>
            </a:r>
            <a:r>
              <a:rPr b="0" i="0" lang="en-US" sz="2800" u="none" cap="none" strike="noStrike">
                <a:solidFill>
                  <a:schemeClr val="dk1"/>
                </a:solidFill>
                <a:latin typeface="Century Gothic"/>
                <a:ea typeface="Century Gothic"/>
                <a:cs typeface="Century Gothic"/>
                <a:sym typeface="Century Gothic"/>
              </a:rPr>
              <a:t>BreezySwing</a:t>
            </a:r>
            <a:r>
              <a:rPr b="0" i="0" lang="en-US" sz="2800" u="none" cap="none" strike="noStrike">
                <a:solidFill>
                  <a:schemeClr val="dk1"/>
                </a:solidFill>
                <a:latin typeface="Tahoma"/>
                <a:ea typeface="Tahoma"/>
                <a:cs typeface="Tahoma"/>
                <a:sym typeface="Tahoma"/>
              </a:rPr>
              <a:t> class </a:t>
            </a:r>
            <a:r>
              <a:rPr b="0" i="0" lang="en-US" sz="2800" u="none" cap="none" strike="noStrike">
                <a:solidFill>
                  <a:schemeClr val="dk1"/>
                </a:solidFill>
                <a:latin typeface="Century Gothic"/>
                <a:ea typeface="Century Gothic"/>
                <a:cs typeface="Century Gothic"/>
                <a:sym typeface="Century Gothic"/>
              </a:rPr>
              <a:t>GBPanel</a:t>
            </a:r>
            <a:r>
              <a:rPr b="0" i="0" lang="en-US" sz="2800" u="none" cap="none" strike="noStrike">
                <a:solidFill>
                  <a:schemeClr val="dk1"/>
                </a:solidFill>
                <a:latin typeface="Tahoma"/>
                <a:ea typeface="Tahoma"/>
                <a:cs typeface="Tahoma"/>
                <a:sym typeface="Tahoma"/>
              </a:rPr>
              <a:t>.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panel represents a rectangular area within a window.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area can be painted and repainted independently of the rest of the window.</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4" name="Shape 1744"/>
        <p:cNvGrpSpPr/>
        <p:nvPr/>
      </p:nvGrpSpPr>
      <p:grpSpPr>
        <a:xfrm>
          <a:off x="0" y="0"/>
          <a:ext cx="0" cy="0"/>
          <a:chOff x="0" y="0"/>
          <a:chExt cx="0" cy="0"/>
        </a:xfrm>
      </p:grpSpPr>
      <p:sp>
        <p:nvSpPr>
          <p:cNvPr id="1745" name="Google Shape;1745;p25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46" name="Google Shape;1746;p252"/>
          <p:cNvSpPr txBox="1"/>
          <p:nvPr>
            <p:ph idx="1" type="body"/>
          </p:nvPr>
        </p:nvSpPr>
        <p:spPr>
          <a:xfrm>
            <a:off x="838200" y="1828800"/>
            <a:ext cx="78486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Scroll Bars</a:t>
            </a:r>
            <a:endParaRPr/>
          </a:p>
          <a:p>
            <a:pPr indent="-342900" lvl="0" marL="342900" marR="0" rtl="0" algn="l">
              <a:lnSpc>
                <a:spcPct val="10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add scroll bars to a list box or text area, you must wrap an instance of </a:t>
            </a:r>
            <a:r>
              <a:rPr b="0" i="0" lang="en-US" sz="2800" u="none" cap="none" strike="noStrike">
                <a:solidFill>
                  <a:schemeClr val="dk1"/>
                </a:solidFill>
                <a:latin typeface="Century Gothic"/>
                <a:ea typeface="Century Gothic"/>
                <a:cs typeface="Century Gothic"/>
                <a:sym typeface="Century Gothic"/>
              </a:rPr>
              <a:t>JScrollPane</a:t>
            </a:r>
            <a:r>
              <a:rPr b="0" i="0" lang="en-US" sz="2800" u="none" cap="none" strike="noStrike">
                <a:solidFill>
                  <a:schemeClr val="dk1"/>
                </a:solidFill>
                <a:latin typeface="Tahoma"/>
                <a:ea typeface="Tahoma"/>
                <a:cs typeface="Tahoma"/>
                <a:sym typeface="Tahoma"/>
              </a:rPr>
              <a:t> around it, as shown in the following code segment:</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747" name="Google Shape;1747;p252"/>
          <p:cNvSpPr txBox="1"/>
          <p:nvPr/>
        </p:nvSpPr>
        <p:spPr>
          <a:xfrm>
            <a:off x="838200" y="4495800"/>
            <a:ext cx="7772400" cy="164623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Container c = getContentPane();</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TextArea ta = new JTextArea();</a:t>
            </a:r>
            <a:r>
              <a:rPr b="0" i="0" lang="en-US" sz="2400" u="none">
                <a:solidFill>
                  <a:srgbClr val="000000"/>
                </a:solidFill>
                <a:latin typeface="Courier"/>
                <a:ea typeface="Courier"/>
                <a:cs typeface="Courier"/>
                <a:sym typeface="Courier"/>
              </a:rPr>
              <a:t>   </a:t>
            </a:r>
            <a:r>
              <a:rPr b="0" i="0" lang="en-US" sz="1200" u="none">
                <a:solidFill>
                  <a:srgbClr val="000000"/>
                </a:solidFill>
                <a:latin typeface="Courier"/>
                <a:ea typeface="Courier"/>
                <a:cs typeface="Courier"/>
                <a:sym typeface="Courier"/>
              </a:rPr>
              <a:t>// Create a text area</a:t>
            </a:r>
            <a:endParaRPr/>
          </a:p>
          <a:p>
            <a:pPr indent="0" lvl="0" marL="0" marR="0" rtl="0" algn="l">
              <a:lnSpc>
                <a:spcPct val="100000"/>
              </a:lnSpc>
              <a:spcBef>
                <a:spcPts val="0"/>
              </a:spcBef>
              <a:spcAft>
                <a:spcPts val="0"/>
              </a:spcAft>
              <a:buClr>
                <a:srgbClr val="E44C22"/>
              </a:buClr>
              <a:buSzPts val="3000"/>
              <a:buFont typeface="Arial"/>
              <a:buNone/>
            </a:pPr>
            <a:r>
              <a:rPr b="0" i="0" lang="en-US" sz="3000" u="none">
                <a:solidFill>
                  <a:srgbClr val="E44C22"/>
                </a:solidFill>
                <a:latin typeface="Arial"/>
                <a:ea typeface="Arial"/>
                <a:cs typeface="Arial"/>
                <a:sym typeface="Arial"/>
              </a:rPr>
              <a:t>c.add(new JScrollPane(ta));</a:t>
            </a:r>
            <a:r>
              <a:rPr b="0" i="0" lang="en-US" sz="2400" u="none">
                <a:solidFill>
                  <a:schemeClr val="dk1"/>
                </a:solidFill>
                <a:latin typeface="Arial"/>
                <a:ea typeface="Arial"/>
                <a:cs typeface="Arial"/>
                <a:sym typeface="Arial"/>
              </a:rPr>
              <a:t>	   </a:t>
            </a:r>
            <a:r>
              <a:rPr b="0" i="0" lang="en-US" sz="1200" u="none">
                <a:solidFill>
                  <a:schemeClr val="dk1"/>
                </a:solidFill>
                <a:latin typeface="Arial"/>
                <a:ea typeface="Arial"/>
                <a:cs typeface="Arial"/>
                <a:sym typeface="Arial"/>
              </a:rPr>
              <a:t>// Wrap it in scroll bars and add to GUI</a:t>
            </a:r>
            <a:r>
              <a:rPr b="0" i="0" lang="en-US" sz="1200" u="none">
                <a:solidFill>
                  <a:schemeClr val="dk1"/>
                </a:solidFill>
                <a:latin typeface="Tahoma"/>
                <a:ea typeface="Tahoma"/>
                <a:cs typeface="Tahoma"/>
                <a:sym typeface="Tahoma"/>
              </a:rPr>
              <a:t> </a:t>
            </a:r>
            <a:endParaRPr/>
          </a:p>
        </p:txBody>
      </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1" name="Shape 1751"/>
        <p:cNvGrpSpPr/>
        <p:nvPr/>
      </p:nvGrpSpPr>
      <p:grpSpPr>
        <a:xfrm>
          <a:off x="0" y="0"/>
          <a:ext cx="0" cy="0"/>
          <a:chOff x="0" y="0"/>
          <a:chExt cx="0" cy="0"/>
        </a:xfrm>
      </p:grpSpPr>
      <p:sp>
        <p:nvSpPr>
          <p:cNvPr id="1752" name="Google Shape;1752;p25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53" name="Google Shape;1753;p253"/>
          <p:cNvSpPr txBox="1"/>
          <p:nvPr>
            <p:ph idx="1" type="body"/>
          </p:nvPr>
        </p:nvSpPr>
        <p:spPr>
          <a:xfrm>
            <a:off x="838200" y="1828800"/>
            <a:ext cx="78486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Sliders</a:t>
            </a:r>
            <a:endParaRPr/>
          </a:p>
          <a:p>
            <a:pPr indent="-342900" lvl="0" marL="342900" marR="0" rtl="0" algn="l">
              <a:lnSpc>
                <a:spcPct val="100000"/>
              </a:lnSpc>
              <a:spcBef>
                <a:spcPts val="300"/>
              </a:spcBef>
              <a:spcAft>
                <a:spcPts val="0"/>
              </a:spcAft>
              <a:buClr>
                <a:schemeClr val="dk1"/>
              </a:buClr>
              <a:buSzPts val="1500"/>
              <a:buFont typeface="Tahoma"/>
              <a:buNone/>
            </a:pPr>
            <a:r>
              <a:t/>
            </a:r>
            <a:endParaRPr b="0" i="0" sz="15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slider is used to enter an input value, usually a number, by dragging the mouse along a ticked ruler. </a:t>
            </a:r>
            <a:endParaRPr/>
          </a:p>
          <a:p>
            <a:pPr indent="-107950" lvl="1" marL="74295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Sliders are instances of the class </a:t>
            </a:r>
            <a:r>
              <a:rPr b="0" i="0" lang="en-US" sz="2800" u="none" cap="none" strike="noStrike">
                <a:solidFill>
                  <a:schemeClr val="dk1"/>
                </a:solidFill>
                <a:latin typeface="Century Gothic"/>
                <a:ea typeface="Century Gothic"/>
                <a:cs typeface="Century Gothic"/>
                <a:sym typeface="Century Gothic"/>
              </a:rPr>
              <a:t>JSlider</a:t>
            </a:r>
            <a:r>
              <a:rPr b="0" i="0" lang="en-US" sz="2800" u="none" cap="none" strike="noStrike">
                <a:solidFill>
                  <a:schemeClr val="dk1"/>
                </a:solidFill>
                <a:latin typeface="Tahoma"/>
                <a:ea typeface="Tahoma"/>
                <a:cs typeface="Tahoma"/>
                <a:sym typeface="Tahoma"/>
              </a:rPr>
              <a:t>.</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7" name="Shape 1757"/>
        <p:cNvGrpSpPr/>
        <p:nvPr/>
      </p:nvGrpSpPr>
      <p:grpSpPr>
        <a:xfrm>
          <a:off x="0" y="0"/>
          <a:ext cx="0" cy="0"/>
          <a:chOff x="0" y="0"/>
          <a:chExt cx="0" cy="0"/>
        </a:xfrm>
      </p:grpSpPr>
      <p:sp>
        <p:nvSpPr>
          <p:cNvPr id="1758" name="Google Shape;1758;p25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59" name="Google Shape;1759;p254"/>
          <p:cNvSpPr txBox="1"/>
          <p:nvPr>
            <p:ph idx="1" type="body"/>
          </p:nvPr>
        </p:nvSpPr>
        <p:spPr>
          <a:xfrm>
            <a:off x="838200" y="1676400"/>
            <a:ext cx="7848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Menu Components</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following code segment uses </a:t>
            </a:r>
            <a:r>
              <a:rPr b="0" i="0" lang="en-US" sz="2800" u="none" cap="none" strike="noStrike">
                <a:solidFill>
                  <a:schemeClr val="dk1"/>
                </a:solidFill>
                <a:latin typeface="Century Gothic"/>
                <a:ea typeface="Century Gothic"/>
                <a:cs typeface="Century Gothic"/>
                <a:sym typeface="Century Gothic"/>
              </a:rPr>
              <a:t>BreezySwing</a:t>
            </a:r>
            <a:r>
              <a:rPr b="0" i="0" lang="en-US" sz="2800" u="none" cap="none" strike="noStrike">
                <a:solidFill>
                  <a:schemeClr val="dk1"/>
                </a:solidFill>
                <a:latin typeface="Tahoma"/>
                <a:ea typeface="Tahoma"/>
                <a:cs typeface="Tahoma"/>
                <a:sym typeface="Tahoma"/>
              </a:rPr>
              <a:t> to set up a File menu and an Edit menu with appropriate options: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
        <p:nvSpPr>
          <p:cNvPr id="1760" name="Google Shape;1760;p254"/>
          <p:cNvSpPr txBox="1"/>
          <p:nvPr/>
        </p:nvSpPr>
        <p:spPr>
          <a:xfrm>
            <a:off x="914400" y="3810000"/>
            <a:ext cx="7848600" cy="41084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JMenuItem newFileItem   = addMenuItem("File", "New");</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JMenuItem openFileItem  = addMenuItem("File", "Open");</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JMenuItem saveFileItem  = addMenuItem("File", "Save");</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JMenuItem cutEditItem   = addMenuItem("Edit", "Cut");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JMenuItem copyEditItem  = addMenuItem("Edit", "Copy");</a:t>
            </a:r>
            <a:endParaRPr/>
          </a:p>
          <a:p>
            <a:pPr indent="0" lvl="0" marL="0" marR="0" rtl="0" algn="l">
              <a:lnSpc>
                <a:spcPct val="100000"/>
              </a:lnSpc>
              <a:spcBef>
                <a:spcPts val="0"/>
              </a:spcBef>
              <a:spcAft>
                <a:spcPts val="0"/>
              </a:spcAft>
              <a:buClr>
                <a:srgbClr val="E44C22"/>
              </a:buClr>
              <a:buSzPts val="2400"/>
              <a:buFont typeface="Arial"/>
              <a:buNone/>
            </a:pPr>
            <a:r>
              <a:rPr b="0" i="0" lang="en-US" sz="2400" u="none">
                <a:solidFill>
                  <a:srgbClr val="E44C22"/>
                </a:solidFill>
                <a:latin typeface="Arial"/>
                <a:ea typeface="Arial"/>
                <a:cs typeface="Arial"/>
                <a:sym typeface="Arial"/>
              </a:rPr>
              <a:t>JMenuItem pasteEditItem = addMenuItem("Edit", "Paste");</a:t>
            </a:r>
            <a:r>
              <a:rPr b="0" i="0" lang="en-US" sz="2400" u="none">
                <a:solidFill>
                  <a:schemeClr val="dk1"/>
                </a:solidFill>
                <a:latin typeface="Tahoma"/>
                <a:ea typeface="Tahoma"/>
                <a:cs typeface="Tahoma"/>
                <a:sym typeface="Tahoma"/>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30"/>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19.3  The Method </a:t>
            </a:r>
            <a:r>
              <a:rPr b="1" i="0" lang="en-US" sz="3600" u="none">
                <a:solidFill>
                  <a:schemeClr val="dk2"/>
                </a:solidFill>
                <a:latin typeface="Century Gothic"/>
                <a:ea typeface="Century Gothic"/>
                <a:cs typeface="Century Gothic"/>
                <a:sym typeface="Century Gothic"/>
              </a:rPr>
              <a:t>getGraphics</a:t>
            </a:r>
            <a:endParaRPr/>
          </a:p>
        </p:txBody>
      </p:sp>
      <p:sp>
        <p:nvSpPr>
          <p:cNvPr id="318" name="Google Shape;318;p30"/>
          <p:cNvSpPr txBox="1"/>
          <p:nvPr>
            <p:ph idx="1" type="body"/>
          </p:nvPr>
        </p:nvSpPr>
        <p:spPr>
          <a:xfrm>
            <a:off x="685800" y="1600200"/>
            <a:ext cx="75438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class </a:t>
            </a:r>
            <a:r>
              <a:rPr b="0" i="0" lang="en-US" sz="2600" u="none" cap="none" strike="noStrike">
                <a:solidFill>
                  <a:schemeClr val="dk1"/>
                </a:solidFill>
                <a:latin typeface="Century Gothic"/>
                <a:ea typeface="Century Gothic"/>
                <a:cs typeface="Century Gothic"/>
                <a:sym typeface="Century Gothic"/>
              </a:rPr>
              <a:t>ShapePanel</a:t>
            </a:r>
            <a:r>
              <a:rPr b="0" i="0" lang="en-US" sz="2600" u="none" cap="none" strike="noStrike">
                <a:solidFill>
                  <a:schemeClr val="dk1"/>
                </a:solidFill>
                <a:latin typeface="Tahoma"/>
                <a:ea typeface="Tahoma"/>
                <a:cs typeface="Tahoma"/>
                <a:sym typeface="Tahoma"/>
              </a:rPr>
              <a:t> can be modified to draw multiple shapes by:</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omitting the method </a:t>
            </a:r>
            <a:r>
              <a:rPr b="0" i="0" lang="en-US" sz="2200" u="none" cap="none" strike="noStrike">
                <a:solidFill>
                  <a:schemeClr val="dk1"/>
                </a:solidFill>
                <a:latin typeface="Century Gothic"/>
                <a:ea typeface="Century Gothic"/>
                <a:cs typeface="Century Gothic"/>
                <a:sym typeface="Century Gothic"/>
              </a:rPr>
              <a:t>paintComponent</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placing the code to draw a shape in the method </a:t>
            </a:r>
            <a:r>
              <a:rPr b="0" i="0" lang="en-US" sz="2200" u="none" cap="none" strike="noStrike">
                <a:solidFill>
                  <a:schemeClr val="dk1"/>
                </a:solidFill>
                <a:latin typeface="Century Gothic"/>
                <a:ea typeface="Century Gothic"/>
                <a:cs typeface="Century Gothic"/>
                <a:sym typeface="Century Gothic"/>
              </a:rPr>
              <a:t>drawShape</a:t>
            </a:r>
            <a:r>
              <a:rPr b="0" i="0" lang="en-US" sz="2200" u="none" cap="none" strike="noStrike">
                <a:solidFill>
                  <a:schemeClr val="dk1"/>
                </a:solidFill>
                <a:latin typeface="Tahoma"/>
                <a:ea typeface="Tahoma"/>
                <a:cs typeface="Tahoma"/>
                <a:sym typeface="Tahoma"/>
              </a:rPr>
              <a:t>, which uses </a:t>
            </a:r>
            <a:r>
              <a:rPr b="0" i="0" lang="en-US" sz="2200" u="none" cap="none" strike="noStrike">
                <a:solidFill>
                  <a:schemeClr val="dk1"/>
                </a:solidFill>
                <a:latin typeface="Century Gothic"/>
                <a:ea typeface="Century Gothic"/>
                <a:cs typeface="Century Gothic"/>
                <a:sym typeface="Century Gothic"/>
              </a:rPr>
              <a:t>getGraphics</a:t>
            </a:r>
            <a:r>
              <a:rPr b="0" i="0" lang="en-US" sz="2200" u="none" cap="none" strike="noStrike">
                <a:solidFill>
                  <a:schemeClr val="dk1"/>
                </a:solidFill>
                <a:latin typeface="Tahoma"/>
                <a:ea typeface="Tahoma"/>
                <a:cs typeface="Tahoma"/>
                <a:sym typeface="Tahoma"/>
              </a:rPr>
              <a:t> to access the graphics object</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To clear the panel, </a:t>
            </a:r>
            <a:r>
              <a:rPr b="0" i="0" lang="en-US" sz="2600" u="none" cap="none" strike="noStrike">
                <a:solidFill>
                  <a:schemeClr val="dk1"/>
                </a:solidFill>
                <a:latin typeface="Century Gothic"/>
                <a:ea typeface="Century Gothic"/>
                <a:cs typeface="Century Gothic"/>
                <a:sym typeface="Century Gothic"/>
              </a:rPr>
              <a:t>drawShape</a:t>
            </a:r>
            <a:r>
              <a:rPr b="0" i="0" lang="en-US" sz="2600" u="none" cap="none" strike="noStrike">
                <a:solidFill>
                  <a:schemeClr val="dk1"/>
                </a:solidFill>
                <a:latin typeface="Tahoma"/>
                <a:ea typeface="Tahoma"/>
                <a:cs typeface="Tahoma"/>
                <a:sym typeface="Tahoma"/>
              </a:rPr>
              <a:t> calls repaint, which clears the panel and calls the </a:t>
            </a:r>
            <a:r>
              <a:rPr b="0" i="0" lang="en-US" sz="2600" u="none" cap="none" strike="noStrike">
                <a:solidFill>
                  <a:schemeClr val="dk1"/>
                </a:solidFill>
                <a:latin typeface="Century Gothic"/>
                <a:ea typeface="Century Gothic"/>
                <a:cs typeface="Century Gothic"/>
                <a:sym typeface="Century Gothic"/>
              </a:rPr>
              <a:t>paintComponent</a:t>
            </a:r>
            <a:r>
              <a:rPr b="0" i="0" lang="en-US" sz="2600" u="none" cap="none" strike="noStrike">
                <a:solidFill>
                  <a:schemeClr val="dk1"/>
                </a:solidFill>
                <a:latin typeface="Tahoma"/>
                <a:ea typeface="Tahoma"/>
                <a:cs typeface="Tahoma"/>
                <a:sym typeface="Tahoma"/>
              </a:rPr>
              <a:t> method in a superclass that does nothing.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Following is the code for the modified class:</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4" name="Shape 1764"/>
        <p:cNvGrpSpPr/>
        <p:nvPr/>
      </p:nvGrpSpPr>
      <p:grpSpPr>
        <a:xfrm>
          <a:off x="0" y="0"/>
          <a:ext cx="0" cy="0"/>
          <a:chOff x="0" y="0"/>
          <a:chExt cx="0" cy="0"/>
        </a:xfrm>
      </p:grpSpPr>
      <p:sp>
        <p:nvSpPr>
          <p:cNvPr id="1765" name="Google Shape;1765;p25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66" name="Google Shape;1766;p255"/>
          <p:cNvSpPr txBox="1"/>
          <p:nvPr>
            <p:ph idx="1" type="body"/>
          </p:nvPr>
        </p:nvSpPr>
        <p:spPr>
          <a:xfrm>
            <a:off x="838200" y="1600200"/>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Option Panes</a:t>
            </a:r>
            <a:endParaRPr/>
          </a:p>
          <a:p>
            <a:pPr indent="-342900" lvl="0" marL="342900" marR="0" rtl="0" algn="l">
              <a:lnSpc>
                <a:spcPct val="100000"/>
              </a:lnSpc>
              <a:spcBef>
                <a:spcPts val="100"/>
              </a:spcBef>
              <a:spcAft>
                <a:spcPts val="0"/>
              </a:spcAft>
              <a:buClr>
                <a:schemeClr val="dk1"/>
              </a:buClr>
              <a:buSzPts val="500"/>
              <a:buFont typeface="Tahoma"/>
              <a:buNone/>
            </a:pPr>
            <a:r>
              <a:t/>
            </a:r>
            <a:endParaRPr b="0" i="0" sz="5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1" i="1" lang="en-US" sz="2800" u="none" cap="none" strike="noStrike">
                <a:solidFill>
                  <a:schemeClr val="dk1"/>
                </a:solidFill>
                <a:latin typeface="Tahoma"/>
                <a:ea typeface="Tahoma"/>
                <a:cs typeface="Tahoma"/>
                <a:sym typeface="Tahoma"/>
              </a:rPr>
              <a:t>Option panes</a:t>
            </a:r>
            <a:r>
              <a:rPr b="0" i="0" lang="en-US" sz="2800" u="none" cap="none" strike="noStrike">
                <a:solidFill>
                  <a:schemeClr val="dk1"/>
                </a:solidFill>
                <a:latin typeface="Tahoma"/>
                <a:ea typeface="Tahoma"/>
                <a:cs typeface="Tahoma"/>
                <a:sym typeface="Tahoma"/>
              </a:rPr>
              <a:t> provide a set of commonly used dialogs, such as:</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Prompters</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message boxes</a:t>
            </a:r>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and confirmation dialogs.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They are created by sending messages to the class </a:t>
            </a:r>
            <a:r>
              <a:rPr b="0" i="0" lang="en-US" sz="2800" u="none" cap="none" strike="noStrike">
                <a:solidFill>
                  <a:schemeClr val="dk1"/>
                </a:solidFill>
                <a:latin typeface="Century Gothic"/>
                <a:ea typeface="Century Gothic"/>
                <a:cs typeface="Century Gothic"/>
                <a:sym typeface="Century Gothic"/>
              </a:rPr>
              <a:t>JOptionPane</a:t>
            </a:r>
            <a:r>
              <a:rPr b="0" i="0" lang="en-US" sz="28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Table 22-4 lists some typical messages:</a:t>
            </a:r>
            <a:endParaRPr/>
          </a:p>
          <a:p>
            <a:pPr indent="-165100" lvl="0" marL="342900" marR="0" rtl="0" algn="l">
              <a:lnSpc>
                <a:spcPct val="100000"/>
              </a:lnSpc>
              <a:spcBef>
                <a:spcPts val="560"/>
              </a:spcBef>
              <a:spcAft>
                <a:spcPts val="0"/>
              </a:spcAft>
              <a:buClr>
                <a:schemeClr val="dk1"/>
              </a:buClr>
              <a:buSzPts val="2800"/>
              <a:buFont typeface="Tahoma"/>
              <a:buNone/>
            </a:pPr>
            <a:r>
              <a:t/>
            </a:r>
            <a:endParaRPr b="0" i="0" sz="2800" u="none" cap="none" strike="noStrike">
              <a:solidFill>
                <a:schemeClr val="dk1"/>
              </a:solidFill>
              <a:latin typeface="Tahoma"/>
              <a:ea typeface="Tahoma"/>
              <a:cs typeface="Tahoma"/>
              <a:sym typeface="Tahoma"/>
            </a:endParaRPr>
          </a:p>
        </p:txBody>
      </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0" name="Shape 1770"/>
        <p:cNvGrpSpPr/>
        <p:nvPr/>
      </p:nvGrpSpPr>
      <p:grpSpPr>
        <a:xfrm>
          <a:off x="0" y="0"/>
          <a:ext cx="0" cy="0"/>
          <a:chOff x="0" y="0"/>
          <a:chExt cx="0" cy="0"/>
        </a:xfrm>
      </p:grpSpPr>
      <p:sp>
        <p:nvSpPr>
          <p:cNvPr id="1771" name="Google Shape;1771;p25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pic>
        <p:nvPicPr>
          <p:cNvPr id="1772" name="Google Shape;1772;p256"/>
          <p:cNvPicPr preferRelativeResize="0"/>
          <p:nvPr/>
        </p:nvPicPr>
        <p:blipFill rotWithShape="1">
          <a:blip r:embed="rId3">
            <a:alphaModFix/>
          </a:blip>
          <a:srcRect b="0" l="0" r="0" t="0"/>
          <a:stretch/>
        </p:blipFill>
        <p:spPr>
          <a:xfrm>
            <a:off x="762000" y="2120900"/>
            <a:ext cx="7924800" cy="3289300"/>
          </a:xfrm>
          <a:prstGeom prst="rect">
            <a:avLst/>
          </a:prstGeom>
          <a:noFill/>
          <a:ln>
            <a:noFill/>
          </a:ln>
        </p:spPr>
      </p:pic>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6" name="Shape 1776"/>
        <p:cNvGrpSpPr/>
        <p:nvPr/>
      </p:nvGrpSpPr>
      <p:grpSpPr>
        <a:xfrm>
          <a:off x="0" y="0"/>
          <a:ext cx="0" cy="0"/>
          <a:chOff x="0" y="0"/>
          <a:chExt cx="0" cy="0"/>
        </a:xfrm>
      </p:grpSpPr>
      <p:sp>
        <p:nvSpPr>
          <p:cNvPr id="1777" name="Google Shape;1777;p25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78" name="Google Shape;1778;p257"/>
          <p:cNvSpPr txBox="1"/>
          <p:nvPr>
            <p:ph idx="1" type="body"/>
          </p:nvPr>
        </p:nvSpPr>
        <p:spPr>
          <a:xfrm>
            <a:off x="381000" y="1600200"/>
            <a:ext cx="80772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There are several variations of each method that allow the client to specify the title, the type of message (error, warning, etc.), and so forth.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following code segment shows the use of a confirmation dialog:</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sp>
        <p:nvSpPr>
          <p:cNvPr id="1779" name="Google Shape;1779;p257"/>
          <p:cNvSpPr txBox="1"/>
          <p:nvPr/>
        </p:nvSpPr>
        <p:spPr>
          <a:xfrm>
            <a:off x="685800" y="4191000"/>
            <a:ext cx="8001000" cy="280193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int choice = JOptionPane.showConfirmDialog(this, "Want to quit?");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if (choice == JOptionPane.YES_OPTION)</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System.out.println("Yes");</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else if (choice == JOptionPane.NO_OPTION)</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System.out.println("No");</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else if (choice == JOptionPane.CANCEL_OPTION)</a:t>
            </a:r>
            <a:endParaRPr/>
          </a:p>
          <a:p>
            <a:pPr indent="0" lvl="0" marL="0" marR="0" rtl="0" algn="l">
              <a:lnSpc>
                <a:spcPct val="100000"/>
              </a:lnSpc>
              <a:spcBef>
                <a:spcPts val="0"/>
              </a:spcBef>
              <a:spcAft>
                <a:spcPts val="0"/>
              </a:spcAft>
              <a:buClr>
                <a:srgbClr val="E44C22"/>
              </a:buClr>
              <a:buSzPts val="2200"/>
              <a:buFont typeface="Arial"/>
              <a:buNone/>
            </a:pPr>
            <a:r>
              <a:rPr b="0" i="0" lang="en-US" sz="2200" u="none">
                <a:solidFill>
                  <a:srgbClr val="E44C22"/>
                </a:solidFill>
                <a:latin typeface="Arial"/>
                <a:ea typeface="Arial"/>
                <a:cs typeface="Arial"/>
                <a:sym typeface="Arial"/>
              </a:rPr>
              <a:t>   </a:t>
            </a:r>
            <a:r>
              <a:rPr b="0" i="0" lang="en-US" sz="2200" u="none">
                <a:solidFill>
                  <a:schemeClr val="dk1"/>
                </a:solidFill>
                <a:latin typeface="Arial"/>
                <a:ea typeface="Arial"/>
                <a:cs typeface="Arial"/>
                <a:sym typeface="Arial"/>
              </a:rPr>
              <a:t>System.out.println("Cancel");</a:t>
            </a:r>
            <a:r>
              <a:rPr b="0" i="0" lang="en-US" sz="2400" u="none">
                <a:solidFill>
                  <a:schemeClr val="dk1"/>
                </a:solidFill>
                <a:latin typeface="Tahoma"/>
                <a:ea typeface="Tahoma"/>
                <a:cs typeface="Tahoma"/>
                <a:sym typeface="Tahoma"/>
              </a:rPr>
              <a:t> </a:t>
            </a:r>
            <a:endParaRPr/>
          </a:p>
        </p:txBody>
      </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3" name="Shape 1783"/>
        <p:cNvGrpSpPr/>
        <p:nvPr/>
      </p:nvGrpSpPr>
      <p:grpSpPr>
        <a:xfrm>
          <a:off x="0" y="0"/>
          <a:ext cx="0" cy="0"/>
          <a:chOff x="0" y="0"/>
          <a:chExt cx="0" cy="0"/>
        </a:xfrm>
      </p:grpSpPr>
      <p:sp>
        <p:nvSpPr>
          <p:cNvPr id="1784" name="Google Shape;1784;p25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sp>
        <p:nvSpPr>
          <p:cNvPr id="1785" name="Google Shape;1785;p258"/>
          <p:cNvSpPr txBox="1"/>
          <p:nvPr>
            <p:ph idx="1" type="body"/>
          </p:nvPr>
        </p:nvSpPr>
        <p:spPr>
          <a:xfrm>
            <a:off x="838200" y="1600200"/>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Container Classes</a:t>
            </a:r>
            <a:endParaRPr/>
          </a:p>
          <a:p>
            <a:pPr indent="-342900" lvl="0" marL="342900" marR="0" rtl="0" algn="l">
              <a:lnSpc>
                <a:spcPct val="90000"/>
              </a:lnSpc>
              <a:spcBef>
                <a:spcPts val="300"/>
              </a:spcBef>
              <a:spcAft>
                <a:spcPts val="0"/>
              </a:spcAft>
              <a:buClr>
                <a:schemeClr val="dk1"/>
              </a:buClr>
              <a:buSzPts val="1500"/>
              <a:buFont typeface="Tahoma"/>
              <a:buNone/>
            </a:pPr>
            <a:r>
              <a:t/>
            </a:r>
            <a:endParaRPr b="0" i="0" sz="1500" u="non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1" i="1" lang="en-US" sz="2800" u="none" cap="none" strike="noStrike">
                <a:solidFill>
                  <a:schemeClr val="dk1"/>
                </a:solidFill>
                <a:latin typeface="Tahoma"/>
                <a:ea typeface="Tahoma"/>
                <a:cs typeface="Tahoma"/>
                <a:sym typeface="Tahoma"/>
              </a:rPr>
              <a:t>Container</a:t>
            </a:r>
            <a:r>
              <a:rPr b="0" i="0" lang="en-US" sz="2800" u="none" cap="none" strike="noStrike">
                <a:solidFill>
                  <a:schemeClr val="dk1"/>
                </a:solidFill>
                <a:latin typeface="Tahoma"/>
                <a:ea typeface="Tahoma"/>
                <a:cs typeface="Tahoma"/>
                <a:sym typeface="Tahoma"/>
              </a:rPr>
              <a:t> objects are so called because they contain other window objects, including other containers. </a:t>
            </a:r>
            <a:endParaRPr/>
          </a:p>
          <a:p>
            <a:pPr indent="-247650" lvl="1" marL="742950" marR="0" rtl="0" algn="l">
              <a:lnSpc>
                <a:spcPct val="90000"/>
              </a:lnSpc>
              <a:spcBef>
                <a:spcPts val="120"/>
              </a:spcBef>
              <a:spcAft>
                <a:spcPts val="0"/>
              </a:spcAft>
              <a:buClr>
                <a:schemeClr val="dk1"/>
              </a:buClr>
              <a:buSzPts val="600"/>
              <a:buFont typeface="Tahoma"/>
              <a:buNone/>
            </a:pPr>
            <a:r>
              <a:t/>
            </a:r>
            <a:endParaRPr b="0" i="0" sz="6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container must use a layout manager that determines the arrangement of the components within it. </a:t>
            </a:r>
            <a:endParaRPr/>
          </a:p>
          <a:p>
            <a:pPr indent="-247650" lvl="1" marL="742950" marR="0" rtl="0" algn="l">
              <a:lnSpc>
                <a:spcPct val="90000"/>
              </a:lnSpc>
              <a:spcBef>
                <a:spcPts val="120"/>
              </a:spcBef>
              <a:spcAft>
                <a:spcPts val="0"/>
              </a:spcAft>
              <a:buClr>
                <a:schemeClr val="dk1"/>
              </a:buClr>
              <a:buSzPts val="600"/>
              <a:buFont typeface="Tahoma"/>
              <a:buNone/>
            </a:pPr>
            <a:r>
              <a:t/>
            </a:r>
            <a:endParaRPr b="0" i="0" sz="6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Figure 22-4 shows Swing's primary container classes, and Table 22-5 describes their uses.</a:t>
            </a:r>
            <a:endParaRPr/>
          </a:p>
        </p:txBody>
      </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9" name="Shape 1789"/>
        <p:cNvGrpSpPr/>
        <p:nvPr/>
      </p:nvGrpSpPr>
      <p:grpSpPr>
        <a:xfrm>
          <a:off x="0" y="0"/>
          <a:ext cx="0" cy="0"/>
          <a:chOff x="0" y="0"/>
          <a:chExt cx="0" cy="0"/>
        </a:xfrm>
      </p:grpSpPr>
      <p:sp>
        <p:nvSpPr>
          <p:cNvPr id="1790" name="Google Shape;1790;p25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pic>
        <p:nvPicPr>
          <p:cNvPr id="1791" name="Google Shape;1791;p259"/>
          <p:cNvPicPr preferRelativeResize="0"/>
          <p:nvPr/>
        </p:nvPicPr>
        <p:blipFill rotWithShape="1">
          <a:blip r:embed="rId3">
            <a:alphaModFix/>
          </a:blip>
          <a:srcRect b="0" l="0" r="0" t="0"/>
          <a:stretch/>
        </p:blipFill>
        <p:spPr>
          <a:xfrm>
            <a:off x="1219200" y="1676400"/>
            <a:ext cx="6629400" cy="4953000"/>
          </a:xfrm>
          <a:prstGeom prst="rect">
            <a:avLst/>
          </a:prstGeom>
          <a:noFill/>
          <a:ln>
            <a:noFill/>
          </a:ln>
        </p:spPr>
      </p:pic>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5" name="Shape 1795"/>
        <p:cNvGrpSpPr/>
        <p:nvPr/>
      </p:nvGrpSpPr>
      <p:grpSpPr>
        <a:xfrm>
          <a:off x="0" y="0"/>
          <a:ext cx="0" cy="0"/>
          <a:chOff x="0" y="0"/>
          <a:chExt cx="0" cy="0"/>
        </a:xfrm>
      </p:grpSpPr>
      <p:sp>
        <p:nvSpPr>
          <p:cNvPr id="1796" name="Google Shape;1796;p26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22.5  GUI Components</a:t>
            </a:r>
            <a:endParaRPr/>
          </a:p>
        </p:txBody>
      </p:sp>
      <p:pic>
        <p:nvPicPr>
          <p:cNvPr id="1797" name="Google Shape;1797;p260"/>
          <p:cNvPicPr preferRelativeResize="0"/>
          <p:nvPr/>
        </p:nvPicPr>
        <p:blipFill rotWithShape="1">
          <a:blip r:embed="rId3">
            <a:alphaModFix/>
          </a:blip>
          <a:srcRect b="0" l="0" r="0" t="0"/>
          <a:stretch/>
        </p:blipFill>
        <p:spPr>
          <a:xfrm>
            <a:off x="533400" y="1600200"/>
            <a:ext cx="8229600" cy="4953000"/>
          </a:xfrm>
          <a:prstGeom prst="rect">
            <a:avLst/>
          </a:prstGeom>
          <a:noFill/>
          <a:ln>
            <a:noFill/>
          </a:ln>
        </p:spPr>
      </p:pic>
    </p:spTree>
  </p:cSld>
  <p:clrMapOvr>
    <a:masterClrMapping/>
  </p:clrMapOvr>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1" name="Shape 1801"/>
        <p:cNvGrpSpPr/>
        <p:nvPr/>
      </p:nvGrpSpPr>
      <p:grpSpPr>
        <a:xfrm>
          <a:off x="0" y="0"/>
          <a:ext cx="0" cy="0"/>
          <a:chOff x="0" y="0"/>
          <a:chExt cx="0" cy="0"/>
        </a:xfrm>
      </p:grpSpPr>
      <p:sp>
        <p:nvSpPr>
          <p:cNvPr id="1802" name="Google Shape;1802;p26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03" name="Google Shape;1803;p261"/>
          <p:cNvSpPr txBox="1"/>
          <p:nvPr>
            <p:ph idx="1" type="body"/>
          </p:nvPr>
        </p:nvSpPr>
        <p:spPr>
          <a:xfrm>
            <a:off x="457200" y="1828800"/>
            <a:ext cx="8077200" cy="464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Components in a Java window distribute themselves to fill the available space.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exact manner of this distribution depends on what is called the window's layout, as defined by one of Java's layout manager classes.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Table 22-6 lists the layout manager classes with an illustration and overview of each.</a:t>
            </a:r>
            <a:endParaRPr/>
          </a:p>
        </p:txBody>
      </p:sp>
    </p:spTree>
  </p:cSld>
  <p:clrMapOvr>
    <a:masterClrMapping/>
  </p:clrMapOvr>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7" name="Shape 1807"/>
        <p:cNvGrpSpPr/>
        <p:nvPr/>
      </p:nvGrpSpPr>
      <p:grpSpPr>
        <a:xfrm>
          <a:off x="0" y="0"/>
          <a:ext cx="0" cy="0"/>
          <a:chOff x="0" y="0"/>
          <a:chExt cx="0" cy="0"/>
        </a:xfrm>
      </p:grpSpPr>
      <p:sp>
        <p:nvSpPr>
          <p:cNvPr id="1808" name="Google Shape;1808;p26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pic>
        <p:nvPicPr>
          <p:cNvPr id="1809" name="Google Shape;1809;p262"/>
          <p:cNvPicPr preferRelativeResize="0"/>
          <p:nvPr/>
        </p:nvPicPr>
        <p:blipFill rotWithShape="1">
          <a:blip r:embed="rId3">
            <a:alphaModFix/>
          </a:blip>
          <a:srcRect b="0" l="0" r="0" t="0"/>
          <a:stretch/>
        </p:blipFill>
        <p:spPr>
          <a:xfrm>
            <a:off x="304800" y="1600200"/>
            <a:ext cx="8534400" cy="5105400"/>
          </a:xfrm>
          <a:prstGeom prst="rect">
            <a:avLst/>
          </a:prstGeom>
          <a:noFill/>
          <a:ln>
            <a:noFill/>
          </a:ln>
        </p:spPr>
      </p:pic>
    </p:spTree>
  </p:cSld>
  <p:clrMapOvr>
    <a:masterClrMapping/>
  </p:clrMapOvr>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3" name="Shape 1813"/>
        <p:cNvGrpSpPr/>
        <p:nvPr/>
      </p:nvGrpSpPr>
      <p:grpSpPr>
        <a:xfrm>
          <a:off x="0" y="0"/>
          <a:ext cx="0" cy="0"/>
          <a:chOff x="0" y="0"/>
          <a:chExt cx="0" cy="0"/>
        </a:xfrm>
      </p:grpSpPr>
      <p:sp>
        <p:nvSpPr>
          <p:cNvPr id="1814" name="Google Shape;1814;p26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15" name="Google Shape;1815;p263"/>
          <p:cNvSpPr txBox="1"/>
          <p:nvPr>
            <p:ph idx="1" type="body"/>
          </p:nvPr>
        </p:nvSpPr>
        <p:spPr>
          <a:xfrm>
            <a:off x="762000" y="1676400"/>
            <a:ext cx="7772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Border Layouts</a:t>
            </a:r>
            <a:endParaRPr/>
          </a:p>
          <a:p>
            <a:pPr indent="-342900" lvl="0" marL="342900" marR="0" rtl="0" algn="l">
              <a:lnSpc>
                <a:spcPct val="100000"/>
              </a:lnSpc>
              <a:spcBef>
                <a:spcPts val="300"/>
              </a:spcBef>
              <a:spcAft>
                <a:spcPts val="0"/>
              </a:spcAft>
              <a:buClr>
                <a:schemeClr val="dk1"/>
              </a:buClr>
              <a:buSzPts val="1500"/>
              <a:buFont typeface="Tahoma"/>
              <a:buNone/>
            </a:pPr>
            <a:r>
              <a:t/>
            </a:r>
            <a:endParaRPr b="0" i="0" sz="15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default layout for frames and dialogs is </a:t>
            </a:r>
            <a:r>
              <a:rPr b="0" i="0" lang="en-US" sz="2600" u="none" cap="none" strike="noStrike">
                <a:solidFill>
                  <a:schemeClr val="dk1"/>
                </a:solidFill>
                <a:latin typeface="Century Gothic"/>
                <a:ea typeface="Century Gothic"/>
                <a:cs typeface="Century Gothic"/>
                <a:sym typeface="Century Gothic"/>
              </a:rPr>
              <a:t>BorderLayout</a:t>
            </a:r>
            <a:r>
              <a:rPr b="0" i="0" lang="en-US" sz="2600" u="none" cap="none" strike="noStrike">
                <a:solidFill>
                  <a:schemeClr val="dk1"/>
                </a:solidFill>
                <a:latin typeface="Tahoma"/>
                <a:ea typeface="Tahoma"/>
                <a:cs typeface="Tahoma"/>
                <a:sym typeface="Tahoma"/>
              </a:rPr>
              <a:t>.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layout of Figure 22-5 divides a container into five regions:</a:t>
            </a:r>
            <a:endParaRPr/>
          </a:p>
        </p:txBody>
      </p:sp>
      <p:pic>
        <p:nvPicPr>
          <p:cNvPr id="1816" name="Google Shape;1816;p263"/>
          <p:cNvPicPr preferRelativeResize="0"/>
          <p:nvPr/>
        </p:nvPicPr>
        <p:blipFill rotWithShape="1">
          <a:blip r:embed="rId3">
            <a:alphaModFix/>
          </a:blip>
          <a:srcRect b="0" l="0" r="0" t="0"/>
          <a:stretch/>
        </p:blipFill>
        <p:spPr>
          <a:xfrm>
            <a:off x="4572000" y="4267200"/>
            <a:ext cx="3962400" cy="2362200"/>
          </a:xfrm>
          <a:prstGeom prst="rect">
            <a:avLst/>
          </a:prstGeom>
          <a:noFill/>
          <a:ln>
            <a:noFill/>
          </a:ln>
        </p:spPr>
      </p:pic>
    </p:spTree>
  </p:cSld>
  <p:clrMapOvr>
    <a:masterClrMapping/>
  </p:clrMapOvr>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0" name="Shape 1820"/>
        <p:cNvGrpSpPr/>
        <p:nvPr/>
      </p:nvGrpSpPr>
      <p:grpSpPr>
        <a:xfrm>
          <a:off x="0" y="0"/>
          <a:ext cx="0" cy="0"/>
          <a:chOff x="0" y="0"/>
          <a:chExt cx="0" cy="0"/>
        </a:xfrm>
      </p:grpSpPr>
      <p:sp>
        <p:nvSpPr>
          <p:cNvPr id="1821" name="Google Shape;1821;p26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22" name="Google Shape;1822;p264"/>
          <p:cNvSpPr txBox="1"/>
          <p:nvPr>
            <p:ph idx="1" type="body"/>
          </p:nvPr>
        </p:nvSpPr>
        <p:spPr>
          <a:xfrm>
            <a:off x="457200" y="1676400"/>
            <a:ext cx="80772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Not all regions need to be present.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If the Center region is omitted, it leaves an empty space in the container; however, if any of the other regions are omitted, the central region expands to fill the vacated space (Figure 22-6).</a:t>
            </a:r>
            <a:endParaRPr/>
          </a:p>
        </p:txBody>
      </p:sp>
      <p:pic>
        <p:nvPicPr>
          <p:cNvPr id="1823" name="Google Shape;1823;p264"/>
          <p:cNvPicPr preferRelativeResize="0"/>
          <p:nvPr/>
        </p:nvPicPr>
        <p:blipFill rotWithShape="1">
          <a:blip r:embed="rId3">
            <a:alphaModFix/>
          </a:blip>
          <a:srcRect b="0" l="0" r="0" t="0"/>
          <a:stretch/>
        </p:blipFill>
        <p:spPr>
          <a:xfrm>
            <a:off x="1981200" y="4343400"/>
            <a:ext cx="6172200" cy="2286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p3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19.3  The Method </a:t>
            </a:r>
            <a:r>
              <a:rPr b="1" i="0" lang="en-US" sz="3600" u="none">
                <a:solidFill>
                  <a:schemeClr val="dk2"/>
                </a:solidFill>
                <a:latin typeface="Century Gothic"/>
                <a:ea typeface="Century Gothic"/>
                <a:cs typeface="Century Gothic"/>
                <a:sym typeface="Century Gothic"/>
              </a:rPr>
              <a:t>getGraphics</a:t>
            </a:r>
            <a:endParaRPr/>
          </a:p>
        </p:txBody>
      </p:sp>
      <p:sp>
        <p:nvSpPr>
          <p:cNvPr id="324" name="Google Shape;324;p31"/>
          <p:cNvSpPr txBox="1"/>
          <p:nvPr/>
        </p:nvSpPr>
        <p:spPr>
          <a:xfrm>
            <a:off x="838200" y="1590675"/>
            <a:ext cx="7467600" cy="52673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import BreezySwing.*;</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import java.awt.*;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public class </a:t>
            </a:r>
            <a:r>
              <a:rPr b="1" i="0" lang="en-US" sz="1700" u="none">
                <a:solidFill>
                  <a:srgbClr val="000000"/>
                </a:solidFill>
                <a:latin typeface="Courier"/>
                <a:ea typeface="Courier"/>
                <a:cs typeface="Courier"/>
                <a:sym typeface="Courier"/>
              </a:rPr>
              <a:t>ShapePanel</a:t>
            </a:r>
            <a:r>
              <a:rPr b="0" i="0" lang="en-US" sz="1700" u="none">
                <a:solidFill>
                  <a:srgbClr val="000000"/>
                </a:solidFill>
                <a:latin typeface="Courier"/>
                <a:ea typeface="Courier"/>
                <a:cs typeface="Courier"/>
                <a:sym typeface="Courier"/>
              </a:rPr>
              <a:t> extends GBPanel{</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 No instance variables are needed</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 No paintComponent method is needed</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 All drawing or clearing is done in drawShape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public void drawShape(String shape, int x, int y,</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int width, int height){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Graphics g = getGraphics();</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if (shape.equalsIgnoreCase("oval"))</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g.drawOval(x, y, width, height);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else if (shape.equalsIgnoreCase("rectangle"))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g.drawRect(x, y, width, height);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repaint();               // Clear panel and call paintComponent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1700"/>
              <a:buFont typeface="Arial"/>
              <a:buNone/>
            </a:pPr>
            <a:r>
              <a:rPr b="0" i="0" lang="en-US" sz="1700" u="none">
                <a:solidFill>
                  <a:srgbClr val="E44C22"/>
                </a:solidFill>
                <a:latin typeface="Arial"/>
                <a:ea typeface="Arial"/>
                <a:cs typeface="Arial"/>
                <a:sym typeface="Arial"/>
              </a:rPr>
              <a:t>}</a:t>
            </a:r>
            <a:r>
              <a:rPr b="0" i="0" lang="en-US" sz="1700" u="none">
                <a:solidFill>
                  <a:schemeClr val="dk1"/>
                </a:solidFill>
                <a:latin typeface="Tahoma"/>
                <a:ea typeface="Tahoma"/>
                <a:cs typeface="Tahoma"/>
                <a:sym typeface="Tahoma"/>
              </a:rPr>
              <a:t> </a:t>
            </a:r>
            <a:endParaRPr/>
          </a:p>
        </p:txBody>
      </p:sp>
    </p:spTree>
  </p:cSld>
  <p:clrMapOvr>
    <a:masterClrMapping/>
  </p:clrMapOvr>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7" name="Shape 1827"/>
        <p:cNvGrpSpPr/>
        <p:nvPr/>
      </p:nvGrpSpPr>
      <p:grpSpPr>
        <a:xfrm>
          <a:off x="0" y="0"/>
          <a:ext cx="0" cy="0"/>
          <a:chOff x="0" y="0"/>
          <a:chExt cx="0" cy="0"/>
        </a:xfrm>
      </p:grpSpPr>
      <p:sp>
        <p:nvSpPr>
          <p:cNvPr id="1828" name="Google Shape;1828;p26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29" name="Google Shape;1829;p265"/>
          <p:cNvSpPr txBox="1"/>
          <p:nvPr>
            <p:ph idx="1" type="body"/>
          </p:nvPr>
        </p:nvSpPr>
        <p:spPr>
          <a:xfrm>
            <a:off x="457200" y="1828800"/>
            <a:ext cx="80772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 component is added to a region using the add method:</a:t>
            </a:r>
            <a:endParaRPr/>
          </a:p>
          <a:p>
            <a:pPr indent="-285750" lvl="1" marL="742950" marR="0" rtl="0" algn="ctr">
              <a:lnSpc>
                <a:spcPct val="100000"/>
              </a:lnSpc>
              <a:spcBef>
                <a:spcPts val="520"/>
              </a:spcBef>
              <a:spcAft>
                <a:spcPts val="0"/>
              </a:spcAft>
              <a:buClr>
                <a:schemeClr val="dk1"/>
              </a:buClr>
              <a:buSzPts val="2600"/>
              <a:buFont typeface="Tahoma"/>
              <a:buNone/>
            </a:pPr>
            <a:r>
              <a:rPr b="1" i="0" lang="en-US" sz="2600" u="none" cap="none" strike="noStrike">
                <a:solidFill>
                  <a:schemeClr val="dk1"/>
                </a:solidFill>
                <a:latin typeface="Tahoma"/>
                <a:ea typeface="Tahoma"/>
                <a:cs typeface="Tahoma"/>
                <a:sym typeface="Tahoma"/>
              </a:rPr>
              <a:t>add (&lt;component&gt;, &lt;region&gt;) </a:t>
            </a:r>
            <a:endParaRPr/>
          </a:p>
          <a:p>
            <a:pPr indent="-190500" lvl="1" marL="742950" marR="0" rtl="0" algn="l">
              <a:lnSpc>
                <a:spcPct val="100000"/>
              </a:lnSpc>
              <a:spcBef>
                <a:spcPts val="300"/>
              </a:spcBef>
              <a:spcAft>
                <a:spcPts val="0"/>
              </a:spcAft>
              <a:buClr>
                <a:schemeClr val="dk1"/>
              </a:buClr>
              <a:buSzPts val="1500"/>
              <a:buFont typeface="Tahoma"/>
              <a:buNone/>
            </a:pPr>
            <a:r>
              <a:t/>
            </a:r>
            <a:endParaRPr b="0" i="0" sz="1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Where &lt;region&gt; is one of the strings </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"North“</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"South“</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"East“</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"West“</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and "Center".</a:t>
            </a:r>
            <a:endParaRPr/>
          </a:p>
        </p:txBody>
      </p:sp>
    </p:spTree>
  </p:cSld>
  <p:clrMapOvr>
    <a:masterClrMapping/>
  </p:clrMapOvr>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3" name="Shape 1833"/>
        <p:cNvGrpSpPr/>
        <p:nvPr/>
      </p:nvGrpSpPr>
      <p:grpSpPr>
        <a:xfrm>
          <a:off x="0" y="0"/>
          <a:ext cx="0" cy="0"/>
          <a:chOff x="0" y="0"/>
          <a:chExt cx="0" cy="0"/>
        </a:xfrm>
      </p:grpSpPr>
      <p:sp>
        <p:nvSpPr>
          <p:cNvPr id="1834" name="Google Shape;1834;p26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35" name="Google Shape;1835;p266"/>
          <p:cNvSpPr txBox="1"/>
          <p:nvPr>
            <p:ph idx="1" type="body"/>
          </p:nvPr>
        </p:nvSpPr>
        <p:spPr>
          <a:xfrm>
            <a:off x="457200" y="1524000"/>
            <a:ext cx="80772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following code segment creates the border layout shown in Figure 22-5, which includes all five regions.</a:t>
            </a:r>
            <a:endParaRPr/>
          </a:p>
        </p:txBody>
      </p:sp>
      <p:sp>
        <p:nvSpPr>
          <p:cNvPr id="1836" name="Google Shape;1836;p266"/>
          <p:cNvSpPr txBox="1"/>
          <p:nvPr/>
        </p:nvSpPr>
        <p:spPr>
          <a:xfrm>
            <a:off x="838200" y="2819400"/>
            <a:ext cx="7772400" cy="377666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Create and set the layout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BorderLayout layout = new BorderLayout();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Container mainWindow = getContentPane();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mainWindow.setLayout (layout);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Add components under control of the layout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mainWindow.add (new JButton("North"), "North");</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mainWindow.add (new JButton("East"), "East");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mainWindow.add (new JButton("South"), "South");</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mainWindow.add (new JButton("West"), "West");</a:t>
            </a:r>
            <a:endParaRPr/>
          </a:p>
          <a:p>
            <a:pPr indent="0" lvl="0" marL="0" marR="0" rtl="0" algn="l">
              <a:lnSpc>
                <a:spcPct val="100000"/>
              </a:lnSpc>
              <a:spcBef>
                <a:spcPts val="0"/>
              </a:spcBef>
              <a:spcAft>
                <a:spcPts val="0"/>
              </a:spcAft>
              <a:buClr>
                <a:srgbClr val="E44C22"/>
              </a:buClr>
              <a:buSzPts val="2200"/>
              <a:buFont typeface="Arial"/>
              <a:buNone/>
            </a:pPr>
            <a:r>
              <a:rPr b="0" i="0" lang="en-US" sz="2200" u="none">
                <a:solidFill>
                  <a:srgbClr val="E44C22"/>
                </a:solidFill>
                <a:latin typeface="Arial"/>
                <a:ea typeface="Arial"/>
                <a:cs typeface="Arial"/>
                <a:sym typeface="Arial"/>
              </a:rPr>
              <a:t>mainWindow.add (new JButton("Center"), "Center");</a:t>
            </a:r>
            <a:r>
              <a:rPr b="0" i="0" lang="en-US" sz="2200" u="none">
                <a:solidFill>
                  <a:schemeClr val="dk1"/>
                </a:solidFill>
                <a:latin typeface="Tahoma"/>
                <a:ea typeface="Tahoma"/>
                <a:cs typeface="Tahoma"/>
                <a:sym typeface="Tahoma"/>
              </a:rPr>
              <a:t> </a:t>
            </a:r>
            <a:endParaRPr/>
          </a:p>
        </p:txBody>
      </p:sp>
    </p:spTree>
  </p:cSld>
  <p:clrMapOvr>
    <a:masterClrMapping/>
  </p:clrMapOvr>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0" name="Shape 1840"/>
        <p:cNvGrpSpPr/>
        <p:nvPr/>
      </p:nvGrpSpPr>
      <p:grpSpPr>
        <a:xfrm>
          <a:off x="0" y="0"/>
          <a:ext cx="0" cy="0"/>
          <a:chOff x="0" y="0"/>
          <a:chExt cx="0" cy="0"/>
        </a:xfrm>
      </p:grpSpPr>
      <p:sp>
        <p:nvSpPr>
          <p:cNvPr id="1841" name="Google Shape;1841;p26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42" name="Google Shape;1842;p267"/>
          <p:cNvSpPr txBox="1"/>
          <p:nvPr>
            <p:ph idx="1" type="body"/>
          </p:nvPr>
        </p:nvSpPr>
        <p:spPr>
          <a:xfrm>
            <a:off x="685800" y="1600200"/>
            <a:ext cx="80010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Flow Layouts</a:t>
            </a:r>
            <a:endParaRPr/>
          </a:p>
          <a:p>
            <a:pPr indent="-342900" lvl="0" marL="342900" marR="0" rtl="0" algn="l">
              <a:lnSpc>
                <a:spcPct val="100000"/>
              </a:lnSpc>
              <a:spcBef>
                <a:spcPts val="100"/>
              </a:spcBef>
              <a:spcAft>
                <a:spcPts val="0"/>
              </a:spcAft>
              <a:buClr>
                <a:schemeClr val="dk1"/>
              </a:buClr>
              <a:buSzPts val="500"/>
              <a:buFont typeface="Tahoma"/>
              <a:buNone/>
            </a:pPr>
            <a:r>
              <a:t/>
            </a:r>
            <a:endParaRPr b="0" i="0" sz="5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default window layout for panels and applets is </a:t>
            </a:r>
            <a:r>
              <a:rPr b="0" i="0" lang="en-US" sz="2400" u="none" cap="none" strike="noStrike">
                <a:solidFill>
                  <a:schemeClr val="dk1"/>
                </a:solidFill>
                <a:latin typeface="Century Gothic"/>
                <a:ea typeface="Century Gothic"/>
                <a:cs typeface="Century Gothic"/>
                <a:sym typeface="Century Gothic"/>
              </a:rPr>
              <a:t>FlowLayout</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flow layout displays components in horizontal lines in the order in which they are added.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Components that do not fit on a line wrap around onto the next (Figure 22-7).</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pic>
        <p:nvPicPr>
          <p:cNvPr id="1843" name="Google Shape;1843;p267"/>
          <p:cNvPicPr preferRelativeResize="0"/>
          <p:nvPr/>
        </p:nvPicPr>
        <p:blipFill rotWithShape="1">
          <a:blip r:embed="rId3">
            <a:alphaModFix/>
          </a:blip>
          <a:srcRect b="0" l="0" r="0" t="0"/>
          <a:stretch/>
        </p:blipFill>
        <p:spPr>
          <a:xfrm>
            <a:off x="5410200" y="4495800"/>
            <a:ext cx="3230562" cy="2133600"/>
          </a:xfrm>
          <a:prstGeom prst="rect">
            <a:avLst/>
          </a:prstGeom>
          <a:noFill/>
          <a:ln>
            <a:noFill/>
          </a:ln>
        </p:spPr>
      </p:pic>
    </p:spTree>
  </p:cSld>
  <p:clrMapOvr>
    <a:masterClrMapping/>
  </p:clrMapOvr>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7" name="Shape 1847"/>
        <p:cNvGrpSpPr/>
        <p:nvPr/>
      </p:nvGrpSpPr>
      <p:grpSpPr>
        <a:xfrm>
          <a:off x="0" y="0"/>
          <a:ext cx="0" cy="0"/>
          <a:chOff x="0" y="0"/>
          <a:chExt cx="0" cy="0"/>
        </a:xfrm>
      </p:grpSpPr>
      <p:sp>
        <p:nvSpPr>
          <p:cNvPr id="1848" name="Google Shape;1848;p26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49" name="Google Shape;1849;p268"/>
          <p:cNvSpPr txBox="1"/>
          <p:nvPr>
            <p:ph idx="1" type="body"/>
          </p:nvPr>
        </p:nvSpPr>
        <p:spPr>
          <a:xfrm>
            <a:off x="457200" y="1676400"/>
            <a:ext cx="80772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When a user resizes a window, the wrapping points shift, and the appearance of the window changes dramatically.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For instance, the two windows in Figure 22-8 were created by the same program.</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pic>
        <p:nvPicPr>
          <p:cNvPr id="1850" name="Google Shape;1850;p268"/>
          <p:cNvPicPr preferRelativeResize="0"/>
          <p:nvPr/>
        </p:nvPicPr>
        <p:blipFill rotWithShape="1">
          <a:blip r:embed="rId3">
            <a:alphaModFix/>
          </a:blip>
          <a:srcRect b="0" l="0" r="0" t="0"/>
          <a:stretch/>
        </p:blipFill>
        <p:spPr>
          <a:xfrm>
            <a:off x="2438400" y="4114800"/>
            <a:ext cx="5334000" cy="2438400"/>
          </a:xfrm>
          <a:prstGeom prst="rect">
            <a:avLst/>
          </a:prstGeom>
          <a:noFill/>
          <a:ln>
            <a:noFill/>
          </a:ln>
        </p:spPr>
      </p:pic>
    </p:spTree>
  </p:cSld>
  <p:clrMapOvr>
    <a:masterClrMapping/>
  </p:clrMapOvr>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4" name="Shape 1854"/>
        <p:cNvGrpSpPr/>
        <p:nvPr/>
      </p:nvGrpSpPr>
      <p:grpSpPr>
        <a:xfrm>
          <a:off x="0" y="0"/>
          <a:ext cx="0" cy="0"/>
          <a:chOff x="0" y="0"/>
          <a:chExt cx="0" cy="0"/>
        </a:xfrm>
      </p:grpSpPr>
      <p:sp>
        <p:nvSpPr>
          <p:cNvPr id="1855" name="Google Shape;1855;p26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56" name="Google Shape;1856;p269"/>
          <p:cNvSpPr txBox="1"/>
          <p:nvPr>
            <p:ph idx="1" type="body"/>
          </p:nvPr>
        </p:nvSpPr>
        <p:spPr>
          <a:xfrm>
            <a:off x="457200" y="1600200"/>
            <a:ext cx="80772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By default, a flow layout centers the components in each row and separates them horizontally and vertically by five pixels.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The flow layout shown in Figure 22-7 can be created as follows:</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
        <p:nvSpPr>
          <p:cNvPr id="1857" name="Google Shape;1857;p269"/>
          <p:cNvSpPr txBox="1"/>
          <p:nvPr/>
        </p:nvSpPr>
        <p:spPr>
          <a:xfrm>
            <a:off x="1295400" y="3429000"/>
            <a:ext cx="6324600" cy="36639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FlowLayout layout = new FlowLayout();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Container mainWindow = getContentPane();</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mainWindow.setLayout (layout);</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mainWindow.add (new JButton("One"));</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mainWindow.add (new JButton("Two"));</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mainWindow.add (new JButton("Three"));</a:t>
            </a:r>
            <a:endParaRPr/>
          </a:p>
          <a:p>
            <a:pPr indent="0" lvl="0" marL="0" marR="0" rtl="0" algn="l">
              <a:lnSpc>
                <a:spcPct val="100000"/>
              </a:lnSpc>
              <a:spcBef>
                <a:spcPts val="0"/>
              </a:spcBef>
              <a:spcAft>
                <a:spcPts val="0"/>
              </a:spcAft>
              <a:buClr>
                <a:srgbClr val="E44C22"/>
              </a:buClr>
              <a:buSzPts val="2600"/>
              <a:buFont typeface="Arial"/>
              <a:buNone/>
            </a:pPr>
            <a:r>
              <a:rPr b="0" i="0" lang="en-US" sz="2600" u="none">
                <a:solidFill>
                  <a:srgbClr val="E44C22"/>
                </a:solidFill>
                <a:latin typeface="Arial"/>
                <a:ea typeface="Arial"/>
                <a:cs typeface="Arial"/>
                <a:sym typeface="Arial"/>
              </a:rPr>
              <a:t>mainWindow.add (new JButton("Four"));</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1" name="Shape 1861"/>
        <p:cNvGrpSpPr/>
        <p:nvPr/>
      </p:nvGrpSpPr>
      <p:grpSpPr>
        <a:xfrm>
          <a:off x="0" y="0"/>
          <a:ext cx="0" cy="0"/>
          <a:chOff x="0" y="0"/>
          <a:chExt cx="0" cy="0"/>
        </a:xfrm>
      </p:grpSpPr>
      <p:sp>
        <p:nvSpPr>
          <p:cNvPr id="1862" name="Google Shape;1862;p27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63" name="Google Shape;1863;p270"/>
          <p:cNvSpPr txBox="1"/>
          <p:nvPr>
            <p:ph idx="1" type="body"/>
          </p:nvPr>
        </p:nvSpPr>
        <p:spPr>
          <a:xfrm>
            <a:off x="457200" y="1524000"/>
            <a:ext cx="80772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One can align the components to the left, center, or right using the constants:</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2" marL="1143000" marR="0" rtl="0" algn="l">
              <a:lnSpc>
                <a:spcPct val="10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FlowLayout.LEFT</a:t>
            </a:r>
            <a:endParaRPr b="1" i="0" sz="2200" u="none" cap="none" strike="noStrike">
              <a:solidFill>
                <a:schemeClr val="dk1"/>
              </a:solidFill>
              <a:latin typeface="Tahoma"/>
              <a:ea typeface="Tahoma"/>
              <a:cs typeface="Tahoma"/>
              <a:sym typeface="Tahoma"/>
            </a:endParaRPr>
          </a:p>
          <a:p>
            <a:pPr indent="-228600" lvl="2" marL="1143000" marR="0" rtl="0" algn="l">
              <a:lnSpc>
                <a:spcPct val="10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FlowLayout.CENTER</a:t>
            </a:r>
            <a:endParaRPr b="1" i="0" sz="2200" u="none" cap="none" strike="noStrike">
              <a:solidFill>
                <a:schemeClr val="dk1"/>
              </a:solidFill>
              <a:latin typeface="Tahoma"/>
              <a:ea typeface="Tahoma"/>
              <a:cs typeface="Tahoma"/>
              <a:sym typeface="Tahoma"/>
            </a:endParaRPr>
          </a:p>
          <a:p>
            <a:pPr indent="-228600" lvl="2" marL="1143000" marR="0" rtl="0" algn="l">
              <a:lnSpc>
                <a:spcPct val="100000"/>
              </a:lnSpc>
              <a:spcBef>
                <a:spcPts val="44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FlowLayout.RIGHT</a:t>
            </a:r>
            <a:endParaRPr/>
          </a:p>
          <a:p>
            <a:pPr indent="-228600" lvl="2" marL="1143000" marR="0" rtl="0" algn="l">
              <a:lnSpc>
                <a:spcPct val="100000"/>
              </a:lnSpc>
              <a:spcBef>
                <a:spcPts val="100"/>
              </a:spcBef>
              <a:spcAft>
                <a:spcPts val="0"/>
              </a:spcAft>
              <a:buClr>
                <a:schemeClr val="dk1"/>
              </a:buClr>
              <a:buSzPts val="500"/>
              <a:buFont typeface="Tahoma"/>
              <a:buNone/>
            </a:pPr>
            <a:r>
              <a:t/>
            </a:r>
            <a:endParaRPr b="1"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To align the components at the left          (Figure 22-9), the programmer writes </a:t>
            </a:r>
            <a:endParaRPr/>
          </a:p>
        </p:txBody>
      </p:sp>
      <p:sp>
        <p:nvSpPr>
          <p:cNvPr id="1864" name="Google Shape;1864;p270"/>
          <p:cNvSpPr txBox="1"/>
          <p:nvPr/>
        </p:nvSpPr>
        <p:spPr>
          <a:xfrm>
            <a:off x="762000" y="4800600"/>
            <a:ext cx="7924800" cy="22828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FlowLayout layout = new FlowLayout (FlowLayout.LEFT);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Container mainWindow = getContentPane();</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mainWindow.setLayout (layout);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2400"/>
              <a:buFont typeface="Arial"/>
              <a:buNone/>
            </a:pPr>
            <a:r>
              <a:rPr b="0" i="0" lang="en-US" sz="2400" u="none">
                <a:solidFill>
                  <a:srgbClr val="E44C22"/>
                </a:solidFill>
                <a:latin typeface="Arial"/>
                <a:ea typeface="Arial"/>
                <a:cs typeface="Arial"/>
                <a:sym typeface="Arial"/>
              </a:rPr>
              <a:t>// Now add the components</a:t>
            </a:r>
            <a:r>
              <a:rPr b="0" i="0" lang="en-US" sz="2400" u="none">
                <a:solidFill>
                  <a:schemeClr val="dk1"/>
                </a:solidFill>
                <a:latin typeface="Tahoma"/>
                <a:ea typeface="Tahoma"/>
                <a:cs typeface="Tahoma"/>
                <a:sym typeface="Tahoma"/>
              </a:rPr>
              <a:t> </a:t>
            </a:r>
            <a:endParaRPr/>
          </a:p>
        </p:txBody>
      </p:sp>
    </p:spTree>
  </p:cSld>
  <p:clrMapOvr>
    <a:masterClrMapping/>
  </p:clrMapOvr>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8" name="Shape 1868"/>
        <p:cNvGrpSpPr/>
        <p:nvPr/>
      </p:nvGrpSpPr>
      <p:grpSpPr>
        <a:xfrm>
          <a:off x="0" y="0"/>
          <a:ext cx="0" cy="0"/>
          <a:chOff x="0" y="0"/>
          <a:chExt cx="0" cy="0"/>
        </a:xfrm>
      </p:grpSpPr>
      <p:sp>
        <p:nvSpPr>
          <p:cNvPr id="1869" name="Google Shape;1869;p27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pic>
        <p:nvPicPr>
          <p:cNvPr id="1870" name="Google Shape;1870;p271"/>
          <p:cNvPicPr preferRelativeResize="0"/>
          <p:nvPr>
            <p:ph idx="1" type="body"/>
          </p:nvPr>
        </p:nvPicPr>
        <p:blipFill rotWithShape="1">
          <a:blip r:embed="rId3">
            <a:alphaModFix/>
          </a:blip>
          <a:srcRect b="0" l="0" r="0" t="0"/>
          <a:stretch/>
        </p:blipFill>
        <p:spPr>
          <a:xfrm>
            <a:off x="838200" y="1828800"/>
            <a:ext cx="7681912" cy="4648200"/>
          </a:xfrm>
          <a:prstGeom prst="rect">
            <a:avLst/>
          </a:prstGeom>
          <a:noFill/>
          <a:ln>
            <a:noFill/>
          </a:ln>
        </p:spPr>
      </p:pic>
    </p:spTree>
  </p:cSld>
  <p:clrMapOvr>
    <a:masterClrMapping/>
  </p:clrMapOvr>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4" name="Shape 1874"/>
        <p:cNvGrpSpPr/>
        <p:nvPr/>
      </p:nvGrpSpPr>
      <p:grpSpPr>
        <a:xfrm>
          <a:off x="0" y="0"/>
          <a:ext cx="0" cy="0"/>
          <a:chOff x="0" y="0"/>
          <a:chExt cx="0" cy="0"/>
        </a:xfrm>
      </p:grpSpPr>
      <p:sp>
        <p:nvSpPr>
          <p:cNvPr id="1875" name="Google Shape;1875;p27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76" name="Google Shape;1876;p272"/>
          <p:cNvSpPr txBox="1"/>
          <p:nvPr>
            <p:ph idx="1" type="body"/>
          </p:nvPr>
        </p:nvSpPr>
        <p:spPr>
          <a:xfrm>
            <a:off x="457200" y="1600200"/>
            <a:ext cx="80772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following example centers window objects with horizontal gaps of 10 and vertical gaps of 15 pixels (see Figure 22-10):</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
        <p:nvSpPr>
          <p:cNvPr id="1877" name="Google Shape;1877;p272"/>
          <p:cNvSpPr txBox="1"/>
          <p:nvPr/>
        </p:nvSpPr>
        <p:spPr>
          <a:xfrm>
            <a:off x="838200" y="2971800"/>
            <a:ext cx="7620000" cy="1616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FlowLayout layout = new FlowLayout (FlowLayout.CENTER, 10, 15);</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Container mainWindow = getContentPane();</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mainWindow.setLayout (layout);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 Now add the components</a:t>
            </a:r>
            <a:r>
              <a:rPr b="0" i="0" lang="en-US" sz="2000" u="none">
                <a:solidFill>
                  <a:schemeClr val="dk1"/>
                </a:solidFill>
                <a:latin typeface="Tahoma"/>
                <a:ea typeface="Tahoma"/>
                <a:cs typeface="Tahoma"/>
                <a:sym typeface="Tahoma"/>
              </a:rPr>
              <a:t> </a:t>
            </a:r>
            <a:endParaRPr/>
          </a:p>
        </p:txBody>
      </p:sp>
      <p:pic>
        <p:nvPicPr>
          <p:cNvPr id="1878" name="Google Shape;1878;p272"/>
          <p:cNvPicPr preferRelativeResize="0"/>
          <p:nvPr/>
        </p:nvPicPr>
        <p:blipFill rotWithShape="1">
          <a:blip r:embed="rId3">
            <a:alphaModFix/>
          </a:blip>
          <a:srcRect b="0" l="0" r="0" t="0"/>
          <a:stretch/>
        </p:blipFill>
        <p:spPr>
          <a:xfrm>
            <a:off x="2819400" y="4724400"/>
            <a:ext cx="3382962" cy="1798637"/>
          </a:xfrm>
          <a:prstGeom prst="rect">
            <a:avLst/>
          </a:prstGeom>
          <a:noFill/>
          <a:ln>
            <a:noFill/>
          </a:ln>
        </p:spPr>
      </p:pic>
    </p:spTree>
  </p:cSld>
  <p:clrMapOvr>
    <a:masterClrMapping/>
  </p:clrMapOvr>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2" name="Shape 1882"/>
        <p:cNvGrpSpPr/>
        <p:nvPr/>
      </p:nvGrpSpPr>
      <p:grpSpPr>
        <a:xfrm>
          <a:off x="0" y="0"/>
          <a:ext cx="0" cy="0"/>
          <a:chOff x="0" y="0"/>
          <a:chExt cx="0" cy="0"/>
        </a:xfrm>
      </p:grpSpPr>
      <p:sp>
        <p:nvSpPr>
          <p:cNvPr id="1883" name="Google Shape;1883;p27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84" name="Google Shape;1884;p273"/>
          <p:cNvSpPr txBox="1"/>
          <p:nvPr>
            <p:ph idx="1" type="body"/>
          </p:nvPr>
        </p:nvSpPr>
        <p:spPr>
          <a:xfrm>
            <a:off x="685800" y="1676400"/>
            <a:ext cx="7848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Grid Layouts</a:t>
            </a:r>
            <a:endParaRPr/>
          </a:p>
          <a:p>
            <a:pPr indent="-342900" lvl="0" marL="342900" marR="0" rtl="0" algn="l">
              <a:lnSpc>
                <a:spcPct val="100000"/>
              </a:lnSpc>
              <a:spcBef>
                <a:spcPts val="100"/>
              </a:spcBef>
              <a:spcAft>
                <a:spcPts val="0"/>
              </a:spcAft>
              <a:buClr>
                <a:schemeClr val="dk1"/>
              </a:buClr>
              <a:buSzPts val="500"/>
              <a:buFont typeface="Tahoma"/>
              <a:buNone/>
            </a:pPr>
            <a:r>
              <a:t/>
            </a:r>
            <a:endParaRPr b="0" i="0" sz="5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 regular pattern of objects, such as a table of buttons, is easily displayed with a grid layout.</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pic>
        <p:nvPicPr>
          <p:cNvPr id="1885" name="Google Shape;1885;p273"/>
          <p:cNvPicPr preferRelativeResize="0"/>
          <p:nvPr/>
        </p:nvPicPr>
        <p:blipFill rotWithShape="1">
          <a:blip r:embed="rId3">
            <a:alphaModFix/>
          </a:blip>
          <a:srcRect b="0" l="0" r="0" t="0"/>
          <a:stretch/>
        </p:blipFill>
        <p:spPr>
          <a:xfrm>
            <a:off x="2057400" y="3581400"/>
            <a:ext cx="4572000" cy="2895600"/>
          </a:xfrm>
          <a:prstGeom prst="rect">
            <a:avLst/>
          </a:prstGeom>
          <a:noFill/>
          <a:ln>
            <a:noFill/>
          </a:ln>
        </p:spPr>
      </p:pic>
    </p:spTree>
  </p:cSld>
  <p:clrMapOvr>
    <a:masterClrMapping/>
  </p:clrMapOvr>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9" name="Shape 1889"/>
        <p:cNvGrpSpPr/>
        <p:nvPr/>
      </p:nvGrpSpPr>
      <p:grpSpPr>
        <a:xfrm>
          <a:off x="0" y="0"/>
          <a:ext cx="0" cy="0"/>
          <a:chOff x="0" y="0"/>
          <a:chExt cx="0" cy="0"/>
        </a:xfrm>
      </p:grpSpPr>
      <p:sp>
        <p:nvSpPr>
          <p:cNvPr id="1890" name="Google Shape;1890;p27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91" name="Google Shape;1891;p274"/>
          <p:cNvSpPr txBox="1"/>
          <p:nvPr>
            <p:ph idx="1" type="body"/>
          </p:nvPr>
        </p:nvSpPr>
        <p:spPr>
          <a:xfrm>
            <a:off x="685800" y="1600200"/>
            <a:ext cx="7848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Grid Bag Layouts</a:t>
            </a:r>
            <a:endParaRPr/>
          </a:p>
          <a:p>
            <a:pPr indent="-342900" lvl="0" marL="342900" marR="0" rtl="0" algn="l">
              <a:lnSpc>
                <a:spcPct val="100000"/>
              </a:lnSpc>
              <a:spcBef>
                <a:spcPts val="100"/>
              </a:spcBef>
              <a:spcAft>
                <a:spcPts val="0"/>
              </a:spcAft>
              <a:buClr>
                <a:schemeClr val="dk1"/>
              </a:buClr>
              <a:buSzPts val="500"/>
              <a:buFont typeface="Tahoma"/>
              <a:buNone/>
            </a:pPr>
            <a:r>
              <a:t/>
            </a:r>
            <a:endParaRPr b="0" i="0" sz="5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a:t>
            </a:r>
            <a:r>
              <a:rPr b="1" i="1" lang="en-US" sz="2600" u="none" cap="none" strike="noStrike">
                <a:solidFill>
                  <a:schemeClr val="dk1"/>
                </a:solidFill>
                <a:latin typeface="Tahoma"/>
                <a:ea typeface="Tahoma"/>
                <a:cs typeface="Tahoma"/>
                <a:sym typeface="Tahoma"/>
              </a:rPr>
              <a:t>grid bag layout</a:t>
            </a:r>
            <a:r>
              <a:rPr b="0" i="0" lang="en-US" sz="2600" u="none" cap="none" strike="noStrike">
                <a:solidFill>
                  <a:schemeClr val="dk1"/>
                </a:solidFill>
                <a:latin typeface="Tahoma"/>
                <a:ea typeface="Tahoma"/>
                <a:cs typeface="Tahoma"/>
                <a:sym typeface="Tahoma"/>
              </a:rPr>
              <a:t> is the most versatile and most complex layout manager.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It treats the display area as a grid of cells.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grid begins with no cells and adds cells as needed to accommodate the components.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Components occupy rectangular blocks of cells called display areas.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Cells can be empty, and their size can vary.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32"/>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19.4  Color</a:t>
            </a:r>
            <a:endParaRPr/>
          </a:p>
        </p:txBody>
      </p:sp>
      <p:sp>
        <p:nvSpPr>
          <p:cNvPr id="330" name="Google Shape;330;p32"/>
          <p:cNvSpPr txBox="1"/>
          <p:nvPr>
            <p:ph idx="1" type="body"/>
          </p:nvPr>
        </p:nvSpPr>
        <p:spPr>
          <a:xfrm>
            <a:off x="762000" y="1752600"/>
            <a:ext cx="75438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 Java programmer can control the color of images by using the </a:t>
            </a:r>
            <a:r>
              <a:rPr b="0" i="0" lang="en-US" sz="2600" u="none" cap="none" strike="noStrike">
                <a:solidFill>
                  <a:schemeClr val="dk1"/>
                </a:solidFill>
                <a:latin typeface="Century Gothic"/>
                <a:ea typeface="Century Gothic"/>
                <a:cs typeface="Century Gothic"/>
                <a:sym typeface="Century Gothic"/>
              </a:rPr>
              <a:t>Color</a:t>
            </a:r>
            <a:r>
              <a:rPr b="0" i="0" lang="en-US" sz="2600" u="none" cap="none" strike="noStrike">
                <a:solidFill>
                  <a:schemeClr val="dk1"/>
                </a:solidFill>
                <a:latin typeface="Tahoma"/>
                <a:ea typeface="Tahoma"/>
                <a:cs typeface="Tahoma"/>
                <a:sym typeface="Tahoma"/>
              </a:rPr>
              <a:t> class.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a:t>
            </a:r>
            <a:r>
              <a:rPr b="0" i="0" lang="en-US" sz="2600" u="none" cap="none" strike="noStrike">
                <a:solidFill>
                  <a:schemeClr val="dk1"/>
                </a:solidFill>
                <a:latin typeface="Century Gothic"/>
                <a:ea typeface="Century Gothic"/>
                <a:cs typeface="Century Gothic"/>
                <a:sym typeface="Century Gothic"/>
              </a:rPr>
              <a:t>Color</a:t>
            </a:r>
            <a:r>
              <a:rPr b="0" i="0" lang="en-US" sz="2600" u="none" cap="none" strike="noStrike">
                <a:solidFill>
                  <a:schemeClr val="dk1"/>
                </a:solidFill>
                <a:latin typeface="Tahoma"/>
                <a:ea typeface="Tahoma"/>
                <a:cs typeface="Tahoma"/>
                <a:sym typeface="Tahoma"/>
              </a:rPr>
              <a:t> class is included in the package </a:t>
            </a:r>
            <a:r>
              <a:rPr b="0" i="0" lang="en-US" sz="2600" u="none" cap="none" strike="noStrike">
                <a:solidFill>
                  <a:schemeClr val="dk1"/>
                </a:solidFill>
                <a:latin typeface="Century Gothic"/>
                <a:ea typeface="Century Gothic"/>
                <a:cs typeface="Century Gothic"/>
                <a:sym typeface="Century Gothic"/>
              </a:rPr>
              <a:t>java.awt</a:t>
            </a:r>
            <a:r>
              <a:rPr b="0" i="0" lang="en-US" sz="26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a:t>
            </a:r>
            <a:r>
              <a:rPr b="0" i="0" lang="en-US" sz="2600" u="none" cap="none" strike="noStrike">
                <a:solidFill>
                  <a:schemeClr val="dk1"/>
                </a:solidFill>
                <a:latin typeface="Century Gothic"/>
                <a:ea typeface="Century Gothic"/>
                <a:cs typeface="Century Gothic"/>
                <a:sym typeface="Century Gothic"/>
              </a:rPr>
              <a:t>Color</a:t>
            </a:r>
            <a:r>
              <a:rPr b="0" i="0" lang="en-US" sz="2600" u="none" cap="none" strike="noStrike">
                <a:solidFill>
                  <a:schemeClr val="dk1"/>
                </a:solidFill>
                <a:latin typeface="Tahoma"/>
                <a:ea typeface="Tahoma"/>
                <a:cs typeface="Tahoma"/>
                <a:sym typeface="Tahoma"/>
              </a:rPr>
              <a:t> class provides the class constants shown in Table 19-2.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a:t>
            </a:r>
            <a:r>
              <a:rPr b="0" i="0" lang="en-US" sz="2600" u="none" cap="none" strike="noStrike">
                <a:solidFill>
                  <a:schemeClr val="dk1"/>
                </a:solidFill>
                <a:latin typeface="Century Gothic"/>
                <a:ea typeface="Century Gothic"/>
                <a:cs typeface="Century Gothic"/>
                <a:sym typeface="Century Gothic"/>
              </a:rPr>
              <a:t>Graphics</a:t>
            </a:r>
            <a:r>
              <a:rPr b="0" i="0" lang="en-US" sz="2600" u="none" cap="none" strike="noStrike">
                <a:solidFill>
                  <a:schemeClr val="dk1"/>
                </a:solidFill>
                <a:latin typeface="Tahoma"/>
                <a:ea typeface="Tahoma"/>
                <a:cs typeface="Tahoma"/>
                <a:sym typeface="Tahoma"/>
              </a:rPr>
              <a:t> class includes two methods for examining and modifying an image's color (Table 19-3). </a:t>
            </a:r>
            <a:endParaRPr/>
          </a:p>
        </p:txBody>
      </p:sp>
    </p:spTree>
  </p:cSld>
  <p:clrMapOvr>
    <a:masterClrMapping/>
  </p:clrMapOvr>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5" name="Shape 1895"/>
        <p:cNvGrpSpPr/>
        <p:nvPr/>
      </p:nvGrpSpPr>
      <p:grpSpPr>
        <a:xfrm>
          <a:off x="0" y="0"/>
          <a:ext cx="0" cy="0"/>
          <a:chOff x="0" y="0"/>
          <a:chExt cx="0" cy="0"/>
        </a:xfrm>
      </p:grpSpPr>
      <p:sp>
        <p:nvSpPr>
          <p:cNvPr id="1896" name="Google Shape;1896;p27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897" name="Google Shape;1897;p275"/>
          <p:cNvSpPr txBox="1"/>
          <p:nvPr>
            <p:ph idx="1" type="body"/>
          </p:nvPr>
        </p:nvSpPr>
        <p:spPr>
          <a:xfrm>
            <a:off x="457200" y="1676400"/>
            <a:ext cx="80772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In Figure 22-12, a grid has been superimposed on the window.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button One occupies two cells.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Each of the other buttons occupies a single cell.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remaining cells are empty.</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pic>
        <p:nvPicPr>
          <p:cNvPr id="1898" name="Google Shape;1898;p275"/>
          <p:cNvPicPr preferRelativeResize="0"/>
          <p:nvPr/>
        </p:nvPicPr>
        <p:blipFill rotWithShape="1">
          <a:blip r:embed="rId3">
            <a:alphaModFix/>
          </a:blip>
          <a:srcRect b="0" l="0" r="0" t="0"/>
          <a:stretch/>
        </p:blipFill>
        <p:spPr>
          <a:xfrm>
            <a:off x="2362200" y="4114800"/>
            <a:ext cx="4876800" cy="2590800"/>
          </a:xfrm>
          <a:prstGeom prst="rect">
            <a:avLst/>
          </a:prstGeom>
          <a:noFill/>
          <a:ln>
            <a:noFill/>
          </a:ln>
        </p:spPr>
      </p:pic>
    </p:spTree>
  </p:cSld>
  <p:clrMapOvr>
    <a:masterClrMapping/>
  </p:clrMapOvr>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2" name="Shape 1902"/>
        <p:cNvGrpSpPr/>
        <p:nvPr/>
      </p:nvGrpSpPr>
      <p:grpSpPr>
        <a:xfrm>
          <a:off x="0" y="0"/>
          <a:ext cx="0" cy="0"/>
          <a:chOff x="0" y="0"/>
          <a:chExt cx="0" cy="0"/>
        </a:xfrm>
      </p:grpSpPr>
      <p:sp>
        <p:nvSpPr>
          <p:cNvPr id="1903" name="Google Shape;1903;p27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904" name="Google Shape;1904;p276"/>
          <p:cNvSpPr txBox="1"/>
          <p:nvPr>
            <p:ph idx="1" type="body"/>
          </p:nvPr>
        </p:nvSpPr>
        <p:spPr>
          <a:xfrm>
            <a:off x="838200" y="1371600"/>
            <a:ext cx="7772400" cy="464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The public instance variables are described in Table 22-7.</a:t>
            </a:r>
            <a:r>
              <a:rPr b="0" i="0" lang="en-US" sz="3200" u="none">
                <a:solidFill>
                  <a:schemeClr val="dk1"/>
                </a:solidFill>
                <a:latin typeface="Tahoma"/>
                <a:ea typeface="Tahoma"/>
                <a:cs typeface="Tahoma"/>
                <a:sym typeface="Tahoma"/>
              </a:rPr>
              <a:t> </a:t>
            </a:r>
            <a:endParaRPr/>
          </a:p>
        </p:txBody>
      </p:sp>
      <p:pic>
        <p:nvPicPr>
          <p:cNvPr id="1905" name="Google Shape;1905;p276"/>
          <p:cNvPicPr preferRelativeResize="0"/>
          <p:nvPr/>
        </p:nvPicPr>
        <p:blipFill rotWithShape="1">
          <a:blip r:embed="rId3">
            <a:alphaModFix/>
          </a:blip>
          <a:srcRect b="0" l="0" r="0" t="0"/>
          <a:stretch/>
        </p:blipFill>
        <p:spPr>
          <a:xfrm>
            <a:off x="685800" y="1905000"/>
            <a:ext cx="8001000" cy="4800600"/>
          </a:xfrm>
          <a:prstGeom prst="rect">
            <a:avLst/>
          </a:prstGeom>
          <a:noFill/>
          <a:ln>
            <a:noFill/>
          </a:ln>
        </p:spPr>
      </p:pic>
    </p:spTree>
  </p:cSld>
  <p:clrMapOvr>
    <a:masterClrMapping/>
  </p:clrMapOvr>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9" name="Shape 1909"/>
        <p:cNvGrpSpPr/>
        <p:nvPr/>
      </p:nvGrpSpPr>
      <p:grpSpPr>
        <a:xfrm>
          <a:off x="0" y="0"/>
          <a:ext cx="0" cy="0"/>
          <a:chOff x="0" y="0"/>
          <a:chExt cx="0" cy="0"/>
        </a:xfrm>
      </p:grpSpPr>
      <p:sp>
        <p:nvSpPr>
          <p:cNvPr id="1910" name="Google Shape;1910;p27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pic>
        <p:nvPicPr>
          <p:cNvPr id="1911" name="Google Shape;1911;p277"/>
          <p:cNvPicPr preferRelativeResize="0"/>
          <p:nvPr/>
        </p:nvPicPr>
        <p:blipFill rotWithShape="1">
          <a:blip r:embed="rId3">
            <a:alphaModFix/>
          </a:blip>
          <a:srcRect b="0" l="0" r="0" t="0"/>
          <a:stretch/>
        </p:blipFill>
        <p:spPr>
          <a:xfrm>
            <a:off x="685800" y="1600200"/>
            <a:ext cx="8172450" cy="5029200"/>
          </a:xfrm>
          <a:prstGeom prst="rect">
            <a:avLst/>
          </a:prstGeom>
          <a:noFill/>
          <a:ln>
            <a:noFill/>
          </a:ln>
        </p:spPr>
      </p:pic>
    </p:spTree>
  </p:cSld>
  <p:clrMapOvr>
    <a:masterClrMapping/>
  </p:clrMapOvr>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5" name="Shape 1915"/>
        <p:cNvGrpSpPr/>
        <p:nvPr/>
      </p:nvGrpSpPr>
      <p:grpSpPr>
        <a:xfrm>
          <a:off x="0" y="0"/>
          <a:ext cx="0" cy="0"/>
          <a:chOff x="0" y="0"/>
          <a:chExt cx="0" cy="0"/>
        </a:xfrm>
      </p:grpSpPr>
      <p:sp>
        <p:nvSpPr>
          <p:cNvPr id="1916" name="Google Shape;1916;p27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pic>
        <p:nvPicPr>
          <p:cNvPr id="1917" name="Google Shape;1917;p278"/>
          <p:cNvPicPr preferRelativeResize="0"/>
          <p:nvPr/>
        </p:nvPicPr>
        <p:blipFill rotWithShape="1">
          <a:blip r:embed="rId3">
            <a:alphaModFix/>
          </a:blip>
          <a:srcRect b="0" l="0" r="0" t="0"/>
          <a:stretch/>
        </p:blipFill>
        <p:spPr>
          <a:xfrm>
            <a:off x="685800" y="1600200"/>
            <a:ext cx="8077200" cy="5029200"/>
          </a:xfrm>
          <a:prstGeom prst="rect">
            <a:avLst/>
          </a:prstGeom>
          <a:noFill/>
          <a:ln>
            <a:noFill/>
          </a:ln>
        </p:spPr>
      </p:pic>
    </p:spTree>
  </p:cSld>
  <p:clrMapOvr>
    <a:masterClrMapping/>
  </p:clrMapOvr>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1" name="Shape 1921"/>
        <p:cNvGrpSpPr/>
        <p:nvPr/>
      </p:nvGrpSpPr>
      <p:grpSpPr>
        <a:xfrm>
          <a:off x="0" y="0"/>
          <a:ext cx="0" cy="0"/>
          <a:chOff x="0" y="0"/>
          <a:chExt cx="0" cy="0"/>
        </a:xfrm>
      </p:grpSpPr>
      <p:sp>
        <p:nvSpPr>
          <p:cNvPr id="1922" name="Google Shape;1922;p27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923" name="Google Shape;1923;p279"/>
          <p:cNvSpPr txBox="1"/>
          <p:nvPr>
            <p:ph idx="1" type="body"/>
          </p:nvPr>
        </p:nvSpPr>
        <p:spPr>
          <a:xfrm>
            <a:off x="685800" y="1600200"/>
            <a:ext cx="80010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Card Layouts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 card layout consists of a stack of components.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Only one component can be seen at a time, but it is possible to switch between components.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When a card layout is created, the top component is visible.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Figure 22-13 illustrates a                            card layout.</a:t>
            </a:r>
            <a:endParaRPr/>
          </a:p>
          <a:p>
            <a:pPr indent="-120650" lvl="1" marL="74295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pic>
        <p:nvPicPr>
          <p:cNvPr id="1924" name="Google Shape;1924;p279"/>
          <p:cNvPicPr preferRelativeResize="0"/>
          <p:nvPr/>
        </p:nvPicPr>
        <p:blipFill rotWithShape="1">
          <a:blip r:embed="rId3">
            <a:alphaModFix/>
          </a:blip>
          <a:srcRect b="0" l="0" r="0" t="0"/>
          <a:stretch/>
        </p:blipFill>
        <p:spPr>
          <a:xfrm>
            <a:off x="5638800" y="4114800"/>
            <a:ext cx="3048000" cy="2362200"/>
          </a:xfrm>
          <a:prstGeom prst="rect">
            <a:avLst/>
          </a:prstGeom>
          <a:noFill/>
          <a:ln>
            <a:noFill/>
          </a:ln>
        </p:spPr>
      </p:pic>
    </p:spTree>
  </p:cSld>
  <p:clrMapOvr>
    <a:masterClrMapping/>
  </p:clrMapOvr>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8" name="Shape 1928"/>
        <p:cNvGrpSpPr/>
        <p:nvPr/>
      </p:nvGrpSpPr>
      <p:grpSpPr>
        <a:xfrm>
          <a:off x="0" y="0"/>
          <a:ext cx="0" cy="0"/>
          <a:chOff x="0" y="0"/>
          <a:chExt cx="0" cy="0"/>
        </a:xfrm>
      </p:grpSpPr>
      <p:sp>
        <p:nvSpPr>
          <p:cNvPr id="1929" name="Google Shape;1929;p28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930" name="Google Shape;1930;p280"/>
          <p:cNvSpPr txBox="1"/>
          <p:nvPr>
            <p:ph idx="1" type="body"/>
          </p:nvPr>
        </p:nvSpPr>
        <p:spPr>
          <a:xfrm>
            <a:off x="762000" y="1524000"/>
            <a:ext cx="77724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Panels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 panel is a container that can contain other components, including other panels.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Fancy graphical user interfaces </a:t>
            </a:r>
            <a:endParaRPr/>
          </a:p>
          <a:p>
            <a:pPr indent="-285750" lvl="1" marL="742950" marR="0" rtl="0" algn="l">
              <a:lnSpc>
                <a:spcPct val="100000"/>
              </a:lnSpc>
              <a:spcBef>
                <a:spcPts val="52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	can be built by </a:t>
            </a:r>
            <a:endParaRPr/>
          </a:p>
          <a:p>
            <a:pPr indent="-285750" lvl="1" marL="742950" marR="0" rtl="0" algn="l">
              <a:lnSpc>
                <a:spcPct val="100000"/>
              </a:lnSpc>
              <a:spcBef>
                <a:spcPts val="52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	combining panels </a:t>
            </a:r>
            <a:endParaRPr/>
          </a:p>
          <a:p>
            <a:pPr indent="-285750" lvl="1" marL="742950" marR="0" rtl="0" algn="l">
              <a:lnSpc>
                <a:spcPct val="100000"/>
              </a:lnSpc>
              <a:spcBef>
                <a:spcPts val="52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	and other </a:t>
            </a:r>
            <a:endParaRPr/>
          </a:p>
          <a:p>
            <a:pPr indent="-285750" lvl="1" marL="742950" marR="0" rtl="0" algn="l">
              <a:lnSpc>
                <a:spcPct val="100000"/>
              </a:lnSpc>
              <a:spcBef>
                <a:spcPts val="52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	components in </a:t>
            </a:r>
            <a:endParaRPr/>
          </a:p>
          <a:p>
            <a:pPr indent="-285750" lvl="1" marL="742950" marR="0" rtl="0" algn="l">
              <a:lnSpc>
                <a:spcPct val="100000"/>
              </a:lnSpc>
              <a:spcBef>
                <a:spcPts val="52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	an imaginative </a:t>
            </a:r>
            <a:endParaRPr/>
          </a:p>
          <a:p>
            <a:pPr indent="-285750" lvl="1" marL="742950" marR="0" rtl="0" algn="l">
              <a:lnSpc>
                <a:spcPct val="100000"/>
              </a:lnSpc>
              <a:spcBef>
                <a:spcPts val="52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	manner.</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pic>
        <p:nvPicPr>
          <p:cNvPr id="1931" name="Google Shape;1931;p280"/>
          <p:cNvPicPr preferRelativeResize="0"/>
          <p:nvPr/>
        </p:nvPicPr>
        <p:blipFill rotWithShape="1">
          <a:blip r:embed="rId3">
            <a:alphaModFix/>
          </a:blip>
          <a:srcRect b="0" l="0" r="0" t="0"/>
          <a:stretch/>
        </p:blipFill>
        <p:spPr>
          <a:xfrm>
            <a:off x="4343400" y="3581400"/>
            <a:ext cx="4373562" cy="2971800"/>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5" name="Shape 1935"/>
        <p:cNvGrpSpPr/>
        <p:nvPr/>
      </p:nvGrpSpPr>
      <p:grpSpPr>
        <a:xfrm>
          <a:off x="0" y="0"/>
          <a:ext cx="0" cy="0"/>
          <a:chOff x="0" y="0"/>
          <a:chExt cx="0" cy="0"/>
        </a:xfrm>
      </p:grpSpPr>
      <p:sp>
        <p:nvSpPr>
          <p:cNvPr id="1936" name="Google Shape;1936;p28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937" name="Google Shape;1937;p281"/>
          <p:cNvSpPr txBox="1"/>
          <p:nvPr>
            <p:ph idx="1" type="body"/>
          </p:nvPr>
        </p:nvSpPr>
        <p:spPr>
          <a:xfrm>
            <a:off x="685800" y="1676400"/>
            <a:ext cx="7848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Events and Components</a:t>
            </a:r>
            <a:endParaRPr/>
          </a:p>
          <a:p>
            <a:pPr indent="-342900" lvl="0" marL="342900" marR="0" rtl="0" algn="l">
              <a:lnSpc>
                <a:spcPct val="100000"/>
              </a:lnSpc>
              <a:spcBef>
                <a:spcPts val="100"/>
              </a:spcBef>
              <a:spcAft>
                <a:spcPts val="0"/>
              </a:spcAft>
              <a:buClr>
                <a:schemeClr val="dk1"/>
              </a:buClr>
              <a:buSzPts val="500"/>
              <a:buFont typeface="Tahoma"/>
              <a:buNone/>
            </a:pPr>
            <a:r>
              <a:t/>
            </a:r>
            <a:endParaRPr b="0" i="0" sz="5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We know that certain events can be associated with certain components.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For instance, the action event can be associated with buttons, and keyboard events can be associated with text fields.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Table 22-8 lists:</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three different classes of events</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their associated components</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conditions that trigger the events.</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1" name="Shape 1941"/>
        <p:cNvGrpSpPr/>
        <p:nvPr/>
      </p:nvGrpSpPr>
      <p:grpSpPr>
        <a:xfrm>
          <a:off x="0" y="0"/>
          <a:ext cx="0" cy="0"/>
          <a:chOff x="0" y="0"/>
          <a:chExt cx="0" cy="0"/>
        </a:xfrm>
      </p:grpSpPr>
      <p:sp>
        <p:nvSpPr>
          <p:cNvPr id="1942" name="Google Shape;1942;p28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22.6  Layouts</a:t>
            </a:r>
            <a:endParaRPr/>
          </a:p>
        </p:txBody>
      </p:sp>
      <p:sp>
        <p:nvSpPr>
          <p:cNvPr id="1943" name="Google Shape;1943;p282"/>
          <p:cNvSpPr txBox="1"/>
          <p:nvPr>
            <p:ph idx="1" type="body"/>
          </p:nvPr>
        </p:nvSpPr>
        <p:spPr>
          <a:xfrm>
            <a:off x="685800" y="1676400"/>
            <a:ext cx="78486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For example, the table indicates that the </a:t>
            </a:r>
            <a:r>
              <a:rPr b="0" i="0" lang="en-US" sz="2600" u="none" cap="none" strike="noStrike">
                <a:solidFill>
                  <a:schemeClr val="dk1"/>
                </a:solidFill>
                <a:latin typeface="Century Gothic"/>
                <a:ea typeface="Century Gothic"/>
                <a:cs typeface="Century Gothic"/>
                <a:sym typeface="Century Gothic"/>
              </a:rPr>
              <a:t>ActionEvent</a:t>
            </a:r>
            <a:r>
              <a:rPr b="0" i="0" lang="en-US" sz="2600" u="none" cap="none" strike="noStrike">
                <a:solidFill>
                  <a:schemeClr val="dk1"/>
                </a:solidFill>
                <a:latin typeface="Tahoma"/>
                <a:ea typeface="Tahoma"/>
                <a:cs typeface="Tahoma"/>
                <a:sym typeface="Tahoma"/>
              </a:rPr>
              <a:t>:</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is limited to: </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Buttons</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Lists</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menu items</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and text fields.</a:t>
            </a:r>
            <a:endParaRPr/>
          </a:p>
          <a:p>
            <a:pPr indent="-196850" lvl="3" marL="160020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can be triggered by: </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clicking a button</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double clicking an item in a list</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selecting a menu item</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or pressing the Enter key in a text field.</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7" name="Shape 1947"/>
        <p:cNvGrpSpPr/>
        <p:nvPr/>
      </p:nvGrpSpPr>
      <p:grpSpPr>
        <a:xfrm>
          <a:off x="0" y="0"/>
          <a:ext cx="0" cy="0"/>
          <a:chOff x="0" y="0"/>
          <a:chExt cx="0" cy="0"/>
        </a:xfrm>
      </p:grpSpPr>
      <p:sp>
        <p:nvSpPr>
          <p:cNvPr id="1948" name="Google Shape;1948;p28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22.7  Events</a:t>
            </a:r>
            <a:endParaRPr/>
          </a:p>
        </p:txBody>
      </p:sp>
      <p:pic>
        <p:nvPicPr>
          <p:cNvPr id="1949" name="Google Shape;1949;p283"/>
          <p:cNvPicPr preferRelativeResize="0"/>
          <p:nvPr/>
        </p:nvPicPr>
        <p:blipFill rotWithShape="1">
          <a:blip r:embed="rId3">
            <a:alphaModFix/>
          </a:blip>
          <a:srcRect b="0" l="0" r="0" t="0"/>
          <a:stretch/>
        </p:blipFill>
        <p:spPr>
          <a:xfrm>
            <a:off x="685800" y="1676400"/>
            <a:ext cx="8001000" cy="5029200"/>
          </a:xfrm>
          <a:prstGeom prst="rect">
            <a:avLst/>
          </a:prstGeom>
          <a:noFill/>
          <a:ln>
            <a:noFill/>
          </a:ln>
        </p:spPr>
      </p:pic>
    </p:spTree>
  </p:cSld>
  <p:clrMapOvr>
    <a:masterClrMapping/>
  </p:clrMapOvr>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3" name="Shape 1953"/>
        <p:cNvGrpSpPr/>
        <p:nvPr/>
      </p:nvGrpSpPr>
      <p:grpSpPr>
        <a:xfrm>
          <a:off x="0" y="0"/>
          <a:ext cx="0" cy="0"/>
          <a:chOff x="0" y="0"/>
          <a:chExt cx="0" cy="0"/>
        </a:xfrm>
      </p:grpSpPr>
      <p:sp>
        <p:nvSpPr>
          <p:cNvPr id="1954" name="Google Shape;1954;p28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22.7  Events</a:t>
            </a:r>
            <a:endParaRPr/>
          </a:p>
        </p:txBody>
      </p:sp>
      <p:pic>
        <p:nvPicPr>
          <p:cNvPr id="1955" name="Google Shape;1955;p284"/>
          <p:cNvPicPr preferRelativeResize="0"/>
          <p:nvPr/>
        </p:nvPicPr>
        <p:blipFill rotWithShape="1">
          <a:blip r:embed="rId3">
            <a:alphaModFix/>
          </a:blip>
          <a:srcRect b="0" l="0" r="0" t="0"/>
          <a:stretch/>
        </p:blipFill>
        <p:spPr>
          <a:xfrm>
            <a:off x="752475" y="2209800"/>
            <a:ext cx="8010525" cy="3200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3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19.4  Color</a:t>
            </a:r>
            <a:endParaRPr/>
          </a:p>
        </p:txBody>
      </p:sp>
      <p:pic>
        <p:nvPicPr>
          <p:cNvPr id="336" name="Google Shape;336;p33"/>
          <p:cNvPicPr preferRelativeResize="0"/>
          <p:nvPr/>
        </p:nvPicPr>
        <p:blipFill rotWithShape="1">
          <a:blip r:embed="rId3">
            <a:alphaModFix/>
          </a:blip>
          <a:srcRect b="0" l="0" r="0" t="0"/>
          <a:stretch/>
        </p:blipFill>
        <p:spPr>
          <a:xfrm>
            <a:off x="1371600" y="1676400"/>
            <a:ext cx="6477000" cy="4953000"/>
          </a:xfrm>
          <a:prstGeom prst="rect">
            <a:avLst/>
          </a:prstGeom>
          <a:noFill/>
          <a:ln>
            <a:noFill/>
          </a:ln>
        </p:spPr>
      </p:pic>
    </p:spTree>
  </p:cSld>
  <p:clrMapOvr>
    <a:masterClrMapping/>
  </p:clrMapOvr>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9" name="Shape 1959"/>
        <p:cNvGrpSpPr/>
        <p:nvPr/>
      </p:nvGrpSpPr>
      <p:grpSpPr>
        <a:xfrm>
          <a:off x="0" y="0"/>
          <a:ext cx="0" cy="0"/>
          <a:chOff x="0" y="0"/>
          <a:chExt cx="0" cy="0"/>
        </a:xfrm>
      </p:grpSpPr>
      <p:sp>
        <p:nvSpPr>
          <p:cNvPr id="1960" name="Google Shape;1960;p28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22.7  Events</a:t>
            </a:r>
            <a:endParaRPr/>
          </a:p>
        </p:txBody>
      </p:sp>
      <p:sp>
        <p:nvSpPr>
          <p:cNvPr id="1961" name="Google Shape;1961;p285"/>
          <p:cNvSpPr txBox="1"/>
          <p:nvPr>
            <p:ph idx="1" type="body"/>
          </p:nvPr>
        </p:nvSpPr>
        <p:spPr>
          <a:xfrm>
            <a:off x="685800" y="1676400"/>
            <a:ext cx="7848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Events and Listeners</a:t>
            </a:r>
            <a:endParaRPr/>
          </a:p>
          <a:p>
            <a:pPr indent="-342900" lvl="0" marL="342900" marR="0" rtl="0" algn="l">
              <a:lnSpc>
                <a:spcPct val="100000"/>
              </a:lnSpc>
              <a:spcBef>
                <a:spcPts val="100"/>
              </a:spcBef>
              <a:spcAft>
                <a:spcPts val="0"/>
              </a:spcAft>
              <a:buClr>
                <a:schemeClr val="dk1"/>
              </a:buClr>
              <a:buSzPts val="500"/>
              <a:buFont typeface="Tahoma"/>
              <a:buNone/>
            </a:pPr>
            <a:r>
              <a:t/>
            </a:r>
            <a:endParaRPr b="0" i="0" sz="5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An event is ignored unless the originating component has added a listener to handle the event.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Table 22-9 lists some events in AWT, their associated listeners, and how to add/remove these listeners.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Table 22-7 also lists the methods included in each listener interface.</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spTree>
  </p:cSld>
  <p:clrMapOvr>
    <a:masterClrMapping/>
  </p:clrMapOvr>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5" name="Shape 1965"/>
        <p:cNvGrpSpPr/>
        <p:nvPr/>
      </p:nvGrpSpPr>
      <p:grpSpPr>
        <a:xfrm>
          <a:off x="0" y="0"/>
          <a:ext cx="0" cy="0"/>
          <a:chOff x="0" y="0"/>
          <a:chExt cx="0" cy="0"/>
        </a:xfrm>
      </p:grpSpPr>
      <p:sp>
        <p:nvSpPr>
          <p:cNvPr id="1966" name="Google Shape;1966;p28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22.7  Events</a:t>
            </a:r>
            <a:endParaRPr/>
          </a:p>
        </p:txBody>
      </p:sp>
      <p:pic>
        <p:nvPicPr>
          <p:cNvPr id="1967" name="Google Shape;1967;p286"/>
          <p:cNvPicPr preferRelativeResize="0"/>
          <p:nvPr/>
        </p:nvPicPr>
        <p:blipFill rotWithShape="1">
          <a:blip r:embed="rId3">
            <a:alphaModFix/>
          </a:blip>
          <a:srcRect b="0" l="0" r="0" t="0"/>
          <a:stretch/>
        </p:blipFill>
        <p:spPr>
          <a:xfrm>
            <a:off x="609600" y="1600200"/>
            <a:ext cx="8391525" cy="4953000"/>
          </a:xfrm>
          <a:prstGeom prst="rect">
            <a:avLst/>
          </a:prstGeom>
          <a:noFill/>
          <a:ln>
            <a:noFill/>
          </a:ln>
        </p:spPr>
      </p:pic>
    </p:spTree>
  </p:cSld>
  <p:clrMapOvr>
    <a:masterClrMapping/>
  </p:clrMapOvr>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1" name="Shape 1971"/>
        <p:cNvGrpSpPr/>
        <p:nvPr/>
      </p:nvGrpSpPr>
      <p:grpSpPr>
        <a:xfrm>
          <a:off x="0" y="0"/>
          <a:ext cx="0" cy="0"/>
          <a:chOff x="0" y="0"/>
          <a:chExt cx="0" cy="0"/>
        </a:xfrm>
      </p:grpSpPr>
      <p:sp>
        <p:nvSpPr>
          <p:cNvPr id="1972" name="Google Shape;1972;p28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22.7  Events</a:t>
            </a:r>
            <a:endParaRPr/>
          </a:p>
        </p:txBody>
      </p:sp>
      <p:pic>
        <p:nvPicPr>
          <p:cNvPr id="1973" name="Google Shape;1973;p287"/>
          <p:cNvPicPr preferRelativeResize="0"/>
          <p:nvPr/>
        </p:nvPicPr>
        <p:blipFill rotWithShape="1">
          <a:blip r:embed="rId3">
            <a:alphaModFix/>
          </a:blip>
          <a:srcRect b="0" l="0" r="0" t="0"/>
          <a:stretch/>
        </p:blipFill>
        <p:spPr>
          <a:xfrm>
            <a:off x="533400" y="1752600"/>
            <a:ext cx="8229600" cy="4419600"/>
          </a:xfrm>
          <a:prstGeom prst="rect">
            <a:avLst/>
          </a:prstGeom>
          <a:noFill/>
          <a:ln>
            <a:noFill/>
          </a:ln>
        </p:spPr>
      </p:pic>
    </p:spTree>
  </p:cSld>
  <p:clrMapOvr>
    <a:masterClrMapping/>
  </p:clrMapOvr>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7" name="Shape 1977"/>
        <p:cNvGrpSpPr/>
        <p:nvPr/>
      </p:nvGrpSpPr>
      <p:grpSpPr>
        <a:xfrm>
          <a:off x="0" y="0"/>
          <a:ext cx="0" cy="0"/>
          <a:chOff x="0" y="0"/>
          <a:chExt cx="0" cy="0"/>
        </a:xfrm>
      </p:grpSpPr>
      <p:sp>
        <p:nvSpPr>
          <p:cNvPr id="1978" name="Google Shape;1978;p28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22.7  Events</a:t>
            </a:r>
            <a:endParaRPr/>
          </a:p>
        </p:txBody>
      </p:sp>
      <p:sp>
        <p:nvSpPr>
          <p:cNvPr id="1979" name="Google Shape;1979;p288"/>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Events and Their Methods</a:t>
            </a:r>
            <a:endParaRPr/>
          </a:p>
          <a:p>
            <a:pPr indent="-342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Table 22-10 lists several different classes of events and the most useful methods in each class:</a:t>
            </a:r>
            <a:endParaRPr/>
          </a:p>
        </p:txBody>
      </p:sp>
    </p:spTree>
  </p:cSld>
  <p:clrMapOvr>
    <a:masterClrMapping/>
  </p:clrMapOvr>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3" name="Shape 1983"/>
        <p:cNvGrpSpPr/>
        <p:nvPr/>
      </p:nvGrpSpPr>
      <p:grpSpPr>
        <a:xfrm>
          <a:off x="0" y="0"/>
          <a:ext cx="0" cy="0"/>
          <a:chOff x="0" y="0"/>
          <a:chExt cx="0" cy="0"/>
        </a:xfrm>
      </p:grpSpPr>
      <p:sp>
        <p:nvSpPr>
          <p:cNvPr id="1984" name="Google Shape;1984;p28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22.7  Events</a:t>
            </a:r>
            <a:endParaRPr/>
          </a:p>
        </p:txBody>
      </p:sp>
      <p:pic>
        <p:nvPicPr>
          <p:cNvPr id="1985" name="Google Shape;1985;p289"/>
          <p:cNvPicPr preferRelativeResize="0"/>
          <p:nvPr/>
        </p:nvPicPr>
        <p:blipFill rotWithShape="1">
          <a:blip r:embed="rId3">
            <a:alphaModFix/>
          </a:blip>
          <a:srcRect b="0" l="0" r="0" t="0"/>
          <a:stretch/>
        </p:blipFill>
        <p:spPr>
          <a:xfrm>
            <a:off x="533400" y="1600200"/>
            <a:ext cx="8305800" cy="5029200"/>
          </a:xfrm>
          <a:prstGeom prst="rect">
            <a:avLst/>
          </a:prstGeom>
          <a:noFill/>
          <a:ln>
            <a:noFill/>
          </a:ln>
        </p:spPr>
      </p:pic>
    </p:spTree>
  </p:cSld>
  <p:clrMapOvr>
    <a:masterClrMapping/>
  </p:clrMapOvr>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9" name="Shape 1989"/>
        <p:cNvGrpSpPr/>
        <p:nvPr/>
      </p:nvGrpSpPr>
      <p:grpSpPr>
        <a:xfrm>
          <a:off x="0" y="0"/>
          <a:ext cx="0" cy="0"/>
          <a:chOff x="0" y="0"/>
          <a:chExt cx="0" cy="0"/>
        </a:xfrm>
      </p:grpSpPr>
      <p:sp>
        <p:nvSpPr>
          <p:cNvPr id="1990" name="Google Shape;1990;p29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1991" name="Google Shape;1991;p290"/>
          <p:cNvSpPr txBox="1"/>
          <p:nvPr>
            <p:ph idx="1" type="body"/>
          </p:nvPr>
        </p:nvSpPr>
        <p:spPr>
          <a:xfrm>
            <a:off x="381000" y="1676400"/>
            <a:ext cx="82296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Dialogs are like frames in many ways, but with two important exceptions: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A dialog can be </a:t>
            </a:r>
            <a:r>
              <a:rPr b="1" i="1" lang="en-US" sz="2400" u="none" cap="none" strike="noStrike">
                <a:solidFill>
                  <a:schemeClr val="dk1"/>
                </a:solidFill>
                <a:latin typeface="Tahoma"/>
                <a:ea typeface="Tahoma"/>
                <a:cs typeface="Tahoma"/>
                <a:sym typeface="Tahoma"/>
              </a:rPr>
              <a:t>modal:</a:t>
            </a:r>
            <a:endParaRPr/>
          </a:p>
          <a:p>
            <a:pPr indent="-228600" lvl="3" marL="16002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it can prevent the user from accessing the rest of the application before quitting the dialog</a:t>
            </a:r>
            <a:endParaRPr/>
          </a:p>
          <a:p>
            <a:pPr indent="-165100" lvl="3" marL="16002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hlink"/>
              </a:buClr>
              <a:buSzPts val="2280"/>
              <a:buFont typeface="Noto Sans Symbols"/>
              <a:buAutoNum type="arabicPeriod"/>
            </a:pPr>
            <a:r>
              <a:rPr b="0" i="0" lang="en-US" sz="2400" u="none" cap="none" strike="noStrike">
                <a:solidFill>
                  <a:schemeClr val="dk1"/>
                </a:solidFill>
                <a:latin typeface="Tahoma"/>
                <a:ea typeface="Tahoma"/>
                <a:cs typeface="Tahoma"/>
                <a:sym typeface="Tahoma"/>
              </a:rPr>
              <a:t>A dialog must have a parent - that is, a frame to which it can refer after it is created.</a:t>
            </a:r>
            <a:endParaRPr/>
          </a:p>
          <a:p>
            <a:pPr indent="-168275" lvl="2" marL="1143000" marR="0" rtl="0" algn="l">
              <a:lnSpc>
                <a:spcPct val="100000"/>
              </a:lnSpc>
              <a:spcBef>
                <a:spcPts val="200"/>
              </a:spcBef>
              <a:spcAft>
                <a:spcPts val="0"/>
              </a:spcAft>
              <a:buClr>
                <a:schemeClr val="hlink"/>
              </a:buClr>
              <a:buSzPts val="950"/>
              <a:buFont typeface="Noto Sans Symbols"/>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A dialog can also have a title. </a:t>
            </a:r>
            <a:endParaRPr/>
          </a:p>
        </p:txBody>
      </p:sp>
    </p:spTree>
  </p:cSld>
  <p:clrMapOvr>
    <a:masterClrMapping/>
  </p:clrMapOvr>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5" name="Shape 1995"/>
        <p:cNvGrpSpPr/>
        <p:nvPr/>
      </p:nvGrpSpPr>
      <p:grpSpPr>
        <a:xfrm>
          <a:off x="0" y="0"/>
          <a:ext cx="0" cy="0"/>
          <a:chOff x="0" y="0"/>
          <a:chExt cx="0" cy="0"/>
        </a:xfrm>
      </p:grpSpPr>
      <p:sp>
        <p:nvSpPr>
          <p:cNvPr id="1996" name="Google Shape;1996;p29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1997" name="Google Shape;1997;p291"/>
          <p:cNvSpPr txBox="1"/>
          <p:nvPr>
            <p:ph idx="1" type="body"/>
          </p:nvPr>
        </p:nvSpPr>
        <p:spPr>
          <a:xfrm>
            <a:off x="381000" y="1981200"/>
            <a:ext cx="8229600" cy="3429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There are several constructors that allow the programmer to specify these attributes:</a:t>
            </a:r>
            <a:endParaRPr/>
          </a:p>
        </p:txBody>
      </p:sp>
      <p:sp>
        <p:nvSpPr>
          <p:cNvPr id="1998" name="Google Shape;1998;p291"/>
          <p:cNvSpPr txBox="1"/>
          <p:nvPr/>
        </p:nvSpPr>
        <p:spPr>
          <a:xfrm>
            <a:off x="1066800" y="3352800"/>
            <a:ext cx="7391400" cy="19177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public JDialog (JFrame parent, String title, boolean modal)</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public JDialog (JFrame parent, String title)</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public JDialog (JFrame parent, boolean modal)</a:t>
            </a:r>
            <a:endParaRPr/>
          </a:p>
          <a:p>
            <a:pPr indent="0" lvl="0" marL="0" marR="0" rtl="0" algn="l">
              <a:lnSpc>
                <a:spcPct val="100000"/>
              </a:lnSpc>
              <a:spcBef>
                <a:spcPts val="0"/>
              </a:spcBef>
              <a:spcAft>
                <a:spcPts val="0"/>
              </a:spcAft>
              <a:buClr>
                <a:srgbClr val="E44C22"/>
              </a:buClr>
              <a:buSzPts val="2400"/>
              <a:buFont typeface="Tahoma"/>
              <a:buNone/>
            </a:pPr>
            <a:r>
              <a:rPr b="0" i="0" lang="en-US" sz="2400" u="none">
                <a:solidFill>
                  <a:srgbClr val="E44C22"/>
                </a:solidFill>
                <a:latin typeface="Tahoma"/>
                <a:ea typeface="Tahoma"/>
                <a:cs typeface="Tahoma"/>
                <a:sym typeface="Tahoma"/>
              </a:rPr>
              <a:t>public JDialog (JFrame parent)</a:t>
            </a:r>
            <a:r>
              <a:rPr b="0" i="0" lang="en-US" sz="110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2" name="Shape 2002"/>
        <p:cNvGrpSpPr/>
        <p:nvPr/>
      </p:nvGrpSpPr>
      <p:grpSpPr>
        <a:xfrm>
          <a:off x="0" y="0"/>
          <a:ext cx="0" cy="0"/>
          <a:chOff x="0" y="0"/>
          <a:chExt cx="0" cy="0"/>
        </a:xfrm>
      </p:grpSpPr>
      <p:sp>
        <p:nvSpPr>
          <p:cNvPr id="2003" name="Google Shape;2003;p29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04" name="Google Shape;2004;p292"/>
          <p:cNvSpPr txBox="1"/>
          <p:nvPr>
            <p:ph idx="1" type="body"/>
          </p:nvPr>
        </p:nvSpPr>
        <p:spPr>
          <a:xfrm>
            <a:off x="381000" y="1600200"/>
            <a:ext cx="82296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programmer must use Swing and AWT to lay out a dialog's window objects and set up their listeners just as with frames.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show how this is done, we redo the dialog example presented in Lesson 10. </a:t>
            </a:r>
            <a:endParaRPr/>
          </a:p>
          <a:p>
            <a:pPr indent="-254000" lvl="1" marL="742950" marR="0" rtl="0" algn="l">
              <a:lnSpc>
                <a:spcPct val="100000"/>
              </a:lnSpc>
              <a:spcBef>
                <a:spcPts val="100"/>
              </a:spcBef>
              <a:spcAft>
                <a:spcPts val="0"/>
              </a:spcAft>
              <a:buClr>
                <a:schemeClr val="dk1"/>
              </a:buClr>
              <a:buSzPts val="500"/>
              <a:buFont typeface="Tahoma"/>
              <a:buNone/>
            </a:pPr>
            <a:r>
              <a:t/>
            </a:r>
            <a:endParaRPr b="0" i="0" sz="5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interface of </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the revised </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dialog is shown </a:t>
            </a:r>
            <a:endParaRPr/>
          </a:p>
          <a:p>
            <a:pPr indent="-285750" lvl="1" marL="742950" marR="0" rtl="0" algn="l">
              <a:lnSpc>
                <a:spcPct val="100000"/>
              </a:lnSpc>
              <a:spcBef>
                <a:spcPts val="560"/>
              </a:spcBef>
              <a:spcAft>
                <a:spcPts val="0"/>
              </a:spcAft>
              <a:buClr>
                <a:schemeClr val="dk1"/>
              </a:buClr>
              <a:buSzPts val="2800"/>
              <a:buFont typeface="Tahoma"/>
              <a:buNone/>
            </a:pPr>
            <a:r>
              <a:rPr b="0" i="0" lang="en-US" sz="2800" u="none" cap="none" strike="noStrike">
                <a:solidFill>
                  <a:schemeClr val="dk1"/>
                </a:solidFill>
                <a:latin typeface="Tahoma"/>
                <a:ea typeface="Tahoma"/>
                <a:cs typeface="Tahoma"/>
                <a:sym typeface="Tahoma"/>
              </a:rPr>
              <a:t>	in Figure 22-15.</a:t>
            </a:r>
            <a:endParaRPr/>
          </a:p>
        </p:txBody>
      </p:sp>
      <p:pic>
        <p:nvPicPr>
          <p:cNvPr id="2005" name="Google Shape;2005;p292"/>
          <p:cNvPicPr preferRelativeResize="0"/>
          <p:nvPr/>
        </p:nvPicPr>
        <p:blipFill rotWithShape="1">
          <a:blip r:embed="rId3">
            <a:alphaModFix/>
          </a:blip>
          <a:srcRect b="0" l="0" r="0" t="0"/>
          <a:stretch/>
        </p:blipFill>
        <p:spPr>
          <a:xfrm>
            <a:off x="4495800" y="4267200"/>
            <a:ext cx="3810000" cy="2286000"/>
          </a:xfrm>
          <a:prstGeom prst="rect">
            <a:avLst/>
          </a:prstGeom>
          <a:noFill/>
          <a:ln>
            <a:noFill/>
          </a:ln>
        </p:spPr>
      </p:pic>
    </p:spTree>
  </p:cSld>
  <p:clrMapOvr>
    <a:masterClrMapping/>
  </p:clrMapOvr>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9" name="Shape 2009"/>
        <p:cNvGrpSpPr/>
        <p:nvPr/>
      </p:nvGrpSpPr>
      <p:grpSpPr>
        <a:xfrm>
          <a:off x="0" y="0"/>
          <a:ext cx="0" cy="0"/>
          <a:chOff x="0" y="0"/>
          <a:chExt cx="0" cy="0"/>
        </a:xfrm>
      </p:grpSpPr>
      <p:sp>
        <p:nvSpPr>
          <p:cNvPr id="2010" name="Google Shape;2010;p29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11" name="Google Shape;2011;p293"/>
          <p:cNvSpPr txBox="1"/>
          <p:nvPr>
            <p:ph idx="1" type="body"/>
          </p:nvPr>
        </p:nvSpPr>
        <p:spPr>
          <a:xfrm>
            <a:off x="533400" y="1524000"/>
            <a:ext cx="8077200" cy="4495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Following is the portion of the of the application's main interface class that involves the use of the dialog.</a:t>
            </a:r>
            <a:endParaRPr/>
          </a:p>
        </p:txBody>
      </p:sp>
      <p:sp>
        <p:nvSpPr>
          <p:cNvPr id="2012" name="Google Shape;2012;p293"/>
          <p:cNvSpPr txBox="1"/>
          <p:nvPr/>
        </p:nvSpPr>
        <p:spPr>
          <a:xfrm>
            <a:off x="762000" y="2411412"/>
            <a:ext cx="7848600" cy="51165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private void add(){</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//Adds a new student.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  Preconditions  -- none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  Postconditions -- if the user cancels the dialog, then no change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                 -- else the new student is selected</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                      she is added to the end of the student list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                      her name is added to the end of the name list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                      her info is displayed</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                      she becomes the selected item in both lists</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Student tempStu = new Student();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StudentDialog studentDialog</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 new StudentDialog (this, tempStu);</a:t>
            </a:r>
            <a:endParaRPr/>
          </a:p>
        </p:txBody>
      </p:sp>
    </p:spTree>
  </p:cSld>
  <p:clrMapOvr>
    <a:masterClrMapping/>
  </p:clrMapOvr>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6" name="Shape 2016"/>
        <p:cNvGrpSpPr/>
        <p:nvPr/>
      </p:nvGrpSpPr>
      <p:grpSpPr>
        <a:xfrm>
          <a:off x="0" y="0"/>
          <a:ext cx="0" cy="0"/>
          <a:chOff x="0" y="0"/>
          <a:chExt cx="0" cy="0"/>
        </a:xfrm>
      </p:grpSpPr>
      <p:sp>
        <p:nvSpPr>
          <p:cNvPr id="2017" name="Google Shape;2017;p29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18" name="Google Shape;2018;p294"/>
          <p:cNvSpPr txBox="1"/>
          <p:nvPr/>
        </p:nvSpPr>
        <p:spPr>
          <a:xfrm>
            <a:off x="762000" y="2209800"/>
            <a:ext cx="8001000" cy="44735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studentDialog.show();</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if (studentDialog.getDlgCloseIndicator().equals ("OK")){</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String message = model.add (tempStu);</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if (message != null){</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messageBox(message);</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return;</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model.setCurrentStudent(tempStu.getName());</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displayCurrentStudent();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3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19.4  Color</a:t>
            </a:r>
            <a:endParaRPr/>
          </a:p>
        </p:txBody>
      </p:sp>
      <p:pic>
        <p:nvPicPr>
          <p:cNvPr id="342" name="Google Shape;342;p34"/>
          <p:cNvPicPr preferRelativeResize="0"/>
          <p:nvPr/>
        </p:nvPicPr>
        <p:blipFill rotWithShape="1">
          <a:blip r:embed="rId3">
            <a:alphaModFix/>
          </a:blip>
          <a:srcRect b="0" l="0" r="0" t="0"/>
          <a:stretch/>
        </p:blipFill>
        <p:spPr>
          <a:xfrm>
            <a:off x="914400" y="2209800"/>
            <a:ext cx="7513637" cy="1765300"/>
          </a:xfrm>
          <a:prstGeom prst="rect">
            <a:avLst/>
          </a:prstGeom>
          <a:noFill/>
          <a:ln>
            <a:noFill/>
          </a:ln>
        </p:spPr>
      </p:pic>
    </p:spTree>
  </p:cSld>
  <p:clrMapOvr>
    <a:masterClrMapping/>
  </p:clrMapOvr>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2" name="Shape 2022"/>
        <p:cNvGrpSpPr/>
        <p:nvPr/>
      </p:nvGrpSpPr>
      <p:grpSpPr>
        <a:xfrm>
          <a:off x="0" y="0"/>
          <a:ext cx="0" cy="0"/>
          <a:chOff x="0" y="0"/>
          <a:chExt cx="0" cy="0"/>
        </a:xfrm>
      </p:grpSpPr>
      <p:sp>
        <p:nvSpPr>
          <p:cNvPr id="2023" name="Google Shape;2023;p29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24" name="Google Shape;2024;p295"/>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Below is a listing of the revised dialog class:</a:t>
            </a:r>
            <a:endParaRPr/>
          </a:p>
          <a:p>
            <a:pPr indent="-342900" lvl="0" marL="342900" marR="0" rtl="0" algn="l">
              <a:lnSpc>
                <a:spcPct val="100000"/>
              </a:lnSpc>
              <a:spcBef>
                <a:spcPts val="44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We use Swing and AWT directly.</a:t>
            </a:r>
            <a:endParaRPr/>
          </a:p>
          <a:p>
            <a:pPr indent="-203200" lvl="0" marL="342900" marR="0" rtl="0" algn="l">
              <a:lnSpc>
                <a:spcPct val="100000"/>
              </a:lnSpc>
              <a:spcBef>
                <a:spcPts val="440"/>
              </a:spcBef>
              <a:spcAft>
                <a:spcPts val="0"/>
              </a:spcAft>
              <a:buClr>
                <a:schemeClr val="dk1"/>
              </a:buClr>
              <a:buSzPts val="2200"/>
              <a:buFont typeface="Tahoma"/>
              <a:buNone/>
            </a:pPr>
            <a:r>
              <a:t/>
            </a:r>
            <a:endParaRPr b="0" i="0" sz="2200" u="none">
              <a:solidFill>
                <a:schemeClr val="dk1"/>
              </a:solidFill>
              <a:latin typeface="Tahoma"/>
              <a:ea typeface="Tahoma"/>
              <a:cs typeface="Tahoma"/>
              <a:sym typeface="Tahoma"/>
            </a:endParaRPr>
          </a:p>
        </p:txBody>
      </p:sp>
      <p:sp>
        <p:nvSpPr>
          <p:cNvPr id="2025" name="Google Shape;2025;p295"/>
          <p:cNvSpPr txBox="1"/>
          <p:nvPr/>
        </p:nvSpPr>
        <p:spPr>
          <a:xfrm>
            <a:off x="762000" y="2438400"/>
            <a:ext cx="7924800" cy="420687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StudentDialog.java</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1) This is the dialog for the student test scores program.</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2) It displays the student passed to it.</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3) The user can then change the data in the dialog's window.</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4) If the user clicks the OK button, the student is updated with</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the data in the window.</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5) If the user clicks the Cancel button, the dialog closes and returns</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without modifying the student.</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import javax.swing.*;</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import java.awt.*;</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import java.awt.event.*;</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public class </a:t>
            </a:r>
            <a:r>
              <a:rPr b="1" i="0" lang="en-US" sz="1500" u="none">
                <a:solidFill>
                  <a:schemeClr val="dk1"/>
                </a:solidFill>
                <a:latin typeface="Courier New"/>
                <a:ea typeface="Courier New"/>
                <a:cs typeface="Courier New"/>
                <a:sym typeface="Courier New"/>
              </a:rPr>
              <a:t>StudentDialog</a:t>
            </a:r>
            <a:r>
              <a:rPr b="0" i="0" lang="en-US" sz="1500" u="none">
                <a:solidFill>
                  <a:schemeClr val="dk1"/>
                </a:solidFill>
                <a:latin typeface="Courier New"/>
                <a:ea typeface="Courier New"/>
                <a:cs typeface="Courier New"/>
                <a:sym typeface="Courier New"/>
              </a:rPr>
              <a:t> extends JDialog</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implements ActionListener{</a:t>
            </a:r>
            <a:endParaRPr/>
          </a:p>
        </p:txBody>
      </p:sp>
    </p:spTree>
  </p:cSld>
  <p:clrMapOvr>
    <a:masterClrMapping/>
  </p:clrMapOvr>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9" name="Shape 2029"/>
        <p:cNvGrpSpPr/>
        <p:nvPr/>
      </p:nvGrpSpPr>
      <p:grpSpPr>
        <a:xfrm>
          <a:off x="0" y="0"/>
          <a:ext cx="0" cy="0"/>
          <a:chOff x="0" y="0"/>
          <a:chExt cx="0" cy="0"/>
        </a:xfrm>
      </p:grpSpPr>
      <p:sp>
        <p:nvSpPr>
          <p:cNvPr id="2030" name="Google Shape;2030;p29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31" name="Google Shape;2031;p296"/>
          <p:cNvSpPr txBox="1"/>
          <p:nvPr/>
        </p:nvSpPr>
        <p:spPr>
          <a:xfrm>
            <a:off x="685800" y="2438400"/>
            <a:ext cx="8001000" cy="329247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//Window objects</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private JLabel nameLabel, test1Label, test2Label, test3Label;</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private JTextField nameField, test1Field, test2Field, test3Field;</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private JButton btnOK, btnCancel;</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//Instance variables</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private Student student;       //The student being modified</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private String closeIndicator; //The dialog close indicator</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public StudentDialog (JFrame f, Student stu){</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//Constructor</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  Preconditions  -- the input parameters are not null</a:t>
            </a:r>
            <a:endParaRPr/>
          </a:p>
        </p:txBody>
      </p:sp>
    </p:spTree>
  </p:cSld>
  <p:clrMapOvr>
    <a:masterClrMapping/>
  </p:clrMapOvr>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5" name="Shape 2035"/>
        <p:cNvGrpSpPr/>
        <p:nvPr/>
      </p:nvGrpSpPr>
      <p:grpSpPr>
        <a:xfrm>
          <a:off x="0" y="0"/>
          <a:ext cx="0" cy="0"/>
          <a:chOff x="0" y="0"/>
          <a:chExt cx="0" cy="0"/>
        </a:xfrm>
      </p:grpSpPr>
      <p:sp>
        <p:nvSpPr>
          <p:cNvPr id="2036" name="Google Shape;2036;p29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37" name="Google Shape;2037;p297"/>
          <p:cNvSpPr txBox="1"/>
          <p:nvPr/>
        </p:nvSpPr>
        <p:spPr>
          <a:xfrm>
            <a:off x="381000" y="1828800"/>
            <a:ext cx="8534400" cy="385603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urier New"/>
              <a:buNone/>
            </a:pPr>
            <a:r>
              <a:rPr b="0" i="0" lang="en-US" sz="2200" u="none">
                <a:solidFill>
                  <a:schemeClr val="dk1"/>
                </a:solidFill>
                <a:latin typeface="Courier New"/>
                <a:ea typeface="Courier New"/>
                <a:cs typeface="Courier New"/>
                <a:sym typeface="Courier New"/>
              </a:rPr>
              <a:t>   </a:t>
            </a:r>
            <a:r>
              <a:rPr b="0" i="0" lang="en-US" sz="1500" u="none">
                <a:solidFill>
                  <a:schemeClr val="dk1"/>
                </a:solidFill>
                <a:latin typeface="Courier New"/>
                <a:ea typeface="Courier New"/>
                <a:cs typeface="Courier New"/>
                <a:sym typeface="Courier New"/>
              </a:rPr>
              <a:t>//  Postconditions -- the dialog's window is initialized</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                 -- the student variable is set</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                 -- the student's data are displayed in the</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                    dialog's window</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//Housekeeping required in every modal dialog</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super (f, true);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//Set the dialog's size and title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setSize (250,150);</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setTitle ("Student Dialog");</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//Set the dialog's default value for the close indicator to Cancel.</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//If the user closes the dialog without clicking either the OK or</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//Cancel button, the default takes effect.</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setDlgCloseIndicator ("Cancel");</a:t>
            </a:r>
            <a:endParaRPr/>
          </a:p>
        </p:txBody>
      </p:sp>
    </p:spTree>
  </p:cSld>
  <p:clrMapOvr>
    <a:masterClrMapping/>
  </p:clrMapOvr>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1" name="Shape 2041"/>
        <p:cNvGrpSpPr/>
        <p:nvPr/>
      </p:nvGrpSpPr>
      <p:grpSpPr>
        <a:xfrm>
          <a:off x="0" y="0"/>
          <a:ext cx="0" cy="0"/>
          <a:chOff x="0" y="0"/>
          <a:chExt cx="0" cy="0"/>
        </a:xfrm>
      </p:grpSpPr>
      <p:sp>
        <p:nvSpPr>
          <p:cNvPr id="2042" name="Google Shape;2042;p29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43" name="Google Shape;2043;p298"/>
          <p:cNvSpPr txBox="1"/>
          <p:nvPr/>
        </p:nvSpPr>
        <p:spPr>
          <a:xfrm>
            <a:off x="685800" y="2209800"/>
            <a:ext cx="7924800" cy="3703637"/>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r>
              <a:rPr b="0" i="0" lang="en-US" sz="1200" u="none">
                <a:solidFill>
                  <a:schemeClr val="dk1"/>
                </a:solidFill>
                <a:latin typeface="Courier New"/>
                <a:ea typeface="Courier New"/>
                <a:cs typeface="Courier New"/>
                <a:sym typeface="Courier New"/>
              </a:rPr>
              <a:t>//Save the student reference and display the student data in the</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//dialog's window.</a:t>
            </a:r>
            <a:endParaRPr b="0" i="0" sz="12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student = stu;</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 Instantiate the window objects</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nameLabel  = new JLabel("Name");</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test1Label = new JLabel("Test 1");</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test2Label = new JLabel("Test 2");</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test3Label = new JLabel("Test 3");</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nameField  = new JTextField(12);</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test1Field = new JTextField(3);</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test2Field = new JTextField(3);</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test3Field = new JTextField(3);</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btnOK     = new JButton("OK");</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Courier New"/>
              <a:buNone/>
            </a:pPr>
            <a:r>
              <a:rPr b="0" i="0" lang="en-US" sz="1500" u="none">
                <a:solidFill>
                  <a:schemeClr val="dk1"/>
                </a:solidFill>
                <a:latin typeface="Courier New"/>
                <a:ea typeface="Courier New"/>
                <a:cs typeface="Courier New"/>
                <a:sym typeface="Courier New"/>
              </a:rPr>
              <a:t>      btnCancel = new JButton("Cancel");</a:t>
            </a:r>
            <a:endParaRPr b="0" i="0" sz="15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500" u="none">
              <a:solidFill>
                <a:schemeClr val="dk1"/>
              </a:solidFill>
              <a:latin typeface="Arial"/>
              <a:ea typeface="Arial"/>
              <a:cs typeface="Arial"/>
              <a:sym typeface="Arial"/>
            </a:endParaRPr>
          </a:p>
        </p:txBody>
      </p:sp>
    </p:spTree>
  </p:cSld>
  <p:clrMapOvr>
    <a:masterClrMapping/>
  </p:clrMapOvr>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7" name="Shape 2047"/>
        <p:cNvGrpSpPr/>
        <p:nvPr/>
      </p:nvGrpSpPr>
      <p:grpSpPr>
        <a:xfrm>
          <a:off x="0" y="0"/>
          <a:ext cx="0" cy="0"/>
          <a:chOff x="0" y="0"/>
          <a:chExt cx="0" cy="0"/>
        </a:xfrm>
      </p:grpSpPr>
      <p:sp>
        <p:nvSpPr>
          <p:cNvPr id="2048" name="Google Shape;2048;p29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49" name="Google Shape;2049;p299"/>
          <p:cNvSpPr txBox="1"/>
          <p:nvPr/>
        </p:nvSpPr>
        <p:spPr>
          <a:xfrm>
            <a:off x="685800" y="1905000"/>
            <a:ext cx="8001000" cy="449262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Add the window objects to the appropriate layout</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JPanel labelPanel = new JPanel(new GridLayout(4, 1));</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JPanel fieldPanel = new JPanel(new GridLayout(4, 1));</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JPanel buttonPanel = new JPanel();</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Container mainWindow = getContentPane();</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mainWindow.add("West", labelPanel);</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mainWindow.add("East", fieldPanel);</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mainWindow.add("South", buttonPanel);</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labelPanel.add(nameLabel);</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labelPanel.add(test1Label);</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labelPanel.add(test2Label);</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labelPanel.add(test3Label);</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fieldPanel.add(nameField);</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fieldPanel.add(test1Field);</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fieldPanel.add(test2Field);</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fieldPanel.add(test3Field);</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buttonPanel.add(btnOK);</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buttonPanel.add(btnCancel);</a:t>
            </a:r>
            <a:endParaRPr/>
          </a:p>
        </p:txBody>
      </p:sp>
    </p:spTree>
  </p:cSld>
  <p:clrMapOvr>
    <a:masterClrMapping/>
  </p:clrMapOvr>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3" name="Shape 2053"/>
        <p:cNvGrpSpPr/>
        <p:nvPr/>
      </p:nvGrpSpPr>
      <p:grpSpPr>
        <a:xfrm>
          <a:off x="0" y="0"/>
          <a:ext cx="0" cy="0"/>
          <a:chOff x="0" y="0"/>
          <a:chExt cx="0" cy="0"/>
        </a:xfrm>
      </p:grpSpPr>
      <p:sp>
        <p:nvSpPr>
          <p:cNvPr id="2054" name="Google Shape;2054;p30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55" name="Google Shape;2055;p300"/>
          <p:cNvSpPr txBox="1"/>
          <p:nvPr/>
        </p:nvSpPr>
        <p:spPr>
          <a:xfrm>
            <a:off x="762000" y="2286000"/>
            <a:ext cx="8001000" cy="344487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 Add the action listeners to the buttons</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btnOK.addActionListener(this);</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btnCancel.addActionListener(this);</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 Display the student's information</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nameField.setText (student.getName());</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test1Field.setText("" + student.getScore(1));</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test2Field.setText("" + student.getScore(2));</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test3Field.setText("" + student.getScore(3));</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a:t>
            </a:r>
            <a:endParaRPr/>
          </a:p>
        </p:txBody>
      </p:sp>
    </p:spTree>
  </p:cSld>
  <p:clrMapOvr>
    <a:masterClrMapping/>
  </p:clrMapOvr>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9" name="Shape 2059"/>
        <p:cNvGrpSpPr/>
        <p:nvPr/>
      </p:nvGrpSpPr>
      <p:grpSpPr>
        <a:xfrm>
          <a:off x="0" y="0"/>
          <a:ext cx="0" cy="0"/>
          <a:chOff x="0" y="0"/>
          <a:chExt cx="0" cy="0"/>
        </a:xfrm>
      </p:grpSpPr>
      <p:sp>
        <p:nvSpPr>
          <p:cNvPr id="2060" name="Google Shape;2060;p30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61" name="Google Shape;2061;p301"/>
          <p:cNvSpPr txBox="1"/>
          <p:nvPr/>
        </p:nvSpPr>
        <p:spPr>
          <a:xfrm>
            <a:off x="685800" y="2362200"/>
            <a:ext cx="8153400" cy="327025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void actionPerformed (ActionEvent e){</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//Responds to the OK and Cancel buttons.</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Preconditions  -- one of the two buttons has been clicked</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Postconditions -- if the Cancel button then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the student is not modified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the close indicator equals Cancel</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the dialog is closed</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control returns to the caller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 if the OK button then</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the student is modified</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the close indicator equals OK</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the dialog is closed</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control returns to the caller </a:t>
            </a:r>
            <a:endParaRPr/>
          </a:p>
        </p:txBody>
      </p:sp>
    </p:spTree>
  </p:cSld>
  <p:clrMapOvr>
    <a:masterClrMapping/>
  </p:clrMapOvr>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5" name="Shape 2065"/>
        <p:cNvGrpSpPr/>
        <p:nvPr/>
      </p:nvGrpSpPr>
      <p:grpSpPr>
        <a:xfrm>
          <a:off x="0" y="0"/>
          <a:ext cx="0" cy="0"/>
          <a:chOff x="0" y="0"/>
          <a:chExt cx="0" cy="0"/>
        </a:xfrm>
      </p:grpSpPr>
      <p:sp>
        <p:nvSpPr>
          <p:cNvPr id="2066" name="Google Shape;2066;p30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67" name="Google Shape;2067;p302"/>
          <p:cNvSpPr txBox="1"/>
          <p:nvPr/>
        </p:nvSpPr>
        <p:spPr>
          <a:xfrm>
            <a:off x="685800" y="2133600"/>
            <a:ext cx="8077200" cy="400367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//Get the data from the screen</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String name = nameField.getText();</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int score1 = new Integer(test1Field.getText()).intValue();</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int score2 = new Integer(test2Field.getText()).intValue();</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int score3 = new Integer(test3Field.getText()).intValue();</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String   validationErrors;</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Get the button in which the click occurred</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JButton buttonObj = (JButton) e.getSource();</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if (buttonObj == btnCancel)               //Cancel button</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//Close the dialog and return to the caller</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dispose();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else{                                    //OK button</a:t>
            </a:r>
            <a:endParaRPr/>
          </a:p>
        </p:txBody>
      </p:sp>
    </p:spTree>
  </p:cSld>
  <p:clrMapOvr>
    <a:masterClrMapping/>
  </p:clrMapOvr>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1" name="Shape 2071"/>
        <p:cNvGrpSpPr/>
        <p:nvPr/>
      </p:nvGrpSpPr>
      <p:grpSpPr>
        <a:xfrm>
          <a:off x="0" y="0"/>
          <a:ext cx="0" cy="0"/>
          <a:chOff x="0" y="0"/>
          <a:chExt cx="0" cy="0"/>
        </a:xfrm>
      </p:grpSpPr>
      <p:sp>
        <p:nvSpPr>
          <p:cNvPr id="2072" name="Google Shape;2072;p30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73" name="Google Shape;2073;p303"/>
          <p:cNvSpPr txBox="1"/>
          <p:nvPr/>
        </p:nvSpPr>
        <p:spPr>
          <a:xfrm>
            <a:off x="609600" y="1631950"/>
            <a:ext cx="8305800" cy="522605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//Update the student with the screen data</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student.setName(name);</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student.setScore(1, score1);</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student.setScore(2, score2);</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student.setScore(3, score3);</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//Set the close indicator to OK, close the dialog, and</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//return to the caller.</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setDlgCloseIndicator ("OK");</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dispose();</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void setDlgCloseIndicator(String s){</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closeIndicator = s;</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String getDlgCloseIndicator(){</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return closeIndicator;</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b="0" i="0" sz="16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7" name="Shape 2077"/>
        <p:cNvGrpSpPr/>
        <p:nvPr/>
      </p:nvGrpSpPr>
      <p:grpSpPr>
        <a:xfrm>
          <a:off x="0" y="0"/>
          <a:ext cx="0" cy="0"/>
          <a:chOff x="0" y="0"/>
          <a:chExt cx="0" cy="0"/>
        </a:xfrm>
      </p:grpSpPr>
      <p:sp>
        <p:nvSpPr>
          <p:cNvPr id="2078" name="Google Shape;2078;p30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22.8  Dialogs</a:t>
            </a:r>
            <a:endParaRPr/>
          </a:p>
        </p:txBody>
      </p:sp>
      <p:sp>
        <p:nvSpPr>
          <p:cNvPr id="2079" name="Google Shape;2079;p304"/>
          <p:cNvSpPr txBox="1"/>
          <p:nvPr>
            <p:ph idx="1" type="body"/>
          </p:nvPr>
        </p:nvSpPr>
        <p:spPr>
          <a:xfrm>
            <a:off x="838200" y="19050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The critical code to notice in the main interface class is:</a:t>
            </a:r>
            <a:endParaRPr/>
          </a:p>
        </p:txBody>
      </p:sp>
      <p:sp>
        <p:nvSpPr>
          <p:cNvPr id="2080" name="Google Shape;2080;p304"/>
          <p:cNvSpPr txBox="1"/>
          <p:nvPr/>
        </p:nvSpPr>
        <p:spPr>
          <a:xfrm>
            <a:off x="914400" y="2514600"/>
            <a:ext cx="7620000" cy="41116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StudentDialog studentDialog</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 new StudentDialog (this, tempStu);</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studentDialog.show();</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if (studentDialog.getDlgCloseIndicator().equals ("OK")){</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String message = model.add (tempStu);</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if (message != null){</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messageBox(message);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return;</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model.setCurrentStudent(tempStu.getName());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displayCurrentStudent();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8"/>
          <p:cNvSpPr txBox="1"/>
          <p:nvPr>
            <p:ph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19:  Simple Two-Dimensional Graphics</a:t>
            </a:r>
            <a:endParaRPr/>
          </a:p>
        </p:txBody>
      </p:sp>
      <p:sp>
        <p:nvSpPr>
          <p:cNvPr id="178" name="Google Shape;178;p8"/>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1" i="0" lang="en-US" sz="3200" u="none" cap="none" strike="noStrike">
                <a:solidFill>
                  <a:schemeClr val="dk1"/>
                </a:solidFill>
                <a:latin typeface="Tahoma"/>
                <a:ea typeface="Tahoma"/>
                <a:cs typeface="Tahoma"/>
                <a:sym typeface="Tahoma"/>
              </a:rPr>
              <a:t>Objectives:</a:t>
            </a:r>
            <a:endParaRPr/>
          </a:p>
          <a:p>
            <a:pPr indent="-342900" lvl="0" marL="342900" marR="0" rtl="0" algn="l">
              <a:lnSpc>
                <a:spcPct val="100000"/>
              </a:lnSpc>
              <a:spcBef>
                <a:spcPts val="240"/>
              </a:spcBef>
              <a:spcAft>
                <a:spcPts val="0"/>
              </a:spcAft>
              <a:buClr>
                <a:schemeClr val="dk1"/>
              </a:buClr>
              <a:buSzPts val="1200"/>
              <a:buFont typeface="Tahoma"/>
              <a:buNone/>
            </a:pPr>
            <a:r>
              <a:t/>
            </a:r>
            <a:endParaRPr b="1" i="0" sz="12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Understand the difference between Cartesian coordinates and screen coordinates.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Use methods to draw images in two-dimensional graphics.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Understand the transient image problem and how to solve it.</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Implement methods to handle mouse events.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Work with color and text properties.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6" name="Shape 346"/>
        <p:cNvGrpSpPr/>
        <p:nvPr/>
      </p:nvGrpSpPr>
      <p:grpSpPr>
        <a:xfrm>
          <a:off x="0" y="0"/>
          <a:ext cx="0" cy="0"/>
          <a:chOff x="0" y="0"/>
          <a:chExt cx="0" cy="0"/>
        </a:xfrm>
      </p:grpSpPr>
      <p:sp>
        <p:nvSpPr>
          <p:cNvPr id="347" name="Google Shape;347;p35"/>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19.4  Color</a:t>
            </a:r>
            <a:endParaRPr/>
          </a:p>
        </p:txBody>
      </p:sp>
      <p:sp>
        <p:nvSpPr>
          <p:cNvPr id="348" name="Google Shape;348;p35"/>
          <p:cNvSpPr txBox="1"/>
          <p:nvPr>
            <p:ph idx="1" type="body"/>
          </p:nvPr>
        </p:nvSpPr>
        <p:spPr>
          <a:xfrm>
            <a:off x="685800" y="1676400"/>
            <a:ext cx="75438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following code segment draws a string in red and a line in blue in the graphics context </a:t>
            </a:r>
            <a:r>
              <a:rPr b="0" i="0" lang="en-US" sz="2600" u="none" cap="none" strike="noStrike">
                <a:solidFill>
                  <a:schemeClr val="dk1"/>
                </a:solidFill>
                <a:latin typeface="Century Gothic"/>
                <a:ea typeface="Century Gothic"/>
                <a:cs typeface="Century Gothic"/>
                <a:sym typeface="Century Gothic"/>
              </a:rPr>
              <a:t>g</a:t>
            </a:r>
            <a:r>
              <a:rPr b="0" i="0" lang="en-US" sz="2600" u="none" cap="none" strike="noStrike">
                <a:solidFill>
                  <a:schemeClr val="dk1"/>
                </a:solidFill>
                <a:latin typeface="Tahoma"/>
                <a:ea typeface="Tahoma"/>
                <a:cs typeface="Tahoma"/>
                <a:sym typeface="Tahoma"/>
              </a:rPr>
              <a:t>: </a:t>
            </a:r>
            <a:endParaRPr/>
          </a:p>
        </p:txBody>
      </p:sp>
      <p:sp>
        <p:nvSpPr>
          <p:cNvPr id="349" name="Google Shape;349;p35"/>
          <p:cNvSpPr txBox="1"/>
          <p:nvPr/>
        </p:nvSpPr>
        <p:spPr>
          <a:xfrm>
            <a:off x="1295400" y="3352800"/>
            <a:ext cx="6858000" cy="2378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g.setColor (Color.red);</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g.drawString ("Colors are great!", 50, 50); </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g.setColor (Color.blue);</a:t>
            </a:r>
            <a:endParaRPr/>
          </a:p>
          <a:p>
            <a:pPr indent="0" lvl="0" marL="0" marR="0" rtl="0" algn="l">
              <a:lnSpc>
                <a:spcPct val="100000"/>
              </a:lnSpc>
              <a:spcBef>
                <a:spcPts val="0"/>
              </a:spcBef>
              <a:spcAft>
                <a:spcPts val="0"/>
              </a:spcAft>
              <a:buClr>
                <a:srgbClr val="E44C22"/>
              </a:buClr>
              <a:buSzPts val="3000"/>
              <a:buFont typeface="Arial"/>
              <a:buNone/>
            </a:pPr>
            <a:r>
              <a:rPr b="0" i="0" lang="en-US" sz="3000" u="none">
                <a:solidFill>
                  <a:srgbClr val="E44C22"/>
                </a:solidFill>
                <a:latin typeface="Arial"/>
                <a:ea typeface="Arial"/>
                <a:cs typeface="Arial"/>
                <a:sym typeface="Arial"/>
              </a:rPr>
              <a:t>g.drawLine (50, 50, 150, 50);</a:t>
            </a:r>
            <a:r>
              <a:rPr b="0" i="0" lang="en-US" sz="3000" u="none">
                <a:solidFill>
                  <a:schemeClr val="dk1"/>
                </a:solidFill>
                <a:latin typeface="Tahoma"/>
                <a:ea typeface="Tahoma"/>
                <a:cs typeface="Tahoma"/>
                <a:sym typeface="Tahoma"/>
              </a:rPr>
              <a:t> </a:t>
            </a:r>
            <a:endParaRPr/>
          </a:p>
        </p:txBody>
      </p:sp>
    </p:spTree>
  </p:cSld>
  <p:clrMapOvr>
    <a:masterClrMapping/>
  </p:clrMapOvr>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4" name="Shape 2084"/>
        <p:cNvGrpSpPr/>
        <p:nvPr/>
      </p:nvGrpSpPr>
      <p:grpSpPr>
        <a:xfrm>
          <a:off x="0" y="0"/>
          <a:ext cx="0" cy="0"/>
          <a:chOff x="0" y="0"/>
          <a:chExt cx="0" cy="0"/>
        </a:xfrm>
      </p:grpSpPr>
      <p:sp>
        <p:nvSpPr>
          <p:cNvPr id="2085" name="Google Shape;2085;p30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22.9  The Model/View/Controller Pattern</a:t>
            </a:r>
            <a:endParaRPr/>
          </a:p>
        </p:txBody>
      </p:sp>
      <p:sp>
        <p:nvSpPr>
          <p:cNvPr id="2086" name="Google Shape;2086;p305"/>
          <p:cNvSpPr txBox="1"/>
          <p:nvPr>
            <p:ph idx="1" type="body"/>
          </p:nvPr>
        </p:nvSpPr>
        <p:spPr>
          <a:xfrm>
            <a:off x="685800" y="1752600"/>
            <a:ext cx="7924800" cy="4267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the model/view/controller pattern, also called the MVC pattern, it is the view's responsibility to:</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instantiate the window objects, position them in the interface, and attach listeners to them as needed</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instantiate and initialize the model</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accurately represent the model to the user</a:t>
            </a:r>
            <a:endParaRPr/>
          </a:p>
        </p:txBody>
      </p:sp>
    </p:spTree>
  </p:cSld>
  <p:clrMapOvr>
    <a:masterClrMapping/>
  </p:clrMapOvr>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0" name="Shape 2090"/>
        <p:cNvGrpSpPr/>
        <p:nvPr/>
      </p:nvGrpSpPr>
      <p:grpSpPr>
        <a:xfrm>
          <a:off x="0" y="0"/>
          <a:ext cx="0" cy="0"/>
          <a:chOff x="0" y="0"/>
          <a:chExt cx="0" cy="0"/>
        </a:xfrm>
      </p:grpSpPr>
      <p:sp>
        <p:nvSpPr>
          <p:cNvPr id="2091" name="Google Shape;2091;p30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22.9  The Model/View/Controller Pattern</a:t>
            </a:r>
            <a:endParaRPr/>
          </a:p>
        </p:txBody>
      </p:sp>
      <p:sp>
        <p:nvSpPr>
          <p:cNvPr id="2092" name="Google Shape;2092;p306"/>
          <p:cNvSpPr txBox="1"/>
          <p:nvPr>
            <p:ph idx="1" type="body"/>
          </p:nvPr>
        </p:nvSpPr>
        <p:spPr>
          <a:xfrm>
            <a:off x="685800" y="1752600"/>
            <a:ext cx="79248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responsibilities of the model are to:</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define and manage the application's data (this usually requires coordinating the activities of several programmer-defined classes)</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respond to messages from the listeners</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inform the view of changes to the model's internal state</a:t>
            </a:r>
            <a:endParaRPr/>
          </a:p>
          <a:p>
            <a:pPr indent="-165100" lvl="2" marL="1143000" marR="0" rtl="0" algn="l">
              <a:lnSpc>
                <a:spcPct val="9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responsibilities of controller are to:</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implement the necessary listeners.</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send messages to the model in response to user-generated events</a:t>
            </a:r>
            <a:endParaRPr/>
          </a:p>
        </p:txBody>
      </p:sp>
    </p:spTree>
  </p:cSld>
  <p:clrMapOvr>
    <a:masterClrMapping/>
  </p:clrMapOvr>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6" name="Shape 2096"/>
        <p:cNvGrpSpPr/>
        <p:nvPr/>
      </p:nvGrpSpPr>
      <p:grpSpPr>
        <a:xfrm>
          <a:off x="0" y="0"/>
          <a:ext cx="0" cy="0"/>
          <a:chOff x="0" y="0"/>
          <a:chExt cx="0" cy="0"/>
        </a:xfrm>
      </p:grpSpPr>
      <p:sp>
        <p:nvSpPr>
          <p:cNvPr id="2097" name="Google Shape;2097;p30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22.10  Applets, Swing, and AWT</a:t>
            </a:r>
            <a:endParaRPr/>
          </a:p>
        </p:txBody>
      </p:sp>
      <p:sp>
        <p:nvSpPr>
          <p:cNvPr id="2098" name="Google Shape;2098;p307"/>
          <p:cNvSpPr txBox="1"/>
          <p:nvPr>
            <p:ph idx="1" type="body"/>
          </p:nvPr>
        </p:nvSpPr>
        <p:spPr>
          <a:xfrm>
            <a:off x="609600" y="1600200"/>
            <a:ext cx="80010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illustrate the conversion process, here is the second version of the </a:t>
            </a:r>
            <a:r>
              <a:rPr b="0" i="0" lang="en-US" sz="2400" u="none" cap="none" strike="noStrike">
                <a:solidFill>
                  <a:schemeClr val="dk1"/>
                </a:solidFill>
                <a:latin typeface="Century Gothic"/>
                <a:ea typeface="Century Gothic"/>
                <a:cs typeface="Century Gothic"/>
                <a:sym typeface="Century Gothic"/>
              </a:rPr>
              <a:t>ConversionWithSwing</a:t>
            </a:r>
            <a:r>
              <a:rPr b="0" i="0" lang="en-US" sz="2400" u="none" cap="none" strike="noStrike">
                <a:solidFill>
                  <a:schemeClr val="dk1"/>
                </a:solidFill>
                <a:latin typeface="Tahoma"/>
                <a:ea typeface="Tahoma"/>
                <a:cs typeface="Tahoma"/>
                <a:sym typeface="Tahoma"/>
              </a:rPr>
              <a:t> program from the beginning of the lesson rewritten as an applet:</a:t>
            </a:r>
            <a:endParaRPr/>
          </a:p>
        </p:txBody>
      </p:sp>
      <p:sp>
        <p:nvSpPr>
          <p:cNvPr id="2099" name="Google Shape;2099;p307"/>
          <p:cNvSpPr txBox="1"/>
          <p:nvPr/>
        </p:nvSpPr>
        <p:spPr>
          <a:xfrm>
            <a:off x="1447800" y="3200400"/>
            <a:ext cx="6248400" cy="345598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import javax.swing.*;</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import java.awt.*;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import java.awt.event.*;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public class </a:t>
            </a:r>
            <a:r>
              <a:rPr b="1" i="0" lang="en-US" sz="1700" u="none">
                <a:solidFill>
                  <a:srgbClr val="000000"/>
                </a:solidFill>
                <a:latin typeface="Courier"/>
                <a:ea typeface="Courier"/>
                <a:cs typeface="Courier"/>
                <a:sym typeface="Courier"/>
              </a:rPr>
              <a:t>ConversionWithSwing</a:t>
            </a:r>
            <a:r>
              <a:rPr b="0" i="0" lang="en-US" sz="1700" u="none">
                <a:solidFill>
                  <a:srgbClr val="000000"/>
                </a:solidFill>
                <a:latin typeface="Courier"/>
                <a:ea typeface="Courier"/>
                <a:cs typeface="Courier"/>
                <a:sym typeface="Courier"/>
              </a:rPr>
              <a:t> extends JApplet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implements ActionListener{</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private JLabel     fahrenheitLabel;</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private JTextField fahrenheitField;</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private JLabel     celsiusLabel;</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private JTextField celsiusField;</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private JButton    fahrenheitButton;</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private JButton    celsiusButton;</a:t>
            </a:r>
            <a:endParaRPr/>
          </a:p>
        </p:txBody>
      </p:sp>
    </p:spTree>
  </p:cSld>
  <p:clrMapOvr>
    <a:masterClrMapping/>
  </p:clrMapOvr>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3" name="Shape 2103"/>
        <p:cNvGrpSpPr/>
        <p:nvPr/>
      </p:nvGrpSpPr>
      <p:grpSpPr>
        <a:xfrm>
          <a:off x="0" y="0"/>
          <a:ext cx="0" cy="0"/>
          <a:chOff x="0" y="0"/>
          <a:chExt cx="0" cy="0"/>
        </a:xfrm>
      </p:grpSpPr>
      <p:sp>
        <p:nvSpPr>
          <p:cNvPr id="2104" name="Google Shape;2104;p30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22.10  Applets, Swing, and AWT</a:t>
            </a:r>
            <a:endParaRPr/>
          </a:p>
        </p:txBody>
      </p:sp>
      <p:sp>
        <p:nvSpPr>
          <p:cNvPr id="2105" name="Google Shape;2105;p308"/>
          <p:cNvSpPr txBox="1"/>
          <p:nvPr/>
        </p:nvSpPr>
        <p:spPr>
          <a:xfrm>
            <a:off x="762000" y="1514475"/>
            <a:ext cx="8001000" cy="53435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r>
              <a:rPr b="0" i="0" lang="en-US" sz="1700" u="none">
                <a:solidFill>
                  <a:srgbClr val="000000"/>
                </a:solidFill>
                <a:latin typeface="Courier"/>
                <a:ea typeface="Courier"/>
                <a:cs typeface="Courier"/>
                <a:sym typeface="Courier"/>
              </a:rPr>
              <a:t>public void init(){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fahrenheitLabel  = new JLabel ("Fahrenheit");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fahrenheitField  = new JTextField ("212", 6);     // 6 columns wide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celsiusLabel     = new JLabel ("Celsius");</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celsiusField     = new JTextField ("100", 6);     // 6 columns wide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fahrenheitButton = new JButton ("&gt;&gt;&gt;&gt;&gt;&gt;");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celsiusButton    = new JButton ("&lt;&lt;&lt;&lt;&lt;&lt;");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Container mainWindow = getContentPane();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mainWindow.setLayout(new FlowLayout());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mainWindow.add (fahrenheitLabel);</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mainWindow.add (celsiusLabel);</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mainWindow.add (fahrenheitField);</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mainWindow.add (celsiusField);</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mainWindow.add (fahrenheitButton);</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mainWindow.add (celsiusButton);</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fahrenheitButton.addActionListener (this);</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celsiusButton.addActionListener (this);</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p:txBody>
      </p:sp>
    </p:spTree>
  </p:cSld>
  <p:clrMapOvr>
    <a:masterClrMapping/>
  </p:clrMapOvr>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9" name="Shape 2109"/>
        <p:cNvGrpSpPr/>
        <p:nvPr/>
      </p:nvGrpSpPr>
      <p:grpSpPr>
        <a:xfrm>
          <a:off x="0" y="0"/>
          <a:ext cx="0" cy="0"/>
          <a:chOff x="0" y="0"/>
          <a:chExt cx="0" cy="0"/>
        </a:xfrm>
      </p:grpSpPr>
      <p:sp>
        <p:nvSpPr>
          <p:cNvPr id="2110" name="Google Shape;2110;p30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22.10  Applets, Swing, and AWT</a:t>
            </a:r>
            <a:endParaRPr/>
          </a:p>
        </p:txBody>
      </p:sp>
      <p:sp>
        <p:nvSpPr>
          <p:cNvPr id="2111" name="Google Shape;2111;p309"/>
          <p:cNvSpPr txBox="1"/>
          <p:nvPr/>
        </p:nvSpPr>
        <p:spPr>
          <a:xfrm>
            <a:off x="1219200" y="1600200"/>
            <a:ext cx="6477000" cy="5121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public void actionPerformed (ActionEvent e){</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String str;</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double fahrenheit, celsius;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JButton btn = (JButton)e.getSource();</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Thermometer thermo = new Thermometer();</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if (btn == celsiusButton){</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str = celsiusField.getText().trim();</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celsius = (new Double (str)).doubleValue();</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thermo.setCelsius(celsius);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fahrenheit = thermo.getFahrenheit();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fahrenheitField.setText ("" + fahrenheit);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str = fahrenheitField.getText().trim();</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fahrenheit = (new Double (str)). doubleValue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thermo.setFahrenheit(fahrenheit);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celsius = thermo.getCelsius();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celsiusField.setText ("" + celsius);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a:t>
            </a:r>
            <a:endParaRPr/>
          </a:p>
        </p:txBody>
      </p:sp>
    </p:spTree>
  </p:cSld>
  <p:clrMapOvr>
    <a:masterClrMapping/>
  </p:clrMapOvr>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5" name="Shape 2115"/>
        <p:cNvGrpSpPr/>
        <p:nvPr/>
      </p:nvGrpSpPr>
      <p:grpSpPr>
        <a:xfrm>
          <a:off x="0" y="0"/>
          <a:ext cx="0" cy="0"/>
          <a:chOff x="0" y="0"/>
          <a:chExt cx="0" cy="0"/>
        </a:xfrm>
      </p:grpSpPr>
      <p:sp>
        <p:nvSpPr>
          <p:cNvPr id="2116" name="Google Shape;2116;p31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22.11  Setting the Look and Feel</a:t>
            </a:r>
            <a:endParaRPr/>
          </a:p>
        </p:txBody>
      </p:sp>
      <p:sp>
        <p:nvSpPr>
          <p:cNvPr id="2117" name="Google Shape;2117;p310"/>
          <p:cNvSpPr txBox="1"/>
          <p:nvPr>
            <p:ph idx="1" type="body"/>
          </p:nvPr>
        </p:nvSpPr>
        <p:spPr>
          <a:xfrm>
            <a:off x="838200" y="1981200"/>
            <a:ext cx="7772400" cy="4038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programmer can set the look and feel of a GUI-based program written with Swing. </a:t>
            </a:r>
            <a:endParaRPr/>
          </a:p>
          <a:p>
            <a:pPr indent="-120650" lvl="1" marL="74295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Following is the code for the method, which you can place in any subclass of </a:t>
            </a:r>
            <a:r>
              <a:rPr b="0" i="0" lang="en-US" sz="2600" u="none" cap="none" strike="noStrike">
                <a:solidFill>
                  <a:srgbClr val="000000"/>
                </a:solidFill>
                <a:latin typeface="Century Gothic"/>
                <a:ea typeface="Century Gothic"/>
                <a:cs typeface="Century Gothic"/>
                <a:sym typeface="Century Gothic"/>
              </a:rPr>
              <a:t>JFrame</a:t>
            </a:r>
            <a:r>
              <a:rPr b="0" i="0" lang="en-US" sz="2600" u="none" cap="none" strike="noStrike">
                <a:solidFill>
                  <a:schemeClr val="dk1"/>
                </a:solidFill>
                <a:latin typeface="Tahoma"/>
                <a:ea typeface="Tahoma"/>
                <a:cs typeface="Tahoma"/>
                <a:sym typeface="Tahoma"/>
              </a:rPr>
              <a:t>, </a:t>
            </a:r>
            <a:r>
              <a:rPr b="0" i="0" lang="en-US" sz="2600" u="none" cap="none" strike="noStrike">
                <a:solidFill>
                  <a:srgbClr val="000000"/>
                </a:solidFill>
                <a:latin typeface="Century Gothic"/>
                <a:ea typeface="Century Gothic"/>
                <a:cs typeface="Century Gothic"/>
                <a:sym typeface="Century Gothic"/>
              </a:rPr>
              <a:t>JDialog</a:t>
            </a:r>
            <a:r>
              <a:rPr b="0" i="0" lang="en-US" sz="2600" u="none" cap="none" strike="noStrike">
                <a:solidFill>
                  <a:schemeClr val="dk1"/>
                </a:solidFill>
                <a:latin typeface="Tahoma"/>
                <a:ea typeface="Tahoma"/>
                <a:cs typeface="Tahoma"/>
                <a:sym typeface="Tahoma"/>
              </a:rPr>
              <a:t>, or </a:t>
            </a:r>
            <a:r>
              <a:rPr b="0" i="0" lang="en-US" sz="2600" u="none" cap="none" strike="noStrike">
                <a:solidFill>
                  <a:srgbClr val="000000"/>
                </a:solidFill>
                <a:latin typeface="Century Gothic"/>
                <a:ea typeface="Century Gothic"/>
                <a:cs typeface="Century Gothic"/>
                <a:sym typeface="Century Gothic"/>
              </a:rPr>
              <a:t>JApplet</a:t>
            </a:r>
            <a:r>
              <a:rPr b="0" i="0" lang="en-US" sz="2600" u="none" cap="none" strike="noStrike">
                <a:solidFill>
                  <a:schemeClr val="dk1"/>
                </a:solidFill>
                <a:latin typeface="Tahoma"/>
                <a:ea typeface="Tahoma"/>
                <a:cs typeface="Tahoma"/>
                <a:sym typeface="Tahoma"/>
              </a:rPr>
              <a:t> as well:</a:t>
            </a:r>
            <a:endParaRPr/>
          </a:p>
        </p:txBody>
      </p:sp>
    </p:spTree>
  </p:cSld>
  <p:clrMapOvr>
    <a:masterClrMapping/>
  </p:clrMapOvr>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1" name="Shape 2121"/>
        <p:cNvGrpSpPr/>
        <p:nvPr/>
      </p:nvGrpSpPr>
      <p:grpSpPr>
        <a:xfrm>
          <a:off x="0" y="0"/>
          <a:ext cx="0" cy="0"/>
          <a:chOff x="0" y="0"/>
          <a:chExt cx="0" cy="0"/>
        </a:xfrm>
      </p:grpSpPr>
      <p:sp>
        <p:nvSpPr>
          <p:cNvPr id="2122" name="Google Shape;2122;p31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500"/>
              <a:buFont typeface="Tahoma"/>
              <a:buNone/>
            </a:pPr>
            <a:r>
              <a:rPr b="1" i="0" lang="en-US" sz="3500" u="none">
                <a:solidFill>
                  <a:schemeClr val="dk2"/>
                </a:solidFill>
                <a:latin typeface="Tahoma"/>
                <a:ea typeface="Tahoma"/>
                <a:cs typeface="Tahoma"/>
                <a:sym typeface="Tahoma"/>
              </a:rPr>
              <a:t>22.11  Setting the Look and Feel</a:t>
            </a:r>
            <a:endParaRPr/>
          </a:p>
        </p:txBody>
      </p:sp>
      <p:sp>
        <p:nvSpPr>
          <p:cNvPr id="2123" name="Google Shape;2123;p311"/>
          <p:cNvSpPr txBox="1"/>
          <p:nvPr/>
        </p:nvSpPr>
        <p:spPr>
          <a:xfrm>
            <a:off x="762000" y="1676400"/>
            <a:ext cx="8001000" cy="504983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r>
              <a:rPr b="0" i="0" lang="en-US" sz="1900" u="none">
                <a:solidFill>
                  <a:srgbClr val="000000"/>
                </a:solidFill>
                <a:latin typeface="Courier"/>
                <a:ea typeface="Courier"/>
                <a:cs typeface="Courier"/>
                <a:sym typeface="Courier"/>
              </a:rPr>
              <a:t>public void setLookAndFeel(String type){</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int value = 0;</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UIManager.LookAndFeelInfo[] looks;</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looks = UIManager.getInstalledLookAndFeels();</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if (type.equalsIgnoreCase("METAL"))</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value = 0;</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else if (type.equalsIgnoreCase("MOTIF"))</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value = 1;</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value = 2;</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try{</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UIManager.setLookAndFeel(looks[value].getClassName());</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SwingUtilities.updateComponentTreeUI(this);</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}catch(Exception e){</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messageBox("Error: \n" + e.toString());</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900"/>
              <a:buFont typeface="Courier"/>
              <a:buNone/>
            </a:pPr>
            <a:r>
              <a:rPr b="0" i="0" lang="en-US" sz="1900" u="none">
                <a:solidFill>
                  <a:srgbClr val="000000"/>
                </a:solidFill>
                <a:latin typeface="Courier"/>
                <a:ea typeface="Courier"/>
                <a:cs typeface="Courier"/>
                <a:sym typeface="Courier"/>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3" name="Shape 353"/>
        <p:cNvGrpSpPr/>
        <p:nvPr/>
      </p:nvGrpSpPr>
      <p:grpSpPr>
        <a:xfrm>
          <a:off x="0" y="0"/>
          <a:ext cx="0" cy="0"/>
          <a:chOff x="0" y="0"/>
          <a:chExt cx="0" cy="0"/>
        </a:xfrm>
      </p:grpSpPr>
      <p:sp>
        <p:nvSpPr>
          <p:cNvPr id="354" name="Google Shape;354;p36"/>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19.4  Color</a:t>
            </a:r>
            <a:endParaRPr/>
          </a:p>
        </p:txBody>
      </p:sp>
      <p:sp>
        <p:nvSpPr>
          <p:cNvPr id="355" name="Google Shape;355;p36"/>
          <p:cNvSpPr txBox="1"/>
          <p:nvPr>
            <p:ph idx="1" type="body"/>
          </p:nvPr>
        </p:nvSpPr>
        <p:spPr>
          <a:xfrm>
            <a:off x="533400" y="1752600"/>
            <a:ext cx="81534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Java allows the programmer finer control over colors by using RGB (red/green/blue) values.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In this scheme, there are:</a:t>
            </a:r>
            <a:endParaRPr/>
          </a:p>
          <a:p>
            <a:pPr indent="-228600" lvl="2" marL="1143000"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		256 shades of red</a:t>
            </a:r>
            <a:endParaRPr/>
          </a:p>
          <a:p>
            <a:pPr indent="-228600" lvl="2" marL="1143000"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		256 shades of green</a:t>
            </a:r>
            <a:endParaRPr/>
          </a:p>
          <a:p>
            <a:pPr indent="-228600" lvl="2" marL="1143000" marR="0" rtl="0" algn="l">
              <a:lnSpc>
                <a:spcPct val="100000"/>
              </a:lnSpc>
              <a:spcBef>
                <a:spcPts val="40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		256 shades of blue</a:t>
            </a:r>
            <a:endParaRPr/>
          </a:p>
          <a:p>
            <a:pPr indent="-2286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programmer "mixes" a new color by selecting an integer from 0 to 255 for each color and passing these integers to a </a:t>
            </a:r>
            <a:r>
              <a:rPr b="0" i="0" lang="en-US" sz="2200" u="none" cap="none" strike="noStrike">
                <a:solidFill>
                  <a:schemeClr val="dk1"/>
                </a:solidFill>
                <a:latin typeface="Courier New"/>
                <a:ea typeface="Courier New"/>
                <a:cs typeface="Courier New"/>
                <a:sym typeface="Courier New"/>
              </a:rPr>
              <a:t>Color</a:t>
            </a:r>
            <a:r>
              <a:rPr b="0" i="0" lang="en-US" sz="2200" u="none" cap="none" strike="noStrike">
                <a:solidFill>
                  <a:schemeClr val="dk1"/>
                </a:solidFill>
                <a:latin typeface="Tahoma"/>
                <a:ea typeface="Tahoma"/>
                <a:cs typeface="Tahoma"/>
                <a:sym typeface="Tahoma"/>
              </a:rPr>
              <a:t> constructor as follows: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rgbClr val="000000"/>
              </a:buClr>
              <a:buSzPts val="2400"/>
              <a:buFont typeface="Courier"/>
              <a:buNone/>
            </a:pPr>
            <a:r>
              <a:rPr b="0" i="0" lang="en-US" sz="2400" u="none" cap="none" strike="noStrike">
                <a:solidFill>
                  <a:srgbClr val="000000"/>
                </a:solidFill>
                <a:latin typeface="Courier"/>
                <a:ea typeface="Courier"/>
                <a:cs typeface="Courier"/>
                <a:sym typeface="Courier"/>
              </a:rPr>
              <a:t>new Color (&lt;int for red&gt;, &lt;int for green&gt;, &lt;int for blue&gt;)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37"/>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19.4  Color</a:t>
            </a:r>
            <a:endParaRPr/>
          </a:p>
        </p:txBody>
      </p:sp>
      <p:sp>
        <p:nvSpPr>
          <p:cNvPr id="361" name="Google Shape;361;p37"/>
          <p:cNvSpPr txBox="1"/>
          <p:nvPr>
            <p:ph idx="1" type="body"/>
          </p:nvPr>
        </p:nvSpPr>
        <p:spPr>
          <a:xfrm>
            <a:off x="838200" y="1828800"/>
            <a:ext cx="80010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None/>
            </a:pPr>
            <a:r>
              <a:rPr b="0" i="0" lang="en-US" sz="2600" u="none" cap="none" strike="noStrike">
                <a:solidFill>
                  <a:schemeClr val="dk1"/>
                </a:solidFill>
                <a:latin typeface="Tahoma"/>
                <a:ea typeface="Tahoma"/>
                <a:cs typeface="Tahoma"/>
                <a:sym typeface="Tahoma"/>
              </a:rPr>
              <a:t>The next code segment shows how to create a random color with RGB values:</a:t>
            </a:r>
            <a:endParaRPr/>
          </a:p>
          <a:p>
            <a:pPr indent="-2857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Create a random color from randomly generated RGB values</a:t>
            </a:r>
            <a:endParaRPr/>
          </a:p>
          <a:p>
            <a:pPr indent="-342900" lvl="0" marL="342900" marR="0" rtl="0" algn="l">
              <a:lnSpc>
                <a:spcPct val="100000"/>
              </a:lnSpc>
              <a:spcBef>
                <a:spcPts val="48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int r = (int) (Math.random() * 256);</a:t>
            </a:r>
            <a:endParaRPr/>
          </a:p>
          <a:p>
            <a:pPr indent="-342900" lvl="0" marL="342900" marR="0" rtl="0" algn="l">
              <a:lnSpc>
                <a:spcPct val="100000"/>
              </a:lnSpc>
              <a:spcBef>
                <a:spcPts val="48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int g = (int) (Math.random() * 256);</a:t>
            </a:r>
            <a:endParaRPr/>
          </a:p>
          <a:p>
            <a:pPr indent="-342900" lvl="0" marL="342900" marR="0" rtl="0" algn="l">
              <a:lnSpc>
                <a:spcPct val="100000"/>
              </a:lnSpc>
              <a:spcBef>
                <a:spcPts val="48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int b = (int) (Math.random() * 256);</a:t>
            </a:r>
            <a:endParaRPr/>
          </a:p>
          <a:p>
            <a:pPr indent="-342900" lvl="0" marL="342900" marR="0" rtl="0" algn="l">
              <a:lnSpc>
                <a:spcPct val="100000"/>
              </a:lnSpc>
              <a:spcBef>
                <a:spcPts val="48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Color randomColor = new Color (r, g, b);</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38"/>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19.4  Color</a:t>
            </a:r>
            <a:endParaRPr/>
          </a:p>
        </p:txBody>
      </p:sp>
      <p:sp>
        <p:nvSpPr>
          <p:cNvPr id="367" name="Google Shape;367;p38"/>
          <p:cNvSpPr txBox="1"/>
          <p:nvPr>
            <p:ph idx="1" type="body"/>
          </p:nvPr>
        </p:nvSpPr>
        <p:spPr>
          <a:xfrm>
            <a:off x="685800" y="1752600"/>
            <a:ext cx="75438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Setting a Panel's Background Color </a:t>
            </a:r>
            <a:endParaRPr/>
          </a:p>
          <a:p>
            <a:pPr indent="-342900" lvl="0" marL="342900" marR="0" rtl="0" algn="l">
              <a:lnSpc>
                <a:spcPct val="100000"/>
              </a:lnSpc>
              <a:spcBef>
                <a:spcPts val="600"/>
              </a:spcBef>
              <a:spcAft>
                <a:spcPts val="0"/>
              </a:spcAft>
              <a:buClr>
                <a:schemeClr val="dk1"/>
              </a:buClr>
              <a:buSzPts val="3000"/>
              <a:buFont typeface="Tahoma"/>
              <a:buNone/>
            </a:pPr>
            <a:r>
              <a:t/>
            </a:r>
            <a:endParaRPr b="0" i="0" sz="30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 panel recognizes the message </a:t>
            </a:r>
            <a:r>
              <a:rPr b="0" i="0" lang="en-US" sz="2600" u="none" cap="none" strike="noStrike">
                <a:solidFill>
                  <a:srgbClr val="000000"/>
                </a:solidFill>
                <a:latin typeface="Century Gothic"/>
                <a:ea typeface="Century Gothic"/>
                <a:cs typeface="Century Gothic"/>
                <a:sym typeface="Century Gothic"/>
              </a:rPr>
              <a:t>setBackGround(aColor)</a:t>
            </a:r>
            <a:r>
              <a:rPr b="0" i="0" lang="en-US" sz="2600" u="none" cap="none" strike="noStrike">
                <a:solidFill>
                  <a:schemeClr val="dk1"/>
                </a:solidFill>
                <a:latin typeface="Century Gothic"/>
                <a:ea typeface="Century Gothic"/>
                <a:cs typeface="Century Gothic"/>
                <a:sym typeface="Century Gothic"/>
              </a:rPr>
              <a:t>,</a:t>
            </a:r>
            <a:r>
              <a:rPr b="0" i="0" lang="en-US" sz="2600" u="none" cap="none" strike="noStrike">
                <a:solidFill>
                  <a:schemeClr val="dk1"/>
                </a:solidFill>
                <a:latin typeface="Tahoma"/>
                <a:ea typeface="Tahoma"/>
                <a:cs typeface="Tahoma"/>
                <a:sym typeface="Tahoma"/>
              </a:rPr>
              <a:t> which changes its background color to the given color. </a:t>
            </a:r>
            <a:endParaRPr/>
          </a:p>
          <a:p>
            <a:pPr indent="-120650" lvl="1" marL="74295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following short program displays a 2 x 2 grid of panels of four different colors, as shown in Figure 19-4.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3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19.4  Color</a:t>
            </a:r>
            <a:endParaRPr/>
          </a:p>
        </p:txBody>
      </p:sp>
      <p:sp>
        <p:nvSpPr>
          <p:cNvPr id="373" name="Google Shape;373;p39"/>
          <p:cNvSpPr txBox="1"/>
          <p:nvPr/>
        </p:nvSpPr>
        <p:spPr>
          <a:xfrm>
            <a:off x="990600" y="1654175"/>
            <a:ext cx="7543800" cy="44735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import javax.swing.*;</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import BreezySwing.*;</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import java.awt.*;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public class </a:t>
            </a:r>
            <a:r>
              <a:rPr b="1" i="0" lang="en-US" sz="2400" u="none">
                <a:solidFill>
                  <a:srgbClr val="000000"/>
                </a:solidFill>
                <a:latin typeface="Courier"/>
                <a:ea typeface="Courier"/>
                <a:cs typeface="Courier"/>
                <a:sym typeface="Courier"/>
              </a:rPr>
              <a:t>TestPanel</a:t>
            </a:r>
            <a:r>
              <a:rPr b="0" i="0" lang="en-US" sz="2400" u="none">
                <a:solidFill>
                  <a:srgbClr val="000000"/>
                </a:solidFill>
                <a:latin typeface="Courier"/>
                <a:ea typeface="Courier"/>
                <a:cs typeface="Courier"/>
                <a:sym typeface="Courier"/>
              </a:rPr>
              <a:t> extends GBFrame{</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private GBPanel northWest, southWest, northEast, southEast;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public TestPanel(){</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northWest = addPanel(new GBPanel(), 1,1,1,1);</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southWest = addPanel(new GBPanel(), 1,2,1,1);</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4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19.4  Color</a:t>
            </a:r>
            <a:endParaRPr/>
          </a:p>
        </p:txBody>
      </p:sp>
      <p:sp>
        <p:nvSpPr>
          <p:cNvPr id="379" name="Google Shape;379;p40"/>
          <p:cNvSpPr txBox="1"/>
          <p:nvPr/>
        </p:nvSpPr>
        <p:spPr>
          <a:xfrm>
            <a:off x="1447800" y="1654175"/>
            <a:ext cx="6705600" cy="5934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northEast = addPanel(new GBPanel(), 2,1,1,1);</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southEast = addPanel(new GBPanel(), 2,2,1,1);</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northWest.setBackground(Color.red);</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southWest.setBackground(Color.green);</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northEast.setBackground(Color.blue);</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southEast.setBackground(Color.yellow);</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public static void main (String[] args){</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TestPanel theGUI = new TestPanel();</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theGUI.setSize (200, 200);</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theGUI.setVisible (true);</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sp>
        <p:nvSpPr>
          <p:cNvPr id="384" name="Google Shape;384;p4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19.4  Color</a:t>
            </a:r>
            <a:endParaRPr/>
          </a:p>
        </p:txBody>
      </p:sp>
      <p:sp>
        <p:nvSpPr>
          <p:cNvPr id="385" name="Google Shape;385;p41"/>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Figure 19-4</a:t>
            </a:r>
            <a:endParaRPr/>
          </a:p>
        </p:txBody>
      </p:sp>
      <p:pic>
        <p:nvPicPr>
          <p:cNvPr id="386" name="Google Shape;386;p41"/>
          <p:cNvPicPr preferRelativeResize="0"/>
          <p:nvPr/>
        </p:nvPicPr>
        <p:blipFill rotWithShape="1">
          <a:blip r:embed="rId3">
            <a:alphaModFix/>
          </a:blip>
          <a:srcRect b="0" l="0" r="0" t="0"/>
          <a:stretch/>
        </p:blipFill>
        <p:spPr>
          <a:xfrm>
            <a:off x="2286000" y="2209800"/>
            <a:ext cx="4495800" cy="3733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sp>
        <p:nvSpPr>
          <p:cNvPr id="391" name="Google Shape;391;p4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392" name="Google Shape;392;p42"/>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Line Graphs</a:t>
            </a:r>
            <a:endParaRPr/>
          </a:p>
          <a:p>
            <a:pPr indent="-285750" lvl="1" marL="742950" marR="0" rtl="0" algn="l">
              <a:lnSpc>
                <a:spcPct val="100000"/>
              </a:lnSpc>
              <a:spcBef>
                <a:spcPts val="520"/>
              </a:spcBef>
              <a:spcAft>
                <a:spcPts val="0"/>
              </a:spcAft>
              <a:buClr>
                <a:schemeClr val="dk1"/>
              </a:buClr>
              <a:buSzPts val="2600"/>
              <a:buFont typeface="Tahoma"/>
              <a:buChar char="•"/>
            </a:pPr>
            <a:r>
              <a:rPr b="1" i="1" lang="en-US" sz="2600" u="none" cap="none" strike="noStrike">
                <a:solidFill>
                  <a:schemeClr val="dk1"/>
                </a:solidFill>
                <a:latin typeface="Tahoma"/>
                <a:ea typeface="Tahoma"/>
                <a:cs typeface="Tahoma"/>
                <a:sym typeface="Tahoma"/>
              </a:rPr>
              <a:t>Line graphs</a:t>
            </a:r>
            <a:r>
              <a:rPr b="0" i="0" lang="en-US" sz="2600" u="none" cap="none" strike="noStrike">
                <a:solidFill>
                  <a:schemeClr val="dk1"/>
                </a:solidFill>
                <a:latin typeface="Tahoma"/>
                <a:ea typeface="Tahoma"/>
                <a:cs typeface="Tahoma"/>
                <a:sym typeface="Tahoma"/>
              </a:rPr>
              <a:t> are the easiest to conceptualize and implement.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data to be plotted might be listed in a table. </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For example, Table 19-4 lists the numbers of students receiving the letter grades A, B, C, D, and F in a class.</a:t>
            </a:r>
            <a:endParaRPr/>
          </a:p>
        </p:txBody>
      </p:sp>
      <p:pic>
        <p:nvPicPr>
          <p:cNvPr id="393" name="Google Shape;393;p42"/>
          <p:cNvPicPr preferRelativeResize="0"/>
          <p:nvPr/>
        </p:nvPicPr>
        <p:blipFill rotWithShape="1">
          <a:blip r:embed="rId3">
            <a:alphaModFix/>
          </a:blip>
          <a:srcRect b="0" l="0" r="0" t="0"/>
          <a:stretch/>
        </p:blipFill>
        <p:spPr>
          <a:xfrm>
            <a:off x="1371600" y="4495800"/>
            <a:ext cx="6789737" cy="2187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4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399" name="Google Shape;399;p43"/>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A line graph of these data might look like the one in Figure 19-7: </a:t>
            </a:r>
            <a:endParaRPr/>
          </a:p>
        </p:txBody>
      </p:sp>
      <p:pic>
        <p:nvPicPr>
          <p:cNvPr id="400" name="Google Shape;400;p43"/>
          <p:cNvPicPr preferRelativeResize="0"/>
          <p:nvPr/>
        </p:nvPicPr>
        <p:blipFill rotWithShape="1">
          <a:blip r:embed="rId3">
            <a:alphaModFix/>
          </a:blip>
          <a:srcRect b="0" l="0" r="0" t="0"/>
          <a:stretch/>
        </p:blipFill>
        <p:spPr>
          <a:xfrm>
            <a:off x="1828800" y="2590800"/>
            <a:ext cx="5638800" cy="38862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4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06" name="Google Shape;406;p44"/>
          <p:cNvSpPr txBox="1"/>
          <p:nvPr>
            <p:ph idx="1" type="body"/>
          </p:nvPr>
        </p:nvSpPr>
        <p:spPr>
          <a:xfrm>
            <a:off x="838200" y="1752600"/>
            <a:ext cx="7772400" cy="4267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To construct this line graph, we did the following:</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placed the letter grades along the x-axis</a:t>
            </a:r>
            <a:endParaRPr/>
          </a:p>
          <a:p>
            <a:pPr indent="-228600" lvl="2" marL="114300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placed the numbers of these grades along the y-axis</a:t>
            </a:r>
            <a:endParaRPr/>
          </a:p>
          <a:p>
            <a:pPr indent="-228600" lvl="2" marL="114300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drew a dot at the coordinates formed by each number/grade pair</a:t>
            </a:r>
            <a:endParaRPr/>
          </a:p>
          <a:p>
            <a:pPr indent="-228600" lvl="2" marL="114300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connected these dots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9"/>
          <p:cNvSpPr txBox="1"/>
          <p:nvPr>
            <p:ph idx="4294967295"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19:  Simple Two-Dimensional Graphics</a:t>
            </a:r>
            <a:endParaRPr/>
          </a:p>
        </p:txBody>
      </p:sp>
      <p:sp>
        <p:nvSpPr>
          <p:cNvPr id="184" name="Google Shape;184;p9"/>
          <p:cNvSpPr txBox="1"/>
          <p:nvPr>
            <p:ph idx="4294967295"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Vocabulary:</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coordinate system</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c-curve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fractal object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fractals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graphics context</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horizontal bar graph</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line graphs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origin</a:t>
            </a:r>
            <a:endParaRPr/>
          </a:p>
        </p:txBody>
      </p:sp>
      <p:sp>
        <p:nvSpPr>
          <p:cNvPr id="185" name="Google Shape;185;p9"/>
          <p:cNvSpPr txBox="1"/>
          <p:nvPr>
            <p:ph idx="4294967295"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90000"/>
              </a:lnSpc>
              <a:spcBef>
                <a:spcPts val="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paint mode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panel</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refreshable image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screen coordinate system</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transient image problem</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vertical bar graph</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XOR mode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4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12" name="Google Shape;412;p45"/>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major difficulty in drawing line graphs is figuring out the scale; that is: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number of pixels that lie between each value on the x axis</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number of pixels that lie between each value on the y axis</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problem is solved by matching the range of values to the pixel dimensions of the graph.</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Suppose we plot grades on a 200 pixel-wide graph. </a:t>
            </a:r>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Because there are five letter grades, there are 40 pixels between each value on the x-axis.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sp>
        <p:nvSpPr>
          <p:cNvPr id="417" name="Google Shape;417;p4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18" name="Google Shape;418;p46"/>
          <p:cNvSpPr txBox="1"/>
          <p:nvPr>
            <p:ph idx="1" type="body"/>
          </p:nvPr>
        </p:nvSpPr>
        <p:spPr>
          <a:xfrm>
            <a:off x="838200" y="1752600"/>
            <a:ext cx="77724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general formula for calculating this increment is: </a:t>
            </a:r>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342900" lvl="0" marL="342900" marR="0" rtl="0" algn="l">
              <a:lnSpc>
                <a:spcPct val="100000"/>
              </a:lnSpc>
              <a:spcBef>
                <a:spcPts val="440"/>
              </a:spcBef>
              <a:spcAft>
                <a:spcPts val="0"/>
              </a:spcAft>
              <a:buClr>
                <a:srgbClr val="000000"/>
              </a:buClr>
              <a:buSzPts val="2200"/>
              <a:buFont typeface="Courier"/>
              <a:buNone/>
            </a:pPr>
            <a:r>
              <a:rPr b="0" i="1" lang="en-US" sz="2200" u="none">
                <a:solidFill>
                  <a:srgbClr val="000000"/>
                </a:solidFill>
                <a:latin typeface="Courier"/>
                <a:ea typeface="Courier"/>
                <a:cs typeface="Courier"/>
                <a:sym typeface="Courier"/>
              </a:rPr>
              <a:t>	x increment = width in pixels / number of values to plot</a:t>
            </a:r>
            <a:endParaRPr b="0" i="0" sz="2200" u="none">
              <a:solidFill>
                <a:srgbClr val="000000"/>
              </a:solidFill>
              <a:latin typeface="Courier"/>
              <a:ea typeface="Courier"/>
              <a:cs typeface="Courier"/>
              <a:sym typeface="Courier"/>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increment for the </a:t>
            </a:r>
            <a:r>
              <a:rPr b="0" i="1" lang="en-US" sz="2200" u="none" cap="none" strike="noStrike">
                <a:solidFill>
                  <a:schemeClr val="dk1"/>
                </a:solidFill>
                <a:latin typeface="Tahoma"/>
                <a:ea typeface="Tahoma"/>
                <a:cs typeface="Tahoma"/>
                <a:sym typeface="Tahoma"/>
              </a:rPr>
              <a:t>y</a:t>
            </a:r>
            <a:r>
              <a:rPr b="0" i="0" lang="en-US" sz="2200" u="none" cap="none" strike="noStrike">
                <a:solidFill>
                  <a:schemeClr val="dk1"/>
                </a:solidFill>
                <a:latin typeface="Tahoma"/>
                <a:ea typeface="Tahoma"/>
                <a:cs typeface="Tahoma"/>
                <a:sym typeface="Tahoma"/>
              </a:rPr>
              <a:t>-axis is calculated as follows:</a:t>
            </a:r>
            <a:endParaRPr/>
          </a:p>
          <a:p>
            <a:pPr indent="-146050" lvl="1" marL="742950" marR="0" rtl="0" algn="l">
              <a:lnSpc>
                <a:spcPct val="100000"/>
              </a:lnSpc>
              <a:spcBef>
                <a:spcPts val="440"/>
              </a:spcBef>
              <a:spcAft>
                <a:spcPts val="0"/>
              </a:spcAft>
              <a:buClr>
                <a:schemeClr val="dk1"/>
              </a:buClr>
              <a:buSzPts val="2200"/>
              <a:buFont typeface="Tahoma"/>
              <a:buNone/>
            </a:pPr>
            <a:r>
              <a:t/>
            </a:r>
            <a:endParaRPr b="0" i="0" sz="2200" u="none" cap="none" strike="noStrike">
              <a:solidFill>
                <a:schemeClr val="dk1"/>
              </a:solidFill>
              <a:latin typeface="Tahoma"/>
              <a:ea typeface="Tahoma"/>
              <a:cs typeface="Tahoma"/>
              <a:sym typeface="Tahoma"/>
            </a:endParaRPr>
          </a:p>
          <a:p>
            <a:pPr indent="-342900" lvl="0" marL="342900" marR="0" rtl="0" algn="l">
              <a:lnSpc>
                <a:spcPct val="100000"/>
              </a:lnSpc>
              <a:spcBef>
                <a:spcPts val="440"/>
              </a:spcBef>
              <a:spcAft>
                <a:spcPts val="0"/>
              </a:spcAft>
              <a:buClr>
                <a:srgbClr val="000000"/>
              </a:buClr>
              <a:buSzPts val="2200"/>
              <a:buFont typeface="Courier"/>
              <a:buNone/>
            </a:pPr>
            <a:r>
              <a:rPr b="0" i="1" lang="en-US" sz="2200" u="none">
                <a:solidFill>
                  <a:srgbClr val="000000"/>
                </a:solidFill>
                <a:latin typeface="Courier"/>
                <a:ea typeface="Courier"/>
                <a:cs typeface="Courier"/>
                <a:sym typeface="Courier"/>
              </a:rPr>
              <a:t>	if largest value to plot on the y axis equals 0</a:t>
            </a:r>
            <a:endParaRPr b="0" i="0" sz="2200" u="none">
              <a:solidFill>
                <a:srgbClr val="000000"/>
              </a:solidFill>
              <a:latin typeface="Courier"/>
              <a:ea typeface="Courier"/>
              <a:cs typeface="Courier"/>
              <a:sym typeface="Courier"/>
            </a:endParaRPr>
          </a:p>
          <a:p>
            <a:pPr indent="-342900" lvl="0" marL="342900" marR="0" rtl="0" algn="l">
              <a:lnSpc>
                <a:spcPct val="100000"/>
              </a:lnSpc>
              <a:spcBef>
                <a:spcPts val="440"/>
              </a:spcBef>
              <a:spcAft>
                <a:spcPts val="0"/>
              </a:spcAft>
              <a:buClr>
                <a:srgbClr val="000000"/>
              </a:buClr>
              <a:buSzPts val="2200"/>
              <a:buFont typeface="Courier"/>
              <a:buNone/>
            </a:pPr>
            <a:r>
              <a:rPr b="0" i="1" lang="en-US" sz="2200" u="none">
                <a:solidFill>
                  <a:srgbClr val="000000"/>
                </a:solidFill>
                <a:latin typeface="Courier"/>
                <a:ea typeface="Courier"/>
                <a:cs typeface="Courier"/>
                <a:sym typeface="Courier"/>
              </a:rPr>
              <a:t>	   y increment = 0</a:t>
            </a:r>
            <a:endParaRPr b="0" i="0" sz="2200" u="none">
              <a:solidFill>
                <a:srgbClr val="000000"/>
              </a:solidFill>
              <a:latin typeface="Courier"/>
              <a:ea typeface="Courier"/>
              <a:cs typeface="Courier"/>
              <a:sym typeface="Courier"/>
            </a:endParaRPr>
          </a:p>
          <a:p>
            <a:pPr indent="-342900" lvl="0" marL="342900" marR="0" rtl="0" algn="l">
              <a:lnSpc>
                <a:spcPct val="100000"/>
              </a:lnSpc>
              <a:spcBef>
                <a:spcPts val="440"/>
              </a:spcBef>
              <a:spcAft>
                <a:spcPts val="0"/>
              </a:spcAft>
              <a:buClr>
                <a:srgbClr val="000000"/>
              </a:buClr>
              <a:buSzPts val="2200"/>
              <a:buFont typeface="Courier"/>
              <a:buNone/>
            </a:pPr>
            <a:r>
              <a:rPr b="0" i="1" lang="en-US" sz="2200" u="none">
                <a:solidFill>
                  <a:srgbClr val="000000"/>
                </a:solidFill>
                <a:latin typeface="Courier"/>
                <a:ea typeface="Courier"/>
                <a:cs typeface="Courier"/>
                <a:sym typeface="Courier"/>
              </a:rPr>
              <a:t>	else</a:t>
            </a:r>
            <a:endParaRPr b="0" i="0" sz="2200" u="none">
              <a:solidFill>
                <a:srgbClr val="000000"/>
              </a:solidFill>
              <a:latin typeface="Courier"/>
              <a:ea typeface="Courier"/>
              <a:cs typeface="Courier"/>
              <a:sym typeface="Courier"/>
            </a:endParaRPr>
          </a:p>
          <a:p>
            <a:pPr indent="-342900" lvl="0" marL="342900" marR="0" rtl="0" algn="l">
              <a:lnSpc>
                <a:spcPct val="100000"/>
              </a:lnSpc>
              <a:spcBef>
                <a:spcPts val="440"/>
              </a:spcBef>
              <a:spcAft>
                <a:spcPts val="0"/>
              </a:spcAft>
              <a:buClr>
                <a:schemeClr val="dk1"/>
              </a:buClr>
              <a:buSzPts val="2200"/>
              <a:buFont typeface="Arial"/>
              <a:buNone/>
            </a:pPr>
            <a:r>
              <a:rPr b="0" i="1" lang="en-US" sz="2200" u="none">
                <a:solidFill>
                  <a:schemeClr val="dk1"/>
                </a:solidFill>
                <a:latin typeface="Arial"/>
                <a:ea typeface="Arial"/>
                <a:cs typeface="Arial"/>
                <a:sym typeface="Arial"/>
              </a:rPr>
              <a:t>	   y increment = total y pixels / largest value to plot on the y axis</a:t>
            </a:r>
            <a:r>
              <a:rPr b="0" i="0" lang="en-US" sz="2200" u="none">
                <a:solidFill>
                  <a:schemeClr val="dk1"/>
                </a:solidFill>
                <a:latin typeface="Tahoma"/>
                <a:ea typeface="Tahoma"/>
                <a:cs typeface="Tahoma"/>
                <a:sym typeface="Tahoma"/>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4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24" name="Google Shape;424;p47"/>
          <p:cNvSpPr txBox="1"/>
          <p:nvPr>
            <p:ph idx="1" type="body"/>
          </p:nvPr>
        </p:nvSpPr>
        <p:spPr>
          <a:xfrm>
            <a:off x="457200" y="1600200"/>
            <a:ext cx="81534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We can define two methods that convert data values in the table to pixel coordinates. </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method </a:t>
            </a:r>
            <a:r>
              <a:rPr b="0" i="0" lang="en-US" sz="2600" u="none" cap="none" strike="noStrike">
                <a:solidFill>
                  <a:schemeClr val="dk1"/>
                </a:solidFill>
                <a:latin typeface="Century Gothic"/>
                <a:ea typeface="Century Gothic"/>
                <a:cs typeface="Century Gothic"/>
                <a:sym typeface="Century Gothic"/>
              </a:rPr>
              <a:t>getXCoordinate</a:t>
            </a:r>
            <a:r>
              <a:rPr b="0" i="0" lang="en-US" sz="2600" u="none" cap="none" strike="noStrike">
                <a:solidFill>
                  <a:schemeClr val="dk1"/>
                </a:solidFill>
                <a:latin typeface="Tahoma"/>
                <a:ea typeface="Tahoma"/>
                <a:cs typeface="Tahoma"/>
                <a:sym typeface="Tahoma"/>
              </a:rPr>
              <a:t> uses the position of the data value in the array (numbering from 1) and returns the x coordinate of the point to plot. </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In the code that follows:</a:t>
            </a:r>
            <a:endParaRPr/>
          </a:p>
          <a:p>
            <a:pPr indent="-228600" lvl="2" marL="1143000" marR="0" rtl="0" algn="l">
              <a:lnSpc>
                <a:spcPct val="90000"/>
              </a:lnSpc>
              <a:spcBef>
                <a:spcPts val="480"/>
              </a:spcBef>
              <a:spcAft>
                <a:spcPts val="0"/>
              </a:spcAft>
              <a:buClr>
                <a:schemeClr val="dk1"/>
              </a:buClr>
              <a:buSzPts val="2400"/>
              <a:buFont typeface="Century Gothic"/>
              <a:buChar char="•"/>
            </a:pPr>
            <a:r>
              <a:rPr b="0" i="0" lang="en-US" sz="2400" u="none" cap="none" strike="noStrike">
                <a:solidFill>
                  <a:schemeClr val="dk1"/>
                </a:solidFill>
                <a:latin typeface="Century Gothic"/>
                <a:ea typeface="Century Gothic"/>
                <a:cs typeface="Century Gothic"/>
                <a:sym typeface="Century Gothic"/>
              </a:rPr>
              <a:t>xIncrement</a:t>
            </a:r>
            <a:r>
              <a:rPr b="0" i="0" lang="en-US" sz="2400" u="none" cap="none" strike="noStrike">
                <a:solidFill>
                  <a:schemeClr val="dk1"/>
                </a:solidFill>
                <a:latin typeface="Tahoma"/>
                <a:ea typeface="Tahoma"/>
                <a:cs typeface="Tahoma"/>
                <a:sym typeface="Tahoma"/>
              </a:rPr>
              <a:t> is the number of pixels between data points on the </a:t>
            </a:r>
            <a:r>
              <a:rPr b="0" i="1" lang="en-US" sz="2400" u="none" cap="none" strike="noStrike">
                <a:solidFill>
                  <a:schemeClr val="dk1"/>
                </a:solidFill>
                <a:latin typeface="Century Gothic"/>
                <a:ea typeface="Century Gothic"/>
                <a:cs typeface="Century Gothic"/>
                <a:sym typeface="Century Gothic"/>
              </a:rPr>
              <a:t>x</a:t>
            </a:r>
            <a:r>
              <a:rPr b="0" i="0" lang="en-US" sz="2400" u="none" cap="none" strike="noStrike">
                <a:solidFill>
                  <a:schemeClr val="dk1"/>
                </a:solidFill>
                <a:latin typeface="Tahoma"/>
                <a:ea typeface="Tahoma"/>
                <a:cs typeface="Tahoma"/>
                <a:sym typeface="Tahoma"/>
              </a:rPr>
              <a:t> axis</a:t>
            </a:r>
            <a:endParaRPr/>
          </a:p>
          <a:p>
            <a:pPr indent="-228600" lvl="2" marL="1143000" marR="0" rtl="0" algn="l">
              <a:lnSpc>
                <a:spcPct val="90000"/>
              </a:lnSpc>
              <a:spcBef>
                <a:spcPts val="480"/>
              </a:spcBef>
              <a:spcAft>
                <a:spcPts val="0"/>
              </a:spcAft>
              <a:buClr>
                <a:schemeClr val="dk1"/>
              </a:buClr>
              <a:buSzPts val="2400"/>
              <a:buFont typeface="Tahoma"/>
              <a:buChar char="•"/>
            </a:pPr>
            <a:r>
              <a:rPr b="0" i="1" lang="en-US" sz="2400" u="none" cap="none" strike="noStrike">
                <a:solidFill>
                  <a:schemeClr val="dk1"/>
                </a:solidFill>
                <a:latin typeface="Tahoma"/>
                <a:ea typeface="Tahoma"/>
                <a:cs typeface="Tahoma"/>
                <a:sym typeface="Tahoma"/>
              </a:rPr>
              <a:t>i</a:t>
            </a:r>
            <a:r>
              <a:rPr b="0" i="0" lang="en-US" sz="2400" u="none" cap="none" strike="noStrike">
                <a:solidFill>
                  <a:schemeClr val="dk1"/>
                </a:solidFill>
                <a:latin typeface="Tahoma"/>
                <a:ea typeface="Tahoma"/>
                <a:cs typeface="Tahoma"/>
                <a:sym typeface="Tahoma"/>
              </a:rPr>
              <a:t> is a number from 1 to the number of values to plot, in this example, 5</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X_LEFT is the </a:t>
            </a:r>
            <a:r>
              <a:rPr b="0" i="1" lang="en-US" sz="2400" u="none" cap="none" strike="noStrike">
                <a:solidFill>
                  <a:schemeClr val="dk1"/>
                </a:solidFill>
                <a:latin typeface="Tahoma"/>
                <a:ea typeface="Tahoma"/>
                <a:cs typeface="Tahoma"/>
                <a:sym typeface="Tahoma"/>
              </a:rPr>
              <a:t>x</a:t>
            </a:r>
            <a:r>
              <a:rPr b="0" i="0" lang="en-US" sz="2400" u="none" cap="none" strike="noStrike">
                <a:solidFill>
                  <a:schemeClr val="dk1"/>
                </a:solidFill>
                <a:latin typeface="Tahoma"/>
                <a:ea typeface="Tahoma"/>
                <a:cs typeface="Tahoma"/>
                <a:sym typeface="Tahoma"/>
              </a:rPr>
              <a:t> coordinate of the graph's origin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p4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30" name="Google Shape;430;p48"/>
          <p:cNvSpPr txBox="1"/>
          <p:nvPr>
            <p:ph idx="1" type="body"/>
          </p:nvPr>
        </p:nvSpPr>
        <p:spPr>
          <a:xfrm>
            <a:off x="838200" y="1371600"/>
            <a:ext cx="7772400" cy="4648200"/>
          </a:xfrm>
          <a:prstGeom prst="rect">
            <a:avLst/>
          </a:prstGeom>
          <a:noFill/>
          <a:ln>
            <a:noFill/>
          </a:ln>
        </p:spPr>
        <p:txBody>
          <a:bodyPr anchorCtr="0" anchor="t" bIns="45700" lIns="91425" spcFirstLastPara="1" rIns="91425" wrap="square" tIns="45700">
            <a:noAutofit/>
          </a:bodyPr>
          <a:lstStyle/>
          <a:p>
            <a:pPr indent="-158750" lvl="1" marL="742950" marR="0" rtl="0" algn="l">
              <a:lnSpc>
                <a:spcPct val="100000"/>
              </a:lnSpc>
              <a:spcBef>
                <a:spcPts val="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8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8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158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85750" lvl="1" marL="74295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The method </a:t>
            </a:r>
            <a:r>
              <a:rPr b="0" i="0" lang="en-US" sz="2200" u="none" cap="none" strike="noStrike">
                <a:solidFill>
                  <a:schemeClr val="dk1"/>
                </a:solidFill>
                <a:latin typeface="Century Gothic"/>
                <a:ea typeface="Century Gothic"/>
                <a:cs typeface="Century Gothic"/>
                <a:sym typeface="Century Gothic"/>
              </a:rPr>
              <a:t>getYCoordinate</a:t>
            </a:r>
            <a:r>
              <a:rPr b="0" i="0" lang="en-US" sz="2200" u="none" cap="none" strike="noStrike">
                <a:solidFill>
                  <a:schemeClr val="dk1"/>
                </a:solidFill>
                <a:latin typeface="Tahoma"/>
                <a:ea typeface="Tahoma"/>
                <a:cs typeface="Tahoma"/>
                <a:sym typeface="Tahoma"/>
              </a:rPr>
              <a:t> returns the y coordinate of the point to plot. In the code that follows:</a:t>
            </a:r>
            <a:endParaRPr/>
          </a:p>
          <a:p>
            <a:pPr indent="-228600" lvl="2" marL="1143000" marR="0" rtl="0" algn="l">
              <a:lnSpc>
                <a:spcPct val="100000"/>
              </a:lnSpc>
              <a:spcBef>
                <a:spcPts val="400"/>
              </a:spcBef>
              <a:spcAft>
                <a:spcPts val="0"/>
              </a:spcAft>
              <a:buClr>
                <a:schemeClr val="dk1"/>
              </a:buClr>
              <a:buSzPts val="2000"/>
              <a:buFont typeface="Century Gothic"/>
              <a:buChar char="•"/>
            </a:pPr>
            <a:r>
              <a:rPr b="0" i="0" lang="en-US" sz="2000" u="none" cap="none" strike="noStrike">
                <a:solidFill>
                  <a:schemeClr val="dk1"/>
                </a:solidFill>
                <a:latin typeface="Century Gothic"/>
                <a:ea typeface="Century Gothic"/>
                <a:cs typeface="Century Gothic"/>
                <a:sym typeface="Century Gothic"/>
              </a:rPr>
              <a:t>yIncrement</a:t>
            </a:r>
            <a:r>
              <a:rPr b="0" i="0" lang="en-US" sz="2000" u="none" cap="none" strike="noStrike">
                <a:solidFill>
                  <a:schemeClr val="dk1"/>
                </a:solidFill>
                <a:latin typeface="Tahoma"/>
                <a:ea typeface="Tahoma"/>
                <a:cs typeface="Tahoma"/>
                <a:sym typeface="Tahoma"/>
              </a:rPr>
              <a:t> is the number of pixels per data unit</a:t>
            </a:r>
            <a:endParaRPr/>
          </a:p>
          <a:p>
            <a:pPr indent="-228600" lvl="2" marL="1143000" marR="0" rtl="0" algn="l">
              <a:lnSpc>
                <a:spcPct val="100000"/>
              </a:lnSpc>
              <a:spcBef>
                <a:spcPts val="400"/>
              </a:spcBef>
              <a:spcAft>
                <a:spcPts val="0"/>
              </a:spcAft>
              <a:buClr>
                <a:schemeClr val="dk1"/>
              </a:buClr>
              <a:buSzPts val="2000"/>
              <a:buFont typeface="Century Gothic"/>
              <a:buChar char="•"/>
            </a:pPr>
            <a:r>
              <a:rPr b="0" i="0" lang="en-US" sz="2000" u="none" cap="none" strike="noStrike">
                <a:solidFill>
                  <a:schemeClr val="dk1"/>
                </a:solidFill>
                <a:latin typeface="Century Gothic"/>
                <a:ea typeface="Century Gothic"/>
                <a:cs typeface="Century Gothic"/>
                <a:sym typeface="Century Gothic"/>
              </a:rPr>
              <a:t>numStudents</a:t>
            </a:r>
            <a:r>
              <a:rPr b="0" i="0" lang="en-US" sz="2000" u="none" cap="none" strike="noStrike">
                <a:solidFill>
                  <a:schemeClr val="dk1"/>
                </a:solidFill>
                <a:latin typeface="Tahoma"/>
                <a:ea typeface="Tahoma"/>
                <a:cs typeface="Tahoma"/>
                <a:sym typeface="Tahoma"/>
              </a:rPr>
              <a:t> is the number of students being plotted at the current grade</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Y_BOTTOM is the y coordinate in the window of the bottommost point on the y axis</a:t>
            </a:r>
            <a:endParaRPr/>
          </a:p>
          <a:p>
            <a:pPr indent="-3429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
        <p:nvSpPr>
          <p:cNvPr id="431" name="Google Shape;431;p48"/>
          <p:cNvSpPr txBox="1"/>
          <p:nvPr/>
        </p:nvSpPr>
        <p:spPr>
          <a:xfrm>
            <a:off x="1752600" y="1676400"/>
            <a:ext cx="5562600" cy="10064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private int getXCoordinate (int i, int xIncrement){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X_LEFT + xIncrement * i;</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
        <p:nvSpPr>
          <p:cNvPr id="432" name="Google Shape;432;p48"/>
          <p:cNvSpPr txBox="1"/>
          <p:nvPr/>
        </p:nvSpPr>
        <p:spPr>
          <a:xfrm>
            <a:off x="1371600" y="5486400"/>
            <a:ext cx="6858000" cy="13112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private int getYCoordinate (int numStudents, int yIncrement){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return Y_BOTTOM - yIncrement * numStudents);</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6" name="Shape 436"/>
        <p:cNvGrpSpPr/>
        <p:nvPr/>
      </p:nvGrpSpPr>
      <p:grpSpPr>
        <a:xfrm>
          <a:off x="0" y="0"/>
          <a:ext cx="0" cy="0"/>
          <a:chOff x="0" y="0"/>
          <a:chExt cx="0" cy="0"/>
        </a:xfrm>
      </p:grpSpPr>
      <p:sp>
        <p:nvSpPr>
          <p:cNvPr id="437" name="Google Shape;437;p4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38" name="Google Shape;438;p49"/>
          <p:cNvSpPr txBox="1"/>
          <p:nvPr>
            <p:ph idx="1" type="body"/>
          </p:nvPr>
        </p:nvSpPr>
        <p:spPr>
          <a:xfrm>
            <a:off x="838200" y="1600200"/>
            <a:ext cx="77724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This method takes into account the fact that positive </a:t>
            </a:r>
            <a:r>
              <a:rPr b="0" i="1" lang="en-US" sz="2000" u="none" cap="none" strike="noStrike">
                <a:solidFill>
                  <a:schemeClr val="dk1"/>
                </a:solidFill>
                <a:latin typeface="Tahoma"/>
                <a:ea typeface="Tahoma"/>
                <a:cs typeface="Tahoma"/>
                <a:sym typeface="Tahoma"/>
              </a:rPr>
              <a:t>y </a:t>
            </a:r>
            <a:r>
              <a:rPr b="0" i="0" lang="en-US" sz="2000" u="none" cap="none" strike="noStrike">
                <a:solidFill>
                  <a:schemeClr val="dk1"/>
                </a:solidFill>
                <a:latin typeface="Tahoma"/>
                <a:ea typeface="Tahoma"/>
                <a:cs typeface="Tahoma"/>
                <a:sym typeface="Tahoma"/>
              </a:rPr>
              <a:t>coordinates extend downward rather than upward on a computer screen.</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Let us assume that the array grades contains the data in Table 19-5's second column - the </a:t>
            </a:r>
            <a:r>
              <a:rPr b="1" i="0" lang="en-US" sz="2000" u="none" cap="none" strike="noStrike">
                <a:solidFill>
                  <a:schemeClr val="dk1"/>
                </a:solidFill>
                <a:latin typeface="Tahoma"/>
                <a:ea typeface="Tahoma"/>
                <a:cs typeface="Tahoma"/>
                <a:sym typeface="Tahoma"/>
              </a:rPr>
              <a:t>Number of Students </a:t>
            </a:r>
            <a:r>
              <a:rPr b="0" i="0" lang="en-US" sz="2000" u="none" cap="none" strike="noStrike">
                <a:solidFill>
                  <a:schemeClr val="dk1"/>
                </a:solidFill>
                <a:latin typeface="Tahoma"/>
                <a:ea typeface="Tahoma"/>
                <a:cs typeface="Tahoma"/>
                <a:sym typeface="Tahoma"/>
              </a:rPr>
              <a:t>column. </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letter grades A, B, C, D, and F correspond to the index positions 0 through 4 of the array.</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
        <p:nvSpPr>
          <p:cNvPr id="439" name="Google Shape;439;p49"/>
          <p:cNvSpPr/>
          <p:nvPr/>
        </p:nvSpPr>
        <p:spPr>
          <a:xfrm>
            <a:off x="4310062" y="3033712"/>
            <a:ext cx="9144000" cy="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440" name="Google Shape;440;p49"/>
          <p:cNvPicPr preferRelativeResize="0"/>
          <p:nvPr/>
        </p:nvPicPr>
        <p:blipFill rotWithShape="1">
          <a:blip r:embed="rId3">
            <a:alphaModFix/>
          </a:blip>
          <a:srcRect b="0" l="0" r="0" t="0"/>
          <a:stretch/>
        </p:blipFill>
        <p:spPr>
          <a:xfrm>
            <a:off x="2895600" y="4495800"/>
            <a:ext cx="3352800" cy="2133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4" name="Shape 444"/>
        <p:cNvGrpSpPr/>
        <p:nvPr/>
      </p:nvGrpSpPr>
      <p:grpSpPr>
        <a:xfrm>
          <a:off x="0" y="0"/>
          <a:ext cx="0" cy="0"/>
          <a:chOff x="0" y="0"/>
          <a:chExt cx="0" cy="0"/>
        </a:xfrm>
      </p:grpSpPr>
      <p:sp>
        <p:nvSpPr>
          <p:cNvPr id="445" name="Google Shape;445;p5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46" name="Google Shape;446;p50"/>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The following code segment plots these data in a dotted line graph:</a:t>
            </a:r>
            <a:r>
              <a:rPr b="0" i="0" lang="en-US" sz="2200" u="none">
                <a:solidFill>
                  <a:schemeClr val="dk1"/>
                </a:solidFill>
                <a:latin typeface="Tahoma"/>
                <a:ea typeface="Tahoma"/>
                <a:cs typeface="Tahoma"/>
                <a:sym typeface="Tahoma"/>
              </a:rPr>
              <a:t> </a:t>
            </a:r>
            <a:endParaRPr/>
          </a:p>
        </p:txBody>
      </p:sp>
      <p:sp>
        <p:nvSpPr>
          <p:cNvPr id="447" name="Google Shape;447;p50"/>
          <p:cNvSpPr txBox="1"/>
          <p:nvPr/>
        </p:nvSpPr>
        <p:spPr>
          <a:xfrm>
            <a:off x="1524000" y="1981200"/>
            <a:ext cx="6400800" cy="47498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int i, x, y, largestNumber, xIncrement, yIncrement;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Compute the x and y increments.</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largestNumber = findLargest(grades);</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xIncrement = totalXPixels / grades.length;</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if (largestNumber == 0)</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yIncrement = 0;</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else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yIncrement = totalYPixels / largestNumber;</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Compute and plot the data points.</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for (i = 0; i &lt; grades.length; i++){</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x = getXCoordinate (i + 1, xIncrement);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y = getYCoordinate (grades[i], yIncrement);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g.fillOval (x, y, 5, 5);</a:t>
            </a:r>
            <a:endParaRPr/>
          </a:p>
          <a:p>
            <a:pPr indent="0" lvl="0" marL="0" marR="0" rtl="0" algn="l">
              <a:lnSpc>
                <a:spcPct val="100000"/>
              </a:lnSpc>
              <a:spcBef>
                <a:spcPts val="0"/>
              </a:spcBef>
              <a:spcAft>
                <a:spcPts val="0"/>
              </a:spcAft>
              <a:buClr>
                <a:srgbClr val="E44C22"/>
              </a:buClr>
              <a:buSzPts val="1700"/>
              <a:buFont typeface="Arial"/>
              <a:buNone/>
            </a:pPr>
            <a:r>
              <a:rPr b="0" i="0" lang="en-US" sz="1700" u="none">
                <a:solidFill>
                  <a:srgbClr val="E44C22"/>
                </a:solidFill>
                <a:latin typeface="Arial"/>
                <a:ea typeface="Arial"/>
                <a:cs typeface="Arial"/>
                <a:sym typeface="Arial"/>
              </a:rPr>
              <a:t>}</a:t>
            </a:r>
            <a:r>
              <a:rPr b="0" i="0" lang="en-US" sz="1700" u="none">
                <a:solidFill>
                  <a:schemeClr val="dk1"/>
                </a:solidFill>
                <a:latin typeface="Tahoma"/>
                <a:ea typeface="Tahoma"/>
                <a:cs typeface="Tahoma"/>
                <a:sym typeface="Tahoma"/>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1" name="Shape 451"/>
        <p:cNvGrpSpPr/>
        <p:nvPr/>
      </p:nvGrpSpPr>
      <p:grpSpPr>
        <a:xfrm>
          <a:off x="0" y="0"/>
          <a:ext cx="0" cy="0"/>
          <a:chOff x="0" y="0"/>
          <a:chExt cx="0" cy="0"/>
        </a:xfrm>
      </p:grpSpPr>
      <p:sp>
        <p:nvSpPr>
          <p:cNvPr id="452" name="Google Shape;452;p5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53" name="Google Shape;453;p51"/>
          <p:cNvSpPr txBox="1"/>
          <p:nvPr>
            <p:ph idx="1" type="body"/>
          </p:nvPr>
        </p:nvSpPr>
        <p:spPr>
          <a:xfrm>
            <a:off x="838200" y="1524000"/>
            <a:ext cx="7772400" cy="5105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Note that we add 1 to the value of </a:t>
            </a:r>
            <a:r>
              <a:rPr b="0" i="0" lang="en-US" sz="2600" u="none" cap="none" strike="noStrike">
                <a:solidFill>
                  <a:schemeClr val="dk1"/>
                </a:solidFill>
                <a:latin typeface="Century Gothic"/>
                <a:ea typeface="Century Gothic"/>
                <a:cs typeface="Century Gothic"/>
                <a:sym typeface="Century Gothic"/>
              </a:rPr>
              <a:t>i</a:t>
            </a:r>
            <a:r>
              <a:rPr b="0" i="0" lang="en-US" sz="2600" u="none" cap="none" strike="noStrike">
                <a:solidFill>
                  <a:schemeClr val="dk1"/>
                </a:solidFill>
                <a:latin typeface="Tahoma"/>
                <a:ea typeface="Tahoma"/>
                <a:cs typeface="Tahoma"/>
                <a:sym typeface="Tahoma"/>
              </a:rPr>
              <a:t> before passing it to </a:t>
            </a:r>
            <a:r>
              <a:rPr b="0" i="0" lang="en-US" sz="2600" u="none" cap="none" strike="noStrike">
                <a:solidFill>
                  <a:schemeClr val="dk1"/>
                </a:solidFill>
                <a:latin typeface="Century Gothic"/>
                <a:ea typeface="Century Gothic"/>
                <a:cs typeface="Century Gothic"/>
                <a:sym typeface="Century Gothic"/>
              </a:rPr>
              <a:t>getXCoordinate</a:t>
            </a:r>
            <a:r>
              <a:rPr b="0" i="0" lang="en-US" sz="2600" u="none" cap="none" strike="noStrike">
                <a:solidFill>
                  <a:schemeClr val="dk1"/>
                </a:solidFill>
                <a:latin typeface="Tahoma"/>
                <a:ea typeface="Tahoma"/>
                <a:cs typeface="Tahoma"/>
                <a:sym typeface="Tahoma"/>
              </a:rPr>
              <a:t> because that method expects numbers from 1 to the size of the array.</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To connect the dots, we draw line segments between them.</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 We can also add a line segment between the graph's origin and the first dot.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Because a line segment has two endpoints, the code requires an extra pair of int variables:</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7" name="Shape 457"/>
        <p:cNvGrpSpPr/>
        <p:nvPr/>
      </p:nvGrpSpPr>
      <p:grpSpPr>
        <a:xfrm>
          <a:off x="0" y="0"/>
          <a:ext cx="0" cy="0"/>
          <a:chOff x="0" y="0"/>
          <a:chExt cx="0" cy="0"/>
        </a:xfrm>
      </p:grpSpPr>
      <p:sp>
        <p:nvSpPr>
          <p:cNvPr id="458" name="Google Shape;458;p5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59" name="Google Shape;459;p52"/>
          <p:cNvSpPr txBox="1"/>
          <p:nvPr/>
        </p:nvSpPr>
        <p:spPr>
          <a:xfrm>
            <a:off x="1295400" y="1828800"/>
            <a:ext cx="6477000" cy="434022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int i, x1, y1, x2, y2, largestNumber, xIncrement, yIncrement;</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Compute the x and y increments.</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largestNumber = findLargest(grades);</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xIncrement = totalXPixels / grades.length;</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if (largestNumber == 0)</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yIncrement = 0;</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else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yIncrement = totalYPixels / largestNumber;</a:t>
            </a:r>
            <a:endParaRPr/>
          </a:p>
          <a:p>
            <a:pPr indent="0" lvl="0" marL="0" marR="0" rtl="0" algn="l">
              <a:lnSpc>
                <a:spcPct val="100000"/>
              </a:lnSpc>
              <a:spcBef>
                <a:spcPts val="0"/>
              </a:spcBef>
              <a:spcAft>
                <a:spcPts val="0"/>
              </a:spcAft>
              <a:buClr>
                <a:schemeClr val="dk1"/>
              </a:buClr>
              <a:buSzPts val="2200"/>
              <a:buFont typeface="Times New Roman"/>
              <a:buNone/>
            </a:pPr>
            <a:r>
              <a:t/>
            </a:r>
            <a:endParaRPr b="0" i="0" sz="2200" u="none">
              <a:solidFill>
                <a:srgbClr val="000000"/>
              </a:solidFill>
              <a:latin typeface="Courier"/>
              <a:ea typeface="Courier"/>
              <a:cs typeface="Courier"/>
              <a:sym typeface="Courier"/>
            </a:endParaRPr>
          </a:p>
          <a:p>
            <a:pPr indent="0" lvl="0" marL="0" marR="0" rtl="0" algn="l">
              <a:lnSpc>
                <a:spcPct val="100000"/>
              </a:lnSpc>
              <a:spcBef>
                <a:spcPts val="0"/>
              </a:spcBef>
              <a:spcAft>
                <a:spcPts val="0"/>
              </a:spcAft>
              <a:buNone/>
            </a:pPr>
            <a:r>
              <a:t/>
            </a:r>
            <a:endParaRPr b="0" i="0" sz="2200" u="none">
              <a:solidFill>
                <a:srgbClr val="000000"/>
              </a:solidFill>
              <a:latin typeface="Courier"/>
              <a:ea typeface="Courier"/>
              <a:cs typeface="Courier"/>
              <a:sym typeface="Courie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3" name="Shape 463"/>
        <p:cNvGrpSpPr/>
        <p:nvPr/>
      </p:nvGrpSpPr>
      <p:grpSpPr>
        <a:xfrm>
          <a:off x="0" y="0"/>
          <a:ext cx="0" cy="0"/>
          <a:chOff x="0" y="0"/>
          <a:chExt cx="0" cy="0"/>
        </a:xfrm>
      </p:grpSpPr>
      <p:sp>
        <p:nvSpPr>
          <p:cNvPr id="464" name="Google Shape;464;p53"/>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65" name="Google Shape;465;p53"/>
          <p:cNvSpPr txBox="1"/>
          <p:nvPr/>
        </p:nvSpPr>
        <p:spPr>
          <a:xfrm>
            <a:off x="1143000" y="1676400"/>
            <a:ext cx="7239000" cy="4968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Set the initial end point.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x1 = X_LEFT;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y1 = Y_BOTTOM;</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Compute and plot the data points.</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for (i = 0; i &lt; grades.length; i++){</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x2 = getXCoordinate (i + 1, xIncrement); </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y2 = getYCoordinate (grades[i], yIncrement);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g.fillOval (x2, y2, 5, 5);                   //The dot size can be varied</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if (x1 != X_LEFT)</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g.drawLine (x1, y1, x2, y2);</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x1 = x2;</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y1 = y2;</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9" name="Shape 469"/>
        <p:cNvGrpSpPr/>
        <p:nvPr/>
      </p:nvGrpSpPr>
      <p:grpSpPr>
        <a:xfrm>
          <a:off x="0" y="0"/>
          <a:ext cx="0" cy="0"/>
          <a:chOff x="0" y="0"/>
          <a:chExt cx="0" cy="0"/>
        </a:xfrm>
      </p:grpSpPr>
      <p:sp>
        <p:nvSpPr>
          <p:cNvPr id="470" name="Google Shape;470;p54"/>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71" name="Google Shape;471;p54"/>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Bar Graphs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a:t>
            </a:r>
            <a:r>
              <a:rPr b="1" i="1" lang="en-US" sz="2400" u="none" cap="none" strike="noStrike">
                <a:solidFill>
                  <a:schemeClr val="dk1"/>
                </a:solidFill>
                <a:latin typeface="Tahoma"/>
                <a:ea typeface="Tahoma"/>
                <a:cs typeface="Tahoma"/>
                <a:sym typeface="Tahoma"/>
              </a:rPr>
              <a:t>vertical bar graph</a:t>
            </a:r>
            <a:r>
              <a:rPr b="0" i="0" lang="en-US" sz="2400" u="none" cap="none" strike="noStrike">
                <a:solidFill>
                  <a:schemeClr val="dk1"/>
                </a:solidFill>
                <a:latin typeface="Tahoma"/>
                <a:ea typeface="Tahoma"/>
                <a:cs typeface="Tahoma"/>
                <a:sym typeface="Tahoma"/>
              </a:rPr>
              <a:t> shows the values as rectangular bars extending up from the </a:t>
            </a:r>
            <a:r>
              <a:rPr b="0" i="1" lang="en-US" sz="2400" u="none" cap="none" strike="noStrike">
                <a:solidFill>
                  <a:schemeClr val="dk1"/>
                </a:solidFill>
                <a:latin typeface="Tahoma"/>
                <a:ea typeface="Tahoma"/>
                <a:cs typeface="Tahoma"/>
                <a:sym typeface="Tahoma"/>
              </a:rPr>
              <a:t>x</a:t>
            </a:r>
            <a:r>
              <a:rPr b="0" i="0" lang="en-US" sz="2400" u="none" cap="none" strike="noStrike">
                <a:solidFill>
                  <a:schemeClr val="dk1"/>
                </a:solidFill>
                <a:latin typeface="Tahoma"/>
                <a:ea typeface="Tahoma"/>
                <a:cs typeface="Tahoma"/>
                <a:sym typeface="Tahoma"/>
              </a:rPr>
              <a:t> axis.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a:t>
            </a:r>
            <a:r>
              <a:rPr b="1" i="1" lang="en-US" sz="2400" u="none" cap="none" strike="noStrike">
                <a:solidFill>
                  <a:schemeClr val="dk1"/>
                </a:solidFill>
                <a:latin typeface="Tahoma"/>
                <a:ea typeface="Tahoma"/>
                <a:cs typeface="Tahoma"/>
                <a:sym typeface="Tahoma"/>
              </a:rPr>
              <a:t>horizontal bar graph</a:t>
            </a:r>
            <a:r>
              <a:rPr b="0" i="0" lang="en-US" sz="2400" u="none" cap="none" strike="noStrike">
                <a:solidFill>
                  <a:schemeClr val="dk1"/>
                </a:solidFill>
                <a:latin typeface="Tahoma"/>
                <a:ea typeface="Tahoma"/>
                <a:cs typeface="Tahoma"/>
                <a:sym typeface="Tahoma"/>
              </a:rPr>
              <a:t> shows the bars as extending to the right from the </a:t>
            </a:r>
            <a:r>
              <a:rPr b="0" i="1" lang="en-US" sz="2400" u="none" cap="none" strike="noStrike">
                <a:solidFill>
                  <a:schemeClr val="dk1"/>
                </a:solidFill>
                <a:latin typeface="Tahoma"/>
                <a:ea typeface="Tahoma"/>
                <a:cs typeface="Tahoma"/>
                <a:sym typeface="Tahoma"/>
              </a:rPr>
              <a:t>y</a:t>
            </a:r>
            <a:r>
              <a:rPr b="0" i="0" lang="en-US" sz="2400" u="none" cap="none" strike="noStrike">
                <a:solidFill>
                  <a:schemeClr val="dk1"/>
                </a:solidFill>
                <a:latin typeface="Tahoma"/>
                <a:ea typeface="Tahoma"/>
                <a:cs typeface="Tahoma"/>
                <a:sym typeface="Tahoma"/>
              </a:rPr>
              <a:t> axis.</a:t>
            </a:r>
            <a:r>
              <a:rPr b="0" i="0" lang="en-US" sz="2400" u="none" cap="none" strike="noStrike">
                <a:solidFill>
                  <a:schemeClr val="dk1"/>
                </a:solidFill>
                <a:latin typeface="Arial"/>
                <a:ea typeface="Arial"/>
                <a:cs typeface="Arial"/>
                <a:sym typeface="Arial"/>
              </a:rPr>
              <a:t> </a:t>
            </a:r>
            <a:endParaRPr/>
          </a:p>
        </p:txBody>
      </p:sp>
      <p:pic>
        <p:nvPicPr>
          <p:cNvPr id="472" name="Google Shape;472;p54"/>
          <p:cNvPicPr preferRelativeResize="0"/>
          <p:nvPr/>
        </p:nvPicPr>
        <p:blipFill rotWithShape="1">
          <a:blip r:embed="rId3">
            <a:alphaModFix/>
          </a:blip>
          <a:srcRect b="0" l="0" r="0" t="0"/>
          <a:stretch/>
        </p:blipFill>
        <p:spPr>
          <a:xfrm>
            <a:off x="1828800" y="3733800"/>
            <a:ext cx="5334000" cy="289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10"/>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191" name="Google Shape;191;p10"/>
          <p:cNvSpPr txBox="1"/>
          <p:nvPr>
            <p:ph idx="1" type="body"/>
          </p:nvPr>
        </p:nvSpPr>
        <p:spPr>
          <a:xfrm>
            <a:off x="685800" y="1905000"/>
            <a:ext cx="76962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Underlying every graphics application is a coordinate system.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Positions in this system are specified in terms of points.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Points in a two-dimensional system have x and y coordinates.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x and y coordinates of a point express its position relative to the system's origin at (0, 0).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Figure 19-1 presents some examples of points in the familiar Cartesian coordinate system.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6" name="Shape 476"/>
        <p:cNvGrpSpPr/>
        <p:nvPr/>
      </p:nvGrpSpPr>
      <p:grpSpPr>
        <a:xfrm>
          <a:off x="0" y="0"/>
          <a:ext cx="0" cy="0"/>
          <a:chOff x="0" y="0"/>
          <a:chExt cx="0" cy="0"/>
        </a:xfrm>
      </p:grpSpPr>
      <p:sp>
        <p:nvSpPr>
          <p:cNvPr id="477" name="Google Shape;477;p5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78" name="Google Shape;478;p55"/>
          <p:cNvSpPr txBox="1"/>
          <p:nvPr>
            <p:ph idx="1" type="body"/>
          </p:nvPr>
        </p:nvSpPr>
        <p:spPr>
          <a:xfrm>
            <a:off x="838200" y="1447800"/>
            <a:ext cx="7772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The following code segment displays a bar graph of the student grades: </a:t>
            </a:r>
            <a:endParaRPr/>
          </a:p>
        </p:txBody>
      </p:sp>
      <p:sp>
        <p:nvSpPr>
          <p:cNvPr id="479" name="Google Shape;479;p55"/>
          <p:cNvSpPr txBox="1"/>
          <p:nvPr/>
        </p:nvSpPr>
        <p:spPr>
          <a:xfrm>
            <a:off x="990600" y="2193925"/>
            <a:ext cx="7086600" cy="46640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int i, x, y, height, largestNumber, xIncrement, yIncrement;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Compute the x and y increments.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largestNumber = findLargest (grades);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xIncrement = totalXPixels / grades.length;</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if (largestNumber == 0)</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yIncrement = 0;</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else</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yIncrement = totalYPixels / largestNumber;</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Draw the bars.</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for (i = 0; i &lt; grades.length; i++){</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x = getXCoordinate (i + 1, xIncrement);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y = getYCoordinate (grades[i], yIncrement);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x = x – BAR_WIDTH / 2;</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height = BOTTOM_Y – y + 1;</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g.fillRect (x, y, BAR_WIDTH, height);</a:t>
            </a:r>
            <a:endParaRPr/>
          </a:p>
          <a:p>
            <a:pPr indent="0" lvl="0" marL="0" marR="0" rtl="0" algn="l">
              <a:lnSpc>
                <a:spcPct val="100000"/>
              </a:lnSpc>
              <a:spcBef>
                <a:spcPts val="0"/>
              </a:spcBef>
              <a:spcAft>
                <a:spcPts val="0"/>
              </a:spcAft>
              <a:buClr>
                <a:srgbClr val="E44C22"/>
              </a:buClr>
              <a:buSzPts val="1500"/>
              <a:buFont typeface="Arial"/>
              <a:buNone/>
            </a:pPr>
            <a:r>
              <a:rPr b="0" i="0" lang="en-US" sz="1500" u="none">
                <a:solidFill>
                  <a:srgbClr val="E44C22"/>
                </a:solidFill>
                <a:latin typeface="Arial"/>
                <a:ea typeface="Arial"/>
                <a:cs typeface="Arial"/>
                <a:sym typeface="Arial"/>
              </a:rPr>
              <a:t>}</a:t>
            </a:r>
            <a:r>
              <a:rPr b="0" i="0" lang="en-US" sz="1500" u="none">
                <a:solidFill>
                  <a:schemeClr val="dk1"/>
                </a:solidFill>
                <a:latin typeface="Tahoma"/>
                <a:ea typeface="Tahoma"/>
                <a:cs typeface="Tahoma"/>
                <a:sym typeface="Tahoma"/>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3" name="Shape 483"/>
        <p:cNvGrpSpPr/>
        <p:nvPr/>
      </p:nvGrpSpPr>
      <p:grpSpPr>
        <a:xfrm>
          <a:off x="0" y="0"/>
          <a:ext cx="0" cy="0"/>
          <a:chOff x="0" y="0"/>
          <a:chExt cx="0" cy="0"/>
        </a:xfrm>
      </p:grpSpPr>
      <p:sp>
        <p:nvSpPr>
          <p:cNvPr id="484" name="Google Shape;484;p5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85" name="Google Shape;485;p56"/>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ahoma"/>
              <a:buNone/>
            </a:pPr>
            <a:r>
              <a:rPr b="0" i="0" lang="en-US" sz="3200" u="none">
                <a:solidFill>
                  <a:schemeClr val="dk1"/>
                </a:solidFill>
                <a:latin typeface="Tahoma"/>
                <a:ea typeface="Tahoma"/>
                <a:cs typeface="Tahoma"/>
                <a:sym typeface="Tahoma"/>
              </a:rPr>
              <a:t>Pie Charts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pie chart shows the relative sizes of the data as wedges of a pie (Figure 19-9).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size of a sector's central angle in a pie chart corresponds to a bar's height in a bar graph.</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angles for the data in our example are listed in Table 19-5. </a:t>
            </a:r>
            <a:endParaRPr/>
          </a:p>
          <a:p>
            <a:pPr indent="-342900" lvl="0" marL="342900" marR="0" rtl="0" algn="l">
              <a:lnSpc>
                <a:spcPct val="100000"/>
              </a:lnSpc>
              <a:spcBef>
                <a:spcPts val="44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 </a:t>
            </a:r>
            <a:endParaRPr/>
          </a:p>
        </p:txBody>
      </p:sp>
      <p:pic>
        <p:nvPicPr>
          <p:cNvPr id="486" name="Google Shape;486;p56"/>
          <p:cNvPicPr preferRelativeResize="0"/>
          <p:nvPr/>
        </p:nvPicPr>
        <p:blipFill rotWithShape="1">
          <a:blip r:embed="rId3">
            <a:alphaModFix/>
          </a:blip>
          <a:srcRect b="0" l="0" r="0" t="0"/>
          <a:stretch/>
        </p:blipFill>
        <p:spPr>
          <a:xfrm>
            <a:off x="5029200" y="4114800"/>
            <a:ext cx="3044825" cy="2514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0" name="Shape 490"/>
        <p:cNvGrpSpPr/>
        <p:nvPr/>
      </p:nvGrpSpPr>
      <p:grpSpPr>
        <a:xfrm>
          <a:off x="0" y="0"/>
          <a:ext cx="0" cy="0"/>
          <a:chOff x="0" y="0"/>
          <a:chExt cx="0" cy="0"/>
        </a:xfrm>
      </p:grpSpPr>
      <p:sp>
        <p:nvSpPr>
          <p:cNvPr id="491" name="Google Shape;491;p5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pic>
        <p:nvPicPr>
          <p:cNvPr id="492" name="Google Shape;492;p57"/>
          <p:cNvPicPr preferRelativeResize="0"/>
          <p:nvPr/>
        </p:nvPicPr>
        <p:blipFill rotWithShape="1">
          <a:blip r:embed="rId3">
            <a:alphaModFix/>
          </a:blip>
          <a:srcRect b="0" l="0" r="0" t="0"/>
          <a:stretch/>
        </p:blipFill>
        <p:spPr>
          <a:xfrm>
            <a:off x="990600" y="1905000"/>
            <a:ext cx="7543800" cy="3962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6" name="Shape 496"/>
        <p:cNvGrpSpPr/>
        <p:nvPr/>
      </p:nvGrpSpPr>
      <p:grpSpPr>
        <a:xfrm>
          <a:off x="0" y="0"/>
          <a:ext cx="0" cy="0"/>
          <a:chOff x="0" y="0"/>
          <a:chExt cx="0" cy="0"/>
        </a:xfrm>
      </p:grpSpPr>
      <p:sp>
        <p:nvSpPr>
          <p:cNvPr id="497" name="Google Shape;497;p5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498" name="Google Shape;498;p58"/>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 complete code segment to draw the pie chart follows:</a:t>
            </a:r>
            <a:endParaRPr/>
          </a:p>
          <a:p>
            <a:pPr indent="-228600" lvl="0" marL="342900" marR="0" rtl="0" algn="l">
              <a:lnSpc>
                <a:spcPct val="100000"/>
              </a:lnSpc>
              <a:spcBef>
                <a:spcPts val="360"/>
              </a:spcBef>
              <a:spcAft>
                <a:spcPts val="0"/>
              </a:spcAft>
              <a:buClr>
                <a:schemeClr val="dk1"/>
              </a:buClr>
              <a:buSzPts val="1800"/>
              <a:buFont typeface="Tahoma"/>
              <a:buNone/>
            </a:pPr>
            <a:r>
              <a:t/>
            </a:r>
            <a:endParaRPr b="0" i="0" sz="1800" u="none">
              <a:solidFill>
                <a:schemeClr val="dk1"/>
              </a:solidFill>
              <a:latin typeface="Tahoma"/>
              <a:ea typeface="Tahoma"/>
              <a:cs typeface="Tahoma"/>
              <a:sym typeface="Tahoma"/>
            </a:endParaRPr>
          </a:p>
        </p:txBody>
      </p:sp>
      <p:sp>
        <p:nvSpPr>
          <p:cNvPr id="499" name="Google Shape;499;p58"/>
          <p:cNvSpPr txBox="1"/>
          <p:nvPr/>
        </p:nvSpPr>
        <p:spPr>
          <a:xfrm>
            <a:off x="762000" y="1981200"/>
            <a:ext cx="7772400" cy="51165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int totalUnits, centerX, centerY, radius, startAngle, i;</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double unitAngleSize;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Set up center point and radius of the pie, and the unit angle size.</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totalUnits = sum(grades);</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centerX = getWidth() / 2; </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centerY = getHeight() / 2;</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radius = centerX – centerX / 3;</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centerX = radius;</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centerY = centerY – centerY / 3;</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if (totalUnits == 0)</a:t>
            </a:r>
            <a:endParaRPr/>
          </a:p>
          <a:p>
            <a:pPr indent="0" lvl="0" marL="0" marR="0" rtl="0" algn="l">
              <a:lnSpc>
                <a:spcPct val="100000"/>
              </a:lnSpc>
              <a:spcBef>
                <a:spcPts val="0"/>
              </a:spcBef>
              <a:spcAft>
                <a:spcPts val="0"/>
              </a:spcAft>
              <a:buClr>
                <a:srgbClr val="000000"/>
              </a:buClr>
              <a:buSzPts val="2200"/>
              <a:buFont typeface="Courier"/>
              <a:buNone/>
            </a:pPr>
            <a:r>
              <a:rPr b="0" i="0" lang="en-US" sz="2200" u="none">
                <a:solidFill>
                  <a:srgbClr val="000000"/>
                </a:solidFill>
                <a:latin typeface="Courier"/>
                <a:ea typeface="Courier"/>
                <a:cs typeface="Courier"/>
                <a:sym typeface="Courier"/>
              </a:rPr>
              <a:t>   unitAngleSize = 0;</a:t>
            </a:r>
            <a:endParaRPr/>
          </a:p>
          <a:p>
            <a:pPr indent="0" lvl="0" marL="0" marR="0" rtl="0" algn="l">
              <a:lnSpc>
                <a:spcPct val="100000"/>
              </a:lnSpc>
              <a:spcBef>
                <a:spcPts val="0"/>
              </a:spcBef>
              <a:spcAft>
                <a:spcPts val="0"/>
              </a:spcAft>
              <a:buNone/>
            </a:pPr>
            <a:r>
              <a:t/>
            </a:r>
            <a:endParaRPr b="0" i="0" sz="2200" u="none">
              <a:solidFill>
                <a:srgbClr val="000000"/>
              </a:solidFill>
              <a:latin typeface="Courier"/>
              <a:ea typeface="Courier"/>
              <a:cs typeface="Courier"/>
              <a:sym typeface="Courie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3" name="Shape 503"/>
        <p:cNvGrpSpPr/>
        <p:nvPr/>
      </p:nvGrpSpPr>
      <p:grpSpPr>
        <a:xfrm>
          <a:off x="0" y="0"/>
          <a:ext cx="0" cy="0"/>
          <a:chOff x="0" y="0"/>
          <a:chExt cx="0" cy="0"/>
        </a:xfrm>
      </p:grpSpPr>
      <p:sp>
        <p:nvSpPr>
          <p:cNvPr id="504" name="Google Shape;504;p5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19.5  Graphing Data</a:t>
            </a:r>
            <a:endParaRPr/>
          </a:p>
        </p:txBody>
      </p:sp>
      <p:sp>
        <p:nvSpPr>
          <p:cNvPr id="505" name="Google Shape;505;p59"/>
          <p:cNvSpPr txBox="1"/>
          <p:nvPr/>
        </p:nvSpPr>
        <p:spPr>
          <a:xfrm>
            <a:off x="1143000" y="1654175"/>
            <a:ext cx="7162800" cy="50038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else </a:t>
            </a:r>
            <a:endParaRPr/>
          </a:p>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   unitAngleSize = 360.0 / totalUnits;</a:t>
            </a:r>
            <a:endParaRPr/>
          </a:p>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startAngle = 0;</a:t>
            </a:r>
            <a:endParaRPr/>
          </a:p>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 Draw the wedges in the pie.</a:t>
            </a:r>
            <a:endParaRPr/>
          </a:p>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for (i = 0; i &lt; grades.length; i++){</a:t>
            </a:r>
            <a:endParaRPr/>
          </a:p>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   int centralAngle = (int) Math.round(unitAngleSize * grades[i]);</a:t>
            </a:r>
            <a:endParaRPr/>
          </a:p>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   g.setColor (intToColor(i));</a:t>
            </a:r>
            <a:endParaRPr/>
          </a:p>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   g.fillArc (centerX, centerY, radius, radius, startAngle, centralAngle);</a:t>
            </a:r>
            <a:endParaRPr/>
          </a:p>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   startAngle = startAngle + centralAngle;</a:t>
            </a:r>
            <a:endParaRPr/>
          </a:p>
          <a:p>
            <a:pPr indent="0" lvl="0" marL="0" marR="0" rtl="0" algn="l">
              <a:lnSpc>
                <a:spcPct val="100000"/>
              </a:lnSpc>
              <a:spcBef>
                <a:spcPts val="0"/>
              </a:spcBef>
              <a:spcAft>
                <a:spcPts val="0"/>
              </a:spcAft>
              <a:buClr>
                <a:srgbClr val="000000"/>
              </a:buClr>
              <a:buSzPts val="2300"/>
              <a:buFont typeface="Courier"/>
              <a:buNone/>
            </a:pPr>
            <a:r>
              <a:rPr b="0" i="0" lang="en-US" sz="2300" u="none">
                <a:solidFill>
                  <a:srgbClr val="000000"/>
                </a:solidFill>
                <a:latin typeface="Courier"/>
                <a:ea typeface="Courier"/>
                <a:cs typeface="Courier"/>
                <a:sym typeface="Courier"/>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9" name="Shape 509"/>
        <p:cNvGrpSpPr/>
        <p:nvPr/>
      </p:nvGrpSpPr>
      <p:grpSpPr>
        <a:xfrm>
          <a:off x="0" y="0"/>
          <a:ext cx="0" cy="0"/>
          <a:chOff x="0" y="0"/>
          <a:chExt cx="0" cy="0"/>
        </a:xfrm>
      </p:grpSpPr>
      <p:sp>
        <p:nvSpPr>
          <p:cNvPr id="510" name="Google Shape;510;p60"/>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19.6  Responding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to Mouse Events</a:t>
            </a:r>
            <a:endParaRPr/>
          </a:p>
        </p:txBody>
      </p:sp>
      <p:sp>
        <p:nvSpPr>
          <p:cNvPr id="511" name="Google Shape;511;p60"/>
          <p:cNvSpPr txBox="1"/>
          <p:nvPr>
            <p:ph idx="1" type="body"/>
          </p:nvPr>
        </p:nvSpPr>
        <p:spPr>
          <a:xfrm>
            <a:off x="685800" y="1752600"/>
            <a:ext cx="75438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Drawing applications usually detect and respond to the following mouse events: </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button clicks</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mouse movement</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dragging the mouse (i.e., moving the mouse while a button is depressed)</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 program can respond to the mouse's entry into and exit from a given region.</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a:t>
            </a:r>
            <a:r>
              <a:rPr b="0" i="0" lang="en-US" sz="2600" u="none" cap="none" strike="noStrike">
                <a:solidFill>
                  <a:schemeClr val="dk1"/>
                </a:solidFill>
                <a:latin typeface="Century Gothic"/>
                <a:ea typeface="Century Gothic"/>
                <a:cs typeface="Century Gothic"/>
                <a:sym typeface="Century Gothic"/>
              </a:rPr>
              <a:t>GBPanel</a:t>
            </a:r>
            <a:r>
              <a:rPr b="0" i="0" lang="en-US" sz="2600" u="none" cap="none" strike="noStrike">
                <a:solidFill>
                  <a:schemeClr val="dk1"/>
                </a:solidFill>
                <a:latin typeface="Tahoma"/>
                <a:ea typeface="Tahoma"/>
                <a:cs typeface="Tahoma"/>
                <a:sym typeface="Tahoma"/>
              </a:rPr>
              <a:t> class includes methods for handling these events as described in Table 19-6.</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5" name="Shape 515"/>
        <p:cNvGrpSpPr/>
        <p:nvPr/>
      </p:nvGrpSpPr>
      <p:grpSpPr>
        <a:xfrm>
          <a:off x="0" y="0"/>
          <a:ext cx="0" cy="0"/>
          <a:chOff x="0" y="0"/>
          <a:chExt cx="0" cy="0"/>
        </a:xfrm>
      </p:grpSpPr>
      <p:sp>
        <p:nvSpPr>
          <p:cNvPr id="516" name="Google Shape;516;p61"/>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19.6  Responding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to Mouse Events</a:t>
            </a:r>
            <a:endParaRPr/>
          </a:p>
        </p:txBody>
      </p:sp>
      <p:sp>
        <p:nvSpPr>
          <p:cNvPr id="517" name="Google Shape;517;p61"/>
          <p:cNvSpPr txBox="1"/>
          <p:nvPr>
            <p:ph idx="1" type="body"/>
          </p:nvPr>
        </p:nvSpPr>
        <p:spPr>
          <a:xfrm>
            <a:off x="685800" y="2133600"/>
            <a:ext cx="7543800" cy="4343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Each method has two parameters:</a:t>
            </a:r>
            <a:endParaRPr/>
          </a:p>
          <a:p>
            <a:pPr indent="-158750" lvl="1" marL="74295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x coordinate of the mouse when the event occurs</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y coordinate of the mouse when the event occurs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1" name="Shape 521"/>
        <p:cNvGrpSpPr/>
        <p:nvPr/>
      </p:nvGrpSpPr>
      <p:grpSpPr>
        <a:xfrm>
          <a:off x="0" y="0"/>
          <a:ext cx="0" cy="0"/>
          <a:chOff x="0" y="0"/>
          <a:chExt cx="0" cy="0"/>
        </a:xfrm>
      </p:grpSpPr>
      <p:sp>
        <p:nvSpPr>
          <p:cNvPr id="522" name="Google Shape;522;p62"/>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19.6  Responding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to Mouse Events</a:t>
            </a:r>
            <a:endParaRPr/>
          </a:p>
        </p:txBody>
      </p:sp>
      <p:pic>
        <p:nvPicPr>
          <p:cNvPr id="523" name="Google Shape;523;p62"/>
          <p:cNvPicPr preferRelativeResize="0"/>
          <p:nvPr/>
        </p:nvPicPr>
        <p:blipFill rotWithShape="1">
          <a:blip r:embed="rId3">
            <a:alphaModFix/>
          </a:blip>
          <a:srcRect b="0" l="0" r="0" t="0"/>
          <a:stretch/>
        </p:blipFill>
        <p:spPr>
          <a:xfrm>
            <a:off x="762000" y="1866900"/>
            <a:ext cx="7924800" cy="43053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63"/>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19.6  Responding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to Mouse Events</a:t>
            </a:r>
            <a:endParaRPr/>
          </a:p>
        </p:txBody>
      </p:sp>
      <p:sp>
        <p:nvSpPr>
          <p:cNvPr id="529" name="Google Shape;529;p63"/>
          <p:cNvSpPr txBox="1"/>
          <p:nvPr>
            <p:ph idx="1" type="body"/>
          </p:nvPr>
        </p:nvSpPr>
        <p:spPr>
          <a:xfrm>
            <a:off x="685800" y="1676400"/>
            <a:ext cx="75438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For example, the following panel class tracks the position of a mouse press by displaying the mouse's coordinates: </a:t>
            </a:r>
            <a:endParaRPr/>
          </a:p>
        </p:txBody>
      </p:sp>
      <p:sp>
        <p:nvSpPr>
          <p:cNvPr id="530" name="Google Shape;530;p63"/>
          <p:cNvSpPr txBox="1"/>
          <p:nvPr/>
        </p:nvSpPr>
        <p:spPr>
          <a:xfrm>
            <a:off x="914400" y="2514600"/>
            <a:ext cx="7696200" cy="42068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import BreezySwing.*;</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import java.awt.*;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public class </a:t>
            </a:r>
            <a:r>
              <a:rPr b="1" i="0" lang="en-US" sz="1500" u="none">
                <a:solidFill>
                  <a:srgbClr val="000000"/>
                </a:solidFill>
                <a:latin typeface="Courier"/>
                <a:ea typeface="Courier"/>
                <a:cs typeface="Courier"/>
                <a:sym typeface="Courier"/>
              </a:rPr>
              <a:t>MousePanel</a:t>
            </a:r>
            <a:r>
              <a:rPr b="0" i="0" lang="en-US" sz="1500" u="none">
                <a:solidFill>
                  <a:srgbClr val="000000"/>
                </a:solidFill>
                <a:latin typeface="Courier"/>
                <a:ea typeface="Courier"/>
                <a:cs typeface="Courier"/>
                <a:sym typeface="Courier"/>
              </a:rPr>
              <a:t> extends GBPanel{</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private int mouseX = 10, mouseY = 10;</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public void paintComponent (Graphics g){</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super.paintComponent(g);</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g.drawString("(" + mouseX + "," + mouseY + ")", mouseX, mouseY);</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public void mousePressed(int x, int y){</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mouseX = x;</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mouseY = y;</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repaint();</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500"/>
              <a:buFont typeface="Courier"/>
              <a:buNone/>
            </a:pPr>
            <a:r>
              <a:rPr b="0" i="0" lang="en-US" sz="1500" u="none">
                <a:solidFill>
                  <a:srgbClr val="000000"/>
                </a:solidFill>
                <a:latin typeface="Courier"/>
                <a:ea typeface="Courier"/>
                <a:cs typeface="Courier"/>
                <a:sym typeface="Courier"/>
              </a:rPr>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4" name="Shape 534"/>
        <p:cNvGrpSpPr/>
        <p:nvPr/>
      </p:nvGrpSpPr>
      <p:grpSpPr>
        <a:xfrm>
          <a:off x="0" y="0"/>
          <a:ext cx="0" cy="0"/>
          <a:chOff x="0" y="0"/>
          <a:chExt cx="0" cy="0"/>
        </a:xfrm>
      </p:grpSpPr>
      <p:sp>
        <p:nvSpPr>
          <p:cNvPr id="535" name="Google Shape;535;p6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19.7  Transient and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Refreshable Images</a:t>
            </a:r>
            <a:endParaRPr/>
          </a:p>
        </p:txBody>
      </p:sp>
      <p:sp>
        <p:nvSpPr>
          <p:cNvPr id="536" name="Google Shape;536;p64"/>
          <p:cNvSpPr txBox="1"/>
          <p:nvPr>
            <p:ph idx="1" type="body"/>
          </p:nvPr>
        </p:nvSpPr>
        <p:spPr>
          <a:xfrm>
            <a:off x="685800" y="1905000"/>
            <a:ext cx="75438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To draw a permanent or </a:t>
            </a:r>
            <a:r>
              <a:rPr b="1" i="1" lang="en-US" sz="2600" u="none" cap="none" strike="noStrike">
                <a:solidFill>
                  <a:schemeClr val="dk1"/>
                </a:solidFill>
                <a:latin typeface="Tahoma"/>
                <a:ea typeface="Tahoma"/>
                <a:cs typeface="Tahoma"/>
                <a:sym typeface="Tahoma"/>
              </a:rPr>
              <a:t>refreshable image</a:t>
            </a:r>
            <a:r>
              <a:rPr b="0" i="0" lang="en-US" sz="2600" u="none" cap="none" strike="noStrike">
                <a:solidFill>
                  <a:schemeClr val="dk1"/>
                </a:solidFill>
                <a:latin typeface="Tahoma"/>
                <a:ea typeface="Tahoma"/>
                <a:cs typeface="Tahoma"/>
                <a:sym typeface="Tahoma"/>
              </a:rPr>
              <a:t> - one that reappears when the window is resized - the application must maintain a record of the image and redraw it when necessary.</a:t>
            </a:r>
            <a:endParaRPr/>
          </a:p>
          <a:p>
            <a:pPr indent="-120650" lvl="1" marL="74295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a:p>
            <a:pPr indent="-285750" lvl="1" marL="742950" marR="0" rtl="0" algn="just">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Following is the modified program, called </a:t>
            </a:r>
            <a:r>
              <a:rPr b="0" i="0" lang="en-US" sz="2600" u="none" cap="none" strike="noStrike">
                <a:solidFill>
                  <a:schemeClr val="dk1"/>
                </a:solidFill>
                <a:latin typeface="Courier New"/>
                <a:ea typeface="Courier New"/>
                <a:cs typeface="Courier New"/>
                <a:sym typeface="Courier New"/>
              </a:rPr>
              <a:t>Sketchpad4</a:t>
            </a:r>
            <a:r>
              <a:rPr b="0" i="0" lang="en-US" sz="2600" u="none" cap="none" strike="noStrike">
                <a:solidFill>
                  <a:schemeClr val="dk1"/>
                </a:solidFill>
                <a:latin typeface="Tahoma"/>
                <a:ea typeface="Tahoma"/>
                <a:cs typeface="Tahoma"/>
                <a:sym typeface="Tahoma"/>
              </a:rPr>
              <a:t>:</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1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pic>
        <p:nvPicPr>
          <p:cNvPr id="197" name="Google Shape;197;p11"/>
          <p:cNvPicPr preferRelativeResize="0"/>
          <p:nvPr/>
        </p:nvPicPr>
        <p:blipFill rotWithShape="1">
          <a:blip r:embed="rId3">
            <a:alphaModFix/>
          </a:blip>
          <a:srcRect b="0" l="0" r="0" t="0"/>
          <a:stretch/>
        </p:blipFill>
        <p:spPr>
          <a:xfrm>
            <a:off x="1524000" y="1828800"/>
            <a:ext cx="6477000" cy="4572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0" name="Shape 540"/>
        <p:cNvGrpSpPr/>
        <p:nvPr/>
      </p:nvGrpSpPr>
      <p:grpSpPr>
        <a:xfrm>
          <a:off x="0" y="0"/>
          <a:ext cx="0" cy="0"/>
          <a:chOff x="0" y="0"/>
          <a:chExt cx="0" cy="0"/>
        </a:xfrm>
      </p:grpSpPr>
      <p:sp>
        <p:nvSpPr>
          <p:cNvPr id="541" name="Google Shape;541;p65"/>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19.7  Transient and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Refreshable Images</a:t>
            </a:r>
            <a:endParaRPr/>
          </a:p>
        </p:txBody>
      </p:sp>
      <p:sp>
        <p:nvSpPr>
          <p:cNvPr id="542" name="Google Shape;542;p65"/>
          <p:cNvSpPr txBox="1"/>
          <p:nvPr/>
        </p:nvSpPr>
        <p:spPr>
          <a:xfrm>
            <a:off x="1219200" y="1981200"/>
            <a:ext cx="6324600" cy="38798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import BreezySwing.*;</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import java.awt.*;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public class </a:t>
            </a:r>
            <a:r>
              <a:rPr b="1" i="0" lang="en-US" sz="2400" u="none">
                <a:solidFill>
                  <a:srgbClr val="000000"/>
                </a:solidFill>
                <a:latin typeface="Courier"/>
                <a:ea typeface="Courier"/>
                <a:cs typeface="Courier"/>
                <a:sym typeface="Courier"/>
              </a:rPr>
              <a:t>Sketchpad4</a:t>
            </a:r>
            <a:r>
              <a:rPr b="0" i="0" lang="en-US" sz="2400" u="none">
                <a:solidFill>
                  <a:srgbClr val="000000"/>
                </a:solidFill>
                <a:latin typeface="Courier"/>
                <a:ea typeface="Courier"/>
                <a:cs typeface="Courier"/>
                <a:sym typeface="Courier"/>
              </a:rPr>
              <a:t> extends GBPanel{</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private static int MAX_POINTS = 500;</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private int numPoints;</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private int[] xArray;</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private int[] yArray;</a:t>
            </a:r>
            <a:endParaRPr/>
          </a:p>
          <a:p>
            <a:pPr indent="0" lvl="0" marL="0" marR="0" rtl="0" algn="l">
              <a:lnSpc>
                <a:spcPct val="100000"/>
              </a:lnSpc>
              <a:spcBef>
                <a:spcPts val="0"/>
              </a:spcBef>
              <a:spcAft>
                <a:spcPts val="0"/>
              </a:spcAft>
              <a:buClr>
                <a:srgbClr val="000000"/>
              </a:buClr>
              <a:buSzPts val="900"/>
              <a:buFont typeface="Courier"/>
              <a:buNone/>
            </a:pPr>
            <a:r>
              <a:rPr b="0" i="0" lang="en-US" sz="900" u="none">
                <a:solidFill>
                  <a:srgbClr val="000000"/>
                </a:solidFill>
                <a:latin typeface="Courier"/>
                <a:ea typeface="Courier"/>
                <a:cs typeface="Courier"/>
                <a:sym typeface="Courier"/>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6" name="Shape 546"/>
        <p:cNvGrpSpPr/>
        <p:nvPr/>
      </p:nvGrpSpPr>
      <p:grpSpPr>
        <a:xfrm>
          <a:off x="0" y="0"/>
          <a:ext cx="0" cy="0"/>
          <a:chOff x="0" y="0"/>
          <a:chExt cx="0" cy="0"/>
        </a:xfrm>
      </p:grpSpPr>
      <p:sp>
        <p:nvSpPr>
          <p:cNvPr id="547" name="Google Shape;547;p66"/>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19.7  Transient and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Refreshable Images</a:t>
            </a:r>
            <a:endParaRPr/>
          </a:p>
        </p:txBody>
      </p:sp>
      <p:sp>
        <p:nvSpPr>
          <p:cNvPr id="548" name="Google Shape;548;p66"/>
          <p:cNvSpPr txBox="1"/>
          <p:nvPr/>
        </p:nvSpPr>
        <p:spPr>
          <a:xfrm>
            <a:off x="1066800" y="1676400"/>
            <a:ext cx="6781800" cy="52260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Sketchpad4(){</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setBackground(Color.white);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numPoints = 0;</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xArray = new int[MAX_POINTS];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yArray = new int[MAX_POINTS];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paintComponent (Graphics g){</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super.paintComponent(g);</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displayPoints (g);</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public void mouseDragged (int x, int y){</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if (numPoints &lt; xArray.length){</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Graphics g = getGraphics();</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g.fillOval (x, y, 2, 2);</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savePoint (x, y);</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}else</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new GBFrame().messageBox ("Sorry: cannot draw another pellet."); </a:t>
            </a:r>
            <a:endParaRPr/>
          </a:p>
          <a:p>
            <a:pPr indent="0" lvl="0" marL="0" marR="0" rtl="0" algn="l">
              <a:lnSpc>
                <a:spcPct val="100000"/>
              </a:lnSpc>
              <a:spcBef>
                <a:spcPts val="0"/>
              </a:spcBef>
              <a:spcAft>
                <a:spcPts val="0"/>
              </a:spcAft>
              <a:buClr>
                <a:srgbClr val="000000"/>
              </a:buClr>
              <a:buSzPts val="1600"/>
              <a:buFont typeface="Courier"/>
              <a:buNone/>
            </a:pPr>
            <a:r>
              <a:rPr b="0" i="0" lang="en-US" sz="1600" u="none">
                <a:solidFill>
                  <a:srgbClr val="000000"/>
                </a:solidFill>
                <a:latin typeface="Courier"/>
                <a:ea typeface="Courier"/>
                <a:cs typeface="Courier"/>
                <a:sym typeface="Courier"/>
              </a:rPr>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2" name="Shape 552"/>
        <p:cNvGrpSpPr/>
        <p:nvPr/>
      </p:nvGrpSpPr>
      <p:grpSpPr>
        <a:xfrm>
          <a:off x="0" y="0"/>
          <a:ext cx="0" cy="0"/>
          <a:chOff x="0" y="0"/>
          <a:chExt cx="0" cy="0"/>
        </a:xfrm>
      </p:grpSpPr>
      <p:sp>
        <p:nvSpPr>
          <p:cNvPr id="553" name="Google Shape;553;p67"/>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19.7  Transient and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Refreshable Images</a:t>
            </a:r>
            <a:endParaRPr/>
          </a:p>
        </p:txBody>
      </p:sp>
      <p:sp>
        <p:nvSpPr>
          <p:cNvPr id="554" name="Google Shape;554;p67"/>
          <p:cNvSpPr txBox="1"/>
          <p:nvPr/>
        </p:nvSpPr>
        <p:spPr>
          <a:xfrm>
            <a:off x="1295400" y="1828800"/>
            <a:ext cx="6477000" cy="48387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private void displayPoints (Graphics g){</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int i;</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for (i = 0; i &lt; numPoints; i++){</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g.fillOval (xArray[i], yArray[i], 2, 2);</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private void savePoint (int x, int y){</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xArray[numPoints] = x;</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yArray[numPoints] = y;</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numPoints++;</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8" name="Shape 558"/>
        <p:cNvGrpSpPr/>
        <p:nvPr/>
      </p:nvGrpSpPr>
      <p:grpSpPr>
        <a:xfrm>
          <a:off x="0" y="0"/>
          <a:ext cx="0" cy="0"/>
          <a:chOff x="0" y="0"/>
          <a:chExt cx="0" cy="0"/>
        </a:xfrm>
      </p:grpSpPr>
      <p:sp>
        <p:nvSpPr>
          <p:cNvPr id="559" name="Google Shape;559;p68"/>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19.8  Defining and Using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a Geometric Class</a:t>
            </a:r>
            <a:endParaRPr/>
          </a:p>
        </p:txBody>
      </p:sp>
      <p:sp>
        <p:nvSpPr>
          <p:cNvPr id="560" name="Google Shape;560;p68"/>
          <p:cNvSpPr txBox="1"/>
          <p:nvPr>
            <p:ph idx="1" type="body"/>
          </p:nvPr>
        </p:nvSpPr>
        <p:spPr>
          <a:xfrm>
            <a:off x="685800" y="1905000"/>
            <a:ext cx="75438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 circle object has a center, a radius, and a color.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Instances of class </a:t>
            </a:r>
            <a:r>
              <a:rPr b="0" i="0" lang="en-US" sz="2600" u="none" cap="none" strike="noStrike">
                <a:solidFill>
                  <a:srgbClr val="000000"/>
                </a:solidFill>
                <a:latin typeface="Century Gothic"/>
                <a:ea typeface="Century Gothic"/>
                <a:cs typeface="Century Gothic"/>
                <a:sym typeface="Century Gothic"/>
              </a:rPr>
              <a:t>Circle</a:t>
            </a:r>
            <a:r>
              <a:rPr b="0" i="0" lang="en-US" sz="2600" u="none" cap="none" strike="noStrike">
                <a:solidFill>
                  <a:schemeClr val="dk1"/>
                </a:solidFill>
                <a:latin typeface="Tahoma"/>
                <a:ea typeface="Tahoma"/>
                <a:cs typeface="Tahoma"/>
                <a:sym typeface="Tahoma"/>
              </a:rPr>
              <a:t> recognize messages to access and modify these attributes and to draw themselves in a given graphics context.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Table 19-7 lists the methods.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4" name="Shape 564"/>
        <p:cNvGrpSpPr/>
        <p:nvPr/>
      </p:nvGrpSpPr>
      <p:grpSpPr>
        <a:xfrm>
          <a:off x="0" y="0"/>
          <a:ext cx="0" cy="0"/>
          <a:chOff x="0" y="0"/>
          <a:chExt cx="0" cy="0"/>
        </a:xfrm>
      </p:grpSpPr>
      <p:sp>
        <p:nvSpPr>
          <p:cNvPr id="565" name="Google Shape;565;p6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19.8  Defining and Using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a Geometric Class</a:t>
            </a:r>
            <a:endParaRPr/>
          </a:p>
        </p:txBody>
      </p:sp>
      <p:pic>
        <p:nvPicPr>
          <p:cNvPr id="566" name="Google Shape;566;p69"/>
          <p:cNvPicPr preferRelativeResize="0"/>
          <p:nvPr/>
        </p:nvPicPr>
        <p:blipFill rotWithShape="1">
          <a:blip r:embed="rId3">
            <a:alphaModFix/>
          </a:blip>
          <a:srcRect b="0" l="0" r="0" t="0"/>
          <a:stretch/>
        </p:blipFill>
        <p:spPr>
          <a:xfrm>
            <a:off x="762000" y="1751012"/>
            <a:ext cx="7924800" cy="404018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0" name="Shape 570"/>
        <p:cNvGrpSpPr/>
        <p:nvPr/>
      </p:nvGrpSpPr>
      <p:grpSpPr>
        <a:xfrm>
          <a:off x="0" y="0"/>
          <a:ext cx="0" cy="0"/>
          <a:chOff x="0" y="0"/>
          <a:chExt cx="0" cy="0"/>
        </a:xfrm>
      </p:grpSpPr>
      <p:sp>
        <p:nvSpPr>
          <p:cNvPr id="571" name="Google Shape;571;p7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19.8  Defining and Using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a Geometric Class</a:t>
            </a:r>
            <a:endParaRPr/>
          </a:p>
        </p:txBody>
      </p:sp>
      <p:pic>
        <p:nvPicPr>
          <p:cNvPr id="572" name="Google Shape;572;p70"/>
          <p:cNvPicPr preferRelativeResize="0"/>
          <p:nvPr/>
        </p:nvPicPr>
        <p:blipFill rotWithShape="1">
          <a:blip r:embed="rId3">
            <a:alphaModFix/>
          </a:blip>
          <a:srcRect b="0" l="0" r="0" t="0"/>
          <a:stretch/>
        </p:blipFill>
        <p:spPr>
          <a:xfrm>
            <a:off x="762000" y="1779587"/>
            <a:ext cx="8001000" cy="401161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6" name="Shape 576"/>
        <p:cNvGrpSpPr/>
        <p:nvPr/>
      </p:nvGrpSpPr>
      <p:grpSpPr>
        <a:xfrm>
          <a:off x="0" y="0"/>
          <a:ext cx="0" cy="0"/>
          <a:chOff x="0" y="0"/>
          <a:chExt cx="0" cy="0"/>
        </a:xfrm>
      </p:grpSpPr>
      <p:sp>
        <p:nvSpPr>
          <p:cNvPr id="577" name="Google Shape;577;p71"/>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19.8  Defining and Using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a Geometric Class</a:t>
            </a:r>
            <a:endParaRPr/>
          </a:p>
        </p:txBody>
      </p:sp>
      <p:sp>
        <p:nvSpPr>
          <p:cNvPr id="578" name="Google Shape;578;p71"/>
          <p:cNvSpPr txBox="1"/>
          <p:nvPr>
            <p:ph idx="1" type="body"/>
          </p:nvPr>
        </p:nvSpPr>
        <p:spPr>
          <a:xfrm>
            <a:off x="685800" y="1676400"/>
            <a:ext cx="75438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Following is an example of a </a:t>
            </a:r>
            <a:r>
              <a:rPr b="0" i="0" lang="en-US" sz="2400" u="none" cap="none" strike="noStrike">
                <a:solidFill>
                  <a:schemeClr val="dk1"/>
                </a:solidFill>
                <a:latin typeface="Courier New"/>
                <a:ea typeface="Courier New"/>
                <a:cs typeface="Courier New"/>
                <a:sym typeface="Courier New"/>
              </a:rPr>
              <a:t>paintComponent</a:t>
            </a:r>
            <a:r>
              <a:rPr b="0" i="0" lang="en-US" sz="2400" u="none" cap="none" strike="noStrike">
                <a:solidFill>
                  <a:schemeClr val="dk1"/>
                </a:solidFill>
                <a:latin typeface="Tahoma"/>
                <a:ea typeface="Tahoma"/>
                <a:cs typeface="Tahoma"/>
                <a:sym typeface="Tahoma"/>
              </a:rPr>
              <a:t> method that creates and draws a circle with center point (100, 100), radius 50, and color red:</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3" marL="1600200" marR="0" rtl="0" algn="l">
              <a:lnSpc>
                <a:spcPct val="100000"/>
              </a:lnSpc>
              <a:spcBef>
                <a:spcPts val="520"/>
              </a:spcBef>
              <a:spcAft>
                <a:spcPts val="0"/>
              </a:spcAft>
              <a:buClr>
                <a:srgbClr val="000000"/>
              </a:buClr>
              <a:buSzPts val="2600"/>
              <a:buFont typeface="Courier"/>
              <a:buNone/>
            </a:pPr>
            <a:r>
              <a:rPr b="0" i="0" lang="en-US" sz="2600" u="none" cap="none" strike="noStrike">
                <a:solidFill>
                  <a:srgbClr val="000000"/>
                </a:solidFill>
                <a:latin typeface="Courier"/>
                <a:ea typeface="Courier"/>
                <a:cs typeface="Courier"/>
                <a:sym typeface="Courier"/>
              </a:rPr>
              <a:t>public void paintComponent (Graphics g){</a:t>
            </a:r>
            <a:endParaRPr/>
          </a:p>
          <a:p>
            <a:pPr indent="-228600" lvl="3" marL="1600200" marR="0" rtl="0" algn="l">
              <a:lnSpc>
                <a:spcPct val="100000"/>
              </a:lnSpc>
              <a:spcBef>
                <a:spcPts val="520"/>
              </a:spcBef>
              <a:spcAft>
                <a:spcPts val="0"/>
              </a:spcAft>
              <a:buClr>
                <a:srgbClr val="000000"/>
              </a:buClr>
              <a:buSzPts val="2600"/>
              <a:buFont typeface="Courier"/>
              <a:buNone/>
            </a:pPr>
            <a:r>
              <a:rPr b="0" i="0" lang="en-US" sz="2600" u="none" cap="none" strike="noStrike">
                <a:solidFill>
                  <a:srgbClr val="000000"/>
                </a:solidFill>
                <a:latin typeface="Courier"/>
                <a:ea typeface="Courier"/>
                <a:cs typeface="Courier"/>
                <a:sym typeface="Courier"/>
              </a:rPr>
              <a:t>   super.paintComponent(g);</a:t>
            </a:r>
            <a:endParaRPr/>
          </a:p>
          <a:p>
            <a:pPr indent="-228600" lvl="3" marL="1600200" marR="0" rtl="0" algn="l">
              <a:lnSpc>
                <a:spcPct val="100000"/>
              </a:lnSpc>
              <a:spcBef>
                <a:spcPts val="520"/>
              </a:spcBef>
              <a:spcAft>
                <a:spcPts val="0"/>
              </a:spcAft>
              <a:buClr>
                <a:srgbClr val="000000"/>
              </a:buClr>
              <a:buSzPts val="2600"/>
              <a:buFont typeface="Courier"/>
              <a:buNone/>
            </a:pPr>
            <a:r>
              <a:rPr b="0" i="0" lang="en-US" sz="2600" u="none" cap="none" strike="noStrike">
                <a:solidFill>
                  <a:srgbClr val="000000"/>
                </a:solidFill>
                <a:latin typeface="Courier"/>
                <a:ea typeface="Courier"/>
                <a:cs typeface="Courier"/>
                <a:sym typeface="Courier"/>
              </a:rPr>
              <a:t>   Circle circle = new Circle (100, 100, 50, Color.red);</a:t>
            </a:r>
            <a:endParaRPr/>
          </a:p>
          <a:p>
            <a:pPr indent="-228600" lvl="3" marL="1600200" marR="0" rtl="0" algn="l">
              <a:lnSpc>
                <a:spcPct val="100000"/>
              </a:lnSpc>
              <a:spcBef>
                <a:spcPts val="520"/>
              </a:spcBef>
              <a:spcAft>
                <a:spcPts val="0"/>
              </a:spcAft>
              <a:buClr>
                <a:srgbClr val="000000"/>
              </a:buClr>
              <a:buSzPts val="2600"/>
              <a:buFont typeface="Courier"/>
              <a:buNone/>
            </a:pPr>
            <a:r>
              <a:rPr b="0" i="0" lang="en-US" sz="2600" u="none" cap="none" strike="noStrike">
                <a:solidFill>
                  <a:srgbClr val="000000"/>
                </a:solidFill>
                <a:latin typeface="Courier"/>
                <a:ea typeface="Courier"/>
                <a:cs typeface="Courier"/>
                <a:sym typeface="Courier"/>
              </a:rPr>
              <a:t>   circle.draw (g);</a:t>
            </a:r>
            <a:endParaRPr/>
          </a:p>
          <a:p>
            <a:pPr indent="-228600" lvl="3" marL="1600200" marR="0" rtl="0" algn="l">
              <a:lnSpc>
                <a:spcPct val="100000"/>
              </a:lnSpc>
              <a:spcBef>
                <a:spcPts val="520"/>
              </a:spcBef>
              <a:spcAft>
                <a:spcPts val="0"/>
              </a:spcAft>
              <a:buClr>
                <a:srgbClr val="000000"/>
              </a:buClr>
              <a:buSzPts val="2600"/>
              <a:buFont typeface="Courier"/>
              <a:buNone/>
            </a:pPr>
            <a:r>
              <a:rPr b="0" i="0" lang="en-US" sz="2600" u="none" cap="none" strike="noStrike">
                <a:solidFill>
                  <a:srgbClr val="000000"/>
                </a:solidFill>
                <a:latin typeface="Courier"/>
                <a:ea typeface="Courier"/>
                <a:cs typeface="Courier"/>
                <a:sym typeface="Courier"/>
              </a:rPr>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2" name="Shape 582"/>
        <p:cNvGrpSpPr/>
        <p:nvPr/>
      </p:nvGrpSpPr>
      <p:grpSpPr>
        <a:xfrm>
          <a:off x="0" y="0"/>
          <a:ext cx="0" cy="0"/>
          <a:chOff x="0" y="0"/>
          <a:chExt cx="0" cy="0"/>
        </a:xfrm>
      </p:grpSpPr>
      <p:sp>
        <p:nvSpPr>
          <p:cNvPr id="583" name="Google Shape;583;p72"/>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19.8  Defining and Using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a Geometric Class</a:t>
            </a:r>
            <a:endParaRPr/>
          </a:p>
        </p:txBody>
      </p:sp>
      <p:sp>
        <p:nvSpPr>
          <p:cNvPr id="584" name="Google Shape;584;p72"/>
          <p:cNvSpPr txBox="1"/>
          <p:nvPr>
            <p:ph idx="1" type="body"/>
          </p:nvPr>
        </p:nvSpPr>
        <p:spPr>
          <a:xfrm>
            <a:off x="685800" y="1600200"/>
            <a:ext cx="75438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Implementation of the Circle Class </a:t>
            </a:r>
            <a:endParaRPr/>
          </a:p>
        </p:txBody>
      </p:sp>
      <p:sp>
        <p:nvSpPr>
          <p:cNvPr id="585" name="Google Shape;585;p72"/>
          <p:cNvSpPr txBox="1"/>
          <p:nvPr/>
        </p:nvSpPr>
        <p:spPr>
          <a:xfrm>
            <a:off x="990600" y="2362200"/>
            <a:ext cx="7620000" cy="4359275"/>
          </a:xfrm>
          <a:prstGeom prst="rect">
            <a:avLst/>
          </a:prstGeom>
          <a:solidFill>
            <a:srgbClr val="DFDFDF"/>
          </a:solidFill>
          <a:ln>
            <a:noFill/>
          </a:ln>
        </p:spPr>
        <p:txBody>
          <a:bodyPr anchorCtr="0" anchor="t" bIns="45700" lIns="91425" spcFirstLastPara="1" rIns="91425" wrap="square" tIns="45700">
            <a:spAutoFit/>
          </a:bodyPr>
          <a:lstStyle/>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public void draw (Graphics g){</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 Save the current color of the graphics context</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and set color to the circle’s color.</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Color oldColor = g.getColor();</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g.setColor(color);</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Translate the circle's position and radius</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to the bounding rectangle's top left corner, width, and height.</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g.fillOval(centerX - radius, centerY - radius, radius * 2, radius * 2);</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Restore the color of the graphics context.</a:t>
            </a:r>
            <a:endParaRPr/>
          </a:p>
          <a:p>
            <a:pPr indent="22860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g.setColor(oldColor);</a:t>
            </a:r>
            <a:endParaRPr/>
          </a:p>
          <a:p>
            <a:pPr indent="22860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a:t>
            </a:r>
            <a:r>
              <a:rPr b="0" i="0" lang="en-US" sz="2000" u="none">
                <a:solidFill>
                  <a:schemeClr val="dk1"/>
                </a:solidFill>
                <a:latin typeface="Tahoma"/>
                <a:ea typeface="Tahoma"/>
                <a:cs typeface="Tahoma"/>
                <a:sym typeface="Tahoma"/>
              </a:rPr>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9" name="Shape 589"/>
        <p:cNvGrpSpPr/>
        <p:nvPr/>
      </p:nvGrpSpPr>
      <p:grpSpPr>
        <a:xfrm>
          <a:off x="0" y="0"/>
          <a:ext cx="0" cy="0"/>
          <a:chOff x="0" y="0"/>
          <a:chExt cx="0" cy="0"/>
        </a:xfrm>
      </p:grpSpPr>
      <p:sp>
        <p:nvSpPr>
          <p:cNvPr id="590" name="Google Shape;590;p73"/>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19.8  Defining and Using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a Geometric Class</a:t>
            </a:r>
            <a:endParaRPr/>
          </a:p>
        </p:txBody>
      </p:sp>
      <p:sp>
        <p:nvSpPr>
          <p:cNvPr id="591" name="Google Shape;591;p73"/>
          <p:cNvSpPr txBox="1"/>
          <p:nvPr>
            <p:ph idx="1" type="body"/>
          </p:nvPr>
        </p:nvSpPr>
        <p:spPr>
          <a:xfrm>
            <a:off x="685800" y="1524000"/>
            <a:ext cx="77724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To determine if a point is in a circle, we consider the familiar equation for all points on the circumference of a circle:</a:t>
            </a:r>
            <a:endParaRPr/>
          </a:p>
          <a:p>
            <a:pPr indent="-285750" lvl="1" marL="742950" marR="0" rtl="0" algn="l">
              <a:lnSpc>
                <a:spcPct val="9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a:t>
            </a:r>
            <a:r>
              <a:rPr b="0" i="1" lang="en-US" sz="2200" u="none" cap="none" strike="noStrike">
                <a:solidFill>
                  <a:schemeClr val="dk1"/>
                </a:solidFill>
                <a:latin typeface="Arial"/>
                <a:ea typeface="Arial"/>
                <a:cs typeface="Arial"/>
                <a:sym typeface="Arial"/>
              </a:rPr>
              <a:t>x</a:t>
            </a:r>
            <a:r>
              <a:rPr b="0" i="0" lang="en-US" sz="2200" u="none" cap="none" strike="noStrike">
                <a:solidFill>
                  <a:schemeClr val="dk1"/>
                </a:solidFill>
                <a:latin typeface="Arial"/>
                <a:ea typeface="Arial"/>
                <a:cs typeface="Arial"/>
                <a:sym typeface="Arial"/>
              </a:rPr>
              <a:t> – </a:t>
            </a:r>
            <a:r>
              <a:rPr b="0" i="1" lang="en-US" sz="2200" u="none" cap="none" strike="noStrike">
                <a:solidFill>
                  <a:schemeClr val="dk1"/>
                </a:solidFill>
                <a:latin typeface="Arial"/>
                <a:ea typeface="Arial"/>
                <a:cs typeface="Arial"/>
                <a:sym typeface="Arial"/>
              </a:rPr>
              <a:t>xc</a:t>
            </a:r>
            <a:r>
              <a:rPr b="0" i="0" lang="en-US" sz="2200" u="none" cap="none" strike="noStrike">
                <a:solidFill>
                  <a:schemeClr val="dk1"/>
                </a:solidFill>
                <a:latin typeface="Arial"/>
                <a:ea typeface="Arial"/>
                <a:cs typeface="Arial"/>
                <a:sym typeface="Arial"/>
              </a:rPr>
              <a:t>)</a:t>
            </a:r>
            <a:r>
              <a:rPr b="0" baseline="30000" i="0" lang="en-US" sz="2200" u="none" cap="none" strike="noStrike">
                <a:solidFill>
                  <a:schemeClr val="dk1"/>
                </a:solidFill>
                <a:latin typeface="Arial"/>
                <a:ea typeface="Arial"/>
                <a:cs typeface="Arial"/>
                <a:sym typeface="Arial"/>
              </a:rPr>
              <a:t>2</a:t>
            </a:r>
            <a:r>
              <a:rPr b="0" i="0" lang="en-US" sz="2200" u="none" cap="none" strike="noStrike">
                <a:solidFill>
                  <a:schemeClr val="dk1"/>
                </a:solidFill>
                <a:latin typeface="Arial"/>
                <a:ea typeface="Arial"/>
                <a:cs typeface="Arial"/>
                <a:sym typeface="Arial"/>
              </a:rPr>
              <a:t> + (</a:t>
            </a:r>
            <a:r>
              <a:rPr b="0" i="1" lang="en-US" sz="2200" u="none" cap="none" strike="noStrike">
                <a:solidFill>
                  <a:schemeClr val="dk1"/>
                </a:solidFill>
                <a:latin typeface="Arial"/>
                <a:ea typeface="Arial"/>
                <a:cs typeface="Arial"/>
                <a:sym typeface="Arial"/>
              </a:rPr>
              <a:t>y</a:t>
            </a:r>
            <a:r>
              <a:rPr b="0" i="0" lang="en-US" sz="2200" u="none" cap="none" strike="noStrike">
                <a:solidFill>
                  <a:schemeClr val="dk1"/>
                </a:solidFill>
                <a:latin typeface="Arial"/>
                <a:ea typeface="Arial"/>
                <a:cs typeface="Arial"/>
                <a:sym typeface="Arial"/>
              </a:rPr>
              <a:t> – </a:t>
            </a:r>
            <a:r>
              <a:rPr b="0" i="1" lang="en-US" sz="2200" u="none" cap="none" strike="noStrike">
                <a:solidFill>
                  <a:schemeClr val="dk1"/>
                </a:solidFill>
                <a:latin typeface="Arial"/>
                <a:ea typeface="Arial"/>
                <a:cs typeface="Arial"/>
                <a:sym typeface="Arial"/>
              </a:rPr>
              <a:t>yc</a:t>
            </a:r>
            <a:r>
              <a:rPr b="0" i="0" lang="en-US" sz="2200" u="none" cap="none" strike="noStrike">
                <a:solidFill>
                  <a:schemeClr val="dk1"/>
                </a:solidFill>
                <a:latin typeface="Arial"/>
                <a:ea typeface="Arial"/>
                <a:cs typeface="Arial"/>
                <a:sym typeface="Arial"/>
              </a:rPr>
              <a:t>)</a:t>
            </a:r>
            <a:r>
              <a:rPr b="0" baseline="30000" i="0" lang="en-US" sz="2200" u="none" cap="none" strike="noStrike">
                <a:solidFill>
                  <a:schemeClr val="dk1"/>
                </a:solidFill>
                <a:latin typeface="Arial"/>
                <a:ea typeface="Arial"/>
                <a:cs typeface="Arial"/>
                <a:sym typeface="Arial"/>
              </a:rPr>
              <a:t>2</a:t>
            </a:r>
            <a:r>
              <a:rPr b="0" i="0" lang="en-US" sz="2200" u="none" cap="none" strike="noStrike">
                <a:solidFill>
                  <a:schemeClr val="dk1"/>
                </a:solidFill>
                <a:latin typeface="Arial"/>
                <a:ea typeface="Arial"/>
                <a:cs typeface="Arial"/>
                <a:sym typeface="Arial"/>
              </a:rPr>
              <a:t> = </a:t>
            </a:r>
            <a:r>
              <a:rPr b="0" i="1" lang="en-US" sz="2200" u="none" cap="none" strike="noStrike">
                <a:solidFill>
                  <a:schemeClr val="dk1"/>
                </a:solidFill>
                <a:latin typeface="Arial"/>
                <a:ea typeface="Arial"/>
                <a:cs typeface="Arial"/>
                <a:sym typeface="Arial"/>
              </a:rPr>
              <a:t>r</a:t>
            </a:r>
            <a:r>
              <a:rPr b="0" baseline="30000" i="0" lang="en-US" sz="2200" u="none" cap="none" strike="noStrike">
                <a:solidFill>
                  <a:schemeClr val="dk1"/>
                </a:solidFill>
                <a:latin typeface="Arial"/>
                <a:ea typeface="Arial"/>
                <a:cs typeface="Arial"/>
                <a:sym typeface="Arial"/>
              </a:rPr>
              <a:t>2</a:t>
            </a:r>
            <a:r>
              <a:rPr b="0" i="0" lang="en-US" sz="2200" u="none" cap="none" strike="noStrike">
                <a:solidFill>
                  <a:schemeClr val="dk1"/>
                </a:solidFill>
                <a:latin typeface="Arial"/>
                <a:ea typeface="Arial"/>
                <a:cs typeface="Arial"/>
                <a:sym typeface="Arial"/>
              </a:rPr>
              <a:t>       	(Eq. 1)</a:t>
            </a:r>
            <a:endParaRPr/>
          </a:p>
          <a:p>
            <a:pPr indent="-285750" lvl="1" marL="742950" marR="0" rtl="0" algn="l">
              <a:lnSpc>
                <a:spcPct val="90000"/>
              </a:lnSpc>
              <a:spcBef>
                <a:spcPts val="440"/>
              </a:spcBef>
              <a:spcAft>
                <a:spcPts val="0"/>
              </a:spcAft>
              <a:buClr>
                <a:schemeClr val="dk1"/>
              </a:buClr>
              <a:buSzPts val="2200"/>
              <a:buFont typeface="Tahoma"/>
              <a:buNone/>
            </a:pPr>
            <a:r>
              <a:rPr b="0" i="0" lang="en-US" sz="2200" u="none" cap="none" strike="noStrike">
                <a:solidFill>
                  <a:schemeClr val="dk1"/>
                </a:solidFill>
                <a:latin typeface="Tahoma"/>
                <a:ea typeface="Tahoma"/>
                <a:cs typeface="Tahoma"/>
                <a:sym typeface="Tahoma"/>
              </a:rPr>
              <a:t>			or</a:t>
            </a:r>
            <a:endParaRPr/>
          </a:p>
          <a:p>
            <a:pPr indent="-285750" lvl="1" marL="742950" marR="0" rtl="0" algn="l">
              <a:lnSpc>
                <a:spcPct val="9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a:t>
            </a:r>
            <a:r>
              <a:rPr b="0" i="1" lang="en-US" sz="2200" u="none" cap="none" strike="noStrike">
                <a:solidFill>
                  <a:schemeClr val="dk1"/>
                </a:solidFill>
                <a:latin typeface="Arial"/>
                <a:ea typeface="Arial"/>
                <a:cs typeface="Arial"/>
                <a:sym typeface="Arial"/>
              </a:rPr>
              <a:t>x</a:t>
            </a:r>
            <a:r>
              <a:rPr b="0" i="0" lang="en-US" sz="2200" u="none" cap="none" strike="noStrike">
                <a:solidFill>
                  <a:schemeClr val="dk1"/>
                </a:solidFill>
                <a:latin typeface="Arial"/>
                <a:ea typeface="Arial"/>
                <a:cs typeface="Arial"/>
                <a:sym typeface="Arial"/>
              </a:rPr>
              <a:t> – </a:t>
            </a:r>
            <a:r>
              <a:rPr b="0" i="1" lang="en-US" sz="2200" u="none" cap="none" strike="noStrike">
                <a:solidFill>
                  <a:schemeClr val="dk1"/>
                </a:solidFill>
                <a:latin typeface="Arial"/>
                <a:ea typeface="Arial"/>
                <a:cs typeface="Arial"/>
                <a:sym typeface="Arial"/>
              </a:rPr>
              <a:t>xc</a:t>
            </a:r>
            <a:r>
              <a:rPr b="0" i="0" lang="en-US" sz="2200" u="none" cap="none" strike="noStrike">
                <a:solidFill>
                  <a:schemeClr val="dk1"/>
                </a:solidFill>
                <a:latin typeface="Arial"/>
                <a:ea typeface="Arial"/>
                <a:cs typeface="Arial"/>
                <a:sym typeface="Arial"/>
              </a:rPr>
              <a:t>)</a:t>
            </a:r>
            <a:r>
              <a:rPr b="0" baseline="30000" i="0" lang="en-US" sz="2200" u="none" cap="none" strike="noStrike">
                <a:solidFill>
                  <a:schemeClr val="dk1"/>
                </a:solidFill>
                <a:latin typeface="Arial"/>
                <a:ea typeface="Arial"/>
                <a:cs typeface="Arial"/>
                <a:sym typeface="Arial"/>
              </a:rPr>
              <a:t>2</a:t>
            </a:r>
            <a:r>
              <a:rPr b="0" i="0" lang="en-US" sz="2200" u="none" cap="none" strike="noStrike">
                <a:solidFill>
                  <a:schemeClr val="dk1"/>
                </a:solidFill>
                <a:latin typeface="Arial"/>
                <a:ea typeface="Arial"/>
                <a:cs typeface="Arial"/>
                <a:sym typeface="Arial"/>
              </a:rPr>
              <a:t> + (</a:t>
            </a:r>
            <a:r>
              <a:rPr b="0" i="1" lang="en-US" sz="2200" u="none" cap="none" strike="noStrike">
                <a:solidFill>
                  <a:schemeClr val="dk1"/>
                </a:solidFill>
                <a:latin typeface="Arial"/>
                <a:ea typeface="Arial"/>
                <a:cs typeface="Arial"/>
                <a:sym typeface="Arial"/>
              </a:rPr>
              <a:t>y</a:t>
            </a:r>
            <a:r>
              <a:rPr b="0" i="0" lang="en-US" sz="2200" u="none" cap="none" strike="noStrike">
                <a:solidFill>
                  <a:schemeClr val="dk1"/>
                </a:solidFill>
                <a:latin typeface="Arial"/>
                <a:ea typeface="Arial"/>
                <a:cs typeface="Arial"/>
                <a:sym typeface="Arial"/>
              </a:rPr>
              <a:t> – </a:t>
            </a:r>
            <a:r>
              <a:rPr b="0" i="1" lang="en-US" sz="2200" u="none" cap="none" strike="noStrike">
                <a:solidFill>
                  <a:schemeClr val="dk1"/>
                </a:solidFill>
                <a:latin typeface="Arial"/>
                <a:ea typeface="Arial"/>
                <a:cs typeface="Arial"/>
                <a:sym typeface="Arial"/>
              </a:rPr>
              <a:t>yc</a:t>
            </a:r>
            <a:r>
              <a:rPr b="0" i="0" lang="en-US" sz="2200" u="none" cap="none" strike="noStrike">
                <a:solidFill>
                  <a:schemeClr val="dk1"/>
                </a:solidFill>
                <a:latin typeface="Arial"/>
                <a:ea typeface="Arial"/>
                <a:cs typeface="Arial"/>
                <a:sym typeface="Arial"/>
              </a:rPr>
              <a:t>)</a:t>
            </a:r>
            <a:r>
              <a:rPr b="0" baseline="30000" i="0" lang="en-US" sz="2200" u="none" cap="none" strike="noStrike">
                <a:solidFill>
                  <a:schemeClr val="dk1"/>
                </a:solidFill>
                <a:latin typeface="Arial"/>
                <a:ea typeface="Arial"/>
                <a:cs typeface="Arial"/>
                <a:sym typeface="Arial"/>
              </a:rPr>
              <a:t>2</a:t>
            </a:r>
            <a:r>
              <a:rPr b="0" i="0" lang="en-US" sz="2200" u="none" cap="none" strike="noStrike">
                <a:solidFill>
                  <a:schemeClr val="dk1"/>
                </a:solidFill>
                <a:latin typeface="Arial"/>
                <a:ea typeface="Arial"/>
                <a:cs typeface="Arial"/>
                <a:sym typeface="Arial"/>
              </a:rPr>
              <a:t> – </a:t>
            </a:r>
            <a:r>
              <a:rPr b="0" i="1" lang="en-US" sz="2200" u="none" cap="none" strike="noStrike">
                <a:solidFill>
                  <a:schemeClr val="dk1"/>
                </a:solidFill>
                <a:latin typeface="Arial"/>
                <a:ea typeface="Arial"/>
                <a:cs typeface="Arial"/>
                <a:sym typeface="Arial"/>
              </a:rPr>
              <a:t>r</a:t>
            </a:r>
            <a:r>
              <a:rPr b="0" baseline="30000" i="0" lang="en-US" sz="2200" u="none" cap="none" strike="noStrike">
                <a:solidFill>
                  <a:schemeClr val="dk1"/>
                </a:solidFill>
                <a:latin typeface="Arial"/>
                <a:ea typeface="Arial"/>
                <a:cs typeface="Arial"/>
                <a:sym typeface="Arial"/>
              </a:rPr>
              <a:t>2</a:t>
            </a:r>
            <a:r>
              <a:rPr b="0" i="0" lang="en-US" sz="2200" u="none" cap="none" strike="noStrike">
                <a:solidFill>
                  <a:schemeClr val="dk1"/>
                </a:solidFill>
                <a:latin typeface="Arial"/>
                <a:ea typeface="Arial"/>
                <a:cs typeface="Arial"/>
                <a:sym typeface="Arial"/>
              </a:rPr>
              <a:t> = 0	(Eq. 2)</a:t>
            </a:r>
            <a:endParaRPr/>
          </a:p>
          <a:p>
            <a:pPr indent="-285750" lvl="1" marL="742950" marR="0" rtl="0" algn="l">
              <a:lnSpc>
                <a:spcPct val="90000"/>
              </a:lnSpc>
              <a:spcBef>
                <a:spcPts val="200"/>
              </a:spcBef>
              <a:spcAft>
                <a:spcPts val="0"/>
              </a:spcAft>
              <a:buClr>
                <a:schemeClr val="dk1"/>
              </a:buClr>
              <a:buSzPts val="1000"/>
              <a:buFont typeface="Tahoma"/>
              <a:buNone/>
            </a:pPr>
            <a:r>
              <a:t/>
            </a:r>
            <a:endParaRPr b="0" i="0" sz="1000" u="none" cap="none" strike="noStrike">
              <a:solidFill>
                <a:schemeClr val="dk1"/>
              </a:solidFill>
              <a:latin typeface="Arial"/>
              <a:ea typeface="Arial"/>
              <a:cs typeface="Arial"/>
              <a:sym typeface="Arial"/>
            </a:endParaRPr>
          </a:p>
          <a:p>
            <a:pPr indent="-285750" lvl="1" marL="742950"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where (</a:t>
            </a:r>
            <a:r>
              <a:rPr b="0" i="1" lang="en-US" sz="2200" u="none" cap="none" strike="noStrike">
                <a:solidFill>
                  <a:schemeClr val="dk1"/>
                </a:solidFill>
                <a:latin typeface="Tahoma"/>
                <a:ea typeface="Tahoma"/>
                <a:cs typeface="Tahoma"/>
                <a:sym typeface="Tahoma"/>
              </a:rPr>
              <a:t>xc</a:t>
            </a:r>
            <a:r>
              <a:rPr b="0" i="0" lang="en-US" sz="2200" u="none" cap="none" strike="noStrike">
                <a:solidFill>
                  <a:schemeClr val="dk1"/>
                </a:solidFill>
                <a:latin typeface="Tahoma"/>
                <a:ea typeface="Tahoma"/>
                <a:cs typeface="Tahoma"/>
                <a:sym typeface="Tahoma"/>
              </a:rPr>
              <a:t>, </a:t>
            </a:r>
            <a:r>
              <a:rPr b="0" i="1" lang="en-US" sz="2200" u="none" cap="none" strike="noStrike">
                <a:solidFill>
                  <a:schemeClr val="dk1"/>
                </a:solidFill>
                <a:latin typeface="Tahoma"/>
                <a:ea typeface="Tahoma"/>
                <a:cs typeface="Tahoma"/>
                <a:sym typeface="Tahoma"/>
              </a:rPr>
              <a:t>yc</a:t>
            </a:r>
            <a:r>
              <a:rPr b="0" i="0" lang="en-US" sz="2200" u="none" cap="none" strike="noStrike">
                <a:solidFill>
                  <a:schemeClr val="dk1"/>
                </a:solidFill>
                <a:latin typeface="Tahoma"/>
                <a:ea typeface="Tahoma"/>
                <a:cs typeface="Tahoma"/>
                <a:sym typeface="Tahoma"/>
              </a:rPr>
              <a:t>) is the circle's center and </a:t>
            </a:r>
            <a:r>
              <a:rPr b="0" i="1" lang="en-US" sz="2200" u="none" cap="none" strike="noStrike">
                <a:solidFill>
                  <a:schemeClr val="dk1"/>
                </a:solidFill>
                <a:latin typeface="Tahoma"/>
                <a:ea typeface="Tahoma"/>
                <a:cs typeface="Tahoma"/>
                <a:sym typeface="Tahoma"/>
              </a:rPr>
              <a:t>r</a:t>
            </a:r>
            <a:r>
              <a:rPr b="0" i="0" lang="en-US" sz="2200" u="none" cap="none" strike="noStrike">
                <a:solidFill>
                  <a:schemeClr val="dk1"/>
                </a:solidFill>
                <a:latin typeface="Tahoma"/>
                <a:ea typeface="Tahoma"/>
                <a:cs typeface="Tahoma"/>
                <a:sym typeface="Tahoma"/>
              </a:rPr>
              <a:t> is its radius </a:t>
            </a:r>
            <a:endParaRPr/>
          </a:p>
          <a:p>
            <a:pPr indent="-285750" lvl="1" marL="742950"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 point (</a:t>
            </a:r>
            <a:r>
              <a:rPr b="0" i="1" lang="en-US" sz="2200" u="none" cap="none" strike="noStrike">
                <a:solidFill>
                  <a:schemeClr val="dk1"/>
                </a:solidFill>
                <a:latin typeface="Tahoma"/>
                <a:ea typeface="Tahoma"/>
                <a:cs typeface="Tahoma"/>
                <a:sym typeface="Tahoma"/>
              </a:rPr>
              <a:t>x</a:t>
            </a:r>
            <a:r>
              <a:rPr b="0" i="0" lang="en-US" sz="2200" u="none" cap="none" strike="noStrike">
                <a:solidFill>
                  <a:schemeClr val="dk1"/>
                </a:solidFill>
                <a:latin typeface="Tahoma"/>
                <a:ea typeface="Tahoma"/>
                <a:cs typeface="Tahoma"/>
                <a:sym typeface="Tahoma"/>
              </a:rPr>
              <a:t>, </a:t>
            </a:r>
            <a:r>
              <a:rPr b="0" i="1" lang="en-US" sz="2200" u="none" cap="none" strike="noStrike">
                <a:solidFill>
                  <a:schemeClr val="dk1"/>
                </a:solidFill>
                <a:latin typeface="Tahoma"/>
                <a:ea typeface="Tahoma"/>
                <a:cs typeface="Tahoma"/>
                <a:sym typeface="Tahoma"/>
              </a:rPr>
              <a:t>y</a:t>
            </a:r>
            <a:r>
              <a:rPr b="0" i="0" lang="en-US" sz="2200" u="none" cap="none" strike="noStrike">
                <a:solidFill>
                  <a:schemeClr val="dk1"/>
                </a:solidFill>
                <a:latin typeface="Tahoma"/>
                <a:ea typeface="Tahoma"/>
                <a:cs typeface="Tahoma"/>
                <a:sym typeface="Tahoma"/>
              </a:rPr>
              <a:t>) is then in the circle if the left side of Equation 2 is less than or equal to 0. </a:t>
            </a:r>
            <a:endParaRPr/>
          </a:p>
          <a:p>
            <a:pPr indent="-285750" lvl="1" marL="742950"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For example, given a circle of radius 2 and center (0, 0), the point (1, 1) produces the result</a:t>
            </a:r>
            <a:endParaRPr/>
          </a:p>
          <a:p>
            <a:pPr indent="-285750" lvl="1" marL="742950" marR="0" rtl="0" algn="l">
              <a:lnSpc>
                <a:spcPct val="9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1</a:t>
            </a:r>
            <a:r>
              <a:rPr b="0" baseline="30000" i="0" lang="en-US" sz="2200" u="none" cap="none" strike="noStrike">
                <a:solidFill>
                  <a:schemeClr val="dk1"/>
                </a:solidFill>
                <a:latin typeface="Arial"/>
                <a:ea typeface="Arial"/>
                <a:cs typeface="Arial"/>
                <a:sym typeface="Arial"/>
              </a:rPr>
              <a:t>2</a:t>
            </a:r>
            <a:r>
              <a:rPr b="0" i="0" lang="en-US" sz="2200" u="none" cap="none" strike="noStrike">
                <a:solidFill>
                  <a:schemeClr val="dk1"/>
                </a:solidFill>
                <a:latin typeface="Arial"/>
                <a:ea typeface="Arial"/>
                <a:cs typeface="Arial"/>
                <a:sym typeface="Arial"/>
              </a:rPr>
              <a:t> + 1</a:t>
            </a:r>
            <a:r>
              <a:rPr b="0" baseline="30000" i="0" lang="en-US" sz="2200" u="none" cap="none" strike="noStrike">
                <a:solidFill>
                  <a:schemeClr val="dk1"/>
                </a:solidFill>
                <a:latin typeface="Arial"/>
                <a:ea typeface="Arial"/>
                <a:cs typeface="Arial"/>
                <a:sym typeface="Arial"/>
              </a:rPr>
              <a:t>2</a:t>
            </a:r>
            <a:r>
              <a:rPr b="0" i="0" lang="en-US" sz="2200" u="none" cap="none" strike="noStrike">
                <a:solidFill>
                  <a:schemeClr val="dk1"/>
                </a:solidFill>
                <a:latin typeface="Arial"/>
                <a:ea typeface="Arial"/>
                <a:cs typeface="Arial"/>
                <a:sym typeface="Arial"/>
              </a:rPr>
              <a:t> – 2</a:t>
            </a:r>
            <a:r>
              <a:rPr b="0" baseline="30000" i="0" lang="en-US" sz="2200" u="none" cap="none" strike="noStrike">
                <a:solidFill>
                  <a:schemeClr val="dk1"/>
                </a:solidFill>
                <a:latin typeface="Arial"/>
                <a:ea typeface="Arial"/>
                <a:cs typeface="Arial"/>
                <a:sym typeface="Arial"/>
              </a:rPr>
              <a:t>2</a:t>
            </a:r>
            <a:r>
              <a:rPr b="0" i="0" lang="en-US" sz="2200" u="none" cap="none" strike="noStrike">
                <a:solidFill>
                  <a:schemeClr val="dk1"/>
                </a:solidFill>
                <a:latin typeface="Arial"/>
                <a:ea typeface="Arial"/>
                <a:cs typeface="Arial"/>
                <a:sym typeface="Arial"/>
              </a:rPr>
              <a:t> = -2</a:t>
            </a:r>
            <a:endParaRPr/>
          </a:p>
          <a:p>
            <a:pPr indent="-285750" lvl="1" marL="742950" marR="0" rtl="0" algn="l">
              <a:lnSpc>
                <a:spcPct val="90000"/>
              </a:lnSpc>
              <a:spcBef>
                <a:spcPts val="200"/>
              </a:spcBef>
              <a:spcAft>
                <a:spcPts val="0"/>
              </a:spcAft>
              <a:buClr>
                <a:schemeClr val="dk1"/>
              </a:buClr>
              <a:buSzPts val="1000"/>
              <a:buFont typeface="Tahoma"/>
              <a:buNone/>
            </a:pPr>
            <a:r>
              <a:t/>
            </a:r>
            <a:endParaRPr b="0" i="0" sz="1000" u="none" cap="none" strike="noStrike">
              <a:solidFill>
                <a:schemeClr val="dk1"/>
              </a:solidFill>
              <a:latin typeface="Arial"/>
              <a:ea typeface="Arial"/>
              <a:cs typeface="Arial"/>
              <a:sym typeface="Arial"/>
            </a:endParaRPr>
          </a:p>
          <a:p>
            <a:pPr indent="-285750" lvl="1" marL="742950" marR="0" rtl="0" algn="l">
              <a:lnSpc>
                <a:spcPct val="9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implying that point is in the circle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5" name="Shape 595"/>
        <p:cNvGrpSpPr/>
        <p:nvPr/>
      </p:nvGrpSpPr>
      <p:grpSpPr>
        <a:xfrm>
          <a:off x="0" y="0"/>
          <a:ext cx="0" cy="0"/>
          <a:chOff x="0" y="0"/>
          <a:chExt cx="0" cy="0"/>
        </a:xfrm>
      </p:grpSpPr>
      <p:sp>
        <p:nvSpPr>
          <p:cNvPr id="596" name="Google Shape;596;p7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19.8  Defining and Using </a:t>
            </a:r>
            <a:br>
              <a:rPr b="1" i="0" lang="en-US" sz="3600" u="none">
                <a:solidFill>
                  <a:schemeClr val="dk2"/>
                </a:solidFill>
                <a:latin typeface="Tahoma"/>
                <a:ea typeface="Tahoma"/>
                <a:cs typeface="Tahoma"/>
                <a:sym typeface="Tahoma"/>
              </a:rPr>
            </a:br>
            <a:r>
              <a:rPr b="1" i="0" lang="en-US" sz="3600" u="none">
                <a:solidFill>
                  <a:schemeClr val="dk2"/>
                </a:solidFill>
                <a:latin typeface="Tahoma"/>
                <a:ea typeface="Tahoma"/>
                <a:cs typeface="Tahoma"/>
                <a:sym typeface="Tahoma"/>
              </a:rPr>
              <a:t>a Geometric Class</a:t>
            </a:r>
            <a:endParaRPr/>
          </a:p>
        </p:txBody>
      </p:sp>
      <p:sp>
        <p:nvSpPr>
          <p:cNvPr id="597" name="Google Shape;597;p74"/>
          <p:cNvSpPr txBox="1"/>
          <p:nvPr>
            <p:ph idx="1" type="body"/>
          </p:nvPr>
        </p:nvSpPr>
        <p:spPr>
          <a:xfrm>
            <a:off x="685800" y="1752600"/>
            <a:ext cx="75438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Following is the method that results from this design:</a:t>
            </a:r>
            <a:r>
              <a:rPr b="0" i="0" lang="en-US" sz="3000" u="none">
                <a:solidFill>
                  <a:schemeClr val="dk1"/>
                </a:solidFill>
                <a:latin typeface="Tahoma"/>
                <a:ea typeface="Tahoma"/>
                <a:cs typeface="Tahoma"/>
                <a:sym typeface="Tahoma"/>
              </a:rPr>
              <a:t> </a:t>
            </a:r>
            <a:endParaRPr/>
          </a:p>
        </p:txBody>
      </p:sp>
      <p:sp>
        <p:nvSpPr>
          <p:cNvPr id="598" name="Google Shape;598;p74"/>
          <p:cNvSpPr txBox="1"/>
          <p:nvPr/>
        </p:nvSpPr>
        <p:spPr>
          <a:xfrm>
            <a:off x="1143000" y="2667000"/>
            <a:ext cx="6934200" cy="28702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public boolean containsPoint (int x, int y){</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int xSquared = (x - centerX) * (x - centerX);</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int ySquared = (y - centerY) * (y - centerY);</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int radiusSquared = radius * radius;</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    return xSquared + ySquared - radiusSquared &lt;= 0;</a:t>
            </a:r>
            <a:endParaRPr/>
          </a:p>
          <a:p>
            <a:pPr indent="0" lvl="0" marL="0" marR="0" rtl="0" algn="l">
              <a:lnSpc>
                <a:spcPct val="100000"/>
              </a:lnSpc>
              <a:spcBef>
                <a:spcPts val="0"/>
              </a:spcBef>
              <a:spcAft>
                <a:spcPts val="0"/>
              </a:spcAft>
              <a:buClr>
                <a:srgbClr val="000000"/>
              </a:buClr>
              <a:buSzPts val="2600"/>
              <a:buFont typeface="Courier"/>
              <a:buNone/>
            </a:pPr>
            <a:r>
              <a:rPr b="0" i="0" lang="en-US" sz="2600" u="none">
                <a:solidFill>
                  <a:srgbClr val="000000"/>
                </a:solidFill>
                <a:latin typeface="Courier"/>
                <a:ea typeface="Courier"/>
                <a:cs typeface="Courier"/>
                <a:sym typeface="Courier"/>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12"/>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03" name="Google Shape;203;p12"/>
          <p:cNvSpPr txBox="1"/>
          <p:nvPr>
            <p:ph idx="1" type="body"/>
          </p:nvPr>
        </p:nvSpPr>
        <p:spPr>
          <a:xfrm>
            <a:off x="685800" y="1752600"/>
            <a:ext cx="76962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In Java and most other programming languages, the coordinate system is oriented as in Figure 19-2.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Note that the only quadrant shown is the one that defines the coordinates of the computer’s screen.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The other three quadrants exist, but the points in them never appear on the screen. </a:t>
            </a:r>
            <a:endParaRPr/>
          </a:p>
          <a:p>
            <a:pPr indent="-285750" lvl="1" marL="742950" marR="0" rtl="0" algn="l">
              <a:lnSpc>
                <a:spcPct val="9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This is called a </a:t>
            </a:r>
            <a:r>
              <a:rPr b="1" i="1" lang="en-US" sz="2800" u="none" cap="none" strike="noStrike">
                <a:solidFill>
                  <a:schemeClr val="dk1"/>
                </a:solidFill>
                <a:latin typeface="Tahoma"/>
                <a:ea typeface="Tahoma"/>
                <a:cs typeface="Tahoma"/>
                <a:sym typeface="Tahoma"/>
              </a:rPr>
              <a:t>screen coordinate system</a:t>
            </a:r>
            <a:r>
              <a:rPr b="0" i="0" lang="en-US" sz="2800" u="none" cap="none" strike="noStrike">
                <a:solidFill>
                  <a:schemeClr val="dk1"/>
                </a:solidFill>
                <a:latin typeface="Tahoma"/>
                <a:ea typeface="Tahoma"/>
                <a:cs typeface="Tahoma"/>
                <a:sym typeface="Tahoma"/>
              </a:rPr>
              <a: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2" name="Shape 602"/>
        <p:cNvGrpSpPr/>
        <p:nvPr/>
      </p:nvGrpSpPr>
      <p:grpSpPr>
        <a:xfrm>
          <a:off x="0" y="0"/>
          <a:ext cx="0" cy="0"/>
          <a:chOff x="0" y="0"/>
          <a:chExt cx="0" cy="0"/>
        </a:xfrm>
      </p:grpSpPr>
      <p:sp>
        <p:nvSpPr>
          <p:cNvPr id="603" name="Google Shape;603;p75"/>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19.9  Text Properties</a:t>
            </a:r>
            <a:endParaRPr/>
          </a:p>
        </p:txBody>
      </p:sp>
      <p:sp>
        <p:nvSpPr>
          <p:cNvPr id="604" name="Google Shape;604;p75"/>
          <p:cNvSpPr txBox="1"/>
          <p:nvPr>
            <p:ph idx="1" type="body"/>
          </p:nvPr>
        </p:nvSpPr>
        <p:spPr>
          <a:xfrm>
            <a:off x="685800" y="1600200"/>
            <a:ext cx="75438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 text image has several properties, as shown in Table 19-8. </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These are set by adjusting the color and font properties of the graphics context in which the text is drawn. </a:t>
            </a:r>
            <a:endParaRPr/>
          </a:p>
        </p:txBody>
      </p:sp>
      <p:pic>
        <p:nvPicPr>
          <p:cNvPr id="605" name="Google Shape;605;p75"/>
          <p:cNvPicPr preferRelativeResize="0"/>
          <p:nvPr/>
        </p:nvPicPr>
        <p:blipFill rotWithShape="1">
          <a:blip r:embed="rId3">
            <a:alphaModFix/>
          </a:blip>
          <a:srcRect b="0" l="0" r="0" t="0"/>
          <a:stretch/>
        </p:blipFill>
        <p:spPr>
          <a:xfrm>
            <a:off x="1066800" y="3962400"/>
            <a:ext cx="7467600" cy="2590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9" name="Shape 609"/>
        <p:cNvGrpSpPr/>
        <p:nvPr/>
      </p:nvGrpSpPr>
      <p:grpSpPr>
        <a:xfrm>
          <a:off x="0" y="0"/>
          <a:ext cx="0" cy="0"/>
          <a:chOff x="0" y="0"/>
          <a:chExt cx="0" cy="0"/>
        </a:xfrm>
      </p:grpSpPr>
      <p:sp>
        <p:nvSpPr>
          <p:cNvPr id="610" name="Google Shape;610;p76"/>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19.9  Text Properties</a:t>
            </a:r>
            <a:endParaRPr/>
          </a:p>
        </p:txBody>
      </p:sp>
      <p:sp>
        <p:nvSpPr>
          <p:cNvPr id="611" name="Google Shape;611;p76"/>
          <p:cNvSpPr txBox="1"/>
          <p:nvPr>
            <p:ph idx="1" type="body"/>
          </p:nvPr>
        </p:nvSpPr>
        <p:spPr>
          <a:xfrm>
            <a:off x="609600" y="1676400"/>
            <a:ext cx="80010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000"/>
              <a:buFont typeface="Tahoma"/>
              <a:buNone/>
            </a:pPr>
            <a:r>
              <a:rPr b="0" i="0" lang="en-US" sz="3000" u="none">
                <a:solidFill>
                  <a:schemeClr val="dk1"/>
                </a:solidFill>
                <a:latin typeface="Tahoma"/>
                <a:ea typeface="Tahoma"/>
                <a:cs typeface="Tahoma"/>
                <a:sym typeface="Tahoma"/>
              </a:rPr>
              <a:t>The </a:t>
            </a:r>
            <a:r>
              <a:rPr b="0" i="0" lang="en-US" sz="3000" u="none">
                <a:solidFill>
                  <a:schemeClr val="dk1"/>
                </a:solidFill>
                <a:latin typeface="Century Gothic"/>
                <a:ea typeface="Century Gothic"/>
                <a:cs typeface="Century Gothic"/>
                <a:sym typeface="Century Gothic"/>
              </a:rPr>
              <a:t>Font</a:t>
            </a:r>
            <a:r>
              <a:rPr b="0" i="0" lang="en-US" sz="3000" u="none">
                <a:solidFill>
                  <a:schemeClr val="dk1"/>
                </a:solidFill>
                <a:latin typeface="Tahoma"/>
                <a:ea typeface="Tahoma"/>
                <a:cs typeface="Tahoma"/>
                <a:sym typeface="Tahoma"/>
              </a:rPr>
              <a:t> Class</a:t>
            </a:r>
            <a:endParaRPr/>
          </a:p>
          <a:p>
            <a:pPr indent="-285750" lvl="1" marL="742950" marR="0" rtl="0" algn="l">
              <a:lnSpc>
                <a:spcPct val="100000"/>
              </a:lnSpc>
              <a:spcBef>
                <a:spcPts val="520"/>
              </a:spcBef>
              <a:spcAft>
                <a:spcPts val="0"/>
              </a:spcAft>
              <a:buClr>
                <a:schemeClr val="dk1"/>
              </a:buClr>
              <a:buSzPts val="2500"/>
              <a:buFont typeface="Tahoma"/>
              <a:buChar char="•"/>
            </a:pPr>
            <a:r>
              <a:rPr b="0" i="0" lang="en-US" sz="2500" u="none" cap="none" strike="noStrike">
                <a:solidFill>
                  <a:schemeClr val="dk1"/>
                </a:solidFill>
                <a:latin typeface="Tahoma"/>
                <a:ea typeface="Tahoma"/>
                <a:cs typeface="Tahoma"/>
                <a:sym typeface="Tahoma"/>
              </a:rPr>
              <a:t>An object of class </a:t>
            </a:r>
            <a:r>
              <a:rPr b="0" i="0" lang="en-US" sz="2500" u="none" cap="none" strike="noStrike">
                <a:solidFill>
                  <a:schemeClr val="dk1"/>
                </a:solidFill>
                <a:latin typeface="Century Gothic"/>
                <a:ea typeface="Century Gothic"/>
                <a:cs typeface="Century Gothic"/>
                <a:sym typeface="Century Gothic"/>
              </a:rPr>
              <a:t>Font</a:t>
            </a:r>
            <a:r>
              <a:rPr b="0" i="0" lang="en-US" sz="2500" u="none" cap="none" strike="noStrike">
                <a:solidFill>
                  <a:schemeClr val="dk1"/>
                </a:solidFill>
                <a:latin typeface="Tahoma"/>
                <a:ea typeface="Tahoma"/>
                <a:cs typeface="Tahoma"/>
                <a:sym typeface="Tahoma"/>
              </a:rPr>
              <a:t> has three basic properties:</a:t>
            </a:r>
            <a:r>
              <a:rPr b="0" i="0" lang="en-US" sz="2600" u="none" cap="none" strike="noStrike">
                <a:solidFill>
                  <a:schemeClr val="dk1"/>
                </a:solidFill>
                <a:latin typeface="Tahoma"/>
                <a:ea typeface="Tahoma"/>
                <a:cs typeface="Tahoma"/>
                <a:sym typeface="Tahoma"/>
              </a:rPr>
              <a:t> </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 name </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 style </a:t>
            </a:r>
            <a:endParaRPr/>
          </a:p>
          <a:p>
            <a:pPr indent="-228600" lvl="2" marL="1143000" marR="0" rtl="0" algn="l">
              <a:lnSpc>
                <a:spcPct val="100000"/>
              </a:lnSpc>
              <a:spcBef>
                <a:spcPts val="44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and a size </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00"/>
              </a:spcBef>
              <a:spcAft>
                <a:spcPts val="0"/>
              </a:spcAft>
              <a:buClr>
                <a:schemeClr val="dk1"/>
              </a:buClr>
              <a:buSzPts val="2500"/>
              <a:buFont typeface="Tahoma"/>
              <a:buChar char="•"/>
            </a:pPr>
            <a:r>
              <a:rPr b="0" i="0" lang="en-US" sz="2500" u="none" cap="none" strike="noStrike">
                <a:solidFill>
                  <a:schemeClr val="dk1"/>
                </a:solidFill>
                <a:latin typeface="Tahoma"/>
                <a:ea typeface="Tahoma"/>
                <a:cs typeface="Tahoma"/>
                <a:sym typeface="Tahoma"/>
              </a:rPr>
              <a:t>The following code creates one </a:t>
            </a:r>
            <a:r>
              <a:rPr b="0" i="0" lang="en-US" sz="2500" u="none" cap="none" strike="noStrike">
                <a:solidFill>
                  <a:schemeClr val="dk1"/>
                </a:solidFill>
                <a:latin typeface="Century Gothic"/>
                <a:ea typeface="Century Gothic"/>
                <a:cs typeface="Century Gothic"/>
                <a:sym typeface="Century Gothic"/>
              </a:rPr>
              <a:t>Font</a:t>
            </a:r>
            <a:r>
              <a:rPr b="0" i="0" lang="en-US" sz="2500" u="none" cap="none" strike="noStrike">
                <a:solidFill>
                  <a:schemeClr val="dk1"/>
                </a:solidFill>
                <a:latin typeface="Tahoma"/>
                <a:ea typeface="Tahoma"/>
                <a:cs typeface="Tahoma"/>
                <a:sym typeface="Tahoma"/>
              </a:rPr>
              <a:t> object with the properties</a:t>
            </a:r>
            <a:r>
              <a:rPr b="0" i="0" lang="en-US" sz="2500" u="none" cap="none" strike="noStrike">
                <a:solidFill>
                  <a:schemeClr val="dk1"/>
                </a:solidFill>
                <a:latin typeface="Arial"/>
                <a:ea typeface="Arial"/>
                <a:cs typeface="Arial"/>
                <a:sym typeface="Arial"/>
              </a:rPr>
              <a:t> </a:t>
            </a:r>
            <a:r>
              <a:rPr b="1" i="0" lang="en-US" sz="2500" u="none" cap="none" strike="noStrike">
                <a:solidFill>
                  <a:schemeClr val="dk1"/>
                </a:solidFill>
                <a:latin typeface="Courier"/>
                <a:ea typeface="Courier"/>
                <a:cs typeface="Courier"/>
                <a:sym typeface="Courier"/>
              </a:rPr>
              <a:t>Courier bold 12</a:t>
            </a:r>
            <a:r>
              <a:rPr b="0" i="0" lang="en-US" sz="2500" u="none" cap="none" strike="noStrike">
                <a:solidFill>
                  <a:schemeClr val="dk1"/>
                </a:solidFill>
                <a:latin typeface="Arial"/>
                <a:ea typeface="Arial"/>
                <a:cs typeface="Arial"/>
                <a:sym typeface="Arial"/>
              </a:rPr>
              <a:t> </a:t>
            </a:r>
            <a:r>
              <a:rPr b="0" i="0" lang="en-US" sz="2500" u="none" cap="none" strike="noStrike">
                <a:solidFill>
                  <a:schemeClr val="dk1"/>
                </a:solidFill>
                <a:latin typeface="Tahoma"/>
                <a:ea typeface="Tahoma"/>
                <a:cs typeface="Tahoma"/>
                <a:sym typeface="Tahoma"/>
              </a:rPr>
              <a:t>and another with the properties</a:t>
            </a:r>
            <a:r>
              <a:rPr b="0" i="0" lang="en-US" sz="2500" u="none" cap="none" strike="noStrike">
                <a:solidFill>
                  <a:schemeClr val="dk1"/>
                </a:solidFill>
                <a:latin typeface="Arial"/>
                <a:ea typeface="Arial"/>
                <a:cs typeface="Arial"/>
                <a:sym typeface="Arial"/>
              </a:rPr>
              <a:t> </a:t>
            </a:r>
            <a:r>
              <a:rPr b="1" i="1" lang="en-US" sz="2500" u="none" cap="none" strike="noStrike">
                <a:solidFill>
                  <a:schemeClr val="dk1"/>
                </a:solidFill>
                <a:latin typeface="Arial"/>
                <a:ea typeface="Arial"/>
                <a:cs typeface="Arial"/>
                <a:sym typeface="Arial"/>
              </a:rPr>
              <a:t>Arial bold italic 10</a:t>
            </a:r>
            <a:r>
              <a:rPr b="0" i="0" lang="en-US" sz="2500" u="none" cap="none" strike="noStrike">
                <a:solidFill>
                  <a:schemeClr val="dk1"/>
                </a:solidFill>
                <a:latin typeface="Arial"/>
                <a:ea typeface="Arial"/>
                <a:cs typeface="Arial"/>
                <a:sym typeface="Arial"/>
              </a:rPr>
              <a:t>:</a:t>
            </a:r>
            <a:r>
              <a:rPr b="0" i="0" lang="en-US" sz="2500" u="none" cap="none" strike="noStrike">
                <a:solidFill>
                  <a:schemeClr val="dk1"/>
                </a:solidFill>
                <a:latin typeface="Tahoma"/>
                <a:ea typeface="Tahoma"/>
                <a:cs typeface="Tahoma"/>
                <a:sym typeface="Tahoma"/>
              </a:rPr>
              <a:t> </a:t>
            </a:r>
            <a:endParaRPr/>
          </a:p>
        </p:txBody>
      </p:sp>
      <p:sp>
        <p:nvSpPr>
          <p:cNvPr id="612" name="Google Shape;612;p76"/>
          <p:cNvSpPr txBox="1"/>
          <p:nvPr/>
        </p:nvSpPr>
        <p:spPr>
          <a:xfrm>
            <a:off x="838200" y="5715000"/>
            <a:ext cx="7696200" cy="64135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Font courierBold12     = new Font("Courier", Font.BOLD, 12);</a:t>
            </a:r>
            <a:endParaRPr/>
          </a:p>
          <a:p>
            <a:pPr indent="0" lvl="0" marL="0" marR="0" rtl="0" algn="l">
              <a:lnSpc>
                <a:spcPct val="100000"/>
              </a:lnSpc>
              <a:spcBef>
                <a:spcPts val="0"/>
              </a:spcBef>
              <a:spcAft>
                <a:spcPts val="0"/>
              </a:spcAft>
              <a:buClr>
                <a:srgbClr val="E44C22"/>
              </a:buClr>
              <a:buSzPts val="1800"/>
              <a:buFont typeface="Arial"/>
              <a:buNone/>
            </a:pPr>
            <a:r>
              <a:rPr b="0" i="0" lang="en-US" sz="1800" u="none">
                <a:solidFill>
                  <a:srgbClr val="E44C22"/>
                </a:solidFill>
                <a:latin typeface="Arial"/>
                <a:ea typeface="Arial"/>
                <a:cs typeface="Arial"/>
                <a:sym typeface="Arial"/>
              </a:rPr>
              <a:t>Font arialBoldItalic10 = new Font("Arial", Font.BOLD + Font.ITALIC, 10);</a:t>
            </a:r>
            <a:r>
              <a:rPr b="0" i="0" lang="en-US" sz="1800" u="none">
                <a:solidFill>
                  <a:schemeClr val="dk1"/>
                </a:solidFill>
                <a:latin typeface="Arial"/>
                <a:ea typeface="Arial"/>
                <a:cs typeface="Arial"/>
                <a:sym typeface="Arial"/>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6" name="Shape 616"/>
        <p:cNvGrpSpPr/>
        <p:nvPr/>
      </p:nvGrpSpPr>
      <p:grpSpPr>
        <a:xfrm>
          <a:off x="0" y="0"/>
          <a:ext cx="0" cy="0"/>
          <a:chOff x="0" y="0"/>
          <a:chExt cx="0" cy="0"/>
        </a:xfrm>
      </p:grpSpPr>
      <p:sp>
        <p:nvSpPr>
          <p:cNvPr id="617" name="Google Shape;617;p77"/>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19.9  Text Properties</a:t>
            </a:r>
            <a:endParaRPr/>
          </a:p>
        </p:txBody>
      </p:sp>
      <p:sp>
        <p:nvSpPr>
          <p:cNvPr id="618" name="Google Shape;618;p77"/>
          <p:cNvSpPr txBox="1"/>
          <p:nvPr>
            <p:ph idx="1" type="body"/>
          </p:nvPr>
        </p:nvSpPr>
        <p:spPr>
          <a:xfrm>
            <a:off x="685800" y="1600200"/>
            <a:ext cx="7543800" cy="487680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dk1"/>
              </a:buClr>
              <a:buSzPts val="2300"/>
              <a:buFont typeface="Tahoma"/>
              <a:buChar char="•"/>
            </a:pPr>
            <a:r>
              <a:rPr b="0" i="0" lang="en-US" sz="2300" u="none" cap="none" strike="noStrike">
                <a:solidFill>
                  <a:schemeClr val="dk1"/>
                </a:solidFill>
                <a:latin typeface="Tahoma"/>
                <a:ea typeface="Tahoma"/>
                <a:cs typeface="Tahoma"/>
                <a:sym typeface="Tahoma"/>
              </a:rPr>
              <a:t>The </a:t>
            </a:r>
            <a:r>
              <a:rPr b="0" i="0" lang="en-US" sz="2300" u="none" cap="none" strike="noStrike">
                <a:solidFill>
                  <a:schemeClr val="dk1"/>
                </a:solidFill>
                <a:latin typeface="Courier New"/>
                <a:ea typeface="Courier New"/>
                <a:cs typeface="Courier New"/>
                <a:sym typeface="Courier New"/>
              </a:rPr>
              <a:t>Font</a:t>
            </a:r>
            <a:r>
              <a:rPr b="0" i="0" lang="en-US" sz="2300" u="none" cap="none" strike="noStrike">
                <a:solidFill>
                  <a:schemeClr val="dk1"/>
                </a:solidFill>
                <a:latin typeface="Tahoma"/>
                <a:ea typeface="Tahoma"/>
                <a:cs typeface="Tahoma"/>
                <a:sym typeface="Tahoma"/>
              </a:rPr>
              <a:t> constants </a:t>
            </a:r>
            <a:r>
              <a:rPr b="0" i="0" lang="en-US" sz="2300" u="none" cap="none" strike="noStrike">
                <a:solidFill>
                  <a:schemeClr val="dk1"/>
                </a:solidFill>
                <a:latin typeface="Courier New"/>
                <a:ea typeface="Courier New"/>
                <a:cs typeface="Courier New"/>
                <a:sym typeface="Courier New"/>
              </a:rPr>
              <a:t>PLAIN</a:t>
            </a:r>
            <a:r>
              <a:rPr b="0" i="0" lang="en-US" sz="2300" u="none" cap="none" strike="noStrike">
                <a:solidFill>
                  <a:schemeClr val="dk1"/>
                </a:solidFill>
                <a:latin typeface="Tahoma"/>
                <a:ea typeface="Tahoma"/>
                <a:cs typeface="Tahoma"/>
                <a:sym typeface="Tahoma"/>
              </a:rPr>
              <a:t>, </a:t>
            </a:r>
            <a:r>
              <a:rPr b="0" i="0" lang="en-US" sz="2300" u="none" cap="none" strike="noStrike">
                <a:solidFill>
                  <a:schemeClr val="dk1"/>
                </a:solidFill>
                <a:latin typeface="Courier New"/>
                <a:ea typeface="Courier New"/>
                <a:cs typeface="Courier New"/>
                <a:sym typeface="Courier New"/>
              </a:rPr>
              <a:t>BOLD</a:t>
            </a:r>
            <a:r>
              <a:rPr b="0" i="0" lang="en-US" sz="2300" u="none" cap="none" strike="noStrike">
                <a:solidFill>
                  <a:schemeClr val="dk1"/>
                </a:solidFill>
                <a:latin typeface="Tahoma"/>
                <a:ea typeface="Tahoma"/>
                <a:cs typeface="Tahoma"/>
                <a:sym typeface="Tahoma"/>
              </a:rPr>
              <a:t>, and </a:t>
            </a:r>
            <a:r>
              <a:rPr b="0" i="0" lang="en-US" sz="2300" u="none" cap="none" strike="noStrike">
                <a:solidFill>
                  <a:schemeClr val="dk1"/>
                </a:solidFill>
                <a:latin typeface="Courier New"/>
                <a:ea typeface="Courier New"/>
                <a:cs typeface="Courier New"/>
                <a:sym typeface="Courier New"/>
              </a:rPr>
              <a:t>ITALIC</a:t>
            </a:r>
            <a:r>
              <a:rPr b="0" i="0" lang="en-US" sz="2300" u="none" cap="none" strike="noStrike">
                <a:solidFill>
                  <a:schemeClr val="dk1"/>
                </a:solidFill>
                <a:latin typeface="Tahoma"/>
                <a:ea typeface="Tahoma"/>
                <a:cs typeface="Tahoma"/>
                <a:sym typeface="Tahoma"/>
              </a:rPr>
              <a:t> define the font styles. </a:t>
            </a:r>
            <a:endParaRPr/>
          </a:p>
          <a:p>
            <a:pPr indent="-285750" lvl="1" marL="742950" marR="0" rtl="0" algn="just">
              <a:lnSpc>
                <a:spcPct val="100000"/>
              </a:lnSpc>
              <a:spcBef>
                <a:spcPts val="460"/>
              </a:spcBef>
              <a:spcAft>
                <a:spcPts val="0"/>
              </a:spcAft>
              <a:buClr>
                <a:schemeClr val="dk1"/>
              </a:buClr>
              <a:buSzPts val="2300"/>
              <a:buFont typeface="Tahoma"/>
              <a:buChar char="•"/>
            </a:pPr>
            <a:r>
              <a:rPr b="0" i="0" lang="en-US" sz="2300" u="none" cap="none" strike="noStrike">
                <a:solidFill>
                  <a:schemeClr val="dk1"/>
                </a:solidFill>
                <a:latin typeface="Tahoma"/>
                <a:ea typeface="Tahoma"/>
                <a:cs typeface="Tahoma"/>
                <a:sym typeface="Tahoma"/>
              </a:rPr>
              <a:t>The font size is an integer representing the number of points, where one point equals 1/72 of an inch. </a:t>
            </a:r>
            <a:endParaRPr/>
          </a:p>
          <a:p>
            <a:pPr indent="-285750" lvl="1" marL="742950" marR="0" rtl="0" algn="just">
              <a:lnSpc>
                <a:spcPct val="100000"/>
              </a:lnSpc>
              <a:spcBef>
                <a:spcPts val="460"/>
              </a:spcBef>
              <a:spcAft>
                <a:spcPts val="0"/>
              </a:spcAft>
              <a:buClr>
                <a:schemeClr val="dk1"/>
              </a:buClr>
              <a:buSzPts val="2300"/>
              <a:buFont typeface="Tahoma"/>
              <a:buChar char="•"/>
            </a:pPr>
            <a:r>
              <a:rPr b="0" i="0" lang="en-US" sz="2300" u="none" cap="none" strike="noStrike">
                <a:solidFill>
                  <a:schemeClr val="dk1"/>
                </a:solidFill>
                <a:latin typeface="Tahoma"/>
                <a:ea typeface="Tahoma"/>
                <a:cs typeface="Tahoma"/>
                <a:sym typeface="Tahoma"/>
              </a:rPr>
              <a:t>The available font names depend on your particular computer platform. </a:t>
            </a:r>
            <a:endParaRPr/>
          </a:p>
          <a:p>
            <a:pPr indent="-285750" lvl="1" marL="742950" marR="0" rtl="0" algn="just">
              <a:lnSpc>
                <a:spcPct val="100000"/>
              </a:lnSpc>
              <a:spcBef>
                <a:spcPts val="460"/>
              </a:spcBef>
              <a:spcAft>
                <a:spcPts val="0"/>
              </a:spcAft>
              <a:buClr>
                <a:schemeClr val="dk1"/>
              </a:buClr>
              <a:buSzPts val="2300"/>
              <a:buFont typeface="Tahoma"/>
              <a:buChar char="•"/>
            </a:pPr>
            <a:r>
              <a:rPr b="0" i="0" lang="en-US" sz="2300" u="none" cap="none" strike="noStrike">
                <a:solidFill>
                  <a:schemeClr val="dk1"/>
                </a:solidFill>
                <a:latin typeface="Tahoma"/>
                <a:ea typeface="Tahoma"/>
                <a:cs typeface="Tahoma"/>
                <a:sym typeface="Tahoma"/>
              </a:rPr>
              <a:t>To see what they are, run the code segment:</a:t>
            </a:r>
            <a:endParaRPr/>
          </a:p>
        </p:txBody>
      </p:sp>
      <p:sp>
        <p:nvSpPr>
          <p:cNvPr id="619" name="Google Shape;619;p77"/>
          <p:cNvSpPr txBox="1"/>
          <p:nvPr/>
        </p:nvSpPr>
        <p:spPr>
          <a:xfrm>
            <a:off x="1676400" y="4800600"/>
            <a:ext cx="6553200" cy="19177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String fontNames[] = Toolkit.getDefaultToolkit().getFontList();</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int i;</a:t>
            </a:r>
            <a:endParaRPr/>
          </a:p>
          <a:p>
            <a:pPr indent="0" lvl="0" marL="0" marR="0" rtl="0" algn="l">
              <a:lnSpc>
                <a:spcPct val="100000"/>
              </a:lnSpc>
              <a:spcBef>
                <a:spcPts val="0"/>
              </a:spcBef>
              <a:spcAft>
                <a:spcPts val="0"/>
              </a:spcAft>
              <a:buClr>
                <a:srgbClr val="000000"/>
              </a:buClr>
              <a:buSzPts val="2400"/>
              <a:buFont typeface="Courier"/>
              <a:buNone/>
            </a:pPr>
            <a:r>
              <a:rPr b="0" i="0" lang="en-US" sz="2400" u="none">
                <a:solidFill>
                  <a:srgbClr val="000000"/>
                </a:solidFill>
                <a:latin typeface="Courier"/>
                <a:ea typeface="Courier"/>
                <a:cs typeface="Courier"/>
                <a:sym typeface="Courier"/>
              </a:rPr>
              <a:t>for (i = 0; i &lt; fontNames.length; i++)</a:t>
            </a:r>
            <a:endParaRPr/>
          </a:p>
          <a:p>
            <a:pPr indent="0" lvl="0" marL="0" marR="0" rtl="0" algn="l">
              <a:lnSpc>
                <a:spcPct val="100000"/>
              </a:lnSpc>
              <a:spcBef>
                <a:spcPts val="0"/>
              </a:spcBef>
              <a:spcAft>
                <a:spcPts val="0"/>
              </a:spcAft>
              <a:buClr>
                <a:srgbClr val="E44C22"/>
              </a:buClr>
              <a:buSzPts val="2400"/>
              <a:buFont typeface="Arial"/>
              <a:buNone/>
            </a:pPr>
            <a:r>
              <a:rPr b="0" i="0" lang="en-US" sz="2400" u="none">
                <a:solidFill>
                  <a:srgbClr val="E44C22"/>
                </a:solidFill>
                <a:latin typeface="Arial"/>
                <a:ea typeface="Arial"/>
                <a:cs typeface="Arial"/>
                <a:sym typeface="Arial"/>
              </a:rPr>
              <a:t>    </a:t>
            </a:r>
            <a:r>
              <a:rPr b="0" i="0" lang="en-US" sz="2400" u="none">
                <a:solidFill>
                  <a:schemeClr val="dk1"/>
                </a:solidFill>
                <a:latin typeface="Arial"/>
                <a:ea typeface="Arial"/>
                <a:cs typeface="Arial"/>
                <a:sym typeface="Arial"/>
              </a:rPr>
              <a:t>System.out.println (fontNames[i]);</a:t>
            </a:r>
            <a:r>
              <a:rPr b="0" i="0" lang="en-US" sz="2400" u="none">
                <a:solidFill>
                  <a:schemeClr val="dk1"/>
                </a:solidFill>
                <a:latin typeface="Tahoma"/>
                <a:ea typeface="Tahoma"/>
                <a:cs typeface="Tahoma"/>
                <a:sym typeface="Tahoma"/>
              </a:rPr>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3" name="Shape 623"/>
        <p:cNvGrpSpPr/>
        <p:nvPr/>
      </p:nvGrpSpPr>
      <p:grpSpPr>
        <a:xfrm>
          <a:off x="0" y="0"/>
          <a:ext cx="0" cy="0"/>
          <a:chOff x="0" y="0"/>
          <a:chExt cx="0" cy="0"/>
        </a:xfrm>
      </p:grpSpPr>
      <p:sp>
        <p:nvSpPr>
          <p:cNvPr id="624" name="Google Shape;624;p7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19.9  Text Properties</a:t>
            </a:r>
            <a:endParaRPr/>
          </a:p>
        </p:txBody>
      </p:sp>
      <p:sp>
        <p:nvSpPr>
          <p:cNvPr id="625" name="Google Shape;625;p78"/>
          <p:cNvSpPr txBox="1"/>
          <p:nvPr>
            <p:ph idx="1" type="body"/>
          </p:nvPr>
        </p:nvSpPr>
        <p:spPr>
          <a:xfrm>
            <a:off x="838200" y="1752600"/>
            <a:ext cx="77724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code:</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Declares the variable </a:t>
            </a:r>
            <a:r>
              <a:rPr b="0" i="0" lang="en-US" sz="2400" u="none" cap="none" strike="noStrike">
                <a:solidFill>
                  <a:schemeClr val="dk1"/>
                </a:solidFill>
                <a:latin typeface="Century Gothic"/>
                <a:ea typeface="Century Gothic"/>
                <a:cs typeface="Century Gothic"/>
                <a:sym typeface="Century Gothic"/>
              </a:rPr>
              <a:t>fontNames</a:t>
            </a:r>
            <a:r>
              <a:rPr b="0" i="0" lang="en-US" sz="2400" u="none" cap="none" strike="noStrike">
                <a:solidFill>
                  <a:schemeClr val="dk1"/>
                </a:solidFill>
                <a:latin typeface="Tahoma"/>
                <a:ea typeface="Tahoma"/>
                <a:cs typeface="Tahoma"/>
                <a:sym typeface="Tahoma"/>
              </a:rPr>
              <a:t> as an array of strings.</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Runs the </a:t>
            </a:r>
            <a:r>
              <a:rPr b="0" i="0" lang="en-US" sz="2400" u="none" cap="none" strike="noStrike">
                <a:solidFill>
                  <a:schemeClr val="dk1"/>
                </a:solidFill>
                <a:latin typeface="Century Gothic"/>
                <a:ea typeface="Century Gothic"/>
                <a:cs typeface="Century Gothic"/>
                <a:sym typeface="Century Gothic"/>
              </a:rPr>
              <a:t>Toolkit</a:t>
            </a:r>
            <a:r>
              <a:rPr b="0" i="0" lang="en-US" sz="2400" u="none" cap="none" strike="noStrike">
                <a:solidFill>
                  <a:schemeClr val="dk1"/>
                </a:solidFill>
                <a:latin typeface="Tahoma"/>
                <a:ea typeface="Tahoma"/>
                <a:cs typeface="Tahoma"/>
                <a:sym typeface="Tahoma"/>
              </a:rPr>
              <a:t> class method </a:t>
            </a:r>
            <a:r>
              <a:rPr b="0" i="0" lang="en-US" sz="2400" u="none" cap="none" strike="noStrike">
                <a:solidFill>
                  <a:schemeClr val="dk1"/>
                </a:solidFill>
                <a:latin typeface="Century Gothic"/>
                <a:ea typeface="Century Gothic"/>
                <a:cs typeface="Century Gothic"/>
                <a:sym typeface="Century Gothic"/>
              </a:rPr>
              <a:t>getDefaultToolkit</a:t>
            </a:r>
            <a:r>
              <a:rPr b="0" i="0" lang="en-US" sz="2400" u="none" cap="none" strike="noStrike">
                <a:solidFill>
                  <a:schemeClr val="dk1"/>
                </a:solidFill>
                <a:latin typeface="Tahoma"/>
                <a:ea typeface="Tahoma"/>
                <a:cs typeface="Tahoma"/>
                <a:sym typeface="Tahoma"/>
              </a:rPr>
              <a:t>, which returns the default toolkit for the particular computer platform.</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Runs the method </a:t>
            </a:r>
            <a:r>
              <a:rPr b="0" i="0" lang="en-US" sz="2400" u="none" cap="none" strike="noStrike">
                <a:solidFill>
                  <a:schemeClr val="dk1"/>
                </a:solidFill>
                <a:latin typeface="Century Gothic"/>
                <a:ea typeface="Century Gothic"/>
                <a:cs typeface="Century Gothic"/>
                <a:sym typeface="Century Gothic"/>
              </a:rPr>
              <a:t>getFontList</a:t>
            </a:r>
            <a:r>
              <a:rPr b="0" i="0" lang="en-US" sz="2400" u="none" cap="none" strike="noStrike">
                <a:solidFill>
                  <a:schemeClr val="dk1"/>
                </a:solidFill>
                <a:latin typeface="Tahoma"/>
                <a:ea typeface="Tahoma"/>
                <a:cs typeface="Tahoma"/>
                <a:sym typeface="Tahoma"/>
              </a:rPr>
              <a:t> on the toolkit. This method returns a list of the available font names.</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Sets the array </a:t>
            </a:r>
            <a:r>
              <a:rPr b="0" i="0" lang="en-US" sz="2400" u="none" cap="none" strike="noStrike">
                <a:solidFill>
                  <a:schemeClr val="dk1"/>
                </a:solidFill>
                <a:latin typeface="Century Gothic"/>
                <a:ea typeface="Century Gothic"/>
                <a:cs typeface="Century Gothic"/>
                <a:sym typeface="Century Gothic"/>
              </a:rPr>
              <a:t>fontNames</a:t>
            </a:r>
            <a:r>
              <a:rPr b="0" i="0" lang="en-US" sz="2400" u="none" cap="none" strike="noStrike">
                <a:solidFill>
                  <a:schemeClr val="dk1"/>
                </a:solidFill>
                <a:latin typeface="Tahoma"/>
                <a:ea typeface="Tahoma"/>
                <a:cs typeface="Tahoma"/>
                <a:sym typeface="Tahoma"/>
              </a:rPr>
              <a:t> to this list.</a:t>
            </a:r>
            <a:endParaRPr/>
          </a:p>
          <a:p>
            <a:pPr indent="-228600" lvl="2" marL="114300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Executes a loop that displays the contents of </a:t>
            </a:r>
            <a:r>
              <a:rPr b="0" i="0" lang="en-US" sz="2400" u="none" cap="none" strike="noStrike">
                <a:solidFill>
                  <a:schemeClr val="dk1"/>
                </a:solidFill>
                <a:latin typeface="Century Gothic"/>
                <a:ea typeface="Century Gothic"/>
                <a:cs typeface="Century Gothic"/>
                <a:sym typeface="Century Gothic"/>
              </a:rPr>
              <a:t>fontNames</a:t>
            </a:r>
            <a:r>
              <a:rPr b="0" i="0" lang="en-US" sz="2400" u="none" cap="none" strike="noStrike">
                <a:solidFill>
                  <a:schemeClr val="dk1"/>
                </a:solidFill>
                <a:latin typeface="Tahoma"/>
                <a:ea typeface="Tahoma"/>
                <a:cs typeface="Tahoma"/>
                <a:sym typeface="Tahoma"/>
              </a:rPr>
              <a:t> in the terminal window.</a:t>
            </a:r>
            <a:r>
              <a:rPr b="0" i="0" lang="en-US" sz="20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9" name="Shape 629"/>
        <p:cNvGrpSpPr/>
        <p:nvPr/>
      </p:nvGrpSpPr>
      <p:grpSpPr>
        <a:xfrm>
          <a:off x="0" y="0"/>
          <a:ext cx="0" cy="0"/>
          <a:chOff x="0" y="0"/>
          <a:chExt cx="0" cy="0"/>
        </a:xfrm>
      </p:grpSpPr>
      <p:sp>
        <p:nvSpPr>
          <p:cNvPr id="630" name="Google Shape;630;p79"/>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19.9  Text Properties</a:t>
            </a:r>
            <a:endParaRPr/>
          </a:p>
        </p:txBody>
      </p:sp>
      <p:sp>
        <p:nvSpPr>
          <p:cNvPr id="631" name="Google Shape;631;p79"/>
          <p:cNvSpPr txBox="1"/>
          <p:nvPr>
            <p:ph idx="1" type="body"/>
          </p:nvPr>
        </p:nvSpPr>
        <p:spPr>
          <a:xfrm>
            <a:off x="685800" y="1600200"/>
            <a:ext cx="7543800" cy="487680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dk1"/>
              </a:buClr>
              <a:buSzPts val="2300"/>
              <a:buFont typeface="Tahoma"/>
              <a:buChar char="•"/>
            </a:pPr>
            <a:r>
              <a:rPr b="0" i="0" lang="en-US" sz="2300" u="none" cap="none" strike="noStrike">
                <a:solidFill>
                  <a:schemeClr val="dk1"/>
                </a:solidFill>
                <a:latin typeface="Tahoma"/>
                <a:ea typeface="Tahoma"/>
                <a:cs typeface="Tahoma"/>
                <a:sym typeface="Tahoma"/>
              </a:rPr>
              <a:t>Table 19-9 lists the principal </a:t>
            </a:r>
            <a:r>
              <a:rPr b="0" i="0" lang="en-US" sz="2300" u="none" cap="none" strike="noStrike">
                <a:solidFill>
                  <a:schemeClr val="dk1"/>
                </a:solidFill>
                <a:latin typeface="Century Gothic"/>
                <a:ea typeface="Century Gothic"/>
                <a:cs typeface="Century Gothic"/>
                <a:sym typeface="Century Gothic"/>
              </a:rPr>
              <a:t>font</a:t>
            </a:r>
            <a:r>
              <a:rPr b="0" i="0" lang="en-US" sz="2300" u="none" cap="none" strike="noStrike">
                <a:solidFill>
                  <a:schemeClr val="dk1"/>
                </a:solidFill>
                <a:latin typeface="Tahoma"/>
                <a:ea typeface="Tahoma"/>
                <a:cs typeface="Tahoma"/>
                <a:sym typeface="Tahoma"/>
              </a:rPr>
              <a:t> methods:</a:t>
            </a:r>
            <a:endParaRPr/>
          </a:p>
        </p:txBody>
      </p:sp>
      <p:pic>
        <p:nvPicPr>
          <p:cNvPr id="632" name="Google Shape;632;p79"/>
          <p:cNvPicPr preferRelativeResize="0"/>
          <p:nvPr/>
        </p:nvPicPr>
        <p:blipFill rotWithShape="1">
          <a:blip r:embed="rId3">
            <a:alphaModFix/>
          </a:blip>
          <a:srcRect b="0" l="0" r="0" t="0"/>
          <a:stretch/>
        </p:blipFill>
        <p:spPr>
          <a:xfrm>
            <a:off x="712787" y="2316162"/>
            <a:ext cx="7716837" cy="3322637"/>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6" name="Shape 636"/>
        <p:cNvGrpSpPr/>
        <p:nvPr/>
      </p:nvGrpSpPr>
      <p:grpSpPr>
        <a:xfrm>
          <a:off x="0" y="0"/>
          <a:ext cx="0" cy="0"/>
          <a:chOff x="0" y="0"/>
          <a:chExt cx="0" cy="0"/>
        </a:xfrm>
      </p:grpSpPr>
      <p:sp>
        <p:nvSpPr>
          <p:cNvPr id="637" name="Google Shape;637;p80"/>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19.9  Text Properties</a:t>
            </a:r>
            <a:endParaRPr/>
          </a:p>
        </p:txBody>
      </p:sp>
      <p:sp>
        <p:nvSpPr>
          <p:cNvPr id="638" name="Google Shape;638;p80"/>
          <p:cNvSpPr txBox="1"/>
          <p:nvPr>
            <p:ph idx="1" type="body"/>
          </p:nvPr>
        </p:nvSpPr>
        <p:spPr>
          <a:xfrm>
            <a:off x="685800" y="1600200"/>
            <a:ext cx="75438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600"/>
              <a:buFont typeface="Tahoma"/>
              <a:buNone/>
            </a:pPr>
            <a:r>
              <a:rPr b="0" i="0" lang="en-US" sz="2600" u="none">
                <a:solidFill>
                  <a:schemeClr val="dk1"/>
                </a:solidFill>
                <a:latin typeface="Tahoma"/>
                <a:ea typeface="Tahoma"/>
                <a:cs typeface="Tahoma"/>
                <a:sym typeface="Tahoma"/>
              </a:rPr>
              <a:t>Setting the Color and Font Properties of Text </a:t>
            </a:r>
            <a:endParaRPr/>
          </a:p>
          <a:p>
            <a:pPr indent="-285750" lvl="1" marL="742950" marR="0" rtl="0" algn="l">
              <a:lnSpc>
                <a:spcPct val="90000"/>
              </a:lnSpc>
              <a:spcBef>
                <a:spcPts val="420"/>
              </a:spcBef>
              <a:spcAft>
                <a:spcPts val="0"/>
              </a:spcAft>
              <a:buClr>
                <a:schemeClr val="dk1"/>
              </a:buClr>
              <a:buSzPts val="2100"/>
              <a:buFont typeface="Tahoma"/>
              <a:buChar char="•"/>
            </a:pPr>
            <a:r>
              <a:rPr b="0" i="0" lang="en-US" sz="2100" u="none" cap="none" strike="noStrike">
                <a:solidFill>
                  <a:schemeClr val="dk1"/>
                </a:solidFill>
                <a:latin typeface="Tahoma"/>
                <a:ea typeface="Tahoma"/>
                <a:cs typeface="Tahoma"/>
                <a:sym typeface="Tahoma"/>
              </a:rPr>
              <a:t>Assume that we want to display the text "Hello world!" in green with the font Courier bold 14. The following code would do this: </a:t>
            </a:r>
            <a:endParaRPr/>
          </a:p>
          <a:p>
            <a:pPr indent="-152400" lvl="1" marL="742950" marR="0" rtl="0" algn="l">
              <a:lnSpc>
                <a:spcPct val="90000"/>
              </a:lnSpc>
              <a:spcBef>
                <a:spcPts val="420"/>
              </a:spcBef>
              <a:spcAft>
                <a:spcPts val="0"/>
              </a:spcAft>
              <a:buClr>
                <a:schemeClr val="dk1"/>
              </a:buClr>
              <a:buSzPts val="2100"/>
              <a:buFont typeface="Tahoma"/>
              <a:buNone/>
            </a:pPr>
            <a:r>
              <a:t/>
            </a:r>
            <a:endParaRPr b="0" i="0" sz="2100" u="none" cap="none" strike="noStrike">
              <a:solidFill>
                <a:schemeClr val="dk1"/>
              </a:solidFill>
              <a:latin typeface="Tahoma"/>
              <a:ea typeface="Tahoma"/>
              <a:cs typeface="Tahoma"/>
              <a:sym typeface="Tahoma"/>
            </a:endParaRPr>
          </a:p>
          <a:p>
            <a:pPr indent="-152400" lvl="1" marL="742950" marR="0" rtl="0" algn="l">
              <a:lnSpc>
                <a:spcPct val="90000"/>
              </a:lnSpc>
              <a:spcBef>
                <a:spcPts val="420"/>
              </a:spcBef>
              <a:spcAft>
                <a:spcPts val="0"/>
              </a:spcAft>
              <a:buClr>
                <a:schemeClr val="dk1"/>
              </a:buClr>
              <a:buSzPts val="2100"/>
              <a:buFont typeface="Tahoma"/>
              <a:buNone/>
            </a:pPr>
            <a:r>
              <a:t/>
            </a:r>
            <a:endParaRPr b="0" i="0" sz="2100" u="none" cap="none" strike="noStrike">
              <a:solidFill>
                <a:schemeClr val="dk1"/>
              </a:solidFill>
              <a:latin typeface="Tahoma"/>
              <a:ea typeface="Tahoma"/>
              <a:cs typeface="Tahoma"/>
              <a:sym typeface="Tahoma"/>
            </a:endParaRPr>
          </a:p>
          <a:p>
            <a:pPr indent="-152400" lvl="1" marL="742950" marR="0" rtl="0" algn="l">
              <a:lnSpc>
                <a:spcPct val="90000"/>
              </a:lnSpc>
              <a:spcBef>
                <a:spcPts val="420"/>
              </a:spcBef>
              <a:spcAft>
                <a:spcPts val="0"/>
              </a:spcAft>
              <a:buClr>
                <a:schemeClr val="dk1"/>
              </a:buClr>
              <a:buSzPts val="2100"/>
              <a:buFont typeface="Tahoma"/>
              <a:buNone/>
            </a:pPr>
            <a:r>
              <a:t/>
            </a:r>
            <a:endParaRPr b="0" i="0" sz="2100" u="none" cap="none" strike="noStrike">
              <a:solidFill>
                <a:schemeClr val="dk1"/>
              </a:solidFill>
              <a:latin typeface="Tahoma"/>
              <a:ea typeface="Tahoma"/>
              <a:cs typeface="Tahoma"/>
              <a:sym typeface="Tahoma"/>
            </a:endParaRPr>
          </a:p>
          <a:p>
            <a:pPr indent="-152400" lvl="1" marL="742950" marR="0" rtl="0" algn="l">
              <a:lnSpc>
                <a:spcPct val="90000"/>
              </a:lnSpc>
              <a:spcBef>
                <a:spcPts val="420"/>
              </a:spcBef>
              <a:spcAft>
                <a:spcPts val="0"/>
              </a:spcAft>
              <a:buClr>
                <a:schemeClr val="dk1"/>
              </a:buClr>
              <a:buSzPts val="2100"/>
              <a:buFont typeface="Tahoma"/>
              <a:buNone/>
            </a:pPr>
            <a:r>
              <a:t/>
            </a:r>
            <a:endParaRPr b="0" i="0" sz="2100" u="none" cap="none" strike="noStrike">
              <a:solidFill>
                <a:schemeClr val="dk1"/>
              </a:solidFill>
              <a:latin typeface="Tahoma"/>
              <a:ea typeface="Tahoma"/>
              <a:cs typeface="Tahoma"/>
              <a:sym typeface="Tahoma"/>
            </a:endParaRPr>
          </a:p>
          <a:p>
            <a:pPr indent="-152400" lvl="1" marL="742950" marR="0" rtl="0" algn="l">
              <a:lnSpc>
                <a:spcPct val="90000"/>
              </a:lnSpc>
              <a:spcBef>
                <a:spcPts val="420"/>
              </a:spcBef>
              <a:spcAft>
                <a:spcPts val="0"/>
              </a:spcAft>
              <a:buClr>
                <a:schemeClr val="dk1"/>
              </a:buClr>
              <a:buSzPts val="2100"/>
              <a:buFont typeface="Tahoma"/>
              <a:buNone/>
            </a:pPr>
            <a:r>
              <a:t/>
            </a:r>
            <a:endParaRPr b="0" i="0" sz="2100" u="none" cap="none" strike="noStrike">
              <a:solidFill>
                <a:schemeClr val="dk1"/>
              </a:solidFill>
              <a:latin typeface="Tahoma"/>
              <a:ea typeface="Tahoma"/>
              <a:cs typeface="Tahoma"/>
              <a:sym typeface="Tahoma"/>
            </a:endParaRPr>
          </a:p>
          <a:p>
            <a:pPr indent="-152400" lvl="1" marL="742950" marR="0" rtl="0" algn="l">
              <a:lnSpc>
                <a:spcPct val="90000"/>
              </a:lnSpc>
              <a:spcBef>
                <a:spcPts val="420"/>
              </a:spcBef>
              <a:spcAft>
                <a:spcPts val="0"/>
              </a:spcAft>
              <a:buClr>
                <a:schemeClr val="dk1"/>
              </a:buClr>
              <a:buSzPts val="2100"/>
              <a:buFont typeface="Tahoma"/>
              <a:buNone/>
            </a:pPr>
            <a:r>
              <a:t/>
            </a:r>
            <a:endParaRPr b="0" i="0" sz="2100" u="none" cap="none" strike="noStrike">
              <a:solidFill>
                <a:schemeClr val="dk1"/>
              </a:solidFill>
              <a:latin typeface="Tahoma"/>
              <a:ea typeface="Tahoma"/>
              <a:cs typeface="Tahoma"/>
              <a:sym typeface="Tahoma"/>
            </a:endParaRPr>
          </a:p>
          <a:p>
            <a:pPr indent="-152400" lvl="1" marL="742950" marR="0" rtl="0" algn="l">
              <a:lnSpc>
                <a:spcPct val="90000"/>
              </a:lnSpc>
              <a:spcBef>
                <a:spcPts val="420"/>
              </a:spcBef>
              <a:spcAft>
                <a:spcPts val="0"/>
              </a:spcAft>
              <a:buClr>
                <a:schemeClr val="dk1"/>
              </a:buClr>
              <a:buSzPts val="2100"/>
              <a:buFont typeface="Tahoma"/>
              <a:buNone/>
            </a:pPr>
            <a:r>
              <a:t/>
            </a:r>
            <a:endParaRPr b="0" i="0" sz="2100" u="none" cap="none" strike="noStrike">
              <a:solidFill>
                <a:schemeClr val="dk1"/>
              </a:solidFill>
              <a:latin typeface="Tahoma"/>
              <a:ea typeface="Tahoma"/>
              <a:cs typeface="Tahoma"/>
              <a:sym typeface="Tahoma"/>
            </a:endParaRPr>
          </a:p>
          <a:p>
            <a:pPr indent="-285750" lvl="1" marL="742950" marR="0" rtl="0" algn="l">
              <a:lnSpc>
                <a:spcPct val="90000"/>
              </a:lnSpc>
              <a:spcBef>
                <a:spcPts val="420"/>
              </a:spcBef>
              <a:spcAft>
                <a:spcPts val="0"/>
              </a:spcAft>
              <a:buClr>
                <a:schemeClr val="dk1"/>
              </a:buClr>
              <a:buSzPts val="2100"/>
              <a:buFont typeface="Tahoma"/>
              <a:buChar char="•"/>
            </a:pPr>
            <a:r>
              <a:rPr b="0" i="0" lang="en-US" sz="2100" u="none" cap="none" strike="noStrike">
                <a:solidFill>
                  <a:schemeClr val="dk1"/>
                </a:solidFill>
                <a:latin typeface="Tahoma"/>
                <a:ea typeface="Tahoma"/>
                <a:cs typeface="Tahoma"/>
                <a:sym typeface="Tahoma"/>
              </a:rPr>
              <a:t>Changing the font and color of a graphics context affects all subsequent graphics operations in that context but does not alter the font or color of existing images. </a:t>
            </a:r>
            <a:endParaRPr/>
          </a:p>
        </p:txBody>
      </p:sp>
      <p:sp>
        <p:nvSpPr>
          <p:cNvPr id="639" name="Google Shape;639;p80"/>
          <p:cNvSpPr txBox="1"/>
          <p:nvPr/>
        </p:nvSpPr>
        <p:spPr>
          <a:xfrm>
            <a:off x="1905000" y="3124200"/>
            <a:ext cx="5257800" cy="2225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Font ourFont = new Font ("Courier", Font.BOLD, 14);</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Color ourColor = Color.GREEN;</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Graphics g = getGraphics();</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g.setColor (ourColor);</a:t>
            </a:r>
            <a:endParaRPr/>
          </a:p>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g.setFont (ourFont);</a:t>
            </a:r>
            <a:endParaRPr/>
          </a:p>
          <a:p>
            <a:pPr indent="0" lvl="0" marL="0" marR="0" rtl="0" algn="l">
              <a:lnSpc>
                <a:spcPct val="100000"/>
              </a:lnSpc>
              <a:spcBef>
                <a:spcPts val="0"/>
              </a:spcBef>
              <a:spcAft>
                <a:spcPts val="0"/>
              </a:spcAft>
              <a:buClr>
                <a:srgbClr val="E44C22"/>
              </a:buClr>
              <a:buSzPts val="2000"/>
              <a:buFont typeface="Arial"/>
              <a:buNone/>
            </a:pPr>
            <a:r>
              <a:rPr b="0" i="0" lang="en-US" sz="2000" u="none">
                <a:solidFill>
                  <a:srgbClr val="E44C22"/>
                </a:solidFill>
                <a:latin typeface="Arial"/>
                <a:ea typeface="Arial"/>
                <a:cs typeface="Arial"/>
                <a:sym typeface="Arial"/>
              </a:rPr>
              <a:t>g.drawString ("Hello world!", 100, 100);</a:t>
            </a:r>
            <a:r>
              <a:rPr b="0" i="0" lang="en-US" sz="1100" u="none">
                <a:solidFill>
                  <a:schemeClr val="dk1"/>
                </a:solidFill>
                <a:latin typeface="Tahoma"/>
                <a:ea typeface="Tahoma"/>
                <a:cs typeface="Tahoma"/>
                <a:sym typeface="Tahoma"/>
              </a:rPr>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3" name="Shape 643"/>
        <p:cNvGrpSpPr/>
        <p:nvPr/>
      </p:nvGrpSpPr>
      <p:grpSpPr>
        <a:xfrm>
          <a:off x="0" y="0"/>
          <a:ext cx="0" cy="0"/>
          <a:chOff x="0" y="0"/>
          <a:chExt cx="0" cy="0"/>
        </a:xfrm>
      </p:grpSpPr>
      <p:sp>
        <p:nvSpPr>
          <p:cNvPr id="644" name="Google Shape;644;p81"/>
          <p:cNvSpPr txBox="1"/>
          <p:nvPr>
            <p:ph type="ctrTitle"/>
          </p:nvPr>
        </p:nvSpPr>
        <p:spPr>
          <a:xfrm>
            <a:off x="990600" y="1981200"/>
            <a:ext cx="6934200" cy="3200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5000"/>
              <a:buFont typeface="Tahoma"/>
              <a:buNone/>
            </a:pP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5000" u="none">
                <a:solidFill>
                  <a:schemeClr val="dk2"/>
                </a:solidFill>
                <a:latin typeface="Tahoma"/>
                <a:ea typeface="Tahoma"/>
                <a:cs typeface="Tahoma"/>
                <a:sym typeface="Tahoma"/>
              </a:rPr>
              <a:t>Lesson 20: </a:t>
            </a: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br>
              <a:rPr b="1" i="0" lang="en-US" sz="5000" u="none">
                <a:solidFill>
                  <a:schemeClr val="dk2"/>
                </a:solidFill>
                <a:latin typeface="Tahoma"/>
                <a:ea typeface="Tahoma"/>
                <a:cs typeface="Tahoma"/>
                <a:sym typeface="Tahoma"/>
              </a:rPr>
            </a:br>
            <a:r>
              <a:rPr b="1" i="0" lang="en-US" sz="5000" u="none">
                <a:solidFill>
                  <a:schemeClr val="dk2"/>
                </a:solidFill>
                <a:latin typeface="Tahoma"/>
                <a:ea typeface="Tahoma"/>
                <a:cs typeface="Tahoma"/>
                <a:sym typeface="Tahoma"/>
              </a:rPr>
              <a:t> </a:t>
            </a:r>
            <a:r>
              <a:rPr b="1" i="0" lang="en-US" sz="4800" u="none">
                <a:solidFill>
                  <a:schemeClr val="dk2"/>
                </a:solidFill>
                <a:latin typeface="Tahoma"/>
                <a:ea typeface="Tahoma"/>
                <a:cs typeface="Tahoma"/>
                <a:sym typeface="Tahoma"/>
              </a:rPr>
              <a:t>Files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8" name="Shape 648"/>
        <p:cNvGrpSpPr/>
        <p:nvPr/>
      </p:nvGrpSpPr>
      <p:grpSpPr>
        <a:xfrm>
          <a:off x="0" y="0"/>
          <a:ext cx="0" cy="0"/>
          <a:chOff x="0" y="0"/>
          <a:chExt cx="0" cy="0"/>
        </a:xfrm>
      </p:grpSpPr>
      <p:sp>
        <p:nvSpPr>
          <p:cNvPr id="649" name="Google Shape;649;p82"/>
          <p:cNvSpPr txBox="1"/>
          <p:nvPr>
            <p:ph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20:  Files</a:t>
            </a:r>
            <a:endParaRPr/>
          </a:p>
        </p:txBody>
      </p:sp>
      <p:sp>
        <p:nvSpPr>
          <p:cNvPr id="650" name="Google Shape;650;p82"/>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Objectives:</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Understand the use of the classes in the </a:t>
            </a:r>
            <a:r>
              <a:rPr b="0" i="0" lang="en-US" sz="2600" u="none" cap="none" strike="noStrike">
                <a:solidFill>
                  <a:schemeClr val="dk1"/>
                </a:solidFill>
                <a:latin typeface="Century Gothic"/>
                <a:ea typeface="Century Gothic"/>
                <a:cs typeface="Century Gothic"/>
                <a:sym typeface="Century Gothic"/>
              </a:rPr>
              <a:t>java.io</a:t>
            </a:r>
            <a:r>
              <a:rPr b="0" i="0" lang="en-US" sz="2600" u="none" cap="none" strike="noStrike">
                <a:solidFill>
                  <a:schemeClr val="dk1"/>
                </a:solidFill>
                <a:latin typeface="Tahoma"/>
                <a:ea typeface="Tahoma"/>
                <a:cs typeface="Tahoma"/>
                <a:sym typeface="Tahoma"/>
              </a:rPr>
              <a:t> package for processing files.</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Open and use input file streams for reading from text files one character, one line, or one word at a time.</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Understand how to catch exceptions that can occur when opening files and reading from them.</a:t>
            </a:r>
            <a:endParaRPr/>
          </a:p>
          <a:p>
            <a:pPr indent="-285750" lvl="1" marL="742950" marR="0" rtl="0" algn="l">
              <a:lnSpc>
                <a:spcPct val="9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Use data input and output streams for the transfer of specific types of data to and from files.</a:t>
            </a:r>
            <a:endParaRPr/>
          </a:p>
          <a:p>
            <a:pPr indent="-342900" lvl="0" marL="342900" marR="0" rtl="0" algn="l">
              <a:lnSpc>
                <a:spcPct val="90000"/>
              </a:lnSpc>
              <a:spcBef>
                <a:spcPts val="280"/>
              </a:spcBef>
              <a:spcAft>
                <a:spcPts val="0"/>
              </a:spcAft>
              <a:buClr>
                <a:schemeClr val="dk1"/>
              </a:buClr>
              <a:buSzPts val="1400"/>
              <a:buFont typeface="Tahoma"/>
              <a:buNone/>
            </a:pPr>
            <a:r>
              <a:t/>
            </a:r>
            <a:endParaRPr b="1" i="0" sz="1400" u="none">
              <a:solidFill>
                <a:schemeClr val="dk1"/>
              </a:solidFill>
              <a:latin typeface="Tahoma"/>
              <a:ea typeface="Tahoma"/>
              <a:cs typeface="Tahoma"/>
              <a:sym typeface="Tahoma"/>
            </a:endParaRPr>
          </a:p>
          <a:p>
            <a:pPr indent="-254000" lvl="0" marL="342900" marR="0" rtl="0" algn="l">
              <a:lnSpc>
                <a:spcPct val="100000"/>
              </a:lnSpc>
              <a:spcBef>
                <a:spcPts val="280"/>
              </a:spcBef>
              <a:spcAft>
                <a:spcPts val="0"/>
              </a:spcAft>
              <a:buClr>
                <a:schemeClr val="dk1"/>
              </a:buClr>
              <a:buSzPts val="1400"/>
              <a:buFont typeface="Tahoma"/>
              <a:buNone/>
            </a:pPr>
            <a:r>
              <a:t/>
            </a:r>
            <a:endParaRPr b="1" i="0" sz="1400" u="none">
              <a:solidFill>
                <a:schemeClr val="dk1"/>
              </a:solidFill>
              <a:latin typeface="Tahoma"/>
              <a:ea typeface="Tahoma"/>
              <a:cs typeface="Tahoma"/>
              <a:sym typeface="Tahom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4" name="Shape 654"/>
        <p:cNvGrpSpPr/>
        <p:nvPr/>
      </p:nvGrpSpPr>
      <p:grpSpPr>
        <a:xfrm>
          <a:off x="0" y="0"/>
          <a:ext cx="0" cy="0"/>
          <a:chOff x="0" y="0"/>
          <a:chExt cx="0" cy="0"/>
        </a:xfrm>
      </p:grpSpPr>
      <p:sp>
        <p:nvSpPr>
          <p:cNvPr id="655" name="Google Shape;655;p83"/>
          <p:cNvSpPr txBox="1"/>
          <p:nvPr>
            <p:ph type="title"/>
          </p:nvPr>
        </p:nvSpPr>
        <p:spPr>
          <a:xfrm>
            <a:off x="609600" y="381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20:  Files</a:t>
            </a:r>
            <a:endParaRPr/>
          </a:p>
        </p:txBody>
      </p:sp>
      <p:sp>
        <p:nvSpPr>
          <p:cNvPr id="656" name="Google Shape;656;p83"/>
          <p:cNvSpPr txBox="1"/>
          <p:nvPr>
            <p:ph idx="1" type="body"/>
          </p:nvPr>
        </p:nvSpPr>
        <p:spPr>
          <a:xfrm>
            <a:off x="838200" y="1600200"/>
            <a:ext cx="77724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Tahoma"/>
              <a:buNone/>
            </a:pPr>
            <a:r>
              <a:rPr b="1" i="0" lang="en-US" sz="3600" u="none">
                <a:solidFill>
                  <a:schemeClr val="dk1"/>
                </a:solidFill>
                <a:latin typeface="Tahoma"/>
                <a:ea typeface="Tahoma"/>
                <a:cs typeface="Tahoma"/>
                <a:sym typeface="Tahoma"/>
              </a:rPr>
              <a:t>Objectives:</a:t>
            </a:r>
            <a:endParaRPr/>
          </a:p>
          <a:p>
            <a:pPr indent="-342900" lvl="0" marL="342900" marR="0" rtl="0" algn="l">
              <a:lnSpc>
                <a:spcPct val="100000"/>
              </a:lnSpc>
              <a:spcBef>
                <a:spcPts val="300"/>
              </a:spcBef>
              <a:spcAft>
                <a:spcPts val="0"/>
              </a:spcAft>
              <a:buClr>
                <a:schemeClr val="dk1"/>
              </a:buClr>
              <a:buSzPts val="1500"/>
              <a:buFont typeface="Tahoma"/>
              <a:buNone/>
            </a:pPr>
            <a:r>
              <a:t/>
            </a:r>
            <a:endParaRPr b="1" i="0" sz="15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Work with object input streams and output streams to serialize objects.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Understand the classes used to perform terminal input and output.</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Use file dialogs to open connections to input and output files.</a:t>
            </a:r>
            <a:endParaRPr/>
          </a:p>
          <a:p>
            <a:pPr indent="-342900" lvl="0" marL="342900" marR="0" rtl="0" algn="l">
              <a:lnSpc>
                <a:spcPct val="100000"/>
              </a:lnSpc>
              <a:spcBef>
                <a:spcPts val="280"/>
              </a:spcBef>
              <a:spcAft>
                <a:spcPts val="0"/>
              </a:spcAft>
              <a:buClr>
                <a:schemeClr val="dk1"/>
              </a:buClr>
              <a:buSzPts val="1400"/>
              <a:buFont typeface="Tahoma"/>
              <a:buNone/>
            </a:pPr>
            <a:r>
              <a:t/>
            </a:r>
            <a:endParaRPr b="1" i="0" sz="1400" u="none">
              <a:solidFill>
                <a:schemeClr val="dk1"/>
              </a:solidFill>
              <a:latin typeface="Tahoma"/>
              <a:ea typeface="Tahoma"/>
              <a:cs typeface="Tahoma"/>
              <a:sym typeface="Tahoma"/>
            </a:endParaRPr>
          </a:p>
          <a:p>
            <a:pPr indent="-254000" lvl="0" marL="342900" marR="0" rtl="0" algn="l">
              <a:lnSpc>
                <a:spcPct val="100000"/>
              </a:lnSpc>
              <a:spcBef>
                <a:spcPts val="280"/>
              </a:spcBef>
              <a:spcAft>
                <a:spcPts val="0"/>
              </a:spcAft>
              <a:buClr>
                <a:schemeClr val="dk1"/>
              </a:buClr>
              <a:buSzPts val="1400"/>
              <a:buFont typeface="Tahoma"/>
              <a:buNone/>
            </a:pPr>
            <a:r>
              <a:t/>
            </a:r>
            <a:endParaRPr b="1" i="0" sz="1400" u="none">
              <a:solidFill>
                <a:schemeClr val="dk1"/>
              </a:solidFill>
              <a:latin typeface="Tahoma"/>
              <a:ea typeface="Tahoma"/>
              <a:cs typeface="Tahoma"/>
              <a:sym typeface="Tahoma"/>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0" name="Shape 660"/>
        <p:cNvGrpSpPr/>
        <p:nvPr/>
      </p:nvGrpSpPr>
      <p:grpSpPr>
        <a:xfrm>
          <a:off x="0" y="0"/>
          <a:ext cx="0" cy="0"/>
          <a:chOff x="0" y="0"/>
          <a:chExt cx="0" cy="0"/>
        </a:xfrm>
      </p:grpSpPr>
      <p:sp>
        <p:nvSpPr>
          <p:cNvPr id="661" name="Google Shape;661;p84"/>
          <p:cNvSpPr txBox="1"/>
          <p:nvPr>
            <p:ph idx="4294967295" type="title"/>
          </p:nvPr>
        </p:nvSpPr>
        <p:spPr>
          <a:xfrm>
            <a:off x="609600" y="381000"/>
            <a:ext cx="7772400" cy="10668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Lesson 20:  Files</a:t>
            </a:r>
            <a:endParaRPr/>
          </a:p>
        </p:txBody>
      </p:sp>
      <p:sp>
        <p:nvSpPr>
          <p:cNvPr id="662" name="Google Shape;662;p84"/>
          <p:cNvSpPr txBox="1"/>
          <p:nvPr>
            <p:ph idx="4294967295" type="body"/>
          </p:nvPr>
        </p:nvSpPr>
        <p:spPr>
          <a:xfrm>
            <a:off x="838200" y="19050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None/>
            </a:pPr>
            <a:r>
              <a:rPr b="1" i="0" lang="en-US" sz="2400" u="none">
                <a:solidFill>
                  <a:schemeClr val="dk1"/>
                </a:solidFill>
                <a:latin typeface="Tahoma"/>
                <a:ea typeface="Tahoma"/>
                <a:cs typeface="Tahoma"/>
                <a:sym typeface="Tahoma"/>
              </a:rPr>
              <a:t>Vocabulary:</a:t>
            </a:r>
            <a:endParaRPr/>
          </a:p>
          <a:p>
            <a:pPr indent="-342900" lvl="0" marL="342900" marR="0" rtl="0" algn="l">
              <a:lnSpc>
                <a:spcPct val="100000"/>
              </a:lnSpc>
              <a:spcBef>
                <a:spcPts val="200"/>
              </a:spcBef>
              <a:spcAft>
                <a:spcPts val="0"/>
              </a:spcAft>
              <a:buClr>
                <a:schemeClr val="dk1"/>
              </a:buClr>
              <a:buSzPts val="1000"/>
              <a:buFont typeface="Tahoma"/>
              <a:buNone/>
            </a:pPr>
            <a:r>
              <a:t/>
            </a:r>
            <a:endParaRPr b="1" i="0" sz="10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buffer</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data flow diagram</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exception-driven loop</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flushing</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input stream </a:t>
            </a:r>
            <a:endParaRPr/>
          </a:p>
        </p:txBody>
      </p:sp>
      <p:sp>
        <p:nvSpPr>
          <p:cNvPr id="663" name="Google Shape;663;p84"/>
          <p:cNvSpPr txBox="1"/>
          <p:nvPr>
            <p:ph idx="4294967295" type="body"/>
          </p:nvPr>
        </p:nvSpPr>
        <p:spPr>
          <a:xfrm>
            <a:off x="4800600" y="1905000"/>
            <a:ext cx="3810000" cy="41148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output stream</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sequential access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serialization</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text files</a:t>
            </a:r>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token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13"/>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09" name="Google Shape;209;p13"/>
          <p:cNvSpPr txBox="1"/>
          <p:nvPr>
            <p:ph idx="1" type="body"/>
          </p:nvPr>
        </p:nvSpPr>
        <p:spPr>
          <a:xfrm>
            <a:off x="685800" y="1905000"/>
            <a:ext cx="7696200" cy="4724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Orientation of Java’s coordinate system:</a:t>
            </a:r>
            <a:endParaRPr/>
          </a:p>
        </p:txBody>
      </p:sp>
      <p:pic>
        <p:nvPicPr>
          <p:cNvPr id="210" name="Google Shape;210;p13"/>
          <p:cNvPicPr preferRelativeResize="0"/>
          <p:nvPr/>
        </p:nvPicPr>
        <p:blipFill rotWithShape="1">
          <a:blip r:embed="rId3">
            <a:alphaModFix/>
          </a:blip>
          <a:srcRect b="0" l="0" r="0" t="0"/>
          <a:stretch/>
        </p:blipFill>
        <p:spPr>
          <a:xfrm>
            <a:off x="2057400" y="2667000"/>
            <a:ext cx="5562600" cy="38100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7" name="Shape 667"/>
        <p:cNvGrpSpPr/>
        <p:nvPr/>
      </p:nvGrpSpPr>
      <p:grpSpPr>
        <a:xfrm>
          <a:off x="0" y="0"/>
          <a:ext cx="0" cy="0"/>
          <a:chOff x="0" y="0"/>
          <a:chExt cx="0" cy="0"/>
        </a:xfrm>
      </p:grpSpPr>
      <p:sp>
        <p:nvSpPr>
          <p:cNvPr id="668" name="Google Shape;668;p85"/>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20.1  File Classes</a:t>
            </a:r>
            <a:endParaRPr/>
          </a:p>
        </p:txBody>
      </p:sp>
      <p:sp>
        <p:nvSpPr>
          <p:cNvPr id="669" name="Google Shape;669;p85"/>
          <p:cNvSpPr txBox="1"/>
          <p:nvPr>
            <p:ph idx="1" type="body"/>
          </p:nvPr>
        </p:nvSpPr>
        <p:spPr>
          <a:xfrm>
            <a:off x="685800" y="1600200"/>
            <a:ext cx="76962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When working with files, a program deals with Java classes which manage the actual transfer of data between memory and secondary storage.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 Figure 20-1, the boxes labeled "Input file" and "Output file" represent instances of these Java classes.</a:t>
            </a:r>
            <a:endParaRPr/>
          </a:p>
        </p:txBody>
      </p:sp>
      <p:pic>
        <p:nvPicPr>
          <p:cNvPr id="670" name="Google Shape;670;p85"/>
          <p:cNvPicPr preferRelativeResize="0"/>
          <p:nvPr/>
        </p:nvPicPr>
        <p:blipFill rotWithShape="1">
          <a:blip r:embed="rId3">
            <a:alphaModFix/>
          </a:blip>
          <a:srcRect b="0" l="0" r="0" t="0"/>
          <a:stretch/>
        </p:blipFill>
        <p:spPr>
          <a:xfrm>
            <a:off x="2133600" y="4419600"/>
            <a:ext cx="5181600" cy="22098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4" name="Shape 674"/>
        <p:cNvGrpSpPr/>
        <p:nvPr/>
      </p:nvGrpSpPr>
      <p:grpSpPr>
        <a:xfrm>
          <a:off x="0" y="0"/>
          <a:ext cx="0" cy="0"/>
          <a:chOff x="0" y="0"/>
          <a:chExt cx="0" cy="0"/>
        </a:xfrm>
      </p:grpSpPr>
      <p:sp>
        <p:nvSpPr>
          <p:cNvPr id="675" name="Google Shape;675;p86"/>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20.1  File Classes</a:t>
            </a:r>
            <a:endParaRPr/>
          </a:p>
        </p:txBody>
      </p:sp>
      <p:sp>
        <p:nvSpPr>
          <p:cNvPr id="676" name="Google Shape;676;p86"/>
          <p:cNvSpPr txBox="1"/>
          <p:nvPr>
            <p:ph idx="1" type="body"/>
          </p:nvPr>
        </p:nvSpPr>
        <p:spPr>
          <a:xfrm>
            <a:off x="685800" y="1600200"/>
            <a:ext cx="76962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Java supports two types of file access: </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Sequential</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Random</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If we imagine a file as a long sequence of contiguous bytes, then </a:t>
            </a:r>
            <a:r>
              <a:rPr b="1" i="1" lang="en-US" sz="2400" u="none" cap="none" strike="noStrike">
                <a:solidFill>
                  <a:schemeClr val="dk1"/>
                </a:solidFill>
                <a:latin typeface="Tahoma"/>
                <a:ea typeface="Tahoma"/>
                <a:cs typeface="Tahoma"/>
                <a:sym typeface="Tahoma"/>
              </a:rPr>
              <a:t>random access</a:t>
            </a:r>
            <a:r>
              <a:rPr b="0" i="0" lang="en-US" sz="2400" u="none" cap="none" strike="noStrike">
                <a:solidFill>
                  <a:schemeClr val="dk1"/>
                </a:solidFill>
                <a:latin typeface="Tahoma"/>
                <a:ea typeface="Tahoma"/>
                <a:cs typeface="Tahoma"/>
                <a:sym typeface="Tahoma"/>
              </a:rPr>
              <a:t> allows a program to retrieve a byte or group of bytes from anywhere in a file.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1" i="1" lang="en-US" sz="2400" u="none" cap="none" strike="noStrike">
                <a:solidFill>
                  <a:schemeClr val="dk1"/>
                </a:solidFill>
                <a:latin typeface="Tahoma"/>
                <a:ea typeface="Tahoma"/>
                <a:cs typeface="Tahoma"/>
                <a:sym typeface="Tahoma"/>
              </a:rPr>
              <a:t>Sequential access</a:t>
            </a:r>
            <a:r>
              <a:rPr b="0" i="0" lang="en-US" sz="2400" u="none" cap="none" strike="noStrike">
                <a:solidFill>
                  <a:schemeClr val="dk1"/>
                </a:solidFill>
                <a:latin typeface="Tahoma"/>
                <a:ea typeface="Tahoma"/>
                <a:cs typeface="Tahoma"/>
                <a:sym typeface="Tahoma"/>
              </a:rPr>
              <a:t> forces a program to retrieve bytes sequentially starting from the beginning of a file.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0" name="Shape 680"/>
        <p:cNvGrpSpPr/>
        <p:nvPr/>
      </p:nvGrpSpPr>
      <p:grpSpPr>
        <a:xfrm>
          <a:off x="0" y="0"/>
          <a:ext cx="0" cy="0"/>
          <a:chOff x="0" y="0"/>
          <a:chExt cx="0" cy="0"/>
        </a:xfrm>
      </p:grpSpPr>
      <p:sp>
        <p:nvSpPr>
          <p:cNvPr id="681" name="Google Shape;681;p87"/>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20.1  File Classes</a:t>
            </a:r>
            <a:endParaRPr/>
          </a:p>
        </p:txBody>
      </p:sp>
      <p:sp>
        <p:nvSpPr>
          <p:cNvPr id="682" name="Google Shape;682;p87"/>
          <p:cNvSpPr txBox="1"/>
          <p:nvPr>
            <p:ph idx="1" type="body"/>
          </p:nvPr>
        </p:nvSpPr>
        <p:spPr>
          <a:xfrm>
            <a:off x="685800" y="1600200"/>
            <a:ext cx="76962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Java views the data in files as a stream of bytes.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stream of bytes from which data are read is called an </a:t>
            </a:r>
            <a:r>
              <a:rPr b="1" i="1" lang="en-US" sz="2400" u="none" cap="none" strike="noStrike">
                <a:solidFill>
                  <a:schemeClr val="dk1"/>
                </a:solidFill>
                <a:latin typeface="Tahoma"/>
                <a:ea typeface="Tahoma"/>
                <a:cs typeface="Tahoma"/>
                <a:sym typeface="Tahoma"/>
              </a:rPr>
              <a:t>input stream.</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stream of bytes to which data are written is called an </a:t>
            </a:r>
            <a:r>
              <a:rPr b="1" i="1" lang="en-US" sz="2400" u="none" cap="none" strike="noStrike">
                <a:solidFill>
                  <a:schemeClr val="dk1"/>
                </a:solidFill>
                <a:latin typeface="Tahoma"/>
                <a:ea typeface="Tahoma"/>
                <a:cs typeface="Tahoma"/>
                <a:sym typeface="Tahoma"/>
              </a:rPr>
              <a:t>output stream</a:t>
            </a:r>
            <a:r>
              <a:rPr b="0" i="0" lang="en-US" sz="2400" u="none" cap="none" strike="noStrik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Java provides classes for connecting to and manipulating data in a stream.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classes are defined in the package </a:t>
            </a:r>
            <a:r>
              <a:rPr b="0" i="0" lang="en-US" sz="2400" u="none" cap="none" strike="noStrike">
                <a:solidFill>
                  <a:schemeClr val="dk1"/>
                </a:solidFill>
                <a:latin typeface="Century Gothic"/>
                <a:ea typeface="Century Gothic"/>
                <a:cs typeface="Century Gothic"/>
                <a:sym typeface="Century Gothic"/>
              </a:rPr>
              <a:t>java.io</a:t>
            </a:r>
            <a:r>
              <a:rPr b="0" i="0" lang="en-US" sz="2400" u="none" cap="none" strike="noStrike">
                <a:solidFill>
                  <a:schemeClr val="dk1"/>
                </a:solidFill>
                <a:latin typeface="Tahoma"/>
                <a:ea typeface="Tahoma"/>
                <a:cs typeface="Tahoma"/>
                <a:sym typeface="Tahoma"/>
              </a:rPr>
              <a:t> and are organized in a large complex hierarchy, a small portion of which is shown in Figures 20-2 and 20-3.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6" name="Shape 686"/>
        <p:cNvGrpSpPr/>
        <p:nvPr/>
      </p:nvGrpSpPr>
      <p:grpSpPr>
        <a:xfrm>
          <a:off x="0" y="0"/>
          <a:ext cx="0" cy="0"/>
          <a:chOff x="0" y="0"/>
          <a:chExt cx="0" cy="0"/>
        </a:xfrm>
      </p:grpSpPr>
      <p:sp>
        <p:nvSpPr>
          <p:cNvPr id="687" name="Google Shape;687;p8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20.1  File Classes</a:t>
            </a:r>
            <a:endParaRPr/>
          </a:p>
        </p:txBody>
      </p:sp>
      <p:pic>
        <p:nvPicPr>
          <p:cNvPr id="688" name="Google Shape;688;p88"/>
          <p:cNvPicPr preferRelativeResize="0"/>
          <p:nvPr/>
        </p:nvPicPr>
        <p:blipFill rotWithShape="1">
          <a:blip r:embed="rId3">
            <a:alphaModFix/>
          </a:blip>
          <a:srcRect b="0" l="0" r="0" t="0"/>
          <a:stretch/>
        </p:blipFill>
        <p:spPr>
          <a:xfrm>
            <a:off x="917575" y="1760537"/>
            <a:ext cx="7693025" cy="4411662"/>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2" name="Shape 692"/>
        <p:cNvGrpSpPr/>
        <p:nvPr/>
      </p:nvGrpSpPr>
      <p:grpSpPr>
        <a:xfrm>
          <a:off x="0" y="0"/>
          <a:ext cx="0" cy="0"/>
          <a:chOff x="0" y="0"/>
          <a:chExt cx="0" cy="0"/>
        </a:xfrm>
      </p:grpSpPr>
      <p:sp>
        <p:nvSpPr>
          <p:cNvPr id="693" name="Google Shape;693;p8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20.1  File Classes</a:t>
            </a:r>
            <a:endParaRPr/>
          </a:p>
        </p:txBody>
      </p:sp>
      <p:pic>
        <p:nvPicPr>
          <p:cNvPr id="694" name="Google Shape;694;p89"/>
          <p:cNvPicPr preferRelativeResize="0"/>
          <p:nvPr/>
        </p:nvPicPr>
        <p:blipFill rotWithShape="1">
          <a:blip r:embed="rId3">
            <a:alphaModFix/>
          </a:blip>
          <a:srcRect b="0" l="0" r="0" t="0"/>
          <a:stretch/>
        </p:blipFill>
        <p:spPr>
          <a:xfrm>
            <a:off x="674687" y="1993900"/>
            <a:ext cx="8088312" cy="41021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8" name="Shape 698"/>
        <p:cNvGrpSpPr/>
        <p:nvPr/>
      </p:nvGrpSpPr>
      <p:grpSpPr>
        <a:xfrm>
          <a:off x="0" y="0"/>
          <a:ext cx="0" cy="0"/>
          <a:chOff x="0" y="0"/>
          <a:chExt cx="0" cy="0"/>
        </a:xfrm>
      </p:grpSpPr>
      <p:sp>
        <p:nvSpPr>
          <p:cNvPr id="699" name="Google Shape;699;p90"/>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20.1  File Classes</a:t>
            </a:r>
            <a:endParaRPr/>
          </a:p>
        </p:txBody>
      </p:sp>
      <p:sp>
        <p:nvSpPr>
          <p:cNvPr id="700" name="Google Shape;700;p90"/>
          <p:cNvSpPr txBox="1"/>
          <p:nvPr>
            <p:ph idx="1" type="body"/>
          </p:nvPr>
        </p:nvSpPr>
        <p:spPr>
          <a:xfrm>
            <a:off x="838200" y="1524000"/>
            <a:ext cx="77724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Table 20-1 shows the combinations of classes used in several common I/O situations:</a:t>
            </a:r>
            <a:endParaRPr/>
          </a:p>
        </p:txBody>
      </p:sp>
      <p:pic>
        <p:nvPicPr>
          <p:cNvPr id="701" name="Google Shape;701;p90"/>
          <p:cNvPicPr preferRelativeResize="0"/>
          <p:nvPr/>
        </p:nvPicPr>
        <p:blipFill rotWithShape="1">
          <a:blip r:embed="rId3">
            <a:alphaModFix/>
          </a:blip>
          <a:srcRect b="0" l="0" r="0" t="0"/>
          <a:stretch/>
        </p:blipFill>
        <p:spPr>
          <a:xfrm>
            <a:off x="685800" y="2209800"/>
            <a:ext cx="8001000" cy="449580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5" name="Shape 705"/>
        <p:cNvGrpSpPr/>
        <p:nvPr/>
      </p:nvGrpSpPr>
      <p:grpSpPr>
        <a:xfrm>
          <a:off x="0" y="0"/>
          <a:ext cx="0" cy="0"/>
          <a:chOff x="0" y="0"/>
          <a:chExt cx="0" cy="0"/>
        </a:xfrm>
      </p:grpSpPr>
      <p:sp>
        <p:nvSpPr>
          <p:cNvPr id="706" name="Google Shape;706;p91"/>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20.1  File Classes</a:t>
            </a:r>
            <a:endParaRPr/>
          </a:p>
        </p:txBody>
      </p:sp>
      <p:pic>
        <p:nvPicPr>
          <p:cNvPr id="707" name="Google Shape;707;p91"/>
          <p:cNvPicPr preferRelativeResize="0"/>
          <p:nvPr/>
        </p:nvPicPr>
        <p:blipFill rotWithShape="1">
          <a:blip r:embed="rId3">
            <a:alphaModFix/>
          </a:blip>
          <a:srcRect b="0" l="0" r="0" t="0"/>
          <a:stretch/>
        </p:blipFill>
        <p:spPr>
          <a:xfrm>
            <a:off x="762000" y="1905000"/>
            <a:ext cx="7924800" cy="42672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1" name="Shape 711"/>
        <p:cNvGrpSpPr/>
        <p:nvPr/>
      </p:nvGrpSpPr>
      <p:grpSpPr>
        <a:xfrm>
          <a:off x="0" y="0"/>
          <a:ext cx="0" cy="0"/>
          <a:chOff x="0" y="0"/>
          <a:chExt cx="0" cy="0"/>
        </a:xfrm>
      </p:grpSpPr>
      <p:sp>
        <p:nvSpPr>
          <p:cNvPr id="712" name="Google Shape;712;p92"/>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20.1  File Classes</a:t>
            </a:r>
            <a:endParaRPr/>
          </a:p>
        </p:txBody>
      </p:sp>
      <p:sp>
        <p:nvSpPr>
          <p:cNvPr id="713" name="Google Shape;713;p92"/>
          <p:cNvSpPr txBox="1"/>
          <p:nvPr>
            <p:ph idx="1" type="body"/>
          </p:nvPr>
        </p:nvSpPr>
        <p:spPr>
          <a:xfrm>
            <a:off x="762000" y="1600200"/>
            <a:ext cx="76962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Char char="•"/>
            </a:pPr>
            <a:r>
              <a:rPr b="0" i="0" lang="en-US" sz="2800" u="none">
                <a:solidFill>
                  <a:schemeClr val="dk1"/>
                </a:solidFill>
                <a:latin typeface="Tahoma"/>
                <a:ea typeface="Tahoma"/>
                <a:cs typeface="Tahoma"/>
                <a:sym typeface="Tahoma"/>
              </a:rPr>
              <a:t>Here are short summaries of some of the classes taken verbatim from Sun's Java documentation.</a:t>
            </a:r>
            <a:r>
              <a:rPr b="0" i="0" lang="en-US" sz="3500" u="none">
                <a:solidFill>
                  <a:schemeClr val="dk1"/>
                </a:solidFill>
                <a:latin typeface="Tahoma"/>
                <a:ea typeface="Tahoma"/>
                <a:cs typeface="Tahoma"/>
                <a:sym typeface="Tahoma"/>
              </a:rPr>
              <a:t> </a:t>
            </a:r>
            <a:endParaRPr/>
          </a:p>
          <a:p>
            <a:pPr indent="-342900" lvl="0" marL="342900" marR="0" rtl="0" algn="l">
              <a:lnSpc>
                <a:spcPct val="100000"/>
              </a:lnSpc>
              <a:spcBef>
                <a:spcPts val="24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Century Gothic"/>
              <a:buChar char="•"/>
            </a:pPr>
            <a:r>
              <a:rPr b="1" i="0" lang="en-US" sz="2400" u="none" cap="none" strike="noStrike">
                <a:solidFill>
                  <a:schemeClr val="dk1"/>
                </a:solidFill>
                <a:latin typeface="Century Gothic"/>
                <a:ea typeface="Century Gothic"/>
                <a:cs typeface="Century Gothic"/>
                <a:sym typeface="Century Gothic"/>
              </a:rPr>
              <a:t>InputStream:</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this abstract class is the superclass of all classes representing an input stream of bytes.</a:t>
            </a:r>
            <a:endParaRPr/>
          </a:p>
          <a:p>
            <a:pPr indent="-285750" lvl="1" marL="742950" marR="0" rtl="0" algn="l">
              <a:lnSpc>
                <a:spcPct val="100000"/>
              </a:lnSpc>
              <a:spcBef>
                <a:spcPts val="480"/>
              </a:spcBef>
              <a:spcAft>
                <a:spcPts val="0"/>
              </a:spcAft>
              <a:buClr>
                <a:schemeClr val="dk1"/>
              </a:buClr>
              <a:buSzPts val="2400"/>
              <a:buFont typeface="Century Gothic"/>
              <a:buChar char="•"/>
            </a:pPr>
            <a:r>
              <a:rPr b="1" i="0" lang="en-US" sz="2400" u="none" cap="none" strike="noStrike">
                <a:solidFill>
                  <a:schemeClr val="dk1"/>
                </a:solidFill>
                <a:latin typeface="Century Gothic"/>
                <a:ea typeface="Century Gothic"/>
                <a:cs typeface="Century Gothic"/>
                <a:sym typeface="Century Gothic"/>
              </a:rPr>
              <a:t>FileInputStream:</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obtains input bytes from a file in a file system. </a:t>
            </a:r>
            <a:endParaRPr/>
          </a:p>
          <a:p>
            <a:pPr indent="-285750" lvl="1" marL="742950" marR="0" rtl="0" algn="l">
              <a:lnSpc>
                <a:spcPct val="100000"/>
              </a:lnSpc>
              <a:spcBef>
                <a:spcPts val="480"/>
              </a:spcBef>
              <a:spcAft>
                <a:spcPts val="0"/>
              </a:spcAft>
              <a:buClr>
                <a:schemeClr val="dk1"/>
              </a:buClr>
              <a:buSzPts val="2400"/>
              <a:buFont typeface="Century Gothic"/>
              <a:buChar char="•"/>
            </a:pPr>
            <a:r>
              <a:rPr b="1" i="0" lang="en-US" sz="2400" u="none" cap="none" strike="noStrike">
                <a:solidFill>
                  <a:schemeClr val="dk1"/>
                </a:solidFill>
                <a:latin typeface="Century Gothic"/>
                <a:ea typeface="Century Gothic"/>
                <a:cs typeface="Century Gothic"/>
                <a:sym typeface="Century Gothic"/>
              </a:rPr>
              <a:t>Reader</a:t>
            </a:r>
            <a:r>
              <a:rPr b="0" i="0" lang="en-US" sz="2400" u="none" cap="none" strike="noStrike">
                <a:solidFill>
                  <a:schemeClr val="dk1"/>
                </a:solidFill>
                <a:latin typeface="Tahoma"/>
                <a:ea typeface="Tahoma"/>
                <a:cs typeface="Tahoma"/>
                <a:sym typeface="Tahoma"/>
              </a:rPr>
              <a: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abstract class for reading character streams.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7" name="Shape 717"/>
        <p:cNvGrpSpPr/>
        <p:nvPr/>
      </p:nvGrpSpPr>
      <p:grpSpPr>
        <a:xfrm>
          <a:off x="0" y="0"/>
          <a:ext cx="0" cy="0"/>
          <a:chOff x="0" y="0"/>
          <a:chExt cx="0" cy="0"/>
        </a:xfrm>
      </p:grpSpPr>
      <p:sp>
        <p:nvSpPr>
          <p:cNvPr id="718" name="Google Shape;718;p93"/>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20.1  File Classes</a:t>
            </a:r>
            <a:endParaRPr/>
          </a:p>
        </p:txBody>
      </p:sp>
      <p:sp>
        <p:nvSpPr>
          <p:cNvPr id="719" name="Google Shape;719;p93"/>
          <p:cNvSpPr txBox="1"/>
          <p:nvPr>
            <p:ph idx="1" type="body"/>
          </p:nvPr>
        </p:nvSpPr>
        <p:spPr>
          <a:xfrm>
            <a:off x="304800" y="1600200"/>
            <a:ext cx="8077200" cy="5029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Century Gothic"/>
              <a:buChar char="•"/>
            </a:pPr>
            <a:r>
              <a:rPr b="1" i="0" lang="en-US" sz="2400" u="none" cap="none" strike="noStrike">
                <a:solidFill>
                  <a:schemeClr val="dk1"/>
                </a:solidFill>
                <a:latin typeface="Century Gothic"/>
                <a:ea typeface="Century Gothic"/>
                <a:cs typeface="Century Gothic"/>
                <a:sym typeface="Century Gothic"/>
              </a:rPr>
              <a:t>InputStreamReader</a:t>
            </a:r>
            <a:r>
              <a:rPr b="0" i="0" lang="en-US" sz="2400" u="none" cap="none" strike="noStrike">
                <a:solidFill>
                  <a:schemeClr val="dk1"/>
                </a:solidFill>
                <a:latin typeface="Tahoma"/>
                <a:ea typeface="Tahoma"/>
                <a:cs typeface="Tahoma"/>
                <a:sym typeface="Tahoma"/>
              </a:rPr>
              <a: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 bridge from byte streams to character streams: It reads bytes and translates them into characters according to a specified character encoding. The encoding that it uses may be specified by name, or the platform's default encoding may be accepted.</a:t>
            </a:r>
            <a:endParaRPr b="1" i="0" sz="2000" u="none" cap="none" strike="noStrike">
              <a:solidFill>
                <a:schemeClr val="dk1"/>
              </a:solidFill>
              <a:latin typeface="Century Gothic"/>
              <a:ea typeface="Century Gothic"/>
              <a:cs typeface="Century Gothic"/>
              <a:sym typeface="Century Gothic"/>
            </a:endParaRPr>
          </a:p>
          <a:p>
            <a:pPr indent="-285750" lvl="1" marL="742950" marR="0" rtl="0" algn="l">
              <a:lnSpc>
                <a:spcPct val="100000"/>
              </a:lnSpc>
              <a:spcBef>
                <a:spcPts val="480"/>
              </a:spcBef>
              <a:spcAft>
                <a:spcPts val="0"/>
              </a:spcAft>
              <a:buClr>
                <a:schemeClr val="dk1"/>
              </a:buClr>
              <a:buSzPts val="2400"/>
              <a:buFont typeface="Century Gothic"/>
              <a:buChar char="•"/>
            </a:pPr>
            <a:r>
              <a:rPr b="1" i="0" lang="en-US" sz="2400" u="none" cap="none" strike="noStrike">
                <a:solidFill>
                  <a:schemeClr val="dk1"/>
                </a:solidFill>
                <a:latin typeface="Century Gothic"/>
                <a:ea typeface="Century Gothic"/>
                <a:cs typeface="Century Gothic"/>
                <a:sym typeface="Century Gothic"/>
              </a:rPr>
              <a:t>BufferedReader</a:t>
            </a:r>
            <a:r>
              <a:rPr b="0" i="0" lang="en-US" sz="2400" u="none" cap="none" strike="noStrike">
                <a:solidFill>
                  <a:schemeClr val="dk1"/>
                </a:solidFill>
                <a:latin typeface="Tahoma"/>
                <a:ea typeface="Tahoma"/>
                <a:cs typeface="Tahoma"/>
                <a:sym typeface="Tahoma"/>
              </a:rPr>
              <a: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read text from a character-input stream, buffering characters so as to provide for the efficient reading of characters, arrays, and lines.</a:t>
            </a:r>
            <a:endParaRPr/>
          </a:p>
          <a:p>
            <a:pPr indent="-285750" lvl="1" marL="742950" marR="0" rtl="0" algn="l">
              <a:lnSpc>
                <a:spcPct val="100000"/>
              </a:lnSpc>
              <a:spcBef>
                <a:spcPts val="480"/>
              </a:spcBef>
              <a:spcAft>
                <a:spcPts val="0"/>
              </a:spcAft>
              <a:buClr>
                <a:schemeClr val="dk1"/>
              </a:buClr>
              <a:buSzPts val="2400"/>
              <a:buFont typeface="Century Gothic"/>
              <a:buChar char="•"/>
            </a:pPr>
            <a:r>
              <a:rPr b="1" i="0" lang="en-US" sz="2400" u="none" cap="none" strike="noStrike">
                <a:solidFill>
                  <a:schemeClr val="dk1"/>
                </a:solidFill>
                <a:latin typeface="Century Gothic"/>
                <a:ea typeface="Century Gothic"/>
                <a:cs typeface="Century Gothic"/>
                <a:sym typeface="Century Gothic"/>
              </a:rPr>
              <a:t>StreamTokenizer</a:t>
            </a:r>
            <a:r>
              <a:rPr b="0" i="0" lang="en-US" sz="2400" u="none" cap="none" strike="noStrike">
                <a:solidFill>
                  <a:schemeClr val="dk1"/>
                </a:solidFill>
                <a:latin typeface="Tahoma"/>
                <a:ea typeface="Tahoma"/>
                <a:cs typeface="Tahoma"/>
                <a:sym typeface="Tahoma"/>
              </a:rPr>
              <a: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takes an input stream and parses it into "tokens", allowing the tokens to be read one at a time.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3" name="Shape 723"/>
        <p:cNvGrpSpPr/>
        <p:nvPr/>
      </p:nvGrpSpPr>
      <p:grpSpPr>
        <a:xfrm>
          <a:off x="0" y="0"/>
          <a:ext cx="0" cy="0"/>
          <a:chOff x="0" y="0"/>
          <a:chExt cx="0" cy="0"/>
        </a:xfrm>
      </p:grpSpPr>
      <p:sp>
        <p:nvSpPr>
          <p:cNvPr id="724" name="Google Shape;724;p9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20.1  File Classes</a:t>
            </a:r>
            <a:endParaRPr/>
          </a:p>
        </p:txBody>
      </p:sp>
      <p:sp>
        <p:nvSpPr>
          <p:cNvPr id="725" name="Google Shape;725;p94"/>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Century Gothic"/>
              <a:buChar char="•"/>
            </a:pPr>
            <a:r>
              <a:rPr b="1" i="0" lang="en-US" sz="2400" u="none" cap="none" strike="noStrike">
                <a:solidFill>
                  <a:schemeClr val="dk1"/>
                </a:solidFill>
                <a:latin typeface="Century Gothic"/>
                <a:ea typeface="Century Gothic"/>
                <a:cs typeface="Century Gothic"/>
                <a:sym typeface="Century Gothic"/>
              </a:rPr>
              <a:t>OutputStream</a:t>
            </a:r>
            <a:r>
              <a:rPr b="0" i="0" lang="en-US" sz="2400" u="none" cap="none" strike="noStrike">
                <a:solidFill>
                  <a:schemeClr val="dk1"/>
                </a:solidFill>
                <a:latin typeface="Tahoma"/>
                <a:ea typeface="Tahoma"/>
                <a:cs typeface="Tahoma"/>
                <a:sym typeface="Tahoma"/>
              </a:rPr>
              <a: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this abstract class is the superclass of all classes representing an output stream of bytes. An output stream accepts output bytes and sends them to some device.</a:t>
            </a:r>
            <a:endParaRPr/>
          </a:p>
          <a:p>
            <a:pPr indent="-285750" lvl="1" marL="742950" marR="0" rtl="0" algn="l">
              <a:lnSpc>
                <a:spcPct val="100000"/>
              </a:lnSpc>
              <a:spcBef>
                <a:spcPts val="480"/>
              </a:spcBef>
              <a:spcAft>
                <a:spcPts val="0"/>
              </a:spcAft>
              <a:buClr>
                <a:schemeClr val="dk1"/>
              </a:buClr>
              <a:buSzPts val="2400"/>
              <a:buFont typeface="Century Gothic"/>
              <a:buChar char="•"/>
            </a:pPr>
            <a:r>
              <a:rPr b="1" i="0" lang="en-US" sz="2400" u="none" cap="none" strike="noStrike">
                <a:solidFill>
                  <a:schemeClr val="dk1"/>
                </a:solidFill>
                <a:latin typeface="Century Gothic"/>
                <a:ea typeface="Century Gothic"/>
                <a:cs typeface="Century Gothic"/>
                <a:sym typeface="Century Gothic"/>
              </a:rPr>
              <a:t>FileOutputStream</a:t>
            </a:r>
            <a:r>
              <a:rPr b="0" i="0" lang="en-US" sz="2400" u="none" cap="none" strike="noStrike">
                <a:solidFill>
                  <a:schemeClr val="dk1"/>
                </a:solidFill>
                <a:latin typeface="Tahoma"/>
                <a:ea typeface="Tahoma"/>
                <a:cs typeface="Tahoma"/>
                <a:sym typeface="Tahoma"/>
              </a:rPr>
              <a: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an output stream for writing data to a File.</a:t>
            </a:r>
            <a:endParaRPr/>
          </a:p>
          <a:p>
            <a:pPr indent="-285750" lvl="1" marL="742950" marR="0" rtl="0" algn="l">
              <a:lnSpc>
                <a:spcPct val="100000"/>
              </a:lnSpc>
              <a:spcBef>
                <a:spcPts val="480"/>
              </a:spcBef>
              <a:spcAft>
                <a:spcPts val="0"/>
              </a:spcAft>
              <a:buClr>
                <a:schemeClr val="dk1"/>
              </a:buClr>
              <a:buSzPts val="2400"/>
              <a:buFont typeface="Century Gothic"/>
              <a:buChar char="•"/>
            </a:pPr>
            <a:r>
              <a:rPr b="1" i="0" lang="en-US" sz="2400" u="none" cap="none" strike="noStrike">
                <a:solidFill>
                  <a:schemeClr val="dk1"/>
                </a:solidFill>
                <a:latin typeface="Century Gothic"/>
                <a:ea typeface="Century Gothic"/>
                <a:cs typeface="Century Gothic"/>
                <a:sym typeface="Century Gothic"/>
              </a:rPr>
              <a:t>Writer</a:t>
            </a:r>
            <a:r>
              <a:rPr b="0" i="0" lang="en-US" sz="2400" u="none" cap="none" strike="noStrike">
                <a:solidFill>
                  <a:schemeClr val="dk1"/>
                </a:solidFill>
                <a:latin typeface="Tahoma"/>
                <a:ea typeface="Tahoma"/>
                <a:cs typeface="Tahoma"/>
                <a:sym typeface="Tahoma"/>
              </a:rPr>
              <a: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abstract class for writing to character streams.</a:t>
            </a:r>
            <a:endParaRPr/>
          </a:p>
          <a:p>
            <a:pPr indent="-285750" lvl="1" marL="742950" marR="0" rtl="0" algn="l">
              <a:lnSpc>
                <a:spcPct val="100000"/>
              </a:lnSpc>
              <a:spcBef>
                <a:spcPts val="480"/>
              </a:spcBef>
              <a:spcAft>
                <a:spcPts val="0"/>
              </a:spcAft>
              <a:buClr>
                <a:schemeClr val="dk1"/>
              </a:buClr>
              <a:buSzPts val="2400"/>
              <a:buFont typeface="Century Gothic"/>
              <a:buChar char="•"/>
            </a:pPr>
            <a:r>
              <a:rPr b="1" i="0" lang="en-US" sz="2400" u="none" cap="none" strike="noStrike">
                <a:solidFill>
                  <a:schemeClr val="dk1"/>
                </a:solidFill>
                <a:latin typeface="Century Gothic"/>
                <a:ea typeface="Century Gothic"/>
                <a:cs typeface="Century Gothic"/>
                <a:sym typeface="Century Gothic"/>
              </a:rPr>
              <a:t>PrintWriter</a:t>
            </a:r>
            <a:r>
              <a:rPr b="0" i="0" lang="en-US" sz="2400" u="none" cap="none" strike="noStrike">
                <a:solidFill>
                  <a:schemeClr val="dk1"/>
                </a:solidFill>
                <a:latin typeface="Tahoma"/>
                <a:ea typeface="Tahoma"/>
                <a:cs typeface="Tahoma"/>
                <a:sym typeface="Tahoma"/>
              </a:rPr>
              <a:t>:</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prints formatted representations of objects to a text-output stream.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1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19.1  The Conceptual Framework of Computer Graphics</a:t>
            </a:r>
            <a:endParaRPr/>
          </a:p>
        </p:txBody>
      </p:sp>
      <p:sp>
        <p:nvSpPr>
          <p:cNvPr id="216" name="Google Shape;216;p14"/>
          <p:cNvSpPr txBox="1"/>
          <p:nvPr>
            <p:ph idx="1" type="body"/>
          </p:nvPr>
        </p:nvSpPr>
        <p:spPr>
          <a:xfrm>
            <a:off x="685800" y="1828800"/>
            <a:ext cx="7696200" cy="4800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You can also create rectangular regions within a window called </a:t>
            </a:r>
            <a:r>
              <a:rPr b="1" i="1" lang="en-US" sz="2800" u="none" cap="none" strike="noStrike">
                <a:solidFill>
                  <a:schemeClr val="dk1"/>
                </a:solidFill>
                <a:latin typeface="Tahoma"/>
                <a:ea typeface="Tahoma"/>
                <a:cs typeface="Tahoma"/>
                <a:sym typeface="Tahoma"/>
              </a:rPr>
              <a:t>panels</a:t>
            </a:r>
            <a:r>
              <a:rPr b="0" i="0" lang="en-US" sz="2800" u="none" cap="none" strike="noStrike">
                <a:solidFill>
                  <a:schemeClr val="dk1"/>
                </a:solidFill>
                <a:latin typeface="Tahoma"/>
                <a:ea typeface="Tahoma"/>
                <a:cs typeface="Tahoma"/>
                <a:sym typeface="Tahoma"/>
              </a:rPr>
              <a:t>.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Each panel has its own coordinate system that is similar in form to the window's coordinate system. </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560"/>
              </a:spcBef>
              <a:spcAft>
                <a:spcPts val="0"/>
              </a:spcAft>
              <a:buClr>
                <a:schemeClr val="dk1"/>
              </a:buClr>
              <a:buSzPts val="2800"/>
              <a:buFont typeface="Tahoma"/>
              <a:buChar char="•"/>
            </a:pPr>
            <a:r>
              <a:rPr b="0" i="0" lang="en-US" sz="2800" u="none" cap="none" strike="noStrike">
                <a:solidFill>
                  <a:schemeClr val="dk1"/>
                </a:solidFill>
                <a:latin typeface="Tahoma"/>
                <a:ea typeface="Tahoma"/>
                <a:cs typeface="Tahoma"/>
                <a:sym typeface="Tahoma"/>
              </a:rPr>
              <a:t>Java programmers usually draw images on panels and almost never on the window itself.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9" name="Shape 729"/>
        <p:cNvGrpSpPr/>
        <p:nvPr/>
      </p:nvGrpSpPr>
      <p:grpSpPr>
        <a:xfrm>
          <a:off x="0" y="0"/>
          <a:ext cx="0" cy="0"/>
          <a:chOff x="0" y="0"/>
          <a:chExt cx="0" cy="0"/>
        </a:xfrm>
      </p:grpSpPr>
      <p:sp>
        <p:nvSpPr>
          <p:cNvPr id="730" name="Google Shape;730;p95"/>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731" name="Google Shape;731;p95"/>
          <p:cNvSpPr txBox="1"/>
          <p:nvPr>
            <p:ph idx="1" type="body"/>
          </p:nvPr>
        </p:nvSpPr>
        <p:spPr>
          <a:xfrm>
            <a:off x="457200" y="1752600"/>
            <a:ext cx="4876800" cy="4876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Figure 20-4 displays a program that reads a text file, converts all alphabetical characters to uppercase, and displays the result in a text area.</a:t>
            </a:r>
            <a:endParaRPr/>
          </a:p>
          <a:p>
            <a:pPr indent="-209550" lvl="1" marL="742950" marR="0" rtl="0" algn="l">
              <a:lnSpc>
                <a:spcPct val="9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use the program, type a file name in the text field and select the </a:t>
            </a:r>
            <a:r>
              <a:rPr b="1" i="0" lang="en-US" sz="2400" u="none" cap="none" strike="noStrike">
                <a:solidFill>
                  <a:schemeClr val="dk1"/>
                </a:solidFill>
                <a:latin typeface="Tahoma"/>
                <a:ea typeface="Tahoma"/>
                <a:cs typeface="Tahoma"/>
                <a:sym typeface="Tahoma"/>
              </a:rPr>
              <a:t>Display the Contents</a:t>
            </a:r>
            <a:r>
              <a:rPr b="0" i="0" lang="en-US" sz="2400" u="none" cap="none" strike="noStrike">
                <a:solidFill>
                  <a:schemeClr val="dk1"/>
                </a:solidFill>
                <a:latin typeface="Tahoma"/>
                <a:ea typeface="Tahoma"/>
                <a:cs typeface="Tahoma"/>
                <a:sym typeface="Tahoma"/>
              </a:rPr>
              <a:t> button.</a:t>
            </a:r>
            <a:endParaRPr/>
          </a:p>
          <a:p>
            <a:pPr indent="-209550" lvl="1" marL="742950" marR="0" rtl="0" algn="l">
              <a:lnSpc>
                <a:spcPct val="90000"/>
              </a:lnSpc>
              <a:spcBef>
                <a:spcPts val="240"/>
              </a:spcBef>
              <a:spcAft>
                <a:spcPts val="0"/>
              </a:spcAft>
              <a:buClr>
                <a:schemeClr val="dk1"/>
              </a:buClr>
              <a:buSzPts val="1200"/>
              <a:buFont typeface="Tahoma"/>
              <a:buNone/>
            </a:pPr>
            <a:r>
              <a:t/>
            </a:r>
            <a:endParaRPr b="0" i="0" sz="1200" u="none" cap="none" strike="noStrike">
              <a:solidFill>
                <a:schemeClr val="dk1"/>
              </a:solidFill>
              <a:latin typeface="Tahoma"/>
              <a:ea typeface="Tahoma"/>
              <a:cs typeface="Tahoma"/>
              <a:sym typeface="Tahoma"/>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stub replaces the method for reading and processing the file. </a:t>
            </a:r>
            <a:endParaRPr/>
          </a:p>
        </p:txBody>
      </p:sp>
      <p:pic>
        <p:nvPicPr>
          <p:cNvPr id="732" name="Google Shape;732;p95"/>
          <p:cNvPicPr preferRelativeResize="0"/>
          <p:nvPr/>
        </p:nvPicPr>
        <p:blipFill rotWithShape="1">
          <a:blip r:embed="rId3">
            <a:alphaModFix/>
          </a:blip>
          <a:srcRect b="0" l="0" r="0" t="0"/>
          <a:stretch/>
        </p:blipFill>
        <p:spPr>
          <a:xfrm>
            <a:off x="5410200" y="2667000"/>
            <a:ext cx="3429000" cy="34893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6" name="Shape 736"/>
        <p:cNvGrpSpPr/>
        <p:nvPr/>
      </p:nvGrpSpPr>
      <p:grpSpPr>
        <a:xfrm>
          <a:off x="0" y="0"/>
          <a:ext cx="0" cy="0"/>
          <a:chOff x="0" y="0"/>
          <a:chExt cx="0" cy="0"/>
        </a:xfrm>
      </p:grpSpPr>
      <p:sp>
        <p:nvSpPr>
          <p:cNvPr id="737" name="Google Shape;737;p96"/>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738" name="Google Shape;738;p96"/>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120650" lvl="1" marL="742950" marR="0" rtl="0" algn="l">
              <a:lnSpc>
                <a:spcPct val="100000"/>
              </a:lnSpc>
              <a:spcBef>
                <a:spcPts val="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A typical file input process is described in the following pseudocode algorithm:</a:t>
            </a:r>
            <a:endParaRPr/>
          </a:p>
          <a:p>
            <a:pPr indent="-177800" lvl="0" marL="342900" marR="0" rtl="0" algn="l">
              <a:lnSpc>
                <a:spcPct val="100000"/>
              </a:lnSpc>
              <a:spcBef>
                <a:spcPts val="520"/>
              </a:spcBef>
              <a:spcAft>
                <a:spcPts val="0"/>
              </a:spcAft>
              <a:buClr>
                <a:schemeClr val="dk1"/>
              </a:buClr>
              <a:buSzPts val="2600"/>
              <a:buFont typeface="Tahoma"/>
              <a:buNone/>
            </a:pPr>
            <a:r>
              <a:t/>
            </a:r>
            <a:endParaRPr b="0" i="0" sz="2600" u="none" cap="none" strike="noStrike">
              <a:solidFill>
                <a:schemeClr val="dk1"/>
              </a:solidFill>
              <a:latin typeface="Tahoma"/>
              <a:ea typeface="Tahoma"/>
              <a:cs typeface="Tahoma"/>
              <a:sym typeface="Tahoma"/>
            </a:endParaRPr>
          </a:p>
        </p:txBody>
      </p:sp>
      <p:sp>
        <p:nvSpPr>
          <p:cNvPr id="739" name="Google Shape;739;p96"/>
          <p:cNvSpPr txBox="1"/>
          <p:nvPr/>
        </p:nvSpPr>
        <p:spPr>
          <a:xfrm>
            <a:off x="1066800" y="3352800"/>
            <a:ext cx="7315200" cy="1463675"/>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Open an input connection to a file</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Read the data from the file and process them</a:t>
            </a:r>
            <a:endParaRPr/>
          </a:p>
          <a:p>
            <a:pPr indent="0" lvl="0" marL="0" marR="0" rtl="0" algn="l">
              <a:lnSpc>
                <a:spcPct val="100000"/>
              </a:lnSpc>
              <a:spcBef>
                <a:spcPts val="0"/>
              </a:spcBef>
              <a:spcAft>
                <a:spcPts val="0"/>
              </a:spcAft>
              <a:buClr>
                <a:srgbClr val="000000"/>
              </a:buClr>
              <a:buSzPts val="3000"/>
              <a:buFont typeface="Courier"/>
              <a:buNone/>
            </a:pPr>
            <a:r>
              <a:rPr b="0" i="0" lang="en-US" sz="3000" u="none">
                <a:solidFill>
                  <a:srgbClr val="000000"/>
                </a:solidFill>
                <a:latin typeface="Courier"/>
                <a:ea typeface="Courier"/>
                <a:cs typeface="Courier"/>
                <a:sym typeface="Courier"/>
              </a:rPr>
              <a:t>Close the input connection to the file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3" name="Shape 743"/>
        <p:cNvGrpSpPr/>
        <p:nvPr/>
      </p:nvGrpSpPr>
      <p:grpSpPr>
        <a:xfrm>
          <a:off x="0" y="0"/>
          <a:ext cx="0" cy="0"/>
          <a:chOff x="0" y="0"/>
          <a:chExt cx="0" cy="0"/>
        </a:xfrm>
      </p:grpSpPr>
      <p:sp>
        <p:nvSpPr>
          <p:cNvPr id="744" name="Google Shape;744;p97"/>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745" name="Google Shape;745;p97"/>
          <p:cNvSpPr txBox="1"/>
          <p:nvPr>
            <p:ph idx="1" type="body"/>
          </p:nvPr>
        </p:nvSpPr>
        <p:spPr>
          <a:xfrm>
            <a:off x="685800" y="1447800"/>
            <a:ext cx="7924800" cy="5181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200"/>
              <a:buFont typeface="Tahoma"/>
              <a:buChar char="•"/>
            </a:pPr>
            <a:r>
              <a:rPr b="0" i="0" lang="en-US" sz="2200" u="none" cap="none" strike="noStrike">
                <a:solidFill>
                  <a:schemeClr val="dk1"/>
                </a:solidFill>
                <a:latin typeface="Tahoma"/>
                <a:ea typeface="Tahoma"/>
                <a:cs typeface="Tahoma"/>
                <a:sym typeface="Tahoma"/>
              </a:rPr>
              <a:t>Following is the program with a stub taking the place of the method </a:t>
            </a:r>
            <a:r>
              <a:rPr b="0" i="0" lang="en-US" sz="2200" u="none" cap="none" strike="noStrike">
                <a:solidFill>
                  <a:schemeClr val="dk1"/>
                </a:solidFill>
                <a:latin typeface="Century Gothic"/>
                <a:ea typeface="Century Gothic"/>
                <a:cs typeface="Century Gothic"/>
                <a:sym typeface="Century Gothic"/>
              </a:rPr>
              <a:t>readAndProcessData</a:t>
            </a:r>
            <a:r>
              <a:rPr b="0" i="0" lang="en-US" sz="2200" u="none" cap="none" strike="noStrike">
                <a:solidFill>
                  <a:schemeClr val="dk1"/>
                </a:solidFill>
                <a:latin typeface="Tahoma"/>
                <a:ea typeface="Tahoma"/>
                <a:cs typeface="Tahoma"/>
                <a:sym typeface="Tahoma"/>
              </a:rPr>
              <a:t>:</a:t>
            </a:r>
            <a:endParaRPr/>
          </a:p>
        </p:txBody>
      </p:sp>
      <p:sp>
        <p:nvSpPr>
          <p:cNvPr id="746" name="Google Shape;746;p97"/>
          <p:cNvSpPr txBox="1"/>
          <p:nvPr/>
        </p:nvSpPr>
        <p:spPr>
          <a:xfrm>
            <a:off x="1676400" y="2209800"/>
            <a:ext cx="6248400" cy="4457700"/>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import javax.swing.*;</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import java.io.*;</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import BreezySwing.*;</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public class </a:t>
            </a:r>
            <a:r>
              <a:rPr b="1" i="0" lang="en-US" sz="1300" u="none">
                <a:solidFill>
                  <a:srgbClr val="000000"/>
                </a:solidFill>
                <a:latin typeface="Courier"/>
                <a:ea typeface="Courier"/>
                <a:cs typeface="Courier"/>
                <a:sym typeface="Courier"/>
              </a:rPr>
              <a:t>ConvertText</a:t>
            </a:r>
            <a:r>
              <a:rPr b="0" i="0" lang="en-US" sz="1300" u="none">
                <a:solidFill>
                  <a:srgbClr val="000000"/>
                </a:solidFill>
                <a:latin typeface="Courier"/>
                <a:ea typeface="Courier"/>
                <a:cs typeface="Courier"/>
                <a:sym typeface="Courier"/>
              </a:rPr>
              <a:t> extends GBFrame{</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//Window objects</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private JLabel nameLabel;</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private JTextField nameField;</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private JButton displayButton;</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private JTextArea output;</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//Constructor</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public ConvertText(){</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nameLabel      = addLabel ("File Name:"          ,1,1,1,1);</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nameField  = addTextField (""                    ,1,2,1,1);</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displayButton = addButton ("Display the Contents",2,1,2,1);</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output      = addTextArea (""                    ,3,1,2,6);</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nameField.requestFocus();                 //Move cursor to nameField</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output.setEditable(false);      //Prevent user from modifying output</a:t>
            </a:r>
            <a:endParaRPr/>
          </a:p>
          <a:p>
            <a:pPr indent="0" lvl="0" marL="0" marR="0" rtl="0" algn="l">
              <a:lnSpc>
                <a:spcPct val="100000"/>
              </a:lnSpc>
              <a:spcBef>
                <a:spcPts val="0"/>
              </a:spcBef>
              <a:spcAft>
                <a:spcPts val="0"/>
              </a:spcAft>
              <a:buClr>
                <a:srgbClr val="000000"/>
              </a:buClr>
              <a:buSzPts val="1300"/>
              <a:buFont typeface="Courier"/>
              <a:buNone/>
            </a:pPr>
            <a:r>
              <a:rPr b="0" i="0" lang="en-US" sz="1300" u="none">
                <a:solidFill>
                  <a:srgbClr val="000000"/>
                </a:solidFill>
                <a:latin typeface="Courier"/>
                <a:ea typeface="Courier"/>
                <a:cs typeface="Courier"/>
                <a:sym typeface="Courier"/>
              </a:rPr>
              <a:t>      setTitle("Convert Text to Uppercase");     //Give the window a title</a:t>
            </a:r>
            <a:endParaRPr/>
          </a:p>
          <a:p>
            <a:pPr indent="0" lvl="0" marL="0" marR="0" rtl="0" algn="l">
              <a:lnSpc>
                <a:spcPct val="100000"/>
              </a:lnSpc>
              <a:spcBef>
                <a:spcPts val="0"/>
              </a:spcBef>
              <a:spcAft>
                <a:spcPts val="0"/>
              </a:spcAft>
              <a:buClr>
                <a:srgbClr val="E44C22"/>
              </a:buClr>
              <a:buSzPts val="1300"/>
              <a:buFont typeface="Arial"/>
              <a:buNone/>
            </a:pPr>
            <a:r>
              <a:rPr b="0" i="0" lang="en-US" sz="1300" u="none">
                <a:solidFill>
                  <a:srgbClr val="E44C22"/>
                </a:solidFill>
                <a:latin typeface="Arial"/>
                <a:ea typeface="Arial"/>
                <a:cs typeface="Arial"/>
                <a:sym typeface="Arial"/>
              </a:rPr>
              <a:t>   </a:t>
            </a:r>
            <a:r>
              <a:rPr b="0" i="0" lang="en-US" sz="1300" u="none">
                <a:solidFill>
                  <a:schemeClr val="dk1"/>
                </a:solidFill>
                <a:latin typeface="Arial"/>
                <a:ea typeface="Arial"/>
                <a:cs typeface="Arial"/>
                <a:sym typeface="Arial"/>
              </a:rPr>
              <a:t>}</a:t>
            </a:r>
            <a:r>
              <a:rPr b="0" i="0" lang="en-US" sz="1300" u="none">
                <a:solidFill>
                  <a:schemeClr val="dk1"/>
                </a:solidFill>
                <a:latin typeface="Tahoma"/>
                <a:ea typeface="Tahoma"/>
                <a:cs typeface="Tahoma"/>
                <a:sym typeface="Tahoma"/>
              </a:rPr>
              <a:t>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0" name="Shape 750"/>
        <p:cNvGrpSpPr/>
        <p:nvPr/>
      </p:nvGrpSpPr>
      <p:grpSpPr>
        <a:xfrm>
          <a:off x="0" y="0"/>
          <a:ext cx="0" cy="0"/>
          <a:chOff x="0" y="0"/>
          <a:chExt cx="0" cy="0"/>
        </a:xfrm>
      </p:grpSpPr>
      <p:sp>
        <p:nvSpPr>
          <p:cNvPr id="751" name="Google Shape;751;p98"/>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752" name="Google Shape;752;p98"/>
          <p:cNvSpPr txBox="1"/>
          <p:nvPr/>
        </p:nvSpPr>
        <p:spPr>
          <a:xfrm>
            <a:off x="1219200" y="1600200"/>
            <a:ext cx="7239000" cy="5024437"/>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r>
              <a:rPr b="0" i="0" lang="en-US" sz="1700" u="none">
                <a:solidFill>
                  <a:srgbClr val="000000"/>
                </a:solidFill>
                <a:latin typeface="Courier"/>
                <a:ea typeface="Courier"/>
                <a:cs typeface="Courier"/>
                <a:sym typeface="Courier"/>
              </a:rPr>
              <a:t>//Respond to the command button</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public void buttonClicked(JButton buttonObj){</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//Get the name of the text file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String fileName = nameField.getText();</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try{</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//Open an input connection on the file, read and process the file,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//close the file.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FileInputStream stream = new FileInputStream(fileName);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readAndProcessData(stream);</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stream.close();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}catch(IOException e){</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//If cannot open the file, then inform the user.</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messageBox("Error in opening input file:\n" + e.toString());</a:t>
            </a:r>
            <a:endParaRPr/>
          </a:p>
          <a:p>
            <a:pPr indent="0" lvl="0" marL="0" marR="0" rtl="0" algn="l">
              <a:lnSpc>
                <a:spcPct val="100000"/>
              </a:lnSpc>
              <a:spcBef>
                <a:spcPts val="0"/>
              </a:spcBef>
              <a:spcAft>
                <a:spcPts val="0"/>
              </a:spcAft>
              <a:buClr>
                <a:srgbClr val="000000"/>
              </a:buClr>
              <a:buSzPts val="1700"/>
              <a:buFont typeface="Courier"/>
              <a:buNone/>
            </a:pPr>
            <a:r>
              <a:rPr b="0" i="0" lang="en-US" sz="1700" u="none">
                <a:solidFill>
                  <a:srgbClr val="000000"/>
                </a:solidFill>
                <a:latin typeface="Courier"/>
                <a:ea typeface="Courier"/>
                <a:cs typeface="Courier"/>
                <a:sym typeface="Courier"/>
              </a:rPr>
              <a:t>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6" name="Shape 756"/>
        <p:cNvGrpSpPr/>
        <p:nvPr/>
      </p:nvGrpSpPr>
      <p:grpSpPr>
        <a:xfrm>
          <a:off x="0" y="0"/>
          <a:ext cx="0" cy="0"/>
          <a:chOff x="0" y="0"/>
          <a:chExt cx="0" cy="0"/>
        </a:xfrm>
      </p:grpSpPr>
      <p:sp>
        <p:nvSpPr>
          <p:cNvPr id="757" name="Google Shape;757;p99"/>
          <p:cNvSpPr txBox="1"/>
          <p:nvPr>
            <p:ph type="title"/>
          </p:nvPr>
        </p:nvSpPr>
        <p:spPr>
          <a:xfrm>
            <a:off x="6096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758" name="Google Shape;758;p99"/>
          <p:cNvSpPr txBox="1"/>
          <p:nvPr/>
        </p:nvSpPr>
        <p:spPr>
          <a:xfrm>
            <a:off x="990600" y="1600200"/>
            <a:ext cx="7620000" cy="5065712"/>
          </a:xfrm>
          <a:prstGeom prst="rect">
            <a:avLst/>
          </a:prstGeom>
          <a:solidFill>
            <a:srgbClr val="DFD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ourier"/>
              <a:buNone/>
            </a:pPr>
            <a:r>
              <a:rPr b="0" i="0" lang="en-US" sz="2000" u="none">
                <a:solidFill>
                  <a:srgbClr val="000000"/>
                </a:solidFill>
                <a:latin typeface="Courier"/>
                <a:ea typeface="Courier"/>
                <a:cs typeface="Courier"/>
                <a:sym typeface="Courier"/>
              </a:rPr>
              <a:t>      </a:t>
            </a:r>
            <a:r>
              <a:rPr b="0" i="0" lang="en-US" sz="1800" u="none">
                <a:solidFill>
                  <a:srgbClr val="000000"/>
                </a:solidFill>
                <a:latin typeface="Courier"/>
                <a:ea typeface="Courier"/>
                <a:cs typeface="Courier"/>
                <a:sym typeface="Courier"/>
              </a:rPr>
              <a:t>//Get ready for the user's next input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nameField.requestFocus();     //Move cursor to nameField</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nameField.selectAll();        //and select all text in the field</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//Read and process the data (this is a stub)</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private void readAndProcessData(FileInputStream stream){</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messageBox("Running readAndProcessData\n"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"File opened successfully");</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public static void main (String[] args){</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ConvertText tpo = new ConvertText();</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tpo.setSize(300, 300);</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tpo.setVisible(true);</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   }</a:t>
            </a:r>
            <a:endParaRPr/>
          </a:p>
          <a:p>
            <a:pPr indent="0" lvl="0" marL="0" marR="0" rtl="0" algn="l">
              <a:lnSpc>
                <a:spcPct val="100000"/>
              </a:lnSpc>
              <a:spcBef>
                <a:spcPts val="0"/>
              </a:spcBef>
              <a:spcAft>
                <a:spcPts val="0"/>
              </a:spcAft>
              <a:buClr>
                <a:srgbClr val="000000"/>
              </a:buClr>
              <a:buSzPts val="1800"/>
              <a:buFont typeface="Courier"/>
              <a:buNone/>
            </a:pPr>
            <a:r>
              <a:rPr b="0" i="0" lang="en-US" sz="1800" u="none">
                <a:solidFill>
                  <a:srgbClr val="000000"/>
                </a:solidFill>
                <a:latin typeface="Courier"/>
                <a:ea typeface="Courier"/>
                <a:cs typeface="Courier"/>
                <a:sym typeface="Courier"/>
              </a:rPr>
              <a: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2" name="Shape 762"/>
        <p:cNvGrpSpPr/>
        <p:nvPr/>
      </p:nvGrpSpPr>
      <p:grpSpPr>
        <a:xfrm>
          <a:off x="0" y="0"/>
          <a:ext cx="0" cy="0"/>
          <a:chOff x="0" y="0"/>
          <a:chExt cx="0" cy="0"/>
        </a:xfrm>
      </p:grpSpPr>
      <p:sp>
        <p:nvSpPr>
          <p:cNvPr id="763" name="Google Shape;763;p100"/>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764" name="Google Shape;764;p100"/>
          <p:cNvSpPr txBox="1"/>
          <p:nvPr>
            <p:ph idx="1" type="body"/>
          </p:nvPr>
        </p:nvSpPr>
        <p:spPr>
          <a:xfrm>
            <a:off x="685800" y="1828800"/>
            <a:ext cx="79248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Exception Handling</a:t>
            </a:r>
            <a:endParaRPr/>
          </a:p>
          <a:p>
            <a:pPr indent="-342900" lvl="0" marL="342900" marR="0" rtl="0" algn="l">
              <a:lnSpc>
                <a:spcPct val="100000"/>
              </a:lnSpc>
              <a:spcBef>
                <a:spcPts val="300"/>
              </a:spcBef>
              <a:spcAft>
                <a:spcPts val="0"/>
              </a:spcAft>
              <a:buClr>
                <a:schemeClr val="dk1"/>
              </a:buClr>
              <a:buSzPts val="1500"/>
              <a:buFont typeface="Tahoma"/>
              <a:buNone/>
            </a:pPr>
            <a:r>
              <a:t/>
            </a:r>
            <a:endParaRPr b="0" i="0" sz="15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Java responds to run-time errors by throwing exceptions. </a:t>
            </a:r>
            <a:endParaRPr/>
          </a:p>
          <a:p>
            <a:pPr indent="-133350" lvl="1" marL="74295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a:t>
            </a:r>
            <a:r>
              <a:rPr b="0" i="0" lang="en-US" sz="2400" u="none" cap="none" strike="noStrike">
                <a:solidFill>
                  <a:schemeClr val="dk1"/>
                </a:solidFill>
                <a:latin typeface="Century Gothic"/>
                <a:ea typeface="Century Gothic"/>
                <a:cs typeface="Century Gothic"/>
                <a:sym typeface="Century Gothic"/>
              </a:rPr>
              <a:t>try-catch</a:t>
            </a:r>
            <a:r>
              <a:rPr b="0" i="0" lang="en-US" sz="2400" u="none" cap="none" strike="noStrike">
                <a:solidFill>
                  <a:schemeClr val="dk1"/>
                </a:solidFill>
                <a:latin typeface="Tahoma"/>
                <a:ea typeface="Tahoma"/>
                <a:cs typeface="Tahoma"/>
                <a:sym typeface="Tahoma"/>
              </a:rPr>
              <a:t> statement provides a mechanism for handling exceptions under program control without forcing the program to stop.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8" name="Shape 768"/>
        <p:cNvGrpSpPr/>
        <p:nvPr/>
      </p:nvGrpSpPr>
      <p:grpSpPr>
        <a:xfrm>
          <a:off x="0" y="0"/>
          <a:ext cx="0" cy="0"/>
          <a:chOff x="0" y="0"/>
          <a:chExt cx="0" cy="0"/>
        </a:xfrm>
      </p:grpSpPr>
      <p:sp>
        <p:nvSpPr>
          <p:cNvPr id="769" name="Google Shape;769;p101"/>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770" name="Google Shape;770;p101"/>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Opening and Closing a </a:t>
            </a:r>
            <a:r>
              <a:rPr b="0" i="0" lang="en-US" sz="2800" u="none">
                <a:solidFill>
                  <a:schemeClr val="dk1"/>
                </a:solidFill>
                <a:latin typeface="Century Gothic"/>
                <a:ea typeface="Century Gothic"/>
                <a:cs typeface="Century Gothic"/>
                <a:sym typeface="Century Gothic"/>
              </a:rPr>
              <a:t>FileInputStream</a:t>
            </a:r>
            <a:endParaRPr/>
          </a:p>
          <a:p>
            <a:pPr indent="-342900" lvl="0" marL="342900" marR="0" rtl="0" algn="l">
              <a:lnSpc>
                <a:spcPct val="100000"/>
              </a:lnSpc>
              <a:spcBef>
                <a:spcPts val="300"/>
              </a:spcBef>
              <a:spcAft>
                <a:spcPts val="0"/>
              </a:spcAft>
              <a:buClr>
                <a:schemeClr val="dk1"/>
              </a:buClr>
              <a:buSzPts val="1500"/>
              <a:buFont typeface="Tahoma"/>
              <a:buNone/>
            </a:pPr>
            <a:r>
              <a:t/>
            </a:r>
            <a:endParaRPr b="0" i="0" sz="1500" u="none">
              <a:solidFill>
                <a:schemeClr val="dk1"/>
              </a:solidFill>
              <a:latin typeface="Century Gothic"/>
              <a:ea typeface="Century Gothic"/>
              <a:cs typeface="Century Gothic"/>
              <a:sym typeface="Century Gothic"/>
            </a:endParaRPr>
          </a:p>
          <a:p>
            <a:pPr indent="-285750" lvl="1" marL="742950" marR="0" rtl="0" algn="l">
              <a:lnSpc>
                <a:spcPct val="100000"/>
              </a:lnSpc>
              <a:spcBef>
                <a:spcPts val="520"/>
              </a:spcBef>
              <a:spcAft>
                <a:spcPts val="0"/>
              </a:spcAft>
              <a:buClr>
                <a:schemeClr val="dk1"/>
              </a:buClr>
              <a:buSzPts val="2600"/>
              <a:buFont typeface="Tahoma"/>
              <a:buChar char="•"/>
            </a:pPr>
            <a:r>
              <a:rPr b="0" i="0" lang="en-US" sz="2600" u="none" cap="none" strike="noStrike">
                <a:solidFill>
                  <a:schemeClr val="dk1"/>
                </a:solidFill>
                <a:latin typeface="Tahoma"/>
                <a:ea typeface="Tahoma"/>
                <a:cs typeface="Tahoma"/>
                <a:sym typeface="Tahoma"/>
              </a:rPr>
              <a:t>The </a:t>
            </a:r>
            <a:r>
              <a:rPr b="0" i="0" lang="en-US" sz="2600" u="none" cap="none" strike="noStrike">
                <a:solidFill>
                  <a:schemeClr val="dk1"/>
                </a:solidFill>
                <a:latin typeface="Century Gothic"/>
                <a:ea typeface="Century Gothic"/>
                <a:cs typeface="Century Gothic"/>
                <a:sym typeface="Century Gothic"/>
              </a:rPr>
              <a:t>buttonClicked</a:t>
            </a:r>
            <a:r>
              <a:rPr b="0" i="0" lang="en-US" sz="2600" u="none" cap="none" strike="noStrike">
                <a:solidFill>
                  <a:schemeClr val="dk1"/>
                </a:solidFill>
                <a:latin typeface="Tahoma"/>
                <a:ea typeface="Tahoma"/>
                <a:cs typeface="Tahoma"/>
                <a:sym typeface="Tahoma"/>
              </a:rPr>
              <a:t> method in our previous example program:</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opens a file input stream on the user's file name</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passes the stream to a method for reading and processing the data</a:t>
            </a:r>
            <a:endParaRPr/>
          </a:p>
          <a:p>
            <a:pPr indent="-165100" lvl="2" marL="11430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closes the stream</a:t>
            </a:r>
            <a:r>
              <a:rPr b="0" i="0" lang="en-US" sz="20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4" name="Shape 774"/>
        <p:cNvGrpSpPr/>
        <p:nvPr/>
      </p:nvGrpSpPr>
      <p:grpSpPr>
        <a:xfrm>
          <a:off x="0" y="0"/>
          <a:ext cx="0" cy="0"/>
          <a:chOff x="0" y="0"/>
          <a:chExt cx="0" cy="0"/>
        </a:xfrm>
      </p:grpSpPr>
      <p:sp>
        <p:nvSpPr>
          <p:cNvPr id="775" name="Google Shape;775;p102"/>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776" name="Google Shape;776;p102"/>
          <p:cNvSpPr txBox="1"/>
          <p:nvPr>
            <p:ph idx="1" type="body"/>
          </p:nvPr>
        </p:nvSpPr>
        <p:spPr>
          <a:xfrm>
            <a:off x="609600" y="1676400"/>
            <a:ext cx="78486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Code embedded in a </a:t>
            </a:r>
            <a:r>
              <a:rPr b="0" i="0" lang="en-US" sz="2400" u="none" cap="none" strike="noStrike">
                <a:solidFill>
                  <a:schemeClr val="dk1"/>
                </a:solidFill>
                <a:latin typeface="Century Gothic"/>
                <a:ea typeface="Century Gothic"/>
                <a:cs typeface="Century Gothic"/>
                <a:sym typeface="Century Gothic"/>
              </a:rPr>
              <a:t>try-catch</a:t>
            </a:r>
            <a:r>
              <a:rPr b="0" i="0" lang="en-US" sz="2400" u="none" cap="none" strike="noStrike">
                <a:solidFill>
                  <a:schemeClr val="dk1"/>
                </a:solidFill>
                <a:latin typeface="Tahoma"/>
                <a:ea typeface="Tahoma"/>
                <a:cs typeface="Tahoma"/>
                <a:sym typeface="Tahoma"/>
              </a:rPr>
              <a:t> statement consists of two parts:</a:t>
            </a:r>
            <a:endParaRPr/>
          </a:p>
          <a:p>
            <a:pPr indent="-222250" lvl="1" marL="74295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40"/>
              </a:spcBef>
              <a:spcAft>
                <a:spcPts val="0"/>
              </a:spcAft>
              <a:buClr>
                <a:schemeClr val="hlink"/>
              </a:buClr>
              <a:buSzPts val="2090"/>
              <a:buFont typeface="Noto Sans Symbols"/>
              <a:buAutoNum type="arabicPeriod"/>
            </a:pPr>
            <a:r>
              <a:rPr b="0" i="0" lang="en-US" sz="2200" u="none" cap="none" strike="noStrike">
                <a:solidFill>
                  <a:schemeClr val="dk1"/>
                </a:solidFill>
                <a:latin typeface="Tahoma"/>
                <a:ea typeface="Tahoma"/>
                <a:cs typeface="Tahoma"/>
                <a:sym typeface="Tahoma"/>
              </a:rPr>
              <a:t>A </a:t>
            </a:r>
            <a:r>
              <a:rPr b="0" i="0" lang="en-US" sz="2200" u="none" cap="none" strike="noStrike">
                <a:solidFill>
                  <a:schemeClr val="dk1"/>
                </a:solidFill>
                <a:latin typeface="Century Gothic"/>
                <a:ea typeface="Century Gothic"/>
                <a:cs typeface="Century Gothic"/>
                <a:sym typeface="Century Gothic"/>
              </a:rPr>
              <a:t>try</a:t>
            </a:r>
            <a:r>
              <a:rPr b="0" i="0" lang="en-US" sz="2200" u="none" cap="none" strike="noStrike">
                <a:solidFill>
                  <a:schemeClr val="dk1"/>
                </a:solidFill>
                <a:latin typeface="Tahoma"/>
                <a:ea typeface="Tahoma"/>
                <a:cs typeface="Tahoma"/>
                <a:sym typeface="Tahoma"/>
              </a:rPr>
              <a:t> clause:</a:t>
            </a:r>
            <a:r>
              <a:rPr b="0" i="0" lang="en-US" sz="2000" u="none" cap="none" strike="noStrike">
                <a:solidFill>
                  <a:schemeClr val="dk1"/>
                </a:solidFill>
                <a:latin typeface="Tahoma"/>
                <a:ea typeface="Tahoma"/>
                <a:cs typeface="Tahoma"/>
                <a:sym typeface="Tahoma"/>
              </a:rPr>
              <a:t> </a:t>
            </a:r>
            <a:endParaRPr/>
          </a:p>
          <a:p>
            <a:pPr indent="-228600" lvl="3" marL="160020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A block of code is included here. If a run-time error occurs in this block, Java throws an exception and control passes immediately to a catch clause.</a:t>
            </a:r>
            <a:endParaRPr/>
          </a:p>
          <a:p>
            <a:pPr indent="-165100" lvl="3" marL="16002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28600" lvl="2" marL="1143000" marR="0" rtl="0" algn="l">
              <a:lnSpc>
                <a:spcPct val="100000"/>
              </a:lnSpc>
              <a:spcBef>
                <a:spcPts val="440"/>
              </a:spcBef>
              <a:spcAft>
                <a:spcPts val="0"/>
              </a:spcAft>
              <a:buClr>
                <a:schemeClr val="hlink"/>
              </a:buClr>
              <a:buSzPts val="2090"/>
              <a:buFont typeface="Noto Sans Symbols"/>
              <a:buAutoNum type="arabicPeriod"/>
            </a:pPr>
            <a:r>
              <a:rPr b="0" i="0" lang="en-US" sz="2200" u="none" cap="none" strike="noStrike">
                <a:solidFill>
                  <a:schemeClr val="dk1"/>
                </a:solidFill>
                <a:latin typeface="Tahoma"/>
                <a:ea typeface="Tahoma"/>
                <a:cs typeface="Tahoma"/>
                <a:sym typeface="Tahoma"/>
              </a:rPr>
              <a:t>One or more </a:t>
            </a:r>
            <a:r>
              <a:rPr b="0" i="0" lang="en-US" sz="2200" u="none" cap="none" strike="noStrike">
                <a:solidFill>
                  <a:schemeClr val="dk1"/>
                </a:solidFill>
                <a:latin typeface="Century Gothic"/>
                <a:ea typeface="Century Gothic"/>
                <a:cs typeface="Century Gothic"/>
                <a:sym typeface="Century Gothic"/>
              </a:rPr>
              <a:t>catch</a:t>
            </a:r>
            <a:r>
              <a:rPr b="0" i="0" lang="en-US" sz="2200" u="none" cap="none" strike="noStrike">
                <a:solidFill>
                  <a:schemeClr val="dk1"/>
                </a:solidFill>
                <a:latin typeface="Tahoma"/>
                <a:ea typeface="Tahoma"/>
                <a:cs typeface="Tahoma"/>
                <a:sym typeface="Tahoma"/>
              </a:rPr>
              <a:t> clauses: </a:t>
            </a:r>
            <a:endParaRPr/>
          </a:p>
          <a:p>
            <a:pPr indent="-228600" lvl="3" marL="1600200" marR="0" rtl="0" algn="l">
              <a:lnSpc>
                <a:spcPct val="100000"/>
              </a:lnSpc>
              <a:spcBef>
                <a:spcPts val="360"/>
              </a:spcBef>
              <a:spcAft>
                <a:spcPts val="0"/>
              </a:spcAft>
              <a:buClr>
                <a:schemeClr val="dk1"/>
              </a:buClr>
              <a:buSzPts val="1800"/>
              <a:buFont typeface="Tahoma"/>
              <a:buChar char="•"/>
            </a:pPr>
            <a:r>
              <a:rPr b="0" i="0" lang="en-US" sz="1800" u="none" cap="none" strike="noStrike">
                <a:solidFill>
                  <a:schemeClr val="dk1"/>
                </a:solidFill>
                <a:latin typeface="Tahoma"/>
                <a:ea typeface="Tahoma"/>
                <a:cs typeface="Tahoma"/>
                <a:sym typeface="Tahoma"/>
              </a:rPr>
              <a:t>Each catch clause is qualified by a particular kind of exception that might be thrown in the try statement. </a:t>
            </a:r>
            <a:endParaRPr/>
          </a:p>
          <a:p>
            <a:pPr indent="-165100" lvl="3" marL="1600200" marR="0" rtl="0" algn="l">
              <a:lnSpc>
                <a:spcPct val="100000"/>
              </a:lnSpc>
              <a:spcBef>
                <a:spcPts val="200"/>
              </a:spcBef>
              <a:spcAft>
                <a:spcPts val="0"/>
              </a:spcAft>
              <a:buClr>
                <a:schemeClr val="dk1"/>
              </a:buClr>
              <a:buSzPts val="1000"/>
              <a:buFont typeface="Tahoma"/>
              <a:buNone/>
            </a:pPr>
            <a:r>
              <a:t/>
            </a:r>
            <a:endParaRPr b="0" i="0" sz="10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code for opening and closing a file stream is always embedded in a </a:t>
            </a:r>
            <a:r>
              <a:rPr b="0" i="0" lang="en-US" sz="2400" u="none" cap="none" strike="noStrike">
                <a:solidFill>
                  <a:schemeClr val="dk1"/>
                </a:solidFill>
                <a:latin typeface="Century Gothic"/>
                <a:ea typeface="Century Gothic"/>
                <a:cs typeface="Century Gothic"/>
                <a:sym typeface="Century Gothic"/>
              </a:rPr>
              <a:t>try-catch</a:t>
            </a:r>
            <a:r>
              <a:rPr b="0" i="0" lang="en-US" sz="2400" u="none" cap="none" strike="noStrike">
                <a:solidFill>
                  <a:schemeClr val="dk1"/>
                </a:solidFill>
                <a:latin typeface="Tahoma"/>
                <a:ea typeface="Tahoma"/>
                <a:cs typeface="Tahoma"/>
                <a:sym typeface="Tahoma"/>
              </a:rPr>
              <a:t> statement; otherwise, there is a compile-time error.</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0" name="Shape 780"/>
        <p:cNvGrpSpPr/>
        <p:nvPr/>
      </p:nvGrpSpPr>
      <p:grpSpPr>
        <a:xfrm>
          <a:off x="0" y="0"/>
          <a:ext cx="0" cy="0"/>
          <a:chOff x="0" y="0"/>
          <a:chExt cx="0" cy="0"/>
        </a:xfrm>
      </p:grpSpPr>
      <p:sp>
        <p:nvSpPr>
          <p:cNvPr id="781" name="Google Shape;781;p103"/>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782" name="Google Shape;782;p103"/>
          <p:cNvSpPr txBox="1"/>
          <p:nvPr>
            <p:ph idx="1" type="body"/>
          </p:nvPr>
        </p:nvSpPr>
        <p:spPr>
          <a:xfrm>
            <a:off x="685800" y="1676400"/>
            <a:ext cx="79248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Reading Data from a Text File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After a file input stream has been successfully opened, we can read data from it.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 </a:t>
            </a:r>
            <a:r>
              <a:rPr b="1" i="1" lang="en-US" sz="2400" u="none" cap="none" strike="noStrike">
                <a:solidFill>
                  <a:schemeClr val="dk1"/>
                </a:solidFill>
                <a:latin typeface="Tahoma"/>
                <a:ea typeface="Tahoma"/>
                <a:cs typeface="Tahoma"/>
                <a:sym typeface="Tahoma"/>
              </a:rPr>
              <a:t>text file</a:t>
            </a:r>
            <a:r>
              <a:rPr b="0" i="0" lang="en-US" sz="2400" u="none" cap="none" strike="noStrike">
                <a:solidFill>
                  <a:schemeClr val="dk1"/>
                </a:solidFill>
                <a:latin typeface="Tahoma"/>
                <a:ea typeface="Tahoma"/>
                <a:cs typeface="Tahoma"/>
                <a:sym typeface="Tahoma"/>
              </a:rPr>
              <a:t> is one that contains nothing but characters.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Java provides several ways to read characters from a file:</a:t>
            </a:r>
            <a:endParaRPr/>
          </a:p>
          <a:p>
            <a:pPr indent="-228600" lvl="2" marL="114300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one character at a time, using the class </a:t>
            </a:r>
            <a:r>
              <a:rPr b="0" i="0" lang="en-US" sz="2000" u="none" cap="none" strike="noStrike">
                <a:solidFill>
                  <a:schemeClr val="dk1"/>
                </a:solidFill>
                <a:latin typeface="Century Gothic"/>
                <a:ea typeface="Century Gothic"/>
                <a:cs typeface="Century Gothic"/>
                <a:sym typeface="Century Gothic"/>
              </a:rPr>
              <a:t>InputStreamReader</a:t>
            </a:r>
            <a:endParaRPr/>
          </a:p>
          <a:p>
            <a:pPr indent="-228600" lvl="2" marL="114300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one line at a time, using the class </a:t>
            </a:r>
            <a:r>
              <a:rPr b="0" i="0" lang="en-US" sz="2000" u="none" cap="none" strike="noStrike">
                <a:solidFill>
                  <a:schemeClr val="dk1"/>
                </a:solidFill>
                <a:latin typeface="Century Gothic"/>
                <a:ea typeface="Century Gothic"/>
                <a:cs typeface="Century Gothic"/>
                <a:sym typeface="Century Gothic"/>
              </a:rPr>
              <a:t>BufferedReader</a:t>
            </a:r>
            <a:endParaRPr/>
          </a:p>
          <a:p>
            <a:pPr indent="-228600" lvl="2" marL="114300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one word at a time, using the class </a:t>
            </a:r>
            <a:r>
              <a:rPr b="0" i="0" lang="en-US" sz="2000" u="none" cap="none" strike="noStrike">
                <a:solidFill>
                  <a:schemeClr val="dk1"/>
                </a:solidFill>
                <a:latin typeface="Century Gothic"/>
                <a:ea typeface="Century Gothic"/>
                <a:cs typeface="Century Gothic"/>
                <a:sym typeface="Century Gothic"/>
              </a:rPr>
              <a:t>StreamTokenizer</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utilize the desired type of input, the Java programmer uses the appropriate class and methods. </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6" name="Shape 786"/>
        <p:cNvGrpSpPr/>
        <p:nvPr/>
      </p:nvGrpSpPr>
      <p:grpSpPr>
        <a:xfrm>
          <a:off x="0" y="0"/>
          <a:ext cx="0" cy="0"/>
          <a:chOff x="0" y="0"/>
          <a:chExt cx="0" cy="0"/>
        </a:xfrm>
      </p:grpSpPr>
      <p:sp>
        <p:nvSpPr>
          <p:cNvPr id="787" name="Google Shape;787;p104"/>
          <p:cNvSpPr txBox="1"/>
          <p:nvPr>
            <p:ph type="title"/>
          </p:nvPr>
        </p:nvSpPr>
        <p:spPr>
          <a:xfrm>
            <a:off x="609600" y="685800"/>
            <a:ext cx="7772400" cy="762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600"/>
              <a:buFont typeface="Tahoma"/>
              <a:buNone/>
            </a:pPr>
            <a:r>
              <a:rPr b="1" i="0" lang="en-US" sz="3600" u="none">
                <a:solidFill>
                  <a:schemeClr val="dk2"/>
                </a:solidFill>
                <a:latin typeface="Tahoma"/>
                <a:ea typeface="Tahoma"/>
                <a:cs typeface="Tahoma"/>
                <a:sym typeface="Tahoma"/>
              </a:rPr>
              <a:t>20.2  File Input</a:t>
            </a:r>
            <a:endParaRPr/>
          </a:p>
        </p:txBody>
      </p:sp>
      <p:sp>
        <p:nvSpPr>
          <p:cNvPr id="788" name="Google Shape;788;p104"/>
          <p:cNvSpPr txBox="1"/>
          <p:nvPr>
            <p:ph idx="1" type="body"/>
          </p:nvPr>
        </p:nvSpPr>
        <p:spPr>
          <a:xfrm>
            <a:off x="685800" y="1828800"/>
            <a:ext cx="79248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None/>
            </a:pPr>
            <a:r>
              <a:rPr b="0" i="0" lang="en-US" sz="2800" u="none">
                <a:solidFill>
                  <a:schemeClr val="dk1"/>
                </a:solidFill>
                <a:latin typeface="Tahoma"/>
                <a:ea typeface="Tahoma"/>
                <a:cs typeface="Tahoma"/>
                <a:sym typeface="Tahoma"/>
              </a:rPr>
              <a:t>Reading Data One Character at a Time</a:t>
            </a:r>
            <a:endParaRPr/>
          </a:p>
          <a:p>
            <a:pPr indent="-342900" lvl="0" marL="342900" marR="0" rtl="0" algn="l">
              <a:lnSpc>
                <a:spcPct val="100000"/>
              </a:lnSpc>
              <a:spcBef>
                <a:spcPts val="560"/>
              </a:spcBef>
              <a:spcAft>
                <a:spcPts val="0"/>
              </a:spcAft>
              <a:buClr>
                <a:schemeClr val="dk1"/>
              </a:buClr>
              <a:buSzPts val="2800"/>
              <a:buFont typeface="Tahoma"/>
              <a:buNone/>
            </a:pPr>
            <a:r>
              <a:t/>
            </a:r>
            <a:endParaRPr b="0" i="0" sz="2800" u="non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The following code segment shows how the method </a:t>
            </a:r>
            <a:r>
              <a:rPr b="0" i="0" lang="en-US" sz="2400" u="none" cap="none" strike="noStrike">
                <a:solidFill>
                  <a:schemeClr val="dk1"/>
                </a:solidFill>
                <a:latin typeface="Century Gothic"/>
                <a:ea typeface="Century Gothic"/>
                <a:cs typeface="Century Gothic"/>
                <a:sym typeface="Century Gothic"/>
              </a:rPr>
              <a:t>readAndProcessData</a:t>
            </a:r>
            <a:r>
              <a:rPr b="0" i="0" lang="en-US" sz="2400" u="none" cap="none" strike="noStrike">
                <a:solidFill>
                  <a:schemeClr val="dk1"/>
                </a:solidFill>
                <a:latin typeface="Tahoma"/>
                <a:ea typeface="Tahoma"/>
                <a:cs typeface="Tahoma"/>
                <a:sym typeface="Tahoma"/>
              </a:rPr>
              <a:t> is coded to read text from a file one character at a time:</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print">
  <a:themeElements>
    <a:clrScheme name="Blueprint">
      <a:dk1>
        <a:srgbClr val="40458C"/>
      </a:dk1>
      <a:lt1>
        <a:srgbClr val="FFFFFF"/>
      </a:lt1>
      <a:dk2>
        <a:srgbClr val="660066"/>
      </a:dk2>
      <a:lt2>
        <a:srgbClr val="B7C1EB"/>
      </a:lt2>
      <a:accent1>
        <a:srgbClr val="ECD882"/>
      </a:accent1>
      <a:accent2>
        <a:srgbClr val="B2B2B2"/>
      </a:accent2>
      <a:accent3>
        <a:srgbClr val="FFFFFF"/>
      </a:accent3>
      <a:accent4>
        <a:srgbClr val="ECD882"/>
      </a:accent4>
      <a:accent5>
        <a:srgbClr val="B2B2B2"/>
      </a:accent5>
      <a:accent6>
        <a:srgbClr val="FFFFFF"/>
      </a:accent6>
      <a:hlink>
        <a:srgbClr val="6F89F7"/>
      </a:hlink>
      <a:folHlink>
        <a:srgbClr val="CFDB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