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embeddedFontLst>
    <p:embeddedFont>
      <p:font typeface="Tahoma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ahoma-bold.fntdata"/><Relationship Id="rId30" Type="http://schemas.openxmlformats.org/officeDocument/2006/relationships/font" Target="fonts/Tahom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9" name="Google Shape;79;p2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0" name="Google Shape;80;p2"/>
              <p:cNvSpPr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1" name="Google Shape;81;p2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82" name="Google Shape;82;p2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3" name="Google Shape;83;p2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4" name="Google Shape;84;p2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5" name="Google Shape;85;p2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6" name="Google Shape;86;p2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7" name="Google Shape;87;p2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8" name="Google Shape;88;p2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9" name="Google Shape;89;p2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0" name="Google Shape;90;p2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1" name="Google Shape;91;p2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2" name="Google Shape;92;p2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3" name="Google Shape;93;p2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4" name="Google Shape;94;p2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5" name="Google Shape;95;p2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6" name="Google Shape;96;p2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7" name="Google Shape;97;p2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8" name="Google Shape;98;p2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9" name="Google Shape;99;p2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0" name="Google Shape;100;p2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1" name="Google Shape;101;p2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2" name="Google Shape;102;p2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3" name="Google Shape;103;p2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4" name="Google Shape;104;p2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5" name="Google Shape;105;p2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6" name="Google Shape;106;p2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7" name="Google Shape;107;p2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8" name="Google Shape;108;p2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9" name="Google Shape;109;p2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0" name="Google Shape;110;p2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1" name="Google Shape;111;p2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2" name="Google Shape;112;p2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3" name="Google Shape;113;p2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4" name="Google Shape;114;p2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5" name="Google Shape;115;p2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6" name="Google Shape;116;p2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7" name="Google Shape;117;p2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8" name="Google Shape;118;p2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9" name="Google Shape;119;p2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0" name="Google Shape;120;p2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1" name="Google Shape;121;p2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2" name="Google Shape;122;p2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3" name="Google Shape;123;p2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4" name="Google Shape;124;p2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5" name="Google Shape;125;p2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6" name="Google Shape;126;p2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7" name="Google Shape;127;p2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8" name="Google Shape;128;p2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9" name="Google Shape;129;p2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0" name="Google Shape;130;p2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1" name="Google Shape;131;p2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2" name="Google Shape;132;p2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133" name="Google Shape;133;p2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34" name="Google Shape;134;p2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135" name="Google Shape;135;p2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36" name="Google Shape;136;p2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37" name="Google Shape;137;p2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38" name="Google Shape;138;p2"/>
              <p:cNvCxnSpPr/>
              <p:nvPr/>
            </p:nvCxnSpPr>
            <p:spPr>
              <a:xfrm flipH="1" rot="-5400000">
                <a:off x="425" y="860"/>
                <a:ext cx="156" cy="157"/>
              </a:xfrm>
              <a:prstGeom prst="curvedConnector2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39" name="Google Shape;139;p2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140" name="Google Shape;140;p2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1" name="Google Shape;141;p2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2" name="Google Shape;142;p2"/>
              <p:cNvCxnSpPr/>
              <p:nvPr/>
            </p:nvCxnSpPr>
            <p:spPr>
              <a:xfrm rot="5400000">
                <a:off x="5096" y="3346"/>
                <a:ext cx="156" cy="157"/>
              </a:xfrm>
              <a:prstGeom prst="curvedConnector2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sp>
        <p:nvSpPr>
          <p:cNvPr id="143" name="Google Shape;143;p2"/>
          <p:cNvSpPr txBox="1"/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Rectangle: Click to edit Master text styles &#10;Second level &#10;Third level &#10;Fourth level &#10;Fifth level" id="144" name="Google Shape;144;p2"/>
          <p:cNvSpPr txBox="1"/>
          <p:nvPr>
            <p:ph idx="1" type="subTitle"/>
          </p:nvPr>
        </p:nvSpPr>
        <p:spPr>
          <a:xfrm>
            <a:off x="990600" y="3309937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2" name="Google Shape;12;p1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3" name="Google Shape;13;p1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14" name="Google Shape;14;p1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5" name="Google Shape;15;p1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6" name="Google Shape;16;p1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7" name="Google Shape;17;p1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8" name="Google Shape;18;p1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9" name="Google Shape;19;p1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0" name="Google Shape;20;p1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1" name="Google Shape;21;p1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2" name="Google Shape;22;p1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3" name="Google Shape;23;p1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4" name="Google Shape;24;p1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5" name="Google Shape;25;p1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6" name="Google Shape;26;p1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7" name="Google Shape;27;p1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8" name="Google Shape;28;p1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9" name="Google Shape;29;p1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0" name="Google Shape;30;p1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1" name="Google Shape;31;p1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2" name="Google Shape;32;p1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3" name="Google Shape;33;p1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4" name="Google Shape;34;p1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5" name="Google Shape;35;p1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6" name="Google Shape;36;p1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37" name="Google Shape;37;p1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8" name="Google Shape;38;p1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9" name="Google Shape;39;p1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0" name="Google Shape;40;p1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1" name="Google Shape;41;p1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2" name="Google Shape;42;p1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3" name="Google Shape;43;p1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4" name="Google Shape;44;p1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5" name="Google Shape;45;p1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6" name="Google Shape;46;p1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7" name="Google Shape;47;p1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8" name="Google Shape;48;p1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9" name="Google Shape;49;p1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0" name="Google Shape;50;p1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1" name="Google Shape;51;p1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2" name="Google Shape;52;p1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" name="Google Shape;53;p1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4" name="Google Shape;54;p1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5" name="Google Shape;55;p1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6" name="Google Shape;56;p1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7" name="Google Shape;57;p1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8" name="Google Shape;58;p1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9" name="Google Shape;59;p1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0" name="Google Shape;60;p1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1" name="Google Shape;61;p1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2" name="Google Shape;62;p1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3" name="Google Shape;63;p1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4" name="Google Shape;64;p1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5" name="Google Shape;65;p1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66" name="Google Shape;66;p1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7" name="Google Shape;67;p1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68" name="Google Shape;68;p1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69" name="Google Shape;69;p1"/>
              <p:cNvCxnSpPr/>
              <p:nvPr/>
            </p:nvCxnSpPr>
            <p:spPr>
              <a:xfrm rot="10800000">
                <a:off x="96" y="1037"/>
                <a:ext cx="22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0" name="Google Shape;70;p1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p1"/>
              <p:cNvCxnSpPr/>
              <p:nvPr/>
            </p:nvCxnSpPr>
            <p:spPr>
              <a:xfrm flipH="1">
                <a:off x="217" y="916"/>
                <a:ext cx="239" cy="239"/>
              </a:xfrm>
              <a:prstGeom prst="curvedConnector2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sp>
        <p:nvSpPr>
          <p:cNvPr id="72" name="Google Shape;72;p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73" name="Google Shape;73;p1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4" name="Google Shape;74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18.png"/><Relationship Id="rId6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17.png"/><Relationship Id="rId6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/>
          <p:nvPr>
            <p:ph type="ctrTitle"/>
          </p:nvPr>
        </p:nvSpPr>
        <p:spPr>
          <a:xfrm>
            <a:off x="914400" y="1143000"/>
            <a:ext cx="7678737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Truth or Consequences</a:t>
            </a: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 Discussion of Java’s Memory Model</a:t>
            </a:r>
            <a:endParaRPr/>
          </a:p>
        </p:txBody>
      </p:sp>
      <p:sp>
        <p:nvSpPr>
          <p:cNvPr id="172" name="Google Shape;172;p7"/>
          <p:cNvSpPr txBox="1"/>
          <p:nvPr>
            <p:ph idx="1" type="subTitle"/>
          </p:nvPr>
        </p:nvSpPr>
        <p:spPr>
          <a:xfrm>
            <a:off x="1676400" y="3309937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Steven K. Andrianoff, Joe Kmoch, and David B. Levine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260" name="Google Shape;260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1" name="Google Shape;261;p16"/>
          <p:cNvSpPr txBox="1"/>
          <p:nvPr>
            <p:ph type="title"/>
          </p:nvPr>
        </p:nvSpPr>
        <p:spPr>
          <a:xfrm>
            <a:off x="0" y="457200"/>
            <a:ext cx="9144000" cy="608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Equality </a:t>
            </a:r>
            <a:r>
              <a:rPr b="0" i="0" lang="en-US" sz="4400" u="non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in Java</a:t>
            </a:r>
            <a:endParaRPr/>
          </a:p>
        </p:txBody>
      </p:sp>
      <p:sp>
        <p:nvSpPr>
          <p:cNvPr id="262" name="Google Shape;262;p16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Java supports two kinds of equality</a:t>
            </a:r>
            <a:endParaRPr/>
          </a:p>
          <a:p>
            <a:pPr indent="-165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Equality of identity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two references refer to the same object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is the meaning of the == operator</a:t>
            </a:r>
            <a:endParaRPr/>
          </a:p>
          <a:p>
            <a:pPr indent="-165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Equality of content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(equivalence) – two references refer to object(s) with the same content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is the purpose of the equals() method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268" name="Google Shape;268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9" name="Google Shape;269;p17"/>
          <p:cNvSpPr txBox="1"/>
          <p:nvPr>
            <p:ph type="title"/>
          </p:nvPr>
        </p:nvSpPr>
        <p:spPr>
          <a:xfrm>
            <a:off x="533400" y="685800"/>
            <a:ext cx="7772400" cy="608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On Names</a:t>
            </a:r>
            <a:endParaRPr/>
          </a:p>
        </p:txBody>
      </p:sp>
      <p:sp>
        <p:nvSpPr>
          <p:cNvPr id="270" name="Google Shape;270;p17"/>
          <p:cNvSpPr txBox="1"/>
          <p:nvPr/>
        </p:nvSpPr>
        <p:spPr>
          <a:xfrm>
            <a:off x="914400" y="1524000"/>
            <a:ext cx="7391400" cy="531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“The name of the song is called "HADDOCKS' EYES."'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`Oh, that's the name of the song, is it?' Alice said, trying to feel interested.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`No, you don't understand,' the Knight said, looking a little vexed. `That's what the name is CALLED. The name really IS "THE AGED AGED MAN."'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`Then I ought to have said "That's what the SONG is called"?' Alice corrected herself.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`No, you oughtn't: that's quite another thing! The SONG is called "WAYS AND MEANS": but that's only what it's CALLED, you know!'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`Well, what IS the song, then?' said Alice, who was by this time completely bewildered.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`I was coming to that,' the Knight said. `The song really IS "A-SITTING ON A GATE": and the tune's my own invention.‘”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Lewis Carroll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</a:t>
            </a:r>
            <a:r>
              <a:rPr b="0" i="0" lang="en-US" sz="1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Through the Looking Glass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Chapter 8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276" name="Google Shape;276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pSp>
        <p:nvGrpSpPr>
          <p:cNvPr id="277" name="Google Shape;277;p18"/>
          <p:cNvGrpSpPr/>
          <p:nvPr/>
        </p:nvGrpSpPr>
        <p:grpSpPr>
          <a:xfrm>
            <a:off x="4648200" y="1905000"/>
            <a:ext cx="4114800" cy="3695700"/>
            <a:chOff x="3168" y="1992"/>
            <a:chExt cx="2592" cy="2328"/>
          </a:xfrm>
        </p:grpSpPr>
        <p:sp>
          <p:nvSpPr>
            <p:cNvPr id="278" name="Google Shape;278;p18"/>
            <p:cNvSpPr txBox="1"/>
            <p:nvPr/>
          </p:nvSpPr>
          <p:spPr>
            <a:xfrm>
              <a:off x="3216" y="4032"/>
              <a:ext cx="249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Before invocation</a:t>
              </a:r>
              <a:endParaRPr/>
            </a:p>
          </p:txBody>
        </p:sp>
        <p:pic>
          <p:nvPicPr>
            <p:cNvPr id="279" name="Google Shape;279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68" y="1992"/>
              <a:ext cx="2592" cy="18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0" name="Google Shape;280;p18"/>
          <p:cNvGrpSpPr/>
          <p:nvPr/>
        </p:nvGrpSpPr>
        <p:grpSpPr>
          <a:xfrm>
            <a:off x="4648200" y="1905000"/>
            <a:ext cx="4114800" cy="3695700"/>
            <a:chOff x="0" y="2112"/>
            <a:chExt cx="2592" cy="2328"/>
          </a:xfrm>
        </p:grpSpPr>
        <p:sp>
          <p:nvSpPr>
            <p:cNvPr id="281" name="Google Shape;281;p18"/>
            <p:cNvSpPr txBox="1"/>
            <p:nvPr/>
          </p:nvSpPr>
          <p:spPr>
            <a:xfrm>
              <a:off x="48" y="4152"/>
              <a:ext cx="249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At beginning of invocation</a:t>
              </a:r>
              <a:endParaRPr/>
            </a:p>
          </p:txBody>
        </p:sp>
        <p:pic>
          <p:nvPicPr>
            <p:cNvPr id="282" name="Google Shape;282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12"/>
              <a:ext cx="2592" cy="18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3" name="Google Shape;283;p18"/>
          <p:cNvSpPr txBox="1"/>
          <p:nvPr>
            <p:ph idx="4294967295"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“Swapping” Object References</a:t>
            </a: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                 swap(x,y)</a:t>
            </a:r>
            <a:endParaRPr/>
          </a:p>
        </p:txBody>
      </p:sp>
      <p:sp>
        <p:nvSpPr>
          <p:cNvPr id="284" name="Google Shape;284;p18"/>
          <p:cNvSpPr txBox="1"/>
          <p:nvPr>
            <p:ph idx="4294967295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 void swap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(Object a, Object b)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Object temp = a;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a = b;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b = temp;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grpSp>
        <p:nvGrpSpPr>
          <p:cNvPr id="285" name="Google Shape;285;p18"/>
          <p:cNvGrpSpPr/>
          <p:nvPr/>
        </p:nvGrpSpPr>
        <p:grpSpPr>
          <a:xfrm>
            <a:off x="4648200" y="1905000"/>
            <a:ext cx="4114800" cy="3733800"/>
            <a:chOff x="2928" y="1200"/>
            <a:chExt cx="2592" cy="2352"/>
          </a:xfrm>
        </p:grpSpPr>
        <p:sp>
          <p:nvSpPr>
            <p:cNvPr id="286" name="Google Shape;286;p18"/>
            <p:cNvSpPr txBox="1"/>
            <p:nvPr/>
          </p:nvSpPr>
          <p:spPr>
            <a:xfrm>
              <a:off x="2976" y="3264"/>
              <a:ext cx="249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At end of invocation</a:t>
              </a:r>
              <a:endParaRPr/>
            </a:p>
          </p:txBody>
        </p:sp>
        <p:pic>
          <p:nvPicPr>
            <p:cNvPr id="287" name="Google Shape;287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28" y="1200"/>
              <a:ext cx="2592" cy="18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8" name="Google Shape;288;p18"/>
          <p:cNvGrpSpPr/>
          <p:nvPr/>
        </p:nvGrpSpPr>
        <p:grpSpPr>
          <a:xfrm>
            <a:off x="4648200" y="1905000"/>
            <a:ext cx="4114800" cy="3733800"/>
            <a:chOff x="2976" y="-960"/>
            <a:chExt cx="2592" cy="2352"/>
          </a:xfrm>
        </p:grpSpPr>
        <p:sp>
          <p:nvSpPr>
            <p:cNvPr id="289" name="Google Shape;289;p18"/>
            <p:cNvSpPr txBox="1"/>
            <p:nvPr/>
          </p:nvSpPr>
          <p:spPr>
            <a:xfrm>
              <a:off x="3024" y="1104"/>
              <a:ext cx="249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After invocation</a:t>
              </a:r>
              <a:endParaRPr/>
            </a:p>
          </p:txBody>
        </p:sp>
        <p:pic>
          <p:nvPicPr>
            <p:cNvPr id="290" name="Google Shape;290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76" y="-960"/>
              <a:ext cx="2592" cy="189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296" name="Google Shape;296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pSp>
        <p:nvGrpSpPr>
          <p:cNvPr id="297" name="Google Shape;297;p19"/>
          <p:cNvGrpSpPr/>
          <p:nvPr/>
        </p:nvGrpSpPr>
        <p:grpSpPr>
          <a:xfrm>
            <a:off x="4800600" y="1828800"/>
            <a:ext cx="4114800" cy="3771900"/>
            <a:chOff x="3168" y="1944"/>
            <a:chExt cx="2592" cy="2376"/>
          </a:xfrm>
        </p:grpSpPr>
        <p:sp>
          <p:nvSpPr>
            <p:cNvPr id="298" name="Google Shape;298;p19"/>
            <p:cNvSpPr txBox="1"/>
            <p:nvPr/>
          </p:nvSpPr>
          <p:spPr>
            <a:xfrm>
              <a:off x="3216" y="4032"/>
              <a:ext cx="249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Before invocation</a:t>
              </a:r>
              <a:endParaRPr/>
            </a:p>
          </p:txBody>
        </p:sp>
        <p:pic>
          <p:nvPicPr>
            <p:cNvPr id="299" name="Google Shape;299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68" y="1944"/>
              <a:ext cx="2592" cy="18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0" name="Google Shape;300;p19"/>
          <p:cNvSpPr txBox="1"/>
          <p:nvPr>
            <p:ph idx="4294967295"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“Swapping” Object Contents</a:t>
            </a: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                swap(x,y)</a:t>
            </a:r>
            <a:endParaRPr/>
          </a:p>
        </p:txBody>
      </p:sp>
      <p:sp>
        <p:nvSpPr>
          <p:cNvPr id="301" name="Google Shape;301;p19"/>
          <p:cNvSpPr txBox="1"/>
          <p:nvPr>
            <p:ph idx="4294967295" type="body"/>
          </p:nvPr>
        </p:nvSpPr>
        <p:spPr>
          <a:xfrm>
            <a:off x="838200" y="1905000"/>
            <a:ext cx="396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 void swap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(Object a, Object b)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…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a.setContents(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b.getContents());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…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grpSp>
        <p:nvGrpSpPr>
          <p:cNvPr id="302" name="Google Shape;302;p19"/>
          <p:cNvGrpSpPr/>
          <p:nvPr/>
        </p:nvGrpSpPr>
        <p:grpSpPr>
          <a:xfrm>
            <a:off x="4800600" y="1841500"/>
            <a:ext cx="4114800" cy="3721100"/>
            <a:chOff x="3024" y="1160"/>
            <a:chExt cx="2592" cy="2344"/>
          </a:xfrm>
        </p:grpSpPr>
        <p:sp>
          <p:nvSpPr>
            <p:cNvPr id="303" name="Google Shape;303;p19"/>
            <p:cNvSpPr txBox="1"/>
            <p:nvPr/>
          </p:nvSpPr>
          <p:spPr>
            <a:xfrm>
              <a:off x="3072" y="3216"/>
              <a:ext cx="249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At beginning of invocation</a:t>
              </a:r>
              <a:endParaRPr/>
            </a:p>
          </p:txBody>
        </p:sp>
        <p:pic>
          <p:nvPicPr>
            <p:cNvPr id="304" name="Google Shape;304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24" y="1160"/>
              <a:ext cx="2592" cy="18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5" name="Google Shape;305;p19"/>
          <p:cNvGrpSpPr/>
          <p:nvPr/>
        </p:nvGrpSpPr>
        <p:grpSpPr>
          <a:xfrm>
            <a:off x="4800600" y="1866900"/>
            <a:ext cx="4114800" cy="3771900"/>
            <a:chOff x="0" y="-624"/>
            <a:chExt cx="2592" cy="2376"/>
          </a:xfrm>
        </p:grpSpPr>
        <p:sp>
          <p:nvSpPr>
            <p:cNvPr id="306" name="Google Shape;306;p19"/>
            <p:cNvSpPr txBox="1"/>
            <p:nvPr/>
          </p:nvSpPr>
          <p:spPr>
            <a:xfrm>
              <a:off x="48" y="1464"/>
              <a:ext cx="249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After invocation</a:t>
              </a:r>
              <a:endParaRPr/>
            </a:p>
          </p:txBody>
        </p:sp>
        <p:pic>
          <p:nvPicPr>
            <p:cNvPr id="307" name="Google Shape;307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-624"/>
              <a:ext cx="2592" cy="18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8" name="Google Shape;308;p19"/>
          <p:cNvGrpSpPr/>
          <p:nvPr/>
        </p:nvGrpSpPr>
        <p:grpSpPr>
          <a:xfrm>
            <a:off x="4800600" y="1828800"/>
            <a:ext cx="4114800" cy="3733800"/>
            <a:chOff x="144" y="2112"/>
            <a:chExt cx="2592" cy="2352"/>
          </a:xfrm>
        </p:grpSpPr>
        <p:sp>
          <p:nvSpPr>
            <p:cNvPr id="309" name="Google Shape;309;p19"/>
            <p:cNvSpPr txBox="1"/>
            <p:nvPr/>
          </p:nvSpPr>
          <p:spPr>
            <a:xfrm>
              <a:off x="192" y="4176"/>
              <a:ext cx="249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At end of invocation</a:t>
              </a:r>
              <a:endParaRPr/>
            </a:p>
          </p:txBody>
        </p:sp>
        <p:pic>
          <p:nvPicPr>
            <p:cNvPr id="310" name="Google Shape;310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44" y="2112"/>
              <a:ext cx="2592" cy="189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316" name="Google Shape;316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7" name="Google Shape;317;p2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Parameter Passing </a:t>
            </a:r>
            <a:r>
              <a:rPr b="0" i="0" lang="en-US" sz="4400" u="non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in Java</a:t>
            </a:r>
            <a:endParaRPr/>
          </a:p>
        </p:txBody>
      </p:sp>
      <p:sp>
        <p:nvSpPr>
          <p:cNvPr id="318" name="Google Shape;318;p20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ALL Parameters in Java are passed by value!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This is easy to understand for primitive data types (see C++)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It is also easy to understand for objects IF you keep the model in mind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324" name="Google Shape;324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5" name="Google Shape;325;p2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On Casting</a:t>
            </a:r>
            <a:endParaRPr/>
          </a:p>
        </p:txBody>
      </p:sp>
      <p:sp>
        <p:nvSpPr>
          <p:cNvPr id="326" name="Google Shape;326;p21"/>
          <p:cNvSpPr txBox="1"/>
          <p:nvPr/>
        </p:nvSpPr>
        <p:spPr>
          <a:xfrm>
            <a:off x="762000" y="1676400"/>
            <a:ext cx="7696200" cy="2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95325" lvl="0" marL="6953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“The glorious gifts of the gods are not to be cast aside.”</a:t>
            </a:r>
            <a:endParaRPr/>
          </a:p>
          <a:p>
            <a:pPr indent="-695325" lvl="0" marL="6953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Homer</a:t>
            </a:r>
            <a:endParaRPr/>
          </a:p>
          <a:p>
            <a:pPr indent="-695325" lvl="0" marL="6953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r>
              <a:rPr b="0" i="0" lang="en-US" sz="32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Iliad</a:t>
            </a:r>
            <a:endParaRPr/>
          </a:p>
        </p:txBody>
      </p:sp>
      <p:sp>
        <p:nvSpPr>
          <p:cNvPr id="327" name="Google Shape;327;p21"/>
          <p:cNvSpPr txBox="1"/>
          <p:nvPr/>
        </p:nvSpPr>
        <p:spPr>
          <a:xfrm>
            <a:off x="838200" y="3886200"/>
            <a:ext cx="7696200" cy="2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“Education is the process of casting false pearls before real swine.”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Irwin Edman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	         Columbia University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333" name="Google Shape;333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4" name="Google Shape;334;p22"/>
          <p:cNvSpPr txBox="1"/>
          <p:nvPr>
            <p:ph type="title"/>
          </p:nvPr>
        </p:nvSpPr>
        <p:spPr>
          <a:xfrm>
            <a:off x="609600" y="3048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Casting About</a:t>
            </a:r>
            <a:endParaRPr/>
          </a:p>
        </p:txBody>
      </p:sp>
      <p:sp>
        <p:nvSpPr>
          <p:cNvPr id="335" name="Google Shape;335;p22"/>
          <p:cNvSpPr txBox="1"/>
          <p:nvPr/>
        </p:nvSpPr>
        <p:spPr>
          <a:xfrm>
            <a:off x="762000" y="1447800"/>
            <a:ext cx="7183437" cy="2544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ArrayList a = new ArrayList();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s = new String(“Hello”);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a.add(s);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 a.get(0).length() );</a:t>
            </a:r>
            <a:endParaRPr/>
          </a:p>
        </p:txBody>
      </p:sp>
      <p:sp>
        <p:nvSpPr>
          <p:cNvPr id="336" name="Google Shape;336;p22"/>
          <p:cNvSpPr txBox="1"/>
          <p:nvPr/>
        </p:nvSpPr>
        <p:spPr>
          <a:xfrm>
            <a:off x="762000" y="3505200"/>
            <a:ext cx="8915400" cy="5826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System.out.println(((String) a.get(0)).length() );</a:t>
            </a:r>
            <a:endParaRPr/>
          </a:p>
        </p:txBody>
      </p:sp>
      <p:sp>
        <p:nvSpPr>
          <p:cNvPr id="337" name="Google Shape;337;p22"/>
          <p:cNvSpPr txBox="1"/>
          <p:nvPr/>
        </p:nvSpPr>
        <p:spPr>
          <a:xfrm>
            <a:off x="762000" y="3505200"/>
            <a:ext cx="8915400" cy="13192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t = (String) a.get(0);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System.out.println(t.length() );</a:t>
            </a:r>
            <a:endParaRPr/>
          </a:p>
        </p:txBody>
      </p:sp>
      <p:sp>
        <p:nvSpPr>
          <p:cNvPr id="338" name="Google Shape;338;p22"/>
          <p:cNvSpPr txBox="1"/>
          <p:nvPr/>
        </p:nvSpPr>
        <p:spPr>
          <a:xfrm>
            <a:off x="1524000" y="5410200"/>
            <a:ext cx="38100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CLEARER STILL?</a:t>
            </a:r>
            <a:endParaRPr/>
          </a:p>
        </p:txBody>
      </p:sp>
      <p:grpSp>
        <p:nvGrpSpPr>
          <p:cNvPr id="339" name="Google Shape;339;p22"/>
          <p:cNvGrpSpPr/>
          <p:nvPr/>
        </p:nvGrpSpPr>
        <p:grpSpPr>
          <a:xfrm>
            <a:off x="1371600" y="4203700"/>
            <a:ext cx="6781800" cy="2354262"/>
            <a:chOff x="912" y="2592"/>
            <a:chExt cx="4272" cy="1483"/>
          </a:xfrm>
        </p:grpSpPr>
        <p:sp>
          <p:nvSpPr>
            <p:cNvPr id="340" name="Google Shape;340;p22"/>
            <p:cNvSpPr txBox="1"/>
            <p:nvPr/>
          </p:nvSpPr>
          <p:spPr>
            <a:xfrm>
              <a:off x="912" y="2976"/>
              <a:ext cx="4272" cy="1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C00"/>
                </a:buClr>
                <a:buSzPts val="3600"/>
                <a:buFont typeface="Tahoma"/>
                <a:buNone/>
              </a:pPr>
              <a:r>
                <a:rPr b="0" i="0" lang="en-US" sz="3600" u="none">
                  <a:solidFill>
                    <a:srgbClr val="FFCC00"/>
                  </a:solidFill>
                  <a:latin typeface="Tahoma"/>
                  <a:ea typeface="Tahoma"/>
                  <a:cs typeface="Tahoma"/>
                  <a:sym typeface="Tahoma"/>
                </a:rPr>
                <a:t>OK!</a:t>
              </a:r>
              <a:r>
                <a:rPr b="0" i="0" lang="en-US" sz="3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The value returned by get() is cast to a String – which does have a length() method!</a:t>
              </a:r>
              <a:endParaRPr/>
            </a:p>
          </p:txBody>
        </p:sp>
        <p:cxnSp>
          <p:nvCxnSpPr>
            <p:cNvPr id="341" name="Google Shape;341;p22"/>
            <p:cNvCxnSpPr/>
            <p:nvPr/>
          </p:nvCxnSpPr>
          <p:spPr>
            <a:xfrm flipH="1" rot="10800000">
              <a:off x="4320" y="2592"/>
              <a:ext cx="192" cy="576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42" name="Google Shape;342;p22"/>
          <p:cNvGrpSpPr/>
          <p:nvPr/>
        </p:nvGrpSpPr>
        <p:grpSpPr>
          <a:xfrm>
            <a:off x="1447800" y="4191000"/>
            <a:ext cx="6781800" cy="2278062"/>
            <a:chOff x="912" y="2640"/>
            <a:chExt cx="4272" cy="1435"/>
          </a:xfrm>
        </p:grpSpPr>
        <p:sp>
          <p:nvSpPr>
            <p:cNvPr id="343" name="Google Shape;343;p22"/>
            <p:cNvSpPr txBox="1"/>
            <p:nvPr/>
          </p:nvSpPr>
          <p:spPr>
            <a:xfrm>
              <a:off x="912" y="2976"/>
              <a:ext cx="4272" cy="1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C00"/>
                </a:buClr>
                <a:buSzPts val="3600"/>
                <a:buFont typeface="Tahoma"/>
                <a:buNone/>
              </a:pPr>
              <a:r>
                <a:rPr b="0" i="0" lang="en-US" sz="3600" u="none">
                  <a:solidFill>
                    <a:srgbClr val="FFCC00"/>
                  </a:solidFill>
                  <a:latin typeface="Tahoma"/>
                  <a:ea typeface="Tahoma"/>
                  <a:cs typeface="Tahoma"/>
                  <a:sym typeface="Tahoma"/>
                </a:rPr>
                <a:t>ERROR!</a:t>
              </a:r>
              <a:r>
                <a:rPr b="0" i="0" lang="en-US" sz="3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ArrayList’s get() returns an Object – which does not have a length() method!</a:t>
              </a:r>
              <a:endParaRPr/>
            </a:p>
          </p:txBody>
        </p:sp>
        <p:cxnSp>
          <p:nvCxnSpPr>
            <p:cNvPr id="344" name="Google Shape;344;p22"/>
            <p:cNvCxnSpPr/>
            <p:nvPr/>
          </p:nvCxnSpPr>
          <p:spPr>
            <a:xfrm rot="10800000">
              <a:off x="4032" y="2640"/>
              <a:ext cx="288" cy="528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350" name="Google Shape;350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1" name="Google Shape;351;p23"/>
          <p:cNvSpPr txBox="1"/>
          <p:nvPr>
            <p:ph type="title"/>
          </p:nvPr>
        </p:nvSpPr>
        <p:spPr>
          <a:xfrm>
            <a:off x="6096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Types </a:t>
            </a:r>
            <a:r>
              <a:rPr b="0" i="0" lang="en-US" sz="4400" u="non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in Java</a:t>
            </a:r>
            <a:endParaRPr/>
          </a:p>
        </p:txBody>
      </p:sp>
      <p:sp>
        <p:nvSpPr>
          <p:cNvPr id="352" name="Google Shape;352;p23"/>
          <p:cNvSpPr txBox="1"/>
          <p:nvPr>
            <p:ph idx="1" type="body"/>
          </p:nvPr>
        </p:nvSpPr>
        <p:spPr>
          <a:xfrm>
            <a:off x="609600" y="1447800"/>
            <a:ext cx="77724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Objects (of derived classes) have more than one type; in particular, they are instances of each class in the inheritance chain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descr="Rectangle: Click to edit Master text styles &#10;Second level &#10;Third level &#10;Fourth level &#10;Fifth level" id="353" name="Google Shape;353;p23"/>
          <p:cNvSpPr txBox="1"/>
          <p:nvPr/>
        </p:nvSpPr>
        <p:spPr>
          <a:xfrm>
            <a:off x="609600" y="35052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compiler will only permit method invocation if the (believed) type supports that invocation.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354" name="Google Shape;354;p23"/>
          <p:cNvSpPr txBox="1"/>
          <p:nvPr/>
        </p:nvSpPr>
        <p:spPr>
          <a:xfrm>
            <a:off x="609600" y="5029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Casting is a promise to the compiler that an object has a given type.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360" name="Google Shape;360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1" name="Google Shape;361;p2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On Keeping Your Head</a:t>
            </a:r>
            <a:endParaRPr/>
          </a:p>
        </p:txBody>
      </p:sp>
      <p:sp>
        <p:nvSpPr>
          <p:cNvPr id="362" name="Google Shape;362;p24"/>
          <p:cNvSpPr txBox="1"/>
          <p:nvPr/>
        </p:nvSpPr>
        <p:spPr>
          <a:xfrm>
            <a:off x="762000" y="1676400"/>
            <a:ext cx="7696200" cy="1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46137" lvl="0" marL="8461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“I'm going to memorize your name and throw my head away.”</a:t>
            </a:r>
            <a:endParaRPr/>
          </a:p>
          <a:p>
            <a:pPr indent="-846137" lvl="0" marL="846137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  Oscar Levant</a:t>
            </a:r>
            <a:endParaRPr/>
          </a:p>
        </p:txBody>
      </p:sp>
      <p:sp>
        <p:nvSpPr>
          <p:cNvPr id="363" name="Google Shape;363;p24"/>
          <p:cNvSpPr txBox="1"/>
          <p:nvPr/>
        </p:nvSpPr>
        <p:spPr>
          <a:xfrm>
            <a:off x="838200" y="3886200"/>
            <a:ext cx="7696200" cy="2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911225" lvl="0" marL="911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“I think that I shall never see a structure lovely as a tree.”</a:t>
            </a:r>
            <a:endParaRPr/>
          </a:p>
          <a:p>
            <a:pPr indent="-911225" lvl="0" marL="9112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AP T-shirt (Fran Trees, 1989)</a:t>
            </a:r>
            <a:endParaRPr/>
          </a:p>
          <a:p>
            <a:pPr indent="-911225" lvl="0" marL="9112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 inspired by Joyce Kilmer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369" name="Google Shape;369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0" name="Google Shape;370;p25"/>
          <p:cNvSpPr txBox="1"/>
          <p:nvPr/>
        </p:nvSpPr>
        <p:spPr>
          <a:xfrm>
            <a:off x="685800" y="1905000"/>
            <a:ext cx="3962400" cy="432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 void insert(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GroceryList list,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String food)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list = new GroceryList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(list, food);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1" name="Google Shape;371;p25"/>
          <p:cNvSpPr txBox="1"/>
          <p:nvPr/>
        </p:nvSpPr>
        <p:spPr>
          <a:xfrm>
            <a:off x="609600" y="304800"/>
            <a:ext cx="8229600" cy="1319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Adding to a list: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      insert(groceries,”eggs”);</a:t>
            </a:r>
            <a:endParaRPr/>
          </a:p>
        </p:txBody>
      </p:sp>
      <p:grpSp>
        <p:nvGrpSpPr>
          <p:cNvPr id="372" name="Google Shape;372;p25"/>
          <p:cNvGrpSpPr/>
          <p:nvPr/>
        </p:nvGrpSpPr>
        <p:grpSpPr>
          <a:xfrm>
            <a:off x="4572000" y="1828800"/>
            <a:ext cx="4191000" cy="3810000"/>
            <a:chOff x="2880" y="1152"/>
            <a:chExt cx="2640" cy="2400"/>
          </a:xfrm>
        </p:grpSpPr>
        <p:sp>
          <p:nvSpPr>
            <p:cNvPr id="373" name="Google Shape;373;p25"/>
            <p:cNvSpPr txBox="1"/>
            <p:nvPr/>
          </p:nvSpPr>
          <p:spPr>
            <a:xfrm>
              <a:off x="2880" y="3264"/>
              <a:ext cx="264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Before invocation</a:t>
              </a:r>
              <a:endParaRPr/>
            </a:p>
          </p:txBody>
        </p:sp>
        <p:pic>
          <p:nvPicPr>
            <p:cNvPr id="374" name="Google Shape;374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80" y="1152"/>
              <a:ext cx="2592" cy="18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5" name="Google Shape;375;p25"/>
          <p:cNvGrpSpPr/>
          <p:nvPr/>
        </p:nvGrpSpPr>
        <p:grpSpPr>
          <a:xfrm>
            <a:off x="4572000" y="1828800"/>
            <a:ext cx="4191000" cy="3810000"/>
            <a:chOff x="1008" y="2112"/>
            <a:chExt cx="2640" cy="2400"/>
          </a:xfrm>
        </p:grpSpPr>
        <p:sp>
          <p:nvSpPr>
            <p:cNvPr id="376" name="Google Shape;376;p25"/>
            <p:cNvSpPr txBox="1"/>
            <p:nvPr/>
          </p:nvSpPr>
          <p:spPr>
            <a:xfrm>
              <a:off x="1008" y="4224"/>
              <a:ext cx="264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At beginning of invocation</a:t>
              </a:r>
              <a:endParaRPr/>
            </a:p>
          </p:txBody>
        </p:sp>
        <p:pic>
          <p:nvPicPr>
            <p:cNvPr id="377" name="Google Shape;377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08" y="2112"/>
              <a:ext cx="2592" cy="18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8" name="Google Shape;378;p25"/>
          <p:cNvGrpSpPr/>
          <p:nvPr/>
        </p:nvGrpSpPr>
        <p:grpSpPr>
          <a:xfrm>
            <a:off x="4570412" y="1827212"/>
            <a:ext cx="4191000" cy="3810000"/>
            <a:chOff x="2880" y="1920"/>
            <a:chExt cx="2640" cy="2400"/>
          </a:xfrm>
        </p:grpSpPr>
        <p:sp>
          <p:nvSpPr>
            <p:cNvPr id="379" name="Google Shape;379;p25"/>
            <p:cNvSpPr txBox="1"/>
            <p:nvPr/>
          </p:nvSpPr>
          <p:spPr>
            <a:xfrm>
              <a:off x="2880" y="4032"/>
              <a:ext cx="264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At end of invocation</a:t>
              </a:r>
              <a:endParaRPr/>
            </a:p>
          </p:txBody>
        </p:sp>
        <p:pic>
          <p:nvPicPr>
            <p:cNvPr id="380" name="Google Shape;380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00" y="1920"/>
              <a:ext cx="2592" cy="18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1" name="Google Shape;381;p25"/>
          <p:cNvGrpSpPr/>
          <p:nvPr/>
        </p:nvGrpSpPr>
        <p:grpSpPr>
          <a:xfrm>
            <a:off x="4570412" y="1827212"/>
            <a:ext cx="4206875" cy="3771900"/>
            <a:chOff x="2870" y="1152"/>
            <a:chExt cx="2650" cy="2376"/>
          </a:xfrm>
        </p:grpSpPr>
        <p:sp>
          <p:nvSpPr>
            <p:cNvPr id="382" name="Google Shape;382;p25"/>
            <p:cNvSpPr txBox="1"/>
            <p:nvPr/>
          </p:nvSpPr>
          <p:spPr>
            <a:xfrm>
              <a:off x="2880" y="3240"/>
              <a:ext cx="264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After invocation</a:t>
              </a:r>
              <a:endParaRPr/>
            </a:p>
          </p:txBody>
        </p:sp>
        <p:pic>
          <p:nvPicPr>
            <p:cNvPr id="383" name="Google Shape;383;p2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870" y="1152"/>
              <a:ext cx="2592" cy="18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4" name="Google Shape;384;p25"/>
          <p:cNvGrpSpPr/>
          <p:nvPr/>
        </p:nvGrpSpPr>
        <p:grpSpPr>
          <a:xfrm>
            <a:off x="4570412" y="1827212"/>
            <a:ext cx="4191000" cy="3810000"/>
            <a:chOff x="0" y="1152"/>
            <a:chExt cx="2640" cy="2400"/>
          </a:xfrm>
        </p:grpSpPr>
        <p:sp>
          <p:nvSpPr>
            <p:cNvPr id="385" name="Google Shape;385;p25"/>
            <p:cNvSpPr txBox="1"/>
            <p:nvPr/>
          </p:nvSpPr>
          <p:spPr>
            <a:xfrm>
              <a:off x="0" y="3264"/>
              <a:ext cx="264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After garbage collection</a:t>
              </a:r>
              <a:endParaRPr/>
            </a:p>
          </p:txBody>
        </p:sp>
        <p:pic>
          <p:nvPicPr>
            <p:cNvPr id="386" name="Google Shape;386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8" y="1152"/>
              <a:ext cx="2592" cy="189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178" name="Google Shape;178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9" name="Google Shape;179;p8"/>
          <p:cNvSpPr txBox="1"/>
          <p:nvPr>
            <p:ph type="title"/>
          </p:nvPr>
        </p:nvSpPr>
        <p:spPr>
          <a:xfrm>
            <a:off x="609600" y="839787"/>
            <a:ext cx="7772400" cy="608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Motivation</a:t>
            </a:r>
            <a:endParaRPr/>
          </a:p>
        </p:txBody>
      </p:sp>
      <p:sp>
        <p:nvSpPr>
          <p:cNvPr id="180" name="Google Shape;180;p8"/>
          <p:cNvSpPr txBox="1"/>
          <p:nvPr>
            <p:ph idx="1" type="body"/>
          </p:nvPr>
        </p:nvSpPr>
        <p:spPr>
          <a:xfrm>
            <a:off x="762000" y="18288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Inspired by a talk at NECC, June, 2003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entitled “Java Gotchas” by Tom West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81" name="Google Shape;181;p8"/>
          <p:cNvSpPr txBox="1"/>
          <p:nvPr/>
        </p:nvSpPr>
        <p:spPr>
          <a:xfrm>
            <a:off x="762000" y="32766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Many of the “gotchas” were caused by a lack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of understanding of Java’s use of memory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82" name="Google Shape;182;p8"/>
          <p:cNvSpPr txBox="1"/>
          <p:nvPr/>
        </p:nvSpPr>
        <p:spPr>
          <a:xfrm>
            <a:off x="762000" y="457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This matched our experiences learning Java and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those of our students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392" name="Google Shape;392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3" name="Google Shape;393;p26"/>
          <p:cNvSpPr txBox="1"/>
          <p:nvPr/>
        </p:nvSpPr>
        <p:spPr>
          <a:xfrm>
            <a:off x="685800" y="1905000"/>
            <a:ext cx="3962400" cy="432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 GroceryList insert(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GroceryList list,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String food)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return new GroceryList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(list, food);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4" name="Google Shape;394;p26"/>
          <p:cNvSpPr txBox="1"/>
          <p:nvPr/>
        </p:nvSpPr>
        <p:spPr>
          <a:xfrm>
            <a:off x="609600" y="304800"/>
            <a:ext cx="8229600" cy="1319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Adding to a list: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      groceries = insert(groceries,”eggs”);</a:t>
            </a:r>
            <a:endParaRPr/>
          </a:p>
        </p:txBody>
      </p:sp>
      <p:grpSp>
        <p:nvGrpSpPr>
          <p:cNvPr id="395" name="Google Shape;395;p26"/>
          <p:cNvGrpSpPr/>
          <p:nvPr/>
        </p:nvGrpSpPr>
        <p:grpSpPr>
          <a:xfrm>
            <a:off x="4570412" y="1827212"/>
            <a:ext cx="4191000" cy="3848100"/>
            <a:chOff x="2784" y="1656"/>
            <a:chExt cx="2640" cy="2424"/>
          </a:xfrm>
        </p:grpSpPr>
        <p:sp>
          <p:nvSpPr>
            <p:cNvPr id="396" name="Google Shape;396;p26"/>
            <p:cNvSpPr txBox="1"/>
            <p:nvPr/>
          </p:nvSpPr>
          <p:spPr>
            <a:xfrm>
              <a:off x="2784" y="3792"/>
              <a:ext cx="264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Before invocation</a:t>
              </a:r>
              <a:endParaRPr/>
            </a:p>
          </p:txBody>
        </p:sp>
        <p:pic>
          <p:nvPicPr>
            <p:cNvPr id="397" name="Google Shape;397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84" y="1656"/>
              <a:ext cx="2592" cy="18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8" name="Google Shape;398;p26"/>
          <p:cNvGrpSpPr/>
          <p:nvPr/>
        </p:nvGrpSpPr>
        <p:grpSpPr>
          <a:xfrm>
            <a:off x="4570412" y="1827212"/>
            <a:ext cx="4191000" cy="3848100"/>
            <a:chOff x="192" y="1896"/>
            <a:chExt cx="2640" cy="2424"/>
          </a:xfrm>
        </p:grpSpPr>
        <p:sp>
          <p:nvSpPr>
            <p:cNvPr id="399" name="Google Shape;399;p26"/>
            <p:cNvSpPr txBox="1"/>
            <p:nvPr/>
          </p:nvSpPr>
          <p:spPr>
            <a:xfrm>
              <a:off x="192" y="4032"/>
              <a:ext cx="264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At beginning of invocation</a:t>
              </a:r>
              <a:endParaRPr/>
            </a:p>
          </p:txBody>
        </p:sp>
        <p:pic>
          <p:nvPicPr>
            <p:cNvPr id="400" name="Google Shape;400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2" y="1896"/>
              <a:ext cx="2592" cy="18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1" name="Google Shape;401;p26"/>
          <p:cNvGrpSpPr/>
          <p:nvPr/>
        </p:nvGrpSpPr>
        <p:grpSpPr>
          <a:xfrm>
            <a:off x="4570412" y="1827212"/>
            <a:ext cx="4191000" cy="3848100"/>
            <a:chOff x="2640" y="-408"/>
            <a:chExt cx="2640" cy="2424"/>
          </a:xfrm>
        </p:grpSpPr>
        <p:sp>
          <p:nvSpPr>
            <p:cNvPr id="402" name="Google Shape;402;p26"/>
            <p:cNvSpPr txBox="1"/>
            <p:nvPr/>
          </p:nvSpPr>
          <p:spPr>
            <a:xfrm>
              <a:off x="2640" y="1728"/>
              <a:ext cx="264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At end of invocation</a:t>
              </a:r>
              <a:endParaRPr/>
            </a:p>
          </p:txBody>
        </p:sp>
        <p:pic>
          <p:nvPicPr>
            <p:cNvPr id="403" name="Google Shape;403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40" y="-408"/>
              <a:ext cx="2592" cy="18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4" name="Google Shape;404;p26"/>
          <p:cNvGrpSpPr/>
          <p:nvPr/>
        </p:nvGrpSpPr>
        <p:grpSpPr>
          <a:xfrm>
            <a:off x="4570412" y="1827212"/>
            <a:ext cx="4191000" cy="4213225"/>
            <a:chOff x="288" y="-264"/>
            <a:chExt cx="2640" cy="2654"/>
          </a:xfrm>
        </p:grpSpPr>
        <p:sp>
          <p:nvSpPr>
            <p:cNvPr id="405" name="Google Shape;405;p26"/>
            <p:cNvSpPr txBox="1"/>
            <p:nvPr/>
          </p:nvSpPr>
          <p:spPr>
            <a:xfrm>
              <a:off x="288" y="1872"/>
              <a:ext cx="2640" cy="5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After invocation (and assignment)</a:t>
              </a:r>
              <a:endParaRPr/>
            </a:p>
          </p:txBody>
        </p:sp>
        <p:pic>
          <p:nvPicPr>
            <p:cNvPr id="406" name="Google Shape;406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88" y="-264"/>
              <a:ext cx="2592" cy="189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412" name="Google Shape;412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3" name="Google Shape;413;p27"/>
          <p:cNvSpPr txBox="1"/>
          <p:nvPr/>
        </p:nvSpPr>
        <p:spPr>
          <a:xfrm>
            <a:off x="609600" y="609600"/>
            <a:ext cx="8077200" cy="766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On Keeping Your Head </a:t>
            </a:r>
            <a:r>
              <a:rPr b="0" i="0" lang="en-US" sz="4400" u="non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in Java</a:t>
            </a:r>
            <a:endParaRPr/>
          </a:p>
        </p:txBody>
      </p:sp>
      <p:sp>
        <p:nvSpPr>
          <p:cNvPr id="414" name="Google Shape;414;p27"/>
          <p:cNvSpPr txBox="1"/>
          <p:nvPr>
            <p:ph idx="1" type="body"/>
          </p:nvPr>
        </p:nvSpPr>
        <p:spPr>
          <a:xfrm>
            <a:off x="838200" y="1905000"/>
            <a:ext cx="7772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3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a method modifies a structure that is a parameter, then the method should return the modified structure.</a:t>
            </a:r>
            <a:endParaRPr/>
          </a:p>
          <a:p>
            <a:pPr indent="-1143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descr="Rectangle: Click to edit Master text styles &#10;Second level &#10;Third level &#10;Fourth level &#10;Fifth level" id="415" name="Google Shape;415;p27"/>
          <p:cNvSpPr txBox="1"/>
          <p:nvPr/>
        </p:nvSpPr>
        <p:spPr>
          <a:xfrm>
            <a:off x="838200" y="381000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3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Good class design can avoid this problem in many cases.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421" name="Google Shape;421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2" name="Google Shape;422;p28"/>
          <p:cNvSpPr txBox="1"/>
          <p:nvPr>
            <p:ph idx="4294967295"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On Life </a:t>
            </a:r>
            <a:r>
              <a:rPr b="0" i="0" lang="en-US" sz="4400" u="non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with Java</a:t>
            </a: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/>
          </a:p>
        </p:txBody>
      </p:sp>
      <p:sp>
        <p:nvSpPr>
          <p:cNvPr id="423" name="Google Shape;423;p28"/>
          <p:cNvSpPr txBox="1"/>
          <p:nvPr>
            <p:ph idx="4294967295" type="body"/>
          </p:nvPr>
        </p:nvSpPr>
        <p:spPr>
          <a:xfrm>
            <a:off x="838200" y="1905000"/>
            <a:ext cx="7543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“What a waste it is to lose one's mind. Or not to have a mind is being very wasteful. How true that is.”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    J. Danforth Quayle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429" name="Google Shape;429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0" name="Google Shape;430;p2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 the End</a:t>
            </a:r>
            <a:endParaRPr/>
          </a:p>
        </p:txBody>
      </p:sp>
      <p:sp>
        <p:nvSpPr>
          <p:cNvPr id="431" name="Google Shape;431;p29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All of the “gotchas” in this talk can bite – and hurt when they do.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All can be avoided by keeping track of the programming (memory) model being used.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The model is consistent (and simple), but </a:t>
            </a:r>
            <a:r>
              <a:rPr b="0" i="1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not the one used by C++!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437" name="Google Shape;437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8" name="Google Shape;438;p30"/>
          <p:cNvSpPr txBox="1"/>
          <p:nvPr/>
        </p:nvSpPr>
        <p:spPr>
          <a:xfrm>
            <a:off x="1181100" y="3352800"/>
            <a:ext cx="69723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&lt;insert pithy closing quote here&gt;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188" name="Google Shape;188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9" name="Google Shape;189;p9"/>
          <p:cNvSpPr txBox="1"/>
          <p:nvPr>
            <p:ph type="title"/>
          </p:nvPr>
        </p:nvSpPr>
        <p:spPr>
          <a:xfrm>
            <a:off x="609600" y="839787"/>
            <a:ext cx="7772400" cy="608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Today’s Approach</a:t>
            </a:r>
            <a:endParaRPr/>
          </a:p>
        </p:txBody>
      </p:sp>
      <p:sp>
        <p:nvSpPr>
          <p:cNvPr id="190" name="Google Shape;190;p9"/>
          <p:cNvSpPr txBox="1"/>
          <p:nvPr>
            <p:ph idx="1" type="body"/>
          </p:nvPr>
        </p:nvSpPr>
        <p:spPr>
          <a:xfrm>
            <a:off x="838200" y="1905000"/>
            <a:ext cx="7772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Examine some areas where a misunderstanding of the model may cause a student (or teacher) to be puzzled by a program’s behavior</a:t>
            </a:r>
            <a:b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descr="Rectangle: Click to edit Master text styles &#10;Second level &#10;Third level &#10;Fourth level &#10;Fifth level" id="191" name="Google Shape;191;p9"/>
          <p:cNvSpPr txBox="1"/>
          <p:nvPr/>
        </p:nvSpPr>
        <p:spPr>
          <a:xfrm>
            <a:off x="1524000" y="4038600"/>
            <a:ext cx="4953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Philosophize a bit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Show examples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Explain principles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197" name="Google Shape;197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8" name="Google Shape;198;p1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Today’s topics</a:t>
            </a:r>
            <a:endParaRPr/>
          </a:p>
        </p:txBody>
      </p:sp>
      <p:sp>
        <p:nvSpPr>
          <p:cNvPr id="199" name="Google Shape;199;p10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Creating objects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Testing objects for equality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Passing parameters (by value)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Casting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Dealing with linked structures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205" name="Google Shape;205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6" name="Google Shape;206;p1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On Creationism</a:t>
            </a:r>
            <a:endParaRPr/>
          </a:p>
        </p:txBody>
      </p:sp>
      <p:sp>
        <p:nvSpPr>
          <p:cNvPr id="207" name="Google Shape;207;p11"/>
          <p:cNvSpPr txBox="1"/>
          <p:nvPr/>
        </p:nvSpPr>
        <p:spPr>
          <a:xfrm>
            <a:off x="762000" y="1524000"/>
            <a:ext cx="7696200" cy="272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“There is nothing new under the sun but there are lots of old things we don't know.”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Ambrose Bierce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</a:t>
            </a:r>
            <a:r>
              <a:rPr b="0" i="0" lang="en-US" sz="32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Devil's Dictionary</a:t>
            </a:r>
            <a:endParaRPr/>
          </a:p>
        </p:txBody>
      </p:sp>
      <p:sp>
        <p:nvSpPr>
          <p:cNvPr id="208" name="Google Shape;208;p11"/>
          <p:cNvSpPr txBox="1"/>
          <p:nvPr/>
        </p:nvSpPr>
        <p:spPr>
          <a:xfrm>
            <a:off x="762000" y="4343400"/>
            <a:ext cx="7696200" cy="2138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“If you want to make an apple pie from scratch, you must first create the universe.”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  Carl Sagan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214" name="Google Shape;214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pSp>
        <p:nvGrpSpPr>
          <p:cNvPr id="215" name="Google Shape;215;p12"/>
          <p:cNvGrpSpPr/>
          <p:nvPr/>
        </p:nvGrpSpPr>
        <p:grpSpPr>
          <a:xfrm>
            <a:off x="914400" y="1866900"/>
            <a:ext cx="7772400" cy="3619500"/>
            <a:chOff x="576" y="1152"/>
            <a:chExt cx="4896" cy="2280"/>
          </a:xfrm>
        </p:grpSpPr>
        <p:pic>
          <p:nvPicPr>
            <p:cNvPr id="216" name="Google Shape;216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80" y="1536"/>
              <a:ext cx="2592" cy="18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12"/>
            <p:cNvSpPr txBox="1"/>
            <p:nvPr/>
          </p:nvSpPr>
          <p:spPr>
            <a:xfrm>
              <a:off x="576" y="1152"/>
              <a:ext cx="1968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Widget foo;</a:t>
              </a:r>
              <a:endParaRPr/>
            </a:p>
          </p:txBody>
        </p:sp>
      </p:grpSp>
      <p:sp>
        <p:nvSpPr>
          <p:cNvPr id="218" name="Google Shape;218;p12"/>
          <p:cNvSpPr txBox="1"/>
          <p:nvPr>
            <p:ph idx="4294967295"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Creating Objects</a:t>
            </a:r>
            <a:endParaRPr/>
          </a:p>
        </p:txBody>
      </p:sp>
      <p:grpSp>
        <p:nvGrpSpPr>
          <p:cNvPr id="219" name="Google Shape;219;p12"/>
          <p:cNvGrpSpPr/>
          <p:nvPr/>
        </p:nvGrpSpPr>
        <p:grpSpPr>
          <a:xfrm>
            <a:off x="914400" y="2438400"/>
            <a:ext cx="7772400" cy="3009900"/>
            <a:chOff x="576" y="1536"/>
            <a:chExt cx="4896" cy="1896"/>
          </a:xfrm>
        </p:grpSpPr>
        <p:pic>
          <p:nvPicPr>
            <p:cNvPr id="220" name="Google Shape;220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80" y="1536"/>
              <a:ext cx="2592" cy="18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descr="Rectangle: Click to edit Master text styles &#10;Second level &#10;Third level &#10;Fourth level &#10;Fifth level" id="221" name="Google Shape;221;p12"/>
            <p:cNvSpPr txBox="1"/>
            <p:nvPr/>
          </p:nvSpPr>
          <p:spPr>
            <a:xfrm>
              <a:off x="576" y="1536"/>
              <a:ext cx="2208" cy="1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foo = new Widget(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  23, “Java”, 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  Color.CYAN);</a:t>
              </a:r>
              <a:endParaRPr/>
            </a:p>
          </p:txBody>
        </p:sp>
      </p:grpSp>
      <p:grpSp>
        <p:nvGrpSpPr>
          <p:cNvPr id="222" name="Google Shape;222;p12"/>
          <p:cNvGrpSpPr/>
          <p:nvPr/>
        </p:nvGrpSpPr>
        <p:grpSpPr>
          <a:xfrm>
            <a:off x="914400" y="2438400"/>
            <a:ext cx="7772400" cy="3581400"/>
            <a:chOff x="576" y="1536"/>
            <a:chExt cx="4896" cy="2256"/>
          </a:xfrm>
        </p:grpSpPr>
        <p:sp>
          <p:nvSpPr>
            <p:cNvPr descr="Rectangle: Click to edit Master text styles &#10;Second level &#10;Third level &#10;Fourth level &#10;Fifth level" id="223" name="Google Shape;223;p12"/>
            <p:cNvSpPr txBox="1"/>
            <p:nvPr/>
          </p:nvSpPr>
          <p:spPr>
            <a:xfrm>
              <a:off x="576" y="2448"/>
              <a:ext cx="2256" cy="13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Widget bar = 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  new Widget(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  42, “Java”, 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  Color.MAGENTA);</a:t>
              </a:r>
              <a:endParaRPr/>
            </a:p>
          </p:txBody>
        </p:sp>
        <p:pic>
          <p:nvPicPr>
            <p:cNvPr id="224" name="Google Shape;224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880" y="1536"/>
              <a:ext cx="2592" cy="18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" name="Google Shape;225;p12"/>
          <p:cNvGrpSpPr/>
          <p:nvPr/>
        </p:nvGrpSpPr>
        <p:grpSpPr>
          <a:xfrm>
            <a:off x="914400" y="1905000"/>
            <a:ext cx="7010400" cy="2576512"/>
            <a:chOff x="576" y="1200"/>
            <a:chExt cx="4416" cy="1623"/>
          </a:xfrm>
        </p:grpSpPr>
        <p:sp>
          <p:nvSpPr>
            <p:cNvPr id="226" name="Google Shape;226;p12"/>
            <p:cNvSpPr txBox="1"/>
            <p:nvPr/>
          </p:nvSpPr>
          <p:spPr>
            <a:xfrm>
              <a:off x="576" y="1200"/>
              <a:ext cx="3744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Widget foo(23,”C++”,Color.RED);</a:t>
              </a:r>
              <a:endParaRPr/>
            </a:p>
          </p:txBody>
        </p:sp>
        <p:sp>
          <p:nvSpPr>
            <p:cNvPr id="227" name="Google Shape;227;p12"/>
            <p:cNvSpPr txBox="1"/>
            <p:nvPr/>
          </p:nvSpPr>
          <p:spPr>
            <a:xfrm>
              <a:off x="3456" y="2419"/>
              <a:ext cx="1536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C00"/>
                </a:buClr>
                <a:buSzPts val="3600"/>
                <a:buFont typeface="Tahoma"/>
                <a:buNone/>
              </a:pPr>
              <a:r>
                <a:rPr b="0" i="0" lang="en-US" sz="3600" u="none">
                  <a:solidFill>
                    <a:srgbClr val="FFCC00"/>
                  </a:solidFill>
                  <a:latin typeface="Tahoma"/>
                  <a:ea typeface="Tahoma"/>
                  <a:cs typeface="Tahoma"/>
                  <a:sym typeface="Tahoma"/>
                </a:rPr>
                <a:t>ERROR!!!!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233" name="Google Shape;233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4" name="Google Shape;234;p1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Creating Objects </a:t>
            </a:r>
            <a:r>
              <a:rPr b="0" i="0" lang="en-US" sz="4400" u="non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in Java</a:t>
            </a:r>
            <a:endParaRPr/>
          </a:p>
        </p:txBody>
      </p:sp>
      <p:sp>
        <p:nvSpPr>
          <p:cNvPr id="235" name="Google Shape;235;p13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Objects in Java are created ONLY through the use of the </a:t>
            </a: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new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operator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A declaration of a variable in Java creates a reference (initially null) to an object of the declared type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241" name="Google Shape;241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2" name="Google Shape;242;p14"/>
          <p:cNvSpPr txBox="1"/>
          <p:nvPr>
            <p:ph type="title"/>
          </p:nvPr>
        </p:nvSpPr>
        <p:spPr>
          <a:xfrm>
            <a:off x="762000" y="685800"/>
            <a:ext cx="4800600" cy="608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On Equality</a:t>
            </a:r>
            <a:endParaRPr/>
          </a:p>
        </p:txBody>
      </p:sp>
      <p:sp>
        <p:nvSpPr>
          <p:cNvPr id="243" name="Google Shape;243;p14"/>
          <p:cNvSpPr txBox="1"/>
          <p:nvPr>
            <p:ph idx="1" type="body"/>
          </p:nvPr>
        </p:nvSpPr>
        <p:spPr>
          <a:xfrm>
            <a:off x="762000" y="1752600"/>
            <a:ext cx="76962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“All animals are equal but some animals are more equal than others.”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    George Orwell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     </a:t>
            </a:r>
            <a:r>
              <a:rPr b="0" i="0" lang="en-US" sz="28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Animal Farm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44" name="Google Shape;244;p14"/>
          <p:cNvSpPr txBox="1"/>
          <p:nvPr/>
        </p:nvSpPr>
        <p:spPr>
          <a:xfrm>
            <a:off x="838200" y="4114800"/>
            <a:ext cx="7848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“I never said that I treat my children equally; I do, however, try to treat them fairly.”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    Ann Levine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    (Dave’s Mother)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250" name="Google Shape;250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1" name="Google Shape;251;p1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Memory and Equality</a:t>
            </a:r>
            <a:endParaRPr/>
          </a:p>
        </p:txBody>
      </p:sp>
      <p:pic>
        <p:nvPicPr>
          <p:cNvPr id="252" name="Google Shape;25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0" y="2438400"/>
            <a:ext cx="4114800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5"/>
          <p:cNvSpPr txBox="1"/>
          <p:nvPr/>
        </p:nvSpPr>
        <p:spPr>
          <a:xfrm>
            <a:off x="762000" y="1752600"/>
            <a:ext cx="3505200" cy="210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true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expressions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W == 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W.equals(X)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X.equals(Y)</a:t>
            </a:r>
            <a:endParaRPr/>
          </a:p>
        </p:txBody>
      </p:sp>
      <p:sp>
        <p:nvSpPr>
          <p:cNvPr id="254" name="Google Shape;254;p15"/>
          <p:cNvSpPr txBox="1"/>
          <p:nvPr/>
        </p:nvSpPr>
        <p:spPr>
          <a:xfrm>
            <a:off x="762000" y="4114800"/>
            <a:ext cx="3505200" cy="210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false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expressions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W == Z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W.equals(Z)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X == 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print">
  <a:themeElements>
    <a:clrScheme name="default">
      <a:dk1>
        <a:srgbClr val="FFFFFF"/>
      </a:dk1>
      <a:lt1>
        <a:srgbClr val="003366"/>
      </a:lt1>
      <a:dk2>
        <a:srgbClr val="CCFFCC"/>
      </a:dk2>
      <a:lt2>
        <a:srgbClr val="000000"/>
      </a:lt2>
      <a:accent1>
        <a:srgbClr val="006699"/>
      </a:accent1>
      <a:accent2>
        <a:srgbClr val="009999"/>
      </a:accent2>
      <a:accent3>
        <a:srgbClr val="003366"/>
      </a:accent3>
      <a:accent4>
        <a:srgbClr val="006699"/>
      </a:accent4>
      <a:accent5>
        <a:srgbClr val="009999"/>
      </a:accent5>
      <a:accent6>
        <a:srgbClr val="003366"/>
      </a:accent6>
      <a:hlink>
        <a:srgbClr val="0099CC"/>
      </a:hlink>
      <a:folHlink>
        <a:srgbClr val="0045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