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7EACBD-33F8-4BED-BA64-A2A7908A4451}">
  <a:tblStyle styleId="{397EACBD-33F8-4BED-BA64-A2A7908A445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6F6"/>
          </a:solidFill>
        </a:fill>
      </a:tcStyle>
    </a:wholeTbl>
    <a:band1H>
      <a:tcTxStyle/>
      <a:tcStyle>
        <a:fill>
          <a:solidFill>
            <a:srgbClr val="CCECEC"/>
          </a:solidFill>
        </a:fill>
      </a:tcStyle>
    </a:band1H>
    <a:band2H>
      <a:tcTxStyle/>
    </a:band2H>
    <a:band1V>
      <a:tcTxStyle/>
      <a:tcStyle>
        <a:fill>
          <a:solidFill>
            <a:srgbClr val="CCECE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" name="Google Shape;29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6" name="Google Shape;86;p12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0" name="Google Shape;60;p8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8"/>
          <p:cNvSpPr txBox="1"/>
          <p:nvPr/>
        </p:nvSpPr>
        <p:spPr>
          <a:xfrm rot="-5400000">
            <a:off x="-1090612" y="4364037"/>
            <a:ext cx="2667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1676400" y="6230938"/>
            <a:ext cx="7164388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CLB: MS Office 2007 Companion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914400" y="64008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Campbell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 rot="-5400000">
            <a:off x="-936625" y="4137025"/>
            <a:ext cx="26670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8382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4724400" y="63246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Java 4E</a:t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2</a:t>
            </a:r>
            <a:br>
              <a:rPr lang="en-US" sz="3200"/>
            </a:br>
            <a:r>
              <a:rPr lang="en-US" sz="3200"/>
              <a:t>First Java Programs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73600" y="2927350"/>
            <a:ext cx="42418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Fundamentals of Java: AP Computer Science Essentials, 4th Edition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09600" y="62484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58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Java Virtual Machine and Byte Code (continued) 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838200" y="23622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JVMs are getting faster.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Using JIT (just-in-time) compilations, which translate byte code into machine language.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Any computer can run an interpreter.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Makes Java byte code portable.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applets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Applets are small programs already translated into byte code that are built into Web sites.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Can be decorative or practical.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a User Interface Style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38200" y="2362200"/>
            <a:ext cx="7696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Two user interfaces for a temperature conversion program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733800"/>
            <a:ext cx="41719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3733800"/>
            <a:ext cx="328295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1295400" y="5257800"/>
            <a:ext cx="2743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user interface (GUI)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5257800" y="5257800"/>
            <a:ext cx="3048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I/O user interface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a User Interface Style (continued) 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38200" y="23622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200"/>
              <a:t>Why use terminal I/O?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800"/>
              <a:t>In Java, it’s easier to implement than GUI.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800"/>
              <a:t>There are programming situations that require terminal I/O.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</a:pPr>
            <a:r>
              <a:rPr lang="en-US" sz="2800"/>
              <a:t>Terminal-oriented programs are similar in structure to programs that process files of sequentially organized data.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World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838200" y="23622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“Hello World” is traditionally the first program in a textbook.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3429000" y="59436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 program executed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276600"/>
            <a:ext cx="2982913" cy="26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World (continued) 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838200" y="2362200"/>
            <a:ext cx="8001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Source Code: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bulk of the instructions of a program.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352800"/>
            <a:ext cx="50927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World (continued) 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838200" y="2362200"/>
            <a:ext cx="784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The Explanation: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System.out is an object that displays characters in a terminal window.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println is the message being sent to the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quotations indicate what is to be displayed.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Semicolons mark the end of each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characters between the parentheses are the parameters.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period (.) is the method selector operator.</a:t>
            </a:r>
            <a:endParaRPr/>
          </a:p>
          <a:p>
            <a:pPr indent="-242887" lvl="1" marL="742950" rtl="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World (continued) 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838200" y="2362200"/>
            <a:ext cx="784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The Larger Framework: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program must be embedded in several lines of code, such as: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t/>
            </a:r>
            <a:endParaRPr sz="2600"/>
          </a:p>
          <a:p>
            <a:pPr indent="-219075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600"/>
          </a:p>
          <a:p>
            <a:pPr indent="-219075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600"/>
          </a:p>
          <a:p>
            <a:pPr indent="-219075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600"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Program comments are in green, reserved words in blue, and code in black.</a:t>
            </a:r>
            <a:endParaRPr/>
          </a:p>
          <a:p>
            <a:pPr indent="-161925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Arial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14666" l="0" r="0" t="0"/>
          <a:stretch/>
        </p:blipFill>
        <p:spPr>
          <a:xfrm>
            <a:off x="1752600" y="3657600"/>
            <a:ext cx="67056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Edit, Compile, and Execute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838200" y="23622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Edit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programmer uses a word processor or editor to enter the source code.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Save it as a text file with the extension .java.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Compile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programmer invokes the Java language compiler.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Translates the source code into Java byte code.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1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Edit, Compile, and Execute (continued) </a:t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838200" y="23622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programmer instructs the JVM to load the byte code into memory and execute.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user and program can now interact.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Edit, Compile, and Execute (continued) 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838200" y="2362200"/>
            <a:ext cx="4572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Editing, compiling, and running a program</a:t>
            </a:r>
            <a:endParaRPr/>
          </a:p>
          <a:p>
            <a:pPr indent="-171450" lvl="0" marL="342900" rtl="0" algn="l">
              <a:spcBef>
                <a:spcPts val="72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3600"/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362200"/>
            <a:ext cx="2590800" cy="40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Discuss why Java is an important programming language.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Explain the Java virtual machine and byte code.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Choose a user interface style.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Describe the structure of a simple Java program.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a simple program.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Edit, Compile, and Execute (continued) </a:t>
            </a:r>
            <a:endParaRPr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838200" y="23622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Development Environments: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33350" lvl="2" marL="11430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285" name="Google Shape;285;p33"/>
          <p:cNvGraphicFramePr/>
          <p:nvPr/>
        </p:nvGraphicFramePr>
        <p:xfrm>
          <a:off x="990600" y="2895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{397EACBD-33F8-4BED-BA64-A2A7908A4451}</a:tableStyleId>
              </a:tblPr>
              <a:tblGrid>
                <a:gridCol w="2540000"/>
                <a:gridCol w="2540000"/>
                <a:gridCol w="2540000"/>
              </a:tblGrid>
              <a:tr h="60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Unix or Linux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Standard</a:t>
                      </a:r>
                      <a:r>
                        <a:rPr lang="en-US" sz="2000"/>
                        <a:t> text editor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Free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103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Microsoft Windows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Notepad</a:t>
                      </a:r>
                      <a:r>
                        <a:rPr lang="en-US" sz="2000"/>
                        <a:t> and DOS window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Free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148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Integrated development environment (IDE)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BlueJ, Eclipse, or JGrasp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Not free,</a:t>
                      </a:r>
                      <a:r>
                        <a:rPr lang="en-US" sz="2000"/>
                        <a:t> but combines editor, compiler, debugger, and JVM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Edit, Compile, and Execute (continued) 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Preparing Your Development Environment: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Create the directory, open a terminal window, and use the cd command.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Open Notepad, create the file HelloWorld.java, then type the code.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Save the file, switch back to the terminal window, and compile the program.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Run the program.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Edit, Compile, and Execute (continued) 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762000" y="2362200"/>
            <a:ext cx="8153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1435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program as typed into Notepad</a:t>
            </a:r>
            <a:endParaRPr/>
          </a:p>
        </p:txBody>
      </p:sp>
      <p:pic>
        <p:nvPicPr>
          <p:cNvPr id="304" name="Google Shape;3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971800"/>
            <a:ext cx="4670425" cy="329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Edit, Compile, and Execute (continued) </a:t>
            </a:r>
            <a:endParaRPr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762000" y="2362200"/>
            <a:ext cx="8153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1435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Compile-Time Errors:</a:t>
            </a:r>
            <a:endParaRPr sz="2600"/>
          </a:p>
          <a:p>
            <a:pPr indent="-457200" lvl="0" marL="51435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Mistakes detected by the compiler are called syntax errors or compile-time errors.</a:t>
            </a:r>
            <a:endParaRPr/>
          </a:p>
          <a:p>
            <a:pPr indent="-457200" lvl="0" marL="51435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Typos made when editing.</a:t>
            </a:r>
            <a:endParaRPr/>
          </a:p>
          <a:p>
            <a:pPr indent="-457200" lvl="0" marL="51435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Compiler prints a list of errors in the terminal window.</a:t>
            </a:r>
            <a:endParaRPr/>
          </a:p>
          <a:p>
            <a:pPr indent="-457200" lvl="0" marL="514350" rt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314" name="Google Shape;3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648200"/>
            <a:ext cx="4186238" cy="165258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6"/>
          <p:cNvSpPr txBox="1"/>
          <p:nvPr/>
        </p:nvSpPr>
        <p:spPr>
          <a:xfrm>
            <a:off x="6858000" y="5715000"/>
            <a:ext cx="19812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Compiler’s error message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Edit, Compile, and Execute (continued)</a:t>
            </a:r>
            <a:endParaRPr/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Readability: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Programs may be maintained by other people.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Layout affects readability.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Use indentation, blank lines, and spaces.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8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Temperature Conversion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762000" y="2362200"/>
            <a:ext cx="8153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1435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Temperature conversion program reads user input and performs computations.</a:t>
            </a:r>
            <a:endParaRPr/>
          </a:p>
          <a:p>
            <a:pPr indent="-457200" lvl="0" marL="51435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first line of code is an import statement.</a:t>
            </a:r>
            <a:endParaRPr/>
          </a:p>
          <a:p>
            <a:pPr indent="-457200" lvl="0" marL="51435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Variables for Fahrenheit and Celsius.</a:t>
            </a:r>
            <a:endParaRPr/>
          </a:p>
          <a:p>
            <a:pPr indent="-457200" lvl="0" marL="51435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Assignment statements use an operator such as *, /, +, and -.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Temperature Conversion (continued) </a:t>
            </a:r>
            <a:endParaRPr/>
          </a:p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762000" y="2362200"/>
            <a:ext cx="3429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1435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Variables and objects used in the conversion program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2362200"/>
            <a:ext cx="3938588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0"/>
          <p:cNvSpPr/>
          <p:nvPr>
            <p:ph type="title"/>
          </p:nvPr>
        </p:nvSpPr>
        <p:spPr>
          <a:xfrm>
            <a:off x="762000" y="762000"/>
            <a:ext cx="73152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Windows and Panels</a:t>
            </a:r>
            <a:endParaRPr/>
          </a:p>
        </p:txBody>
      </p:sp>
      <p:sp>
        <p:nvSpPr>
          <p:cNvPr id="350" name="Google Shape;350;p40"/>
          <p:cNvSpPr txBox="1"/>
          <p:nvPr>
            <p:ph idx="1" type="body"/>
          </p:nvPr>
        </p:nvSpPr>
        <p:spPr>
          <a:xfrm>
            <a:off x="838200" y="2362200"/>
            <a:ext cx="8001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A Simple Application Window: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Graphics and GUI programs in Java can be stand-alone applications or applets.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Consistent features: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Title bar with controls (maximize, zoom, etc.)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Width and height can be resized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Code for application windows is in the class Jframe.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JFrame responds to messages to set the title bar and window size.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Windows and Panels (continued)</a:t>
            </a:r>
            <a:endParaRPr/>
          </a:p>
        </p:txBody>
      </p:sp>
      <p:sp>
        <p:nvSpPr>
          <p:cNvPr id="356" name="Google Shape;356;p4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Some commonly used JFrame methods</a:t>
            </a:r>
            <a:endParaRPr/>
          </a:p>
        </p:txBody>
      </p:sp>
      <p:pic>
        <p:nvPicPr>
          <p:cNvPr id="357" name="Google Shape;3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895600"/>
            <a:ext cx="7162800" cy="338613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Windows and Panels (continued) </a:t>
            </a:r>
            <a:endParaRPr/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Panels and Colors: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Jframe has a container or pane to fill with objects.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panel is a rectangle used to display objects such a shapes and images.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Panes are panels that contain related objects such as images and widgets.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Colors in most computer system use RGB.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Red, green, blue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Values 0-255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(continued)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Edit, compile, and run a program using a Java development environment.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Format a program to give a pleasing, consistent appearance.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Understand compile-time errors.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Write a simple graphics program.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3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Windows and Panels (continued) 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838200" y="2362200"/>
            <a:ext cx="8001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Layout Managers and Multiple Panels: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Each container object uses a layout manager to control panel placement.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BorderLayout class allows arrangement of up to five objects.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North, south, east, west, center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GridLayout uses rows and columns to arrange objects.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In this chapter, you learned: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is the fastest growing programming language in the world. It is secure, robust, and portable. It is also similar to C++, the world’s most popular programming language.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393" name="Google Shape;393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Java compiler translates Java into a pseudomachine language called Java byte code. Byte code can be run on any computer that has a Java virtual machine installed. The Java virtual machine (JVM) is a program that behaves like a computer—an interpreter.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programs include variables, arithmetic expressions, statements, objects, messages, and methods.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02" name="Google Shape;402;p46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Three basic steps in the coding process are editing, compiling, and running a program using a Java development environment. Programmers should pay attention to a program’s format to ensure readability.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Java programs accomplish many tasks by sending messages to objects. Examples are sending text to the terminal window for output and receiving input data from the keyboard.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There are several user interface styles, among them terminal based and graphical based.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19075" lvl="0" marL="342900" rtl="0" algn="l"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600"/>
          </a:p>
        </p:txBody>
      </p:sp>
      <p:sp>
        <p:nvSpPr>
          <p:cNvPr id="403" name="Google Shape;403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applet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assignment operator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byte code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DOS development environment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graphical user interface (GUI)</a:t>
            </a:r>
            <a:endParaRPr/>
          </a:p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hacking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import statement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integrated development environment (IDE)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interpreter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virtual machine (JVM)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 (continued)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just-in-time compilation (JIT)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panel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panes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parameter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source code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statement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terminal I/O user interface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variable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Java? 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838200" y="23622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is the fastest growing programming language in the world.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Sun, IBM use Java to develop applications.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is a modern object-oriented programming language.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Java? (continued) 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838200" y="23622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is ideal for distributed, network-based applications.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Secure: </a:t>
            </a:r>
            <a:r>
              <a:rPr lang="en-US"/>
              <a:t>Virus-free, tamper-free systems.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Robust: </a:t>
            </a:r>
            <a:r>
              <a:rPr lang="en-US"/>
              <a:t>Supports development of programs that do not overwrite memory.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Portable:</a:t>
            </a:r>
            <a:r>
              <a:rPr lang="en-US"/>
              <a:t> Yields programs that can be run on different computer types.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Java? (continued) 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838200" y="23622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supports advanced programming concepts.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Thread</a:t>
            </a:r>
            <a:r>
              <a:rPr lang="en-US"/>
              <a:t>: A process that can run concurrently with other processes.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resembles C++.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Easy for a C++ programmer to learn Java.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does run more slowly than other languages because it is interpreted.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Java Virtual Machine and </a:t>
            </a:r>
            <a:br>
              <a:rPr lang="en-US"/>
            </a:br>
            <a:r>
              <a:rPr lang="en-US"/>
              <a:t>Byte Code 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838200" y="2362200"/>
            <a:ext cx="769302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compilers translate Java into Java byte code.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Not machine language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Must install JVM (Java Virtual Machine).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JVM is an interpreter.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An interpreter is a program that runs like a computer.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An interpreter runs slower than a computer.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