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0" name="Google Shape;60;p8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8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6625" y="4137025"/>
            <a:ext cx="26670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3</a:t>
            </a:r>
            <a:br>
              <a:rPr lang="en-US" sz="3200"/>
            </a:br>
            <a:r>
              <a:rPr lang="en-US" sz="3200"/>
              <a:t>Syntax, Errors, and Debugging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Literals: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Literals are items in a program whose values do not change.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Restricted to primitive data types and strings.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4267200"/>
            <a:ext cx="67246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3124200" y="6019800"/>
            <a:ext cx="3733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numeric literals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38200" y="23622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Variables and Their Declarations: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Variables are items whose values can change during execution.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3048000" y="6096000"/>
            <a:ext cx="274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the value of a variable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733800"/>
            <a:ext cx="2819400" cy="24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838200" y="23622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Variables and Their Declarations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Before using a variable, the program must declare its type.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Variable declaration statement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Type on left; variable name on right</a:t>
            </a:r>
            <a:endParaRPr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2000"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2000"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Several variables and values can be in the same statement.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35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5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4267200"/>
            <a:ext cx="20574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Variables and Their Declarations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Instantiation creates objects.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Constants are variables that, once initialized, cannot change.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5410200"/>
            <a:ext cx="69342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505200"/>
            <a:ext cx="7239000" cy="55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Assignment statements have variables on the left and values on the right.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Arithmetic expressions are operands and operators.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Multiplication/division before addition/subtraction.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Equal operators calculated from left to right.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Use parentheses to change the order.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2895600"/>
            <a:ext cx="30480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762000" y="2362200"/>
            <a:ext cx="8153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Explanation</a:t>
            </a:r>
            <a:r>
              <a:rPr lang="en-US" sz="2400"/>
              <a:t> </a:t>
            </a:r>
            <a:r>
              <a:rPr lang="en-US"/>
              <a:t>about points concerning operators:</a:t>
            </a:r>
            <a:endParaRPr sz="24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Division has different semantics for integer and floating-point operands.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% yields the remainder of one number divided by another.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Java applies operators of higher precedence over lower precedence.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Parentheses must occur in pairs, but can be nested.</a:t>
            </a:r>
            <a:endParaRPr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47" name="Google Shape;247;p28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762000" y="23622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Maximum, Minimum, and Arithmetic Overflow: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Numeric data types support a finite range of values.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Programmers use constants to represent value range.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Arithmetic overflow: when values are outside of range.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JVM inverts the sign of the number and allows the number to continue.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Mixed-Mode Arithmetic: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 Java, integers are converted to doubles (floating-point) when mixed.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Casting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/>
              <a:t>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/>
              <a:t>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Casting allows data types to be converted.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cast operator has higher precedence.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Cast operators are useful for rounding floating-point numbers to integers.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String Expressions and Methods: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Strings can be literals or assigned to variables.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Strings can also be combined using concatenation operator and be sent messages.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Combine field names “first name” and “last name” to produce Bill Smith.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Strings can be concatenated to numbers.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String Expressions and Methods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Escape character (\) is used to indicate that a quotation mark is to be taken literally, not as a delimiter.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Used to have commas and quotations in output.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Escape also used to indicate tabs (\t) and more.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If \ is needed in a string, use two (\\).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string returns its length in response to a length message.</a:t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2362200"/>
            <a:ext cx="784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Construct and use numeric and string literals.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Name and use variables and constants.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Create arithmetic expressions.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Understand the precedence of different arithmetic operators.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Concatenate two strings or a number and a string.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Know how and when to use comments in a program.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Methods, Messages, and Signatures: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object can respond to a message only if its class implements a corresponding message (same name).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To use a method, you must know: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What type of value it returns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Its name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The number and type of parameters it expects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 method’s name and the types and numbers of its parameters are called the method’s signature.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User-Defined Symbols: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Variable and program names are examples of user-defined symbols.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User-defined symbols consist of a letter (A …Z), (a … z), (_ and $), followed by a sequence of letters and/or digits (0 … 9).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Names are case-sensitive.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Keywords and reserved words cannot be used as they have special meaning.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Else, byte, char, do, return, and more</a:t>
            </a:r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Packages and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/>
              <a:t> Statement: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Packages allow programmers to share code.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Packages are collections of classes that can be imported into a program.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import statement form is: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x</a:t>
            </a:r>
            <a:r>
              <a:rPr lang="en-US"/>
              <a:t> is the package name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y</a:t>
            </a:r>
            <a:r>
              <a:rPr lang="en-US"/>
              <a:t> is the subsection in the package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z</a:t>
            </a:r>
            <a:r>
              <a:rPr lang="en-US"/>
              <a:t> is the class in the package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4495800"/>
            <a:ext cx="20574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Terminal I/O for Different Data Types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Objects support terminal I/O.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instance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/>
              <a:t> class supports input and the object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lang="en-US"/>
              <a:t> supports output.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lang="en-US"/>
              <a:t> is an instance of the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PrintStream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This class and others are available to Java programmers without using import statements.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Terminal I/O for Different Data Types </a:t>
            </a:r>
            <a:r>
              <a:rPr lang="en-US" sz="3500"/>
              <a:t>(continued) </a:t>
            </a:r>
            <a:endParaRPr/>
          </a:p>
        </p:txBody>
      </p:sp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When a program encounters an input statement, it pauses and waits for the user to press Enter, then processes the user’s input.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Interaction with user (bold) looks like this: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495800"/>
            <a:ext cx="8077200" cy="110013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</a:t>
            </a:r>
            <a:endParaRPr sz="3500"/>
          </a:p>
        </p:txBody>
      </p:sp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838200" y="23622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Comments are explanatory sentences inserted in a program used to clarify code and are ignored by the compiler.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End of line comments (followed by //)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Multi-line comments (opened by /* and closed by */)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5486400"/>
            <a:ext cx="63436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343400"/>
            <a:ext cx="6919913" cy="4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 </a:t>
            </a:r>
            <a:r>
              <a:rPr lang="en-US" sz="3500"/>
              <a:t>(continued) </a:t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To make a program readable: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Begin with a statement of purpose.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Use comments to explain variables’ purposes.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Precede major segments of code with brief comments.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Include comments to explain complex or tricky code sections.</a:t>
            </a:r>
            <a:endParaRPr/>
          </a:p>
        </p:txBody>
      </p:sp>
      <p:sp>
        <p:nvSpPr>
          <p:cNvPr id="357" name="Google Shape;357;p39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Errors</a:t>
            </a:r>
            <a:endParaRPr sz="3500"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The Three Types of Errors: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Syntax errors are detected at compile time.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Missing semi-colon or misspelling.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Run-time errors are when a computer is asked to do something illegal.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Divide by 0.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Null pointer: sending a message to uninstantiated object.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Java is case-sensitive, so Main and main are different.</a:t>
            </a:r>
            <a:endParaRPr/>
          </a:p>
        </p:txBody>
      </p:sp>
      <p:sp>
        <p:nvSpPr>
          <p:cNvPr id="367" name="Google Shape;367;p40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1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Errors </a:t>
            </a:r>
            <a:r>
              <a:rPr lang="en-US" sz="3500"/>
              <a:t>(continued) </a:t>
            </a:r>
            <a:endParaRPr/>
          </a:p>
        </p:txBody>
      </p:sp>
      <p:sp>
        <p:nvSpPr>
          <p:cNvPr id="376" name="Google Shape;376;p41"/>
          <p:cNvSpPr txBox="1"/>
          <p:nvPr>
            <p:ph idx="1" type="body"/>
          </p:nvPr>
        </p:nvSpPr>
        <p:spPr>
          <a:xfrm>
            <a:off x="838200" y="2362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Three Types of Errors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Logic errors occur when we fail to express ourselves accurately.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Tell someone to turn left, but we mean to say right.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Detected by incorrect output.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Use test data to compare output with expected results.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Desk checking: rereading code carefully.</a:t>
            </a:r>
            <a:endParaRPr/>
          </a:p>
          <a:p>
            <a:pPr indent="-1714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7" name="Google Shape;377;p41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Debugging</a:t>
            </a:r>
            <a:endParaRPr/>
          </a:p>
        </p:txBody>
      </p:sp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After a bug is detected, you must find it.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Could reread the code, but the logic error is hard to find and detect.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Debug: Add lines of code to print values of variables in the terminal window, then run the program again.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387" name="Google Shape;387;p42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495800"/>
            <a:ext cx="4533900" cy="145573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2"/>
          <p:cNvSpPr txBox="1"/>
          <p:nvPr/>
        </p:nvSpPr>
        <p:spPr>
          <a:xfrm>
            <a:off x="4114800" y="5943600"/>
            <a:ext cx="41910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 output from the temperature conversion program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(continued)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Tell the difference between syntax errors, run-time errors, and logic errors.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Insert output statements to debug a program.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Understand the difference between Cartesian coordinates and screen coordinates.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Work with color and text properties.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3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Drawing Shapes and Text</a:t>
            </a:r>
            <a:endParaRPr/>
          </a:p>
        </p:txBody>
      </p:sp>
      <p:sp>
        <p:nvSpPr>
          <p:cNvPr id="398" name="Google Shape;398;p43"/>
          <p:cNvSpPr txBox="1"/>
          <p:nvPr>
            <p:ph idx="1" type="body"/>
          </p:nvPr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Defining a Specialized Panel Class: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application window in a GUI program has a defined set of responsibilities.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Before we create and display other objects, ask which object will be responsible for them.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application window or the panel in which they appear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Divide the labor and delegate responsibility.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Define a new panel by creating a new class</a:t>
            </a:r>
            <a:endParaRPr/>
          </a:p>
        </p:txBody>
      </p:sp>
      <p:sp>
        <p:nvSpPr>
          <p:cNvPr id="399" name="Google Shape;399;p43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4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Drawing Shapes and Text (continued) </a:t>
            </a:r>
            <a:endParaRPr/>
          </a:p>
        </p:txBody>
      </p:sp>
      <p:sp>
        <p:nvSpPr>
          <p:cNvPr id="408" name="Google Shape;408;p44"/>
          <p:cNvSpPr txBox="1"/>
          <p:nvPr>
            <p:ph idx="1" type="body"/>
          </p:nvPr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Coordinate Systems: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Positions in this system are specified in terms of points with x and y coordinates relative to the origin (0,0)</a:t>
            </a:r>
            <a:r>
              <a:rPr b="1"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uses a screen coordinate system.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09" name="Google Shape;409;p44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4724400"/>
            <a:ext cx="2209800" cy="16811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5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Drawing Shapes and Text (continued) </a:t>
            </a:r>
            <a:endParaRPr/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838200" y="23622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Graphics</a:t>
            </a:r>
            <a:r>
              <a:rPr b="1" lang="en-US"/>
              <a:t> Class: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package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java.awt</a:t>
            </a:r>
            <a:r>
              <a:rPr lang="en-US"/>
              <a:t> provides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Graphics</a:t>
            </a:r>
            <a:r>
              <a:rPr lang="en-US"/>
              <a:t> class for drawing in a panel.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 panel maintains an instance of this class, called a graphics context.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Allows program to access and modify a panel’s bitmap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Each shape is drawn in a graphics context with a foreground color (black default).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0" name="Google Shape;420;p45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Drawing Shapes and Text (continued) </a:t>
            </a:r>
            <a:endParaRPr/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838200" y="23622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Sample method 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Graphics</a:t>
            </a:r>
            <a:r>
              <a:rPr lang="en-US"/>
              <a:t> class: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30" name="Google Shape;430;p46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971800"/>
            <a:ext cx="6705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Drawing Shapes and Text (continued) </a:t>
            </a:r>
            <a:endParaRPr/>
          </a:p>
        </p:txBody>
      </p:sp>
      <p:sp>
        <p:nvSpPr>
          <p:cNvPr id="440" name="Google Shape;440;p47"/>
          <p:cNvSpPr txBox="1"/>
          <p:nvPr>
            <p:ph idx="1" type="body"/>
          </p:nvPr>
        </p:nvSpPr>
        <p:spPr>
          <a:xfrm>
            <a:off x="762000" y="22098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Drawing Shapes with the Method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paintComponent</a:t>
            </a:r>
            <a:r>
              <a:rPr b="1" lang="en-US" sz="2600"/>
              <a:t>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responsibilities of a panel class: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Draw images in response to messages from the application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Redraw images when window is refreshed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When a window opens, the JVM sends the message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paintComponent</a:t>
            </a:r>
            <a:r>
              <a:rPr lang="en-US" sz="2600"/>
              <a:t> to each object.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Objects with images to draw do so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The application does not call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paintComponent</a:t>
            </a:r>
            <a:r>
              <a:rPr lang="en-US" sz="2000"/>
              <a:t>; it is triggered by the JVM in response to events.</a:t>
            </a:r>
            <a:endParaRPr/>
          </a:p>
        </p:txBody>
      </p:sp>
      <p:sp>
        <p:nvSpPr>
          <p:cNvPr id="441" name="Google Shape;441;p47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and GUIs: Drawing Shapes and Text (continued) </a:t>
            </a:r>
            <a:endParaRPr/>
          </a:p>
        </p:txBody>
      </p:sp>
      <p:sp>
        <p:nvSpPr>
          <p:cNvPr id="450" name="Google Shape;450;p48"/>
          <p:cNvSpPr txBox="1"/>
          <p:nvPr>
            <p:ph idx="1" type="body"/>
          </p:nvPr>
        </p:nvSpPr>
        <p:spPr>
          <a:xfrm>
            <a:off x="838200" y="23622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Finding the Width and Height of a Panel: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Find the width and height to center an image on a panel and keep it centered when window resizes.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Use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getWidth() </a:t>
            </a:r>
            <a:r>
              <a:rPr lang="en-US" sz="2400"/>
              <a:t>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getHeight()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Text Properties and the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b="1" lang="en-US" sz="2400"/>
              <a:t> Class: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In a bitmapped display, text is drawn like an image.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451" name="Google Shape;451;p48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4876800"/>
            <a:ext cx="6324600" cy="145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60" name="Google Shape;460;p49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In this chapter, you learned: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programs use the int data type for whole numbers (integers) and double for floatingpoint numbers (numbers with decimals).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variable and method names consist of a letter followed by additional letters or digits. Java keywords cannot be used as names.</a:t>
            </a:r>
            <a:endParaRPr/>
          </a:p>
        </p:txBody>
      </p:sp>
      <p:sp>
        <p:nvSpPr>
          <p:cNvPr id="461" name="Google Shape;461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69" name="Google Shape;469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Final variables behave as constants; their values cannot change after they are declared.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Arithmetic expressions are evaluated according to precedence. Some expressions yield different results for integer and floating-point operands.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Strings may be concatenated to form a new string.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78" name="Google Shape;478;p5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1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compiler catches syntax errors. The JVM catches run-time errors. Logic errors, if they are caught, are detected by the programmer or user of the program at run time.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useful way to find and remove logic errors is to insert debugging output statements to view the values of variables.</a:t>
            </a:r>
            <a:endParaRPr/>
          </a:p>
          <a:p>
            <a:pPr indent="-219075" lvl="0" marL="342900" rtl="0" algn="l">
              <a:spcBef>
                <a:spcPts val="52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87" name="Google Shape;487;p5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2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uses a screen coordinate system to locate the positions of pixels in a window or panel. The origin of this system is in the upper-left corner or the drawing area, and the </a:t>
            </a:r>
            <a:r>
              <a:rPr i="1" lang="en-US"/>
              <a:t>x and y </a:t>
            </a:r>
            <a:r>
              <a:rPr lang="en-US"/>
              <a:t>axes increase to the right and downward, respectively.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programmer can modify the color with which images are drawn and the properties of text fonts for a given graphics object.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arithmetic expression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comments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coordinate system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exception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graphics context</a:t>
            </a:r>
            <a:endParaRPr/>
          </a:p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keywords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literal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logic error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method signature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origin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package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 (continued)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syntax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syntax errors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variable declaration statement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virus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reserved words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run-time error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 coordinate system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semantics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Elements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Programming and natural languages share three elements.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Vocabulary:</a:t>
            </a:r>
            <a:r>
              <a:rPr lang="en-US"/>
              <a:t> Words and symbols</a:t>
            </a:r>
            <a:endParaRPr/>
          </a:p>
          <a:p>
            <a:pPr indent="-13335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3335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3335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Syntax:</a:t>
            </a:r>
            <a:r>
              <a:rPr lang="en-US"/>
              <a:t> Rules for combining statements.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Use of operators, parentheses, etc.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Semantics:</a:t>
            </a:r>
            <a:r>
              <a:rPr lang="en-US"/>
              <a:t> Rules for interpreting statements.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Order of precedence</a:t>
            </a:r>
            <a:endParaRPr/>
          </a:p>
          <a:p>
            <a:pPr indent="-2476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581400"/>
            <a:ext cx="4800600" cy="108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Elements (continued) 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838200" y="23622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Programming Vs. Natural Languages: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Programming and natural languages have three differences.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Size: </a:t>
            </a:r>
            <a:r>
              <a:rPr lang="en-US"/>
              <a:t>small vocabulary, simple syntax.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Rigidity: </a:t>
            </a:r>
            <a:r>
              <a:rPr lang="en-US"/>
              <a:t>Syntax must be absolutely correct.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b="1" lang="en-US"/>
              <a:t>Literalness:</a:t>
            </a:r>
            <a:r>
              <a:rPr lang="en-US"/>
              <a:t> Computers follow exact instructions.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It is difficult to express complex ideas using limited syntax and semantics of programming languages.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838200" y="23622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Data Types: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Primitive: numbers, characters, Booleans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Objects: scanners, strings, and more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Syntax: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Syntax differs for objects and primitive data.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Primitive: data types are combined in expressions with operators (addition, multiplication)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Objects: sent messages, must be instantiated before use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>
            <p:ph type="title"/>
          </p:nvPr>
        </p:nvSpPr>
        <p:spPr>
          <a:xfrm>
            <a:off x="762000" y="762000"/>
            <a:ext cx="81534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Java Syntax and Semantics (continued) 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38200" y="2362200"/>
            <a:ext cx="8153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Numbers: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Numeric data types: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Most programs input numeric data, perform calculations, output numeric results.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Java includes six numeric data types but we use two: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838200" y="23622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724400"/>
            <a:ext cx="8077200" cy="1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