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4" name="Google Shape;39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4" name="Google Shape;44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4" name="Google Shape;45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8" name="Google Shape;47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8" name="Google Shape;4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9" name="Google Shape;50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9" name="Google Shape;52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8" name="Google Shape;53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7" name="Google Shape;54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
          <p:cNvGrpSpPr/>
          <p:nvPr/>
        </p:nvGrpSpPr>
        <p:grpSpPr>
          <a:xfrm>
            <a:off x="0" y="0"/>
            <a:ext cx="5867400" cy="6858000"/>
            <a:chOff x="0" y="0"/>
            <a:chExt cx="3696" cy="4320"/>
          </a:xfrm>
        </p:grpSpPr>
        <p:sp>
          <p:nvSpPr>
            <p:cNvPr id="26" name="Google Shape;26;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 name="Google Shape;27;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8" name="Google Shape;28;p2"/>
          <p:cNvGrpSpPr/>
          <p:nvPr/>
        </p:nvGrpSpPr>
        <p:grpSpPr>
          <a:xfrm>
            <a:off x="3632200" y="4889500"/>
            <a:ext cx="4876800" cy="319088"/>
            <a:chOff x="2288" y="3080"/>
            <a:chExt cx="3072" cy="201"/>
          </a:xfrm>
        </p:grpSpPr>
        <p:sp>
          <p:nvSpPr>
            <p:cNvPr id="29" name="Google Shape;29;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 name="Google Shape;31;p2"/>
          <p:cNvPicPr preferRelativeResize="0"/>
          <p:nvPr/>
        </p:nvPicPr>
        <p:blipFill rotWithShape="1">
          <a:blip r:embed="rId2">
            <a:alphaModFix/>
          </a:blip>
          <a:srcRect b="0" l="0" r="0" t="0"/>
          <a:stretch/>
        </p:blipFill>
        <p:spPr>
          <a:xfrm>
            <a:off x="0" y="0"/>
            <a:ext cx="520700" cy="6858000"/>
          </a:xfrm>
          <a:prstGeom prst="rect">
            <a:avLst/>
          </a:prstGeom>
          <a:noFill/>
          <a:ln>
            <a:noFill/>
          </a:ln>
        </p:spPr>
      </p:pic>
      <p:sp>
        <p:nvSpPr>
          <p:cNvPr id="32" name="Google Shape;32;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3" name="Google Shape;33;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1"/>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3" name="Google Shape;83;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6" name="Google Shape;86;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87" name="Google Shape;87;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4"/>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4"/>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1" name="Google Shape;5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2" name="Google Shape;5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3" name="Google Shape;5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4" name="Google Shape;54;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grpSp>
        <p:nvGrpSpPr>
          <p:cNvPr id="59" name="Google Shape;59;p8"/>
          <p:cNvGrpSpPr/>
          <p:nvPr/>
        </p:nvGrpSpPr>
        <p:grpSpPr>
          <a:xfrm>
            <a:off x="0" y="0"/>
            <a:ext cx="7620000" cy="6858000"/>
            <a:chOff x="0" y="0"/>
            <a:chExt cx="4800" cy="4320"/>
          </a:xfrm>
        </p:grpSpPr>
        <p:grpSp>
          <p:nvGrpSpPr>
            <p:cNvPr id="60" name="Google Shape;60;p8"/>
            <p:cNvGrpSpPr/>
            <p:nvPr/>
          </p:nvGrpSpPr>
          <p:grpSpPr>
            <a:xfrm>
              <a:off x="0" y="0"/>
              <a:ext cx="2016" cy="4320"/>
              <a:chOff x="0" y="0"/>
              <a:chExt cx="2016" cy="4320"/>
            </a:xfrm>
          </p:grpSpPr>
          <p:sp>
            <p:nvSpPr>
              <p:cNvPr id="61" name="Google Shape;61;p8"/>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8"/>
            <p:cNvGrpSpPr/>
            <p:nvPr/>
          </p:nvGrpSpPr>
          <p:grpSpPr>
            <a:xfrm>
              <a:off x="144" y="1248"/>
              <a:ext cx="4656" cy="201"/>
              <a:chOff x="144" y="1248"/>
              <a:chExt cx="4656" cy="201"/>
            </a:xfrm>
          </p:grpSpPr>
          <p:sp>
            <p:nvSpPr>
              <p:cNvPr id="64" name="Google Shape;64;p8"/>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8"/>
          <p:cNvSpPr txBox="1"/>
          <p:nvPr/>
        </p:nvSpPr>
        <p:spPr>
          <a:xfrm rot="-5400000">
            <a:off x="-1090612" y="4364037"/>
            <a:ext cx="2667000" cy="4921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Chapter 4</a:t>
            </a:r>
            <a:endParaRPr/>
          </a:p>
        </p:txBody>
      </p:sp>
      <p:sp>
        <p:nvSpPr>
          <p:cNvPr id="67" name="Google Shape;67;p8"/>
          <p:cNvSpPr txBox="1"/>
          <p:nvPr/>
        </p:nvSpPr>
        <p:spPr>
          <a:xfrm>
            <a:off x="1676400" y="6230938"/>
            <a:ext cx="7164388" cy="4746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CLB: MS Office 2007 Companion</a:t>
            </a:r>
            <a:endParaRPr/>
          </a:p>
        </p:txBody>
      </p:sp>
      <p:sp>
        <p:nvSpPr>
          <p:cNvPr id="68" name="Google Shape;68;p8"/>
          <p:cNvSpPr txBox="1"/>
          <p:nvPr/>
        </p:nvSpPr>
        <p:spPr>
          <a:xfrm>
            <a:off x="914400" y="6400800"/>
            <a:ext cx="3886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Campbell</a:t>
            </a:r>
            <a:endParaRPr/>
          </a:p>
        </p:txBody>
      </p:sp>
      <p:sp>
        <p:nvSpPr>
          <p:cNvPr id="69" name="Google Shape;69;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7620000" cy="6858000"/>
            <a:chOff x="0" y="0"/>
            <a:chExt cx="4800" cy="4320"/>
          </a:xfrm>
        </p:grpSpPr>
        <p:grpSp>
          <p:nvGrpSpPr>
            <p:cNvPr id="11" name="Google Shape;11;p1"/>
            <p:cNvGrpSpPr/>
            <p:nvPr/>
          </p:nvGrpSpPr>
          <p:grpSpPr>
            <a:xfrm>
              <a:off x="0" y="0"/>
              <a:ext cx="2016" cy="4320"/>
              <a:chOff x="0" y="0"/>
              <a:chExt cx="2016" cy="4320"/>
            </a:xfrm>
          </p:grpSpPr>
          <p:sp>
            <p:nvSpPr>
              <p:cNvPr id="12" name="Google Shape;12;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 name="Google Shape;14;p1"/>
            <p:cNvGrpSpPr/>
            <p:nvPr/>
          </p:nvGrpSpPr>
          <p:grpSpPr>
            <a:xfrm>
              <a:off x="144" y="1248"/>
              <a:ext cx="4656" cy="201"/>
              <a:chOff x="144" y="1248"/>
              <a:chExt cx="4656" cy="201"/>
            </a:xfrm>
          </p:grpSpPr>
          <p:sp>
            <p:nvSpPr>
              <p:cNvPr id="15" name="Google Shape;15;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17" name="Google Shape;17;p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1"/>
          <p:cNvSpPr txBox="1"/>
          <p:nvPr/>
        </p:nvSpPr>
        <p:spPr>
          <a:xfrm rot="-5400000">
            <a:off x="-936625" y="4137025"/>
            <a:ext cx="2667000" cy="793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Chapter 4</a:t>
            </a:r>
            <a:endParaRPr/>
          </a:p>
        </p:txBody>
      </p:sp>
      <p:sp>
        <p:nvSpPr>
          <p:cNvPr id="20" name="Google Shape;20;p1"/>
          <p:cNvSpPr txBox="1"/>
          <p:nvPr/>
        </p:nvSpPr>
        <p:spPr>
          <a:xfrm>
            <a:off x="8382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
        <p:nvSpPr>
          <p:cNvPr id="21" name="Google Shape;21;p1"/>
          <p:cNvSpPr txBox="1"/>
          <p:nvPr/>
        </p:nvSpPr>
        <p:spPr>
          <a:xfrm>
            <a:off x="4724400" y="6324600"/>
            <a:ext cx="4267200"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chemeClr val="dk1"/>
                </a:solidFill>
                <a:latin typeface="Arial"/>
                <a:ea typeface="Arial"/>
                <a:cs typeface="Arial"/>
                <a:sym typeface="Arial"/>
              </a:rPr>
              <a:t>Fundamentals of Java 4E</a:t>
            </a:r>
            <a:endParaRPr/>
          </a:p>
        </p:txBody>
      </p:sp>
      <p:sp>
        <p:nvSpPr>
          <p:cNvPr id="22" name="Google Shape;22;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1"/>
          <p:cNvPicPr preferRelativeResize="0"/>
          <p:nvPr/>
        </p:nvPicPr>
        <p:blipFill rotWithShape="1">
          <a:blip r:embed="rId1">
            <a:alphaModFix/>
          </a:blip>
          <a:srcRect b="0" l="0" r="0" t="0"/>
          <a:stretch/>
        </p:blipFill>
        <p:spPr>
          <a:xfrm>
            <a:off x="0" y="0"/>
            <a:ext cx="130175"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7" name="Google Shape;97;p1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Chapter 4</a:t>
            </a:r>
            <a:br>
              <a:rPr lang="en-US" sz="3200"/>
            </a:br>
            <a:r>
              <a:rPr lang="en-US" sz="3200"/>
              <a:t>Introduction to Control Statements</a:t>
            </a:r>
            <a:endParaRPr/>
          </a:p>
        </p:txBody>
      </p:sp>
      <p:sp>
        <p:nvSpPr>
          <p:cNvPr id="98" name="Google Shape;98;p14"/>
          <p:cNvSpPr txBox="1"/>
          <p:nvPr>
            <p:ph idx="1" type="subTitle"/>
          </p:nvPr>
        </p:nvSpPr>
        <p:spPr>
          <a:xfrm>
            <a:off x="4673600" y="2927350"/>
            <a:ext cx="42418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None/>
            </a:pPr>
            <a:r>
              <a:rPr b="1" lang="en-US"/>
              <a:t>Fundamentals of Java: AP Computer Science Essentials, 4th Edition</a:t>
            </a:r>
            <a:endParaRPr/>
          </a:p>
        </p:txBody>
      </p:sp>
      <p:sp>
        <p:nvSpPr>
          <p:cNvPr id="99" name="Google Shape;99;p14"/>
          <p:cNvSpPr txBox="1"/>
          <p:nvPr/>
        </p:nvSpPr>
        <p:spPr>
          <a:xfrm>
            <a:off x="609600" y="62484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6858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0" name="Google Shape;190;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1" name="Google Shape;191;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2" name="Google Shape;192;p2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a:t>
            </a:r>
            <a:endParaRPr/>
          </a:p>
        </p:txBody>
      </p:sp>
      <p:sp>
        <p:nvSpPr>
          <p:cNvPr id="193" name="Google Shape;193;p23"/>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Java is programmer-friendly because it combines English phrasing with algebraic notations.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are examples.</a:t>
            </a:r>
            <a:endParaRPr/>
          </a:p>
          <a:p>
            <a:pPr indent="-342900" lvl="0" marL="342900" rtl="0" algn="l">
              <a:spcBef>
                <a:spcPts val="560"/>
              </a:spcBef>
              <a:spcAft>
                <a:spcPts val="0"/>
              </a:spcAft>
              <a:buSzPts val="2100"/>
              <a:buChar char="●"/>
            </a:pPr>
            <a:r>
              <a:rPr lang="en-US"/>
              <a:t>Required elements:</a:t>
            </a:r>
            <a:endParaRPr/>
          </a:p>
          <a:p>
            <a:pPr indent="-285750" lvl="1" marL="742950" rtl="0" algn="l">
              <a:spcBef>
                <a:spcPts val="480"/>
              </a:spcBef>
              <a:spcAft>
                <a:spcPts val="0"/>
              </a:spcAft>
              <a:buSzPts val="1800"/>
              <a:buFont typeface="Arial"/>
              <a:buChar char="–"/>
            </a:pPr>
            <a:r>
              <a:rPr lang="en-US"/>
              <a:t>Semicolons: do not follow a closing brace.</a:t>
            </a:r>
            <a:endParaRPr/>
          </a:p>
          <a:p>
            <a:pPr indent="-285750" lvl="1" marL="742950" rtl="0" algn="l">
              <a:spcBef>
                <a:spcPts val="480"/>
              </a:spcBef>
              <a:spcAft>
                <a:spcPts val="0"/>
              </a:spcAft>
              <a:buSzPts val="1800"/>
              <a:buFont typeface="Arial"/>
              <a:buChar char="–"/>
            </a:pPr>
            <a:r>
              <a:rPr lang="en-US"/>
              <a:t>Braces: always in pairs; better to overuse than underuse.</a:t>
            </a:r>
            <a:endParaRPr/>
          </a:p>
          <a:p>
            <a:pPr indent="-342900" lvl="0" marL="342900" rtl="0" algn="l">
              <a:spcBef>
                <a:spcPts val="560"/>
              </a:spcBef>
              <a:spcAft>
                <a:spcPts val="0"/>
              </a:spcAft>
              <a:buSzPts val="2100"/>
              <a:buChar char="●"/>
            </a:pPr>
            <a:r>
              <a:rPr lang="en-US"/>
              <a:t>The exact format of the text depends on the programmer.</a:t>
            </a:r>
            <a:endParaRPr/>
          </a:p>
          <a:p>
            <a:pPr indent="-342900" lvl="0" marL="342900" rtl="0" algn="l">
              <a:spcBef>
                <a:spcPts val="560"/>
              </a:spcBef>
              <a:spcAft>
                <a:spcPts val="0"/>
              </a:spcAft>
              <a:buSzPts val="2100"/>
              <a:buFont typeface="Noto Sans Symbols"/>
              <a:buNone/>
            </a:pPr>
            <a:r>
              <a:t/>
            </a:r>
            <a:endParaRPr b="1"/>
          </a:p>
          <a:p>
            <a:pPr indent="-190500" lvl="0" marL="342900" rtl="0" algn="l">
              <a:spcBef>
                <a:spcPts val="640"/>
              </a:spcBef>
              <a:spcAft>
                <a:spcPts val="0"/>
              </a:spcAft>
              <a:buSzPts val="2400"/>
              <a:buNone/>
            </a:pPr>
            <a:r>
              <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9" name="Google Shape;199;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0" name="Google Shape;200;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1" name="Google Shape;201;p2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(continued) </a:t>
            </a:r>
            <a:endParaRPr/>
          </a:p>
        </p:txBody>
      </p:sp>
      <p:sp>
        <p:nvSpPr>
          <p:cNvPr id="202" name="Google Shape;202;p24"/>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Principal Forms:</a:t>
            </a:r>
            <a:endParaRPr/>
          </a:p>
          <a:p>
            <a:pPr indent="-209550" lvl="0" marL="342900" rtl="0" algn="l">
              <a:spcBef>
                <a:spcPts val="560"/>
              </a:spcBef>
              <a:spcAft>
                <a:spcPts val="0"/>
              </a:spcAft>
              <a:buSzPts val="2100"/>
              <a:buNone/>
            </a:pPr>
            <a:r>
              <a:t/>
            </a:r>
            <a:endParaRPr b="1"/>
          </a:p>
        </p:txBody>
      </p:sp>
      <p:pic>
        <p:nvPicPr>
          <p:cNvPr id="203" name="Google Shape;203;p24"/>
          <p:cNvPicPr preferRelativeResize="0"/>
          <p:nvPr/>
        </p:nvPicPr>
        <p:blipFill rotWithShape="1">
          <a:blip r:embed="rId3">
            <a:alphaModFix/>
          </a:blip>
          <a:srcRect b="0" l="0" r="0" t="0"/>
          <a:stretch/>
        </p:blipFill>
        <p:spPr>
          <a:xfrm>
            <a:off x="1295400" y="2819400"/>
            <a:ext cx="6956425" cy="312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9" name="Google Shape;209;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0" name="Google Shape;210;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1" name="Google Shape;211;p25"/>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(continued) </a:t>
            </a:r>
            <a:endParaRPr/>
          </a:p>
        </p:txBody>
      </p:sp>
      <p:sp>
        <p:nvSpPr>
          <p:cNvPr id="212" name="Google Shape;212;p25"/>
          <p:cNvSpPr txBox="1"/>
          <p:nvPr>
            <p:ph idx="1" type="body"/>
          </p:nvPr>
        </p:nvSpPr>
        <p:spPr>
          <a:xfrm>
            <a:off x="838200" y="2362200"/>
            <a:ext cx="77724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Additional Forms:</a:t>
            </a:r>
            <a:endParaRPr/>
          </a:p>
          <a:p>
            <a:pPr indent="-342900" lvl="0" marL="342900" rtl="0" algn="l">
              <a:spcBef>
                <a:spcPts val="560"/>
              </a:spcBef>
              <a:spcAft>
                <a:spcPts val="0"/>
              </a:spcAft>
              <a:buSzPts val="2100"/>
              <a:buChar char="●"/>
            </a:pPr>
            <a:r>
              <a:rPr lang="en-US"/>
              <a:t>The braces can be dropped if a single statement follows </a:t>
            </a:r>
            <a:r>
              <a:rPr lang="en-US">
                <a:latin typeface="Courier New"/>
                <a:ea typeface="Courier New"/>
                <a:cs typeface="Courier New"/>
                <a:sym typeface="Courier New"/>
              </a:rPr>
              <a:t>if</a:t>
            </a:r>
            <a:r>
              <a:rPr lang="en-US"/>
              <a:t> or </a:t>
            </a:r>
            <a:r>
              <a:rPr lang="en-US">
                <a:latin typeface="Courier New"/>
                <a:ea typeface="Courier New"/>
                <a:cs typeface="Courier New"/>
                <a:sym typeface="Courier New"/>
              </a:rPr>
              <a:t>else</a:t>
            </a:r>
            <a:r>
              <a:rPr lang="en-US"/>
              <a:t>.</a:t>
            </a:r>
            <a:endParaRPr/>
          </a:p>
          <a:p>
            <a:pPr indent="-342900" lvl="0" marL="342900" rtl="0" algn="l">
              <a:spcBef>
                <a:spcPts val="560"/>
              </a:spcBef>
              <a:spcAft>
                <a:spcPts val="0"/>
              </a:spcAft>
              <a:buSzPts val="2100"/>
              <a:buChar char="●"/>
            </a:pPr>
            <a:r>
              <a:rPr lang="en-US"/>
              <a:t>The condition in an </a:t>
            </a:r>
            <a:r>
              <a:rPr lang="en-US">
                <a:latin typeface="Courier New"/>
                <a:ea typeface="Courier New"/>
                <a:cs typeface="Courier New"/>
                <a:sym typeface="Courier New"/>
              </a:rPr>
              <a:t>if</a:t>
            </a:r>
            <a:r>
              <a:rPr lang="en-US"/>
              <a:t> statement must be a Boolean expression.</a:t>
            </a:r>
            <a:endParaRPr/>
          </a:p>
          <a:p>
            <a:pPr indent="-285750" lvl="1" marL="742950" rtl="0" algn="l">
              <a:spcBef>
                <a:spcPts val="480"/>
              </a:spcBef>
              <a:spcAft>
                <a:spcPts val="0"/>
              </a:spcAft>
              <a:buSzPts val="1800"/>
              <a:buFont typeface="Arial"/>
              <a:buChar char="–"/>
            </a:pPr>
            <a:r>
              <a:rPr lang="en-US"/>
              <a:t>Returns the value true or false.</a:t>
            </a:r>
            <a:endParaRPr/>
          </a:p>
          <a:p>
            <a:pPr indent="-228600" lvl="0" marL="342900" rtl="0" algn="l">
              <a:spcBef>
                <a:spcPts val="480"/>
              </a:spcBef>
              <a:spcAft>
                <a:spcPts val="0"/>
              </a:spcAft>
              <a:buSzPts val="1800"/>
              <a:buNone/>
            </a:pPr>
            <a:r>
              <a:t/>
            </a:r>
            <a:endParaRPr b="1" sz="2400"/>
          </a:p>
        </p:txBody>
      </p:sp>
      <p:sp>
        <p:nvSpPr>
          <p:cNvPr id="213" name="Google Shape;213;p25"/>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9" name="Google Shape;219;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0" name="Google Shape;220;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1" name="Google Shape;221;p26"/>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(continued) </a:t>
            </a:r>
            <a:endParaRPr/>
          </a:p>
        </p:txBody>
      </p:sp>
      <p:sp>
        <p:nvSpPr>
          <p:cNvPr id="222" name="Google Shape;222;p26"/>
          <p:cNvSpPr txBox="1"/>
          <p:nvPr>
            <p:ph idx="1" type="body"/>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sz="2400"/>
          </a:p>
          <a:p>
            <a:pPr indent="-190500" lvl="0" marL="342900" rtl="0" algn="l">
              <a:spcBef>
                <a:spcPts val="640"/>
              </a:spcBef>
              <a:spcAft>
                <a:spcPts val="0"/>
              </a:spcAft>
              <a:buSzPts val="2400"/>
              <a:buNone/>
            </a:pPr>
            <a:r>
              <a:t/>
            </a:r>
            <a:endParaRPr sz="3200"/>
          </a:p>
        </p:txBody>
      </p:sp>
      <p:sp>
        <p:nvSpPr>
          <p:cNvPr id="223" name="Google Shape;223;p26"/>
          <p:cNvSpPr txBox="1"/>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Noto Sans Symbols"/>
              <a:buNone/>
            </a:pPr>
            <a:r>
              <a:t/>
            </a:r>
            <a:endParaRPr sz="2400">
              <a:solidFill>
                <a:schemeClr val="dk1"/>
              </a:solidFill>
              <a:latin typeface="Arial"/>
              <a:ea typeface="Arial"/>
              <a:cs typeface="Arial"/>
              <a:sym typeface="Arial"/>
            </a:endParaRPr>
          </a:p>
        </p:txBody>
      </p:sp>
      <p:sp>
        <p:nvSpPr>
          <p:cNvPr id="224" name="Google Shape;224;p26"/>
          <p:cNvSpPr/>
          <p:nvPr/>
        </p:nvSpPr>
        <p:spPr>
          <a:xfrm>
            <a:off x="838200" y="2362200"/>
            <a:ext cx="7696200" cy="9461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100"/>
              <a:buFont typeface="Noto Sans Symbols"/>
              <a:buChar char="●"/>
            </a:pPr>
            <a:r>
              <a:rPr lang="en-US" sz="2800">
                <a:solidFill>
                  <a:schemeClr val="dk1"/>
                </a:solidFill>
                <a:latin typeface="Arial"/>
                <a:ea typeface="Arial"/>
                <a:cs typeface="Arial"/>
                <a:sym typeface="Arial"/>
              </a:rPr>
              <a:t>Flowcharts for the </a:t>
            </a:r>
            <a:r>
              <a:rPr lang="en-US" sz="2800">
                <a:solidFill>
                  <a:schemeClr val="dk1"/>
                </a:solidFill>
                <a:latin typeface="Courier New"/>
                <a:ea typeface="Courier New"/>
                <a:cs typeface="Courier New"/>
                <a:sym typeface="Courier New"/>
              </a:rPr>
              <a:t>if</a:t>
            </a:r>
            <a:r>
              <a:rPr lang="en-US" sz="2800">
                <a:solidFill>
                  <a:schemeClr val="dk1"/>
                </a:solidFill>
                <a:latin typeface="Arial"/>
                <a:ea typeface="Arial"/>
                <a:cs typeface="Arial"/>
                <a:sym typeface="Arial"/>
              </a:rPr>
              <a:t> and </a:t>
            </a:r>
            <a:r>
              <a:rPr lang="en-US" sz="2800">
                <a:solidFill>
                  <a:schemeClr val="dk1"/>
                </a:solidFill>
                <a:latin typeface="Courier New"/>
                <a:ea typeface="Courier New"/>
                <a:cs typeface="Courier New"/>
                <a:sym typeface="Courier New"/>
              </a:rPr>
              <a:t>if-else</a:t>
            </a:r>
            <a:r>
              <a:rPr lang="en-US" sz="2800">
                <a:solidFill>
                  <a:schemeClr val="dk1"/>
                </a:solidFill>
                <a:latin typeface="Arial"/>
                <a:ea typeface="Arial"/>
                <a:cs typeface="Arial"/>
                <a:sym typeface="Arial"/>
              </a:rPr>
              <a:t> statements.</a:t>
            </a:r>
            <a:endParaRPr sz="2400">
              <a:solidFill>
                <a:schemeClr val="dk1"/>
              </a:solidFill>
              <a:latin typeface="Arial"/>
              <a:ea typeface="Arial"/>
              <a:cs typeface="Arial"/>
              <a:sym typeface="Arial"/>
            </a:endParaRPr>
          </a:p>
        </p:txBody>
      </p:sp>
      <p:pic>
        <p:nvPicPr>
          <p:cNvPr descr="Fig04-01" id="225" name="Google Shape;225;p26"/>
          <p:cNvPicPr preferRelativeResize="0"/>
          <p:nvPr/>
        </p:nvPicPr>
        <p:blipFill rotWithShape="1">
          <a:blip r:embed="rId3">
            <a:alphaModFix/>
          </a:blip>
          <a:srcRect b="0" l="0" r="0" t="0"/>
          <a:stretch/>
        </p:blipFill>
        <p:spPr>
          <a:xfrm>
            <a:off x="3276600" y="2971800"/>
            <a:ext cx="4953000" cy="33702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1" name="Google Shape;231;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2" name="Google Shape;232;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3" name="Google Shape;233;p2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(continued) </a:t>
            </a:r>
            <a:endParaRPr/>
          </a:p>
        </p:txBody>
      </p:sp>
      <p:sp>
        <p:nvSpPr>
          <p:cNvPr id="234" name="Google Shape;234;p27"/>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Relational Operators:</a:t>
            </a:r>
            <a:r>
              <a:rPr lang="en-US"/>
              <a:t> </a:t>
            </a:r>
            <a:endParaRPr/>
          </a:p>
          <a:p>
            <a:pPr indent="-342900" lvl="0" marL="342900" rtl="0" algn="l">
              <a:spcBef>
                <a:spcPts val="560"/>
              </a:spcBef>
              <a:spcAft>
                <a:spcPts val="0"/>
              </a:spcAft>
              <a:buSzPts val="2100"/>
              <a:buChar char="●"/>
            </a:pPr>
            <a:r>
              <a:rPr lang="en-US"/>
              <a:t>Greater than (&gt;), equal to (==), less than or equal to (&lt;=), not equal to (!=), etc.</a:t>
            </a:r>
            <a:endParaRPr/>
          </a:p>
          <a:p>
            <a:pPr indent="-285750" lvl="1" marL="742950" rtl="0" algn="l">
              <a:spcBef>
                <a:spcPts val="480"/>
              </a:spcBef>
              <a:spcAft>
                <a:spcPts val="0"/>
              </a:spcAft>
              <a:buSzPts val="1800"/>
              <a:buFont typeface="Arial"/>
              <a:buChar char="–"/>
            </a:pPr>
            <a:r>
              <a:rPr lang="en-US"/>
              <a:t>== distinguishes the equal-to operator from the assignment operator.</a:t>
            </a:r>
            <a:endParaRPr/>
          </a:p>
          <a:p>
            <a:pPr indent="-285750" lvl="1" marL="742950" rtl="0" algn="l">
              <a:spcBef>
                <a:spcPts val="480"/>
              </a:spcBef>
              <a:spcAft>
                <a:spcPts val="0"/>
              </a:spcAft>
              <a:buSzPts val="1800"/>
              <a:buFont typeface="Arial"/>
              <a:buChar char="–"/>
            </a:pPr>
            <a:r>
              <a:rPr lang="en-US"/>
              <a:t>In the not-equal-to operator, ! is read as no.</a:t>
            </a:r>
            <a:endParaRPr/>
          </a:p>
          <a:p>
            <a:pPr indent="-342900" lvl="0" marL="342900" rtl="0" algn="l">
              <a:spcBef>
                <a:spcPts val="560"/>
              </a:spcBef>
              <a:spcAft>
                <a:spcPts val="0"/>
              </a:spcAft>
              <a:buSzPts val="2100"/>
              <a:buChar char="●"/>
            </a:pPr>
            <a:r>
              <a:rPr lang="en-US"/>
              <a:t>These values will either be true or false.</a:t>
            </a:r>
            <a:endParaRPr sz="3200"/>
          </a:p>
        </p:txBody>
      </p:sp>
      <p:sp>
        <p:nvSpPr>
          <p:cNvPr id="235" name="Google Shape;235;p27"/>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1" name="Google Shape;241;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2" name="Google Shape;242;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3" name="Google Shape;243;p2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(continued) </a:t>
            </a:r>
            <a:endParaRPr/>
          </a:p>
        </p:txBody>
      </p:sp>
      <p:sp>
        <p:nvSpPr>
          <p:cNvPr id="244" name="Google Shape;244;p28"/>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Checking Input for Validity:</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if-else </a:t>
            </a:r>
            <a:r>
              <a:rPr lang="en-US"/>
              <a:t>statements are commonly used to check user inputs before processing them.</a:t>
            </a:r>
            <a:endParaRPr/>
          </a:p>
          <a:p>
            <a:pPr indent="-342900" lvl="0" marL="342900" rtl="0" algn="l">
              <a:spcBef>
                <a:spcPts val="560"/>
              </a:spcBef>
              <a:spcAft>
                <a:spcPts val="0"/>
              </a:spcAft>
              <a:buSzPts val="2100"/>
              <a:buChar char="●"/>
            </a:pPr>
            <a:r>
              <a:rPr lang="en-US"/>
              <a:t>For example, if a user enters a negative number for a circle’s radius.	</a:t>
            </a:r>
            <a:endParaRPr/>
          </a:p>
          <a:p>
            <a:pPr indent="-285750" lvl="1" marL="742950" rtl="0" algn="l">
              <a:spcBef>
                <a:spcPts val="480"/>
              </a:spcBef>
              <a:spcAft>
                <a:spcPts val="0"/>
              </a:spcAft>
              <a:buSzPts val="1800"/>
              <a:buFont typeface="Arial"/>
              <a:buChar char="–"/>
            </a:pPr>
            <a:r>
              <a:rPr lang="en-US"/>
              <a:t>Program checks to see if the radius is &gt;= 0.</a:t>
            </a:r>
            <a:endParaRPr/>
          </a:p>
          <a:p>
            <a:pPr indent="-285750" lvl="1" marL="742950" rtl="0" algn="l">
              <a:spcBef>
                <a:spcPts val="480"/>
              </a:spcBef>
              <a:spcAft>
                <a:spcPts val="0"/>
              </a:spcAft>
              <a:buSzPts val="1800"/>
              <a:buFont typeface="Arial"/>
              <a:buChar char="–"/>
            </a:pPr>
            <a:r>
              <a:rPr lang="en-US"/>
              <a:t>If &gt;= 0, the radius is computed.</a:t>
            </a:r>
            <a:endParaRPr/>
          </a:p>
          <a:p>
            <a:pPr indent="-285750" lvl="1" marL="742950" rtl="0" algn="l">
              <a:spcBef>
                <a:spcPts val="480"/>
              </a:spcBef>
              <a:spcAft>
                <a:spcPts val="0"/>
              </a:spcAft>
              <a:buSzPts val="1800"/>
              <a:buFont typeface="Arial"/>
              <a:buChar char="–"/>
            </a:pPr>
            <a:r>
              <a:rPr lang="en-US"/>
              <a:t>If &lt; 0, an error message displays.</a:t>
            </a:r>
            <a:endParaRPr/>
          </a:p>
        </p:txBody>
      </p:sp>
      <p:sp>
        <p:nvSpPr>
          <p:cNvPr id="245" name="Google Shape;245;p28"/>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1" name="Google Shape;251;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2" name="Google Shape;252;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3" name="Google Shape;253;p29"/>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while </a:t>
            </a:r>
            <a:r>
              <a:rPr lang="en-US"/>
              <a:t>Statement</a:t>
            </a:r>
            <a:endParaRPr/>
          </a:p>
        </p:txBody>
      </p:sp>
      <p:sp>
        <p:nvSpPr>
          <p:cNvPr id="254" name="Google Shape;254;p29"/>
          <p:cNvSpPr txBox="1"/>
          <p:nvPr>
            <p:ph idx="1" type="body"/>
          </p:nvPr>
        </p:nvSpPr>
        <p:spPr>
          <a:xfrm>
            <a:off x="838200" y="2362200"/>
            <a:ext cx="419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Provides a looping mechanism that executes statements repeatedly as long as some condition remains true.</a:t>
            </a:r>
            <a:endParaRPr/>
          </a:p>
        </p:txBody>
      </p:sp>
      <p:sp>
        <p:nvSpPr>
          <p:cNvPr id="255" name="Google Shape;255;p29"/>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
        <p:nvSpPr>
          <p:cNvPr id="256" name="Google Shape;256;p29"/>
          <p:cNvSpPr txBox="1"/>
          <p:nvPr/>
        </p:nvSpPr>
        <p:spPr>
          <a:xfrm>
            <a:off x="3886200" y="5638800"/>
            <a:ext cx="236220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Flowchart for a </a:t>
            </a:r>
            <a:r>
              <a:rPr lang="en-US" sz="1400">
                <a:solidFill>
                  <a:schemeClr val="dk1"/>
                </a:solidFill>
                <a:latin typeface="Courier New"/>
                <a:ea typeface="Courier New"/>
                <a:cs typeface="Courier New"/>
                <a:sym typeface="Courier New"/>
              </a:rPr>
              <a:t>while</a:t>
            </a:r>
            <a:r>
              <a:rPr lang="en-US" sz="1400">
                <a:solidFill>
                  <a:schemeClr val="dk1"/>
                </a:solidFill>
                <a:latin typeface="Arial"/>
                <a:ea typeface="Arial"/>
                <a:cs typeface="Arial"/>
                <a:sym typeface="Arial"/>
              </a:rPr>
              <a:t> statement</a:t>
            </a:r>
            <a:endParaRPr/>
          </a:p>
        </p:txBody>
      </p:sp>
      <p:pic>
        <p:nvPicPr>
          <p:cNvPr descr="Fig04-02" id="257" name="Google Shape;257;p29"/>
          <p:cNvPicPr preferRelativeResize="0"/>
          <p:nvPr/>
        </p:nvPicPr>
        <p:blipFill rotWithShape="1">
          <a:blip r:embed="rId3">
            <a:alphaModFix/>
          </a:blip>
          <a:srcRect b="0" l="0" r="0" t="0"/>
          <a:stretch/>
        </p:blipFill>
        <p:spPr>
          <a:xfrm>
            <a:off x="5791200" y="2438400"/>
            <a:ext cx="2687638" cy="388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3" name="Google Shape;263;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4" name="Google Shape;264;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5" name="Google Shape;265;p3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while </a:t>
            </a:r>
            <a:r>
              <a:rPr lang="en-US"/>
              <a:t>Statement (continued) </a:t>
            </a:r>
            <a:endParaRPr/>
          </a:p>
        </p:txBody>
      </p:sp>
      <p:sp>
        <p:nvSpPr>
          <p:cNvPr id="266" name="Google Shape;266;p30"/>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Count-Controlled Loops:</a:t>
            </a:r>
            <a:endParaRPr/>
          </a:p>
          <a:p>
            <a:pPr indent="-342900" lvl="0" marL="342900" rtl="0" algn="l">
              <a:spcBef>
                <a:spcPts val="480"/>
              </a:spcBef>
              <a:spcAft>
                <a:spcPts val="0"/>
              </a:spcAft>
              <a:buSzPts val="1800"/>
              <a:buChar char="●"/>
            </a:pPr>
            <a:r>
              <a:rPr lang="en-US" sz="2400"/>
              <a:t>The variable </a:t>
            </a:r>
            <a:r>
              <a:rPr lang="en-US" sz="2400">
                <a:latin typeface="Courier New"/>
                <a:ea typeface="Courier New"/>
                <a:cs typeface="Courier New"/>
                <a:sym typeface="Courier New"/>
              </a:rPr>
              <a:t>cntr</a:t>
            </a:r>
            <a:r>
              <a:rPr lang="en-US" sz="2400"/>
              <a:t> controls how many times the loop executes. </a:t>
            </a:r>
            <a:endParaRPr/>
          </a:p>
          <a:p>
            <a:pPr indent="-285750" lvl="1" marL="742950" rtl="0" algn="l">
              <a:spcBef>
                <a:spcPts val="400"/>
              </a:spcBef>
              <a:spcAft>
                <a:spcPts val="0"/>
              </a:spcAft>
              <a:buSzPts val="1500"/>
              <a:buFont typeface="Arial"/>
              <a:buChar char="–"/>
            </a:pPr>
            <a:r>
              <a:rPr lang="en-US" sz="2000"/>
              <a:t>For example, a program that computes and displays the sum of the integers between 1 and 100.</a:t>
            </a:r>
            <a:endParaRPr/>
          </a:p>
          <a:p>
            <a:pPr indent="-285750" lvl="1" marL="742950" rtl="0" algn="l">
              <a:spcBef>
                <a:spcPts val="480"/>
              </a:spcBef>
              <a:spcAft>
                <a:spcPts val="0"/>
              </a:spcAft>
              <a:buSzPts val="1500"/>
              <a:buFont typeface="Arial"/>
              <a:buChar char="–"/>
            </a:pPr>
            <a:r>
              <a:rPr lang="en-US" sz="2000"/>
              <a:t>Each pass of the loop is an iteration.</a:t>
            </a:r>
            <a:r>
              <a:rPr lang="en-US"/>
              <a:t>	</a:t>
            </a:r>
            <a:endParaRPr/>
          </a:p>
        </p:txBody>
      </p:sp>
      <p:sp>
        <p:nvSpPr>
          <p:cNvPr id="267" name="Google Shape;267;p30"/>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id="268" name="Google Shape;268;p30"/>
          <p:cNvPicPr preferRelativeResize="0"/>
          <p:nvPr/>
        </p:nvPicPr>
        <p:blipFill rotWithShape="1">
          <a:blip r:embed="rId3">
            <a:alphaModFix/>
          </a:blip>
          <a:srcRect b="0" l="0" r="0" t="0"/>
          <a:stretch/>
        </p:blipFill>
        <p:spPr>
          <a:xfrm>
            <a:off x="1447800" y="4648200"/>
            <a:ext cx="6019800" cy="1471613"/>
          </a:xfrm>
          <a:prstGeom prst="rect">
            <a:avLst/>
          </a:prstGeom>
          <a:noFill/>
          <a:ln>
            <a:noFill/>
          </a:ln>
        </p:spPr>
      </p:pic>
      <p:sp>
        <p:nvSpPr>
          <p:cNvPr id="269" name="Google Shape;269;p30"/>
          <p:cNvSpPr txBox="1"/>
          <p:nvPr/>
        </p:nvSpPr>
        <p:spPr>
          <a:xfrm>
            <a:off x="1828800" y="6096000"/>
            <a:ext cx="52578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Trace of how variables change on each iteration through a loop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5" name="Google Shape;275;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6" name="Google Shape;276;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7" name="Google Shape;277;p3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while </a:t>
            </a:r>
            <a:r>
              <a:rPr lang="en-US"/>
              <a:t>Statement (continued) </a:t>
            </a:r>
            <a:endParaRPr/>
          </a:p>
        </p:txBody>
      </p:sp>
      <p:sp>
        <p:nvSpPr>
          <p:cNvPr id="278" name="Google Shape;278;p31"/>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Adding Flexibility:</a:t>
            </a:r>
            <a:endParaRPr/>
          </a:p>
          <a:p>
            <a:pPr indent="-342900" lvl="0" marL="342900" rtl="0" algn="l">
              <a:spcBef>
                <a:spcPts val="480"/>
              </a:spcBef>
              <a:spcAft>
                <a:spcPts val="0"/>
              </a:spcAft>
              <a:buSzPts val="1800"/>
              <a:buChar char="●"/>
            </a:pPr>
            <a:r>
              <a:rPr lang="en-US" sz="2400"/>
              <a:t>Could vary the starting value, ending value, and increment, or ask for user input for those values.</a:t>
            </a:r>
            <a:endParaRPr/>
          </a:p>
          <a:p>
            <a:pPr indent="-342900" lvl="0" marL="342900" rtl="0" algn="l">
              <a:spcBef>
                <a:spcPts val="480"/>
              </a:spcBef>
              <a:spcAft>
                <a:spcPts val="0"/>
              </a:spcAft>
              <a:buSzPts val="1800"/>
              <a:buChar char="●"/>
            </a:pPr>
            <a:r>
              <a:rPr b="1" lang="en-US" sz="2400"/>
              <a:t>Task-controlled loop:</a:t>
            </a:r>
            <a:endParaRPr/>
          </a:p>
          <a:p>
            <a:pPr indent="-342900" lvl="0" marL="342900" rtl="0" algn="l">
              <a:spcBef>
                <a:spcPts val="480"/>
              </a:spcBef>
              <a:spcAft>
                <a:spcPts val="0"/>
              </a:spcAft>
              <a:buSzPts val="1800"/>
              <a:buChar char="●"/>
            </a:pPr>
            <a:r>
              <a:rPr lang="en-US" sz="2400"/>
              <a:t>Executes until a task is accomplished.</a:t>
            </a:r>
            <a:endParaRPr/>
          </a:p>
          <a:p>
            <a:pPr indent="-285750" lvl="1" marL="742950" rtl="0" algn="l">
              <a:spcBef>
                <a:spcPts val="440"/>
              </a:spcBef>
              <a:spcAft>
                <a:spcPts val="0"/>
              </a:spcAft>
              <a:buSzPts val="1650"/>
              <a:buFont typeface="Arial"/>
              <a:buChar char="–"/>
            </a:pPr>
            <a:r>
              <a:rPr lang="en-US" sz="2200"/>
              <a:t>Example: find the first integer for which the sum 1+2….+n is over 1 million.</a:t>
            </a:r>
            <a:endParaRPr/>
          </a:p>
          <a:p>
            <a:pPr indent="-342900" lvl="0" marL="342900" rtl="0" algn="l">
              <a:spcBef>
                <a:spcPts val="480"/>
              </a:spcBef>
              <a:spcAft>
                <a:spcPts val="0"/>
              </a:spcAft>
              <a:buSzPts val="1800"/>
              <a:buChar char="●"/>
            </a:pPr>
            <a:r>
              <a:rPr lang="en-US" sz="2400"/>
              <a:t>The factorial of a given number (n) is the product of the numbers between 1 and n (1*2*3*…*n).</a:t>
            </a:r>
            <a:endParaRPr/>
          </a:p>
        </p:txBody>
      </p:sp>
      <p:sp>
        <p:nvSpPr>
          <p:cNvPr id="279" name="Google Shape;279;p31"/>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5" name="Google Shape;285;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6" name="Google Shape;286;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7" name="Google Shape;287;p3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while </a:t>
            </a:r>
            <a:r>
              <a:rPr lang="en-US"/>
              <a:t>Statement (continued) </a:t>
            </a:r>
            <a:endParaRPr/>
          </a:p>
        </p:txBody>
      </p:sp>
      <p:sp>
        <p:nvSpPr>
          <p:cNvPr id="288" name="Google Shape;288;p32"/>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Common Structure:</a:t>
            </a:r>
            <a:endParaRPr/>
          </a:p>
          <a:p>
            <a:pPr indent="-342900" lvl="0" marL="342900" rtl="0" algn="l">
              <a:spcBef>
                <a:spcPts val="560"/>
              </a:spcBef>
              <a:spcAft>
                <a:spcPts val="0"/>
              </a:spcAft>
              <a:buSzPts val="2100"/>
              <a:buChar char="●"/>
            </a:pPr>
            <a:r>
              <a:rPr lang="en-US"/>
              <a:t>All of these examples share a common structure.</a:t>
            </a:r>
            <a:endParaRPr/>
          </a:p>
          <a:p>
            <a:pPr indent="-285750" lvl="1" marL="742950" rtl="0" algn="l">
              <a:spcBef>
                <a:spcPts val="480"/>
              </a:spcBef>
              <a:spcAft>
                <a:spcPts val="0"/>
              </a:spcAft>
              <a:buSzPts val="1800"/>
              <a:buFont typeface="Arial"/>
              <a:buChar char="–"/>
            </a:pPr>
            <a:r>
              <a:rPr lang="en-US"/>
              <a:t>For the loop to terminate, each iteration must move the variables closer to satisfying the condition.</a:t>
            </a:r>
            <a:endParaRPr/>
          </a:p>
        </p:txBody>
      </p:sp>
      <p:sp>
        <p:nvSpPr>
          <p:cNvPr id="289" name="Google Shape;289;p32"/>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id="290" name="Google Shape;290;p32"/>
          <p:cNvPicPr preferRelativeResize="0"/>
          <p:nvPr/>
        </p:nvPicPr>
        <p:blipFill rotWithShape="1">
          <a:blip r:embed="rId3">
            <a:alphaModFix/>
          </a:blip>
          <a:srcRect b="0" l="0" r="0" t="0"/>
          <a:stretch/>
        </p:blipFill>
        <p:spPr>
          <a:xfrm>
            <a:off x="1143000" y="4724400"/>
            <a:ext cx="7451725"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7" name="Google Shape;107;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2600" u="none" cap="none" strike="noStrike">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8" name="Google Shape;108;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9" name="Google Shape;109;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a:t>
            </a:r>
            <a:endParaRPr/>
          </a:p>
        </p:txBody>
      </p:sp>
      <p:sp>
        <p:nvSpPr>
          <p:cNvPr id="110" name="Google Shape;110;p15"/>
          <p:cNvSpPr txBox="1"/>
          <p:nvPr>
            <p:ph idx="1" type="body"/>
          </p:nvPr>
        </p:nvSpPr>
        <p:spPr>
          <a:xfrm>
            <a:off x="838200" y="2362200"/>
            <a:ext cx="79248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Use the increment and decrement operators.</a:t>
            </a:r>
            <a:endParaRPr/>
          </a:p>
          <a:p>
            <a:pPr indent="-342900" lvl="0" marL="342900" rtl="0" algn="l">
              <a:spcBef>
                <a:spcPts val="520"/>
              </a:spcBef>
              <a:spcAft>
                <a:spcPts val="0"/>
              </a:spcAft>
              <a:buSzPts val="1950"/>
              <a:buChar char="●"/>
            </a:pPr>
            <a:r>
              <a:rPr lang="en-US" sz="2600"/>
              <a:t>Use standard math methods.</a:t>
            </a:r>
            <a:endParaRPr/>
          </a:p>
          <a:p>
            <a:pPr indent="-342900" lvl="0" marL="342900" rtl="0" algn="l">
              <a:spcBef>
                <a:spcPts val="520"/>
              </a:spcBef>
              <a:spcAft>
                <a:spcPts val="0"/>
              </a:spcAft>
              <a:buSzPts val="1950"/>
              <a:buChar char="●"/>
            </a:pPr>
            <a:r>
              <a:rPr lang="en-US" sz="2600"/>
              <a:t>Use </a:t>
            </a:r>
            <a:r>
              <a:rPr lang="en-US" sz="2600">
                <a:latin typeface="Courier New"/>
                <a:ea typeface="Courier New"/>
                <a:cs typeface="Courier New"/>
                <a:sym typeface="Courier New"/>
              </a:rPr>
              <a:t>if</a:t>
            </a:r>
            <a:r>
              <a:rPr lang="en-US" sz="2600"/>
              <a:t> and </a:t>
            </a:r>
            <a:r>
              <a:rPr lang="en-US" sz="2600">
                <a:latin typeface="Courier New"/>
                <a:ea typeface="Courier New"/>
                <a:cs typeface="Courier New"/>
                <a:sym typeface="Courier New"/>
              </a:rPr>
              <a:t>if-else</a:t>
            </a:r>
            <a:r>
              <a:rPr lang="en-US" sz="2600"/>
              <a:t> statements to make choices.</a:t>
            </a:r>
            <a:endParaRPr/>
          </a:p>
          <a:p>
            <a:pPr indent="-342900" lvl="0" marL="342900" rtl="0" algn="l">
              <a:spcBef>
                <a:spcPts val="520"/>
              </a:spcBef>
              <a:spcAft>
                <a:spcPts val="0"/>
              </a:spcAft>
              <a:buSzPts val="1950"/>
              <a:buChar char="●"/>
            </a:pPr>
            <a:r>
              <a:rPr lang="en-US" sz="2600"/>
              <a:t>Use </a:t>
            </a:r>
            <a:r>
              <a:rPr lang="en-US" sz="2600">
                <a:latin typeface="Courier New"/>
                <a:ea typeface="Courier New"/>
                <a:cs typeface="Courier New"/>
                <a:sym typeface="Courier New"/>
              </a:rPr>
              <a:t>while</a:t>
            </a:r>
            <a:r>
              <a:rPr lang="en-US" sz="2600"/>
              <a:t> and </a:t>
            </a:r>
            <a:r>
              <a:rPr lang="en-US" sz="2600">
                <a:latin typeface="Courier New"/>
                <a:ea typeface="Courier New"/>
                <a:cs typeface="Courier New"/>
                <a:sym typeface="Courier New"/>
              </a:rPr>
              <a:t>for</a:t>
            </a:r>
            <a:r>
              <a:rPr lang="en-US" sz="2600"/>
              <a:t> loops to repeat a process.</a:t>
            </a:r>
            <a:endParaRPr/>
          </a:p>
          <a:p>
            <a:pPr indent="-342900" lvl="0" marL="342900" rtl="0" algn="l">
              <a:spcBef>
                <a:spcPts val="520"/>
              </a:spcBef>
              <a:spcAft>
                <a:spcPts val="0"/>
              </a:spcAft>
              <a:buSzPts val="1950"/>
              <a:buChar char="●"/>
            </a:pPr>
            <a:r>
              <a:rPr lang="en-US" sz="2600"/>
              <a:t>Construct appropriate conditions for control statements using relational operators.</a:t>
            </a:r>
            <a:endParaRPr/>
          </a:p>
          <a:p>
            <a:pPr indent="-342900" lvl="0" marL="342900" rtl="0" algn="l">
              <a:spcBef>
                <a:spcPts val="520"/>
              </a:spcBef>
              <a:spcAft>
                <a:spcPts val="0"/>
              </a:spcAft>
              <a:buSzPts val="1950"/>
              <a:buChar char="●"/>
            </a:pPr>
            <a:r>
              <a:rPr lang="en-US" sz="2600"/>
              <a:t>Detect and correct common errors involving loops.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6" name="Google Shape;296;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7" name="Google Shape;297;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8" name="Google Shape;298;p3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for </a:t>
            </a:r>
            <a:r>
              <a:rPr lang="en-US"/>
              <a:t>Statement</a:t>
            </a:r>
            <a:endParaRPr/>
          </a:p>
        </p:txBody>
      </p:sp>
      <p:sp>
        <p:nvSpPr>
          <p:cNvPr id="299" name="Google Shape;299;p33"/>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Combines counter initialization, a condition test, and an update in a single expression.</a:t>
            </a:r>
            <a:endParaRPr/>
          </a:p>
          <a:p>
            <a:pPr indent="-285750" lvl="1" marL="742950" rtl="0" algn="l">
              <a:spcBef>
                <a:spcPts val="400"/>
              </a:spcBef>
              <a:spcAft>
                <a:spcPts val="0"/>
              </a:spcAft>
              <a:buSzPts val="1500"/>
              <a:buFont typeface="Arial"/>
              <a:buChar char="–"/>
            </a:pPr>
            <a:r>
              <a:rPr lang="en-US" sz="2000"/>
              <a:t>When the statement is executed, the counter is initialized.</a:t>
            </a:r>
            <a:endParaRPr/>
          </a:p>
          <a:p>
            <a:pPr indent="-285750" lvl="1" marL="742950" rtl="0" algn="l">
              <a:spcBef>
                <a:spcPts val="400"/>
              </a:spcBef>
              <a:spcAft>
                <a:spcPts val="0"/>
              </a:spcAft>
              <a:buSzPts val="1500"/>
              <a:buFont typeface="Arial"/>
              <a:buChar char="–"/>
            </a:pPr>
            <a:r>
              <a:rPr lang="en-US" sz="2000"/>
              <a:t>As long as the test yields true, the loop continues.</a:t>
            </a:r>
            <a:endParaRPr/>
          </a:p>
          <a:p>
            <a:pPr indent="-285750" lvl="1" marL="742950" rtl="0" algn="l">
              <a:spcBef>
                <a:spcPts val="400"/>
              </a:spcBef>
              <a:spcAft>
                <a:spcPts val="0"/>
              </a:spcAft>
              <a:buSzPts val="1500"/>
              <a:buFont typeface="Arial"/>
              <a:buChar char="–"/>
            </a:pPr>
            <a:r>
              <a:rPr lang="en-US" sz="2000"/>
              <a:t>The counter is updated at the bottom of the loop, after the statements in the body have been executed.</a:t>
            </a:r>
            <a:endParaRPr/>
          </a:p>
          <a:p>
            <a:pPr indent="-228600" lvl="0" marL="342900" rtl="0" algn="l">
              <a:spcBef>
                <a:spcPts val="480"/>
              </a:spcBef>
              <a:spcAft>
                <a:spcPts val="0"/>
              </a:spcAft>
              <a:buSzPts val="1800"/>
              <a:buNone/>
            </a:pPr>
            <a:r>
              <a:t/>
            </a:r>
            <a:endParaRPr sz="2400"/>
          </a:p>
        </p:txBody>
      </p:sp>
      <p:sp>
        <p:nvSpPr>
          <p:cNvPr id="300" name="Google Shape;300;p33"/>
          <p:cNvSpPr txBox="1"/>
          <p:nvPr/>
        </p:nvSpPr>
        <p:spPr>
          <a:xfrm>
            <a:off x="838200" y="21336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id="301" name="Google Shape;301;p33"/>
          <p:cNvPicPr preferRelativeResize="0"/>
          <p:nvPr/>
        </p:nvPicPr>
        <p:blipFill rotWithShape="1">
          <a:blip r:embed="rId3">
            <a:alphaModFix/>
          </a:blip>
          <a:srcRect b="0" l="0" r="0" t="0"/>
          <a:stretch/>
        </p:blipFill>
        <p:spPr>
          <a:xfrm>
            <a:off x="1524000" y="4724400"/>
            <a:ext cx="5867400" cy="168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7" name="Google Shape;307;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8" name="Google Shape;308;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9" name="Google Shape;309;p3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for </a:t>
            </a:r>
            <a:r>
              <a:rPr lang="en-US"/>
              <a:t>Statement (continued) </a:t>
            </a:r>
            <a:endParaRPr/>
          </a:p>
        </p:txBody>
      </p:sp>
      <p:sp>
        <p:nvSpPr>
          <p:cNvPr id="310" name="Google Shape;310;p34"/>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Count-Controlled Input:</a:t>
            </a:r>
            <a:r>
              <a:rPr lang="en-US"/>
              <a:t> </a:t>
            </a:r>
            <a:endParaRPr/>
          </a:p>
          <a:p>
            <a:pPr indent="-342900" lvl="0" marL="342900" rtl="0" algn="l">
              <a:spcBef>
                <a:spcPts val="560"/>
              </a:spcBef>
              <a:spcAft>
                <a:spcPts val="0"/>
              </a:spcAft>
              <a:buSzPts val="2100"/>
              <a:buChar char="●"/>
            </a:pPr>
            <a:r>
              <a:rPr lang="en-US"/>
              <a:t>Programs often need to read and process repeating inputs.</a:t>
            </a:r>
            <a:endParaRPr/>
          </a:p>
          <a:p>
            <a:pPr indent="-285750" lvl="1" marL="742950" rtl="0" algn="l">
              <a:spcBef>
                <a:spcPts val="480"/>
              </a:spcBef>
              <a:spcAft>
                <a:spcPts val="0"/>
              </a:spcAft>
              <a:buSzPts val="1800"/>
              <a:buFont typeface="Arial"/>
              <a:buChar char="–"/>
            </a:pPr>
            <a:r>
              <a:rPr lang="en-US"/>
              <a:t>Example: computing the average of a list of numbers. List length can vary.</a:t>
            </a:r>
            <a:endParaRPr/>
          </a:p>
        </p:txBody>
      </p:sp>
      <p:sp>
        <p:nvSpPr>
          <p:cNvPr id="311" name="Google Shape;311;p34"/>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7" name="Google Shape;317;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8" name="Google Shape;318;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9" name="Google Shape;319;p35"/>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for </a:t>
            </a:r>
            <a:r>
              <a:rPr lang="en-US"/>
              <a:t>Statement (continued) </a:t>
            </a:r>
            <a:endParaRPr/>
          </a:p>
        </p:txBody>
      </p:sp>
      <p:sp>
        <p:nvSpPr>
          <p:cNvPr id="320" name="Google Shape;320;p35"/>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100"/>
              <a:buChar char="●"/>
            </a:pPr>
            <a:r>
              <a:rPr b="1" lang="en-US"/>
              <a:t>Declaring the Loop Control Variable in a </a:t>
            </a:r>
            <a:r>
              <a:rPr b="1" lang="en-US">
                <a:latin typeface="Courier New"/>
                <a:ea typeface="Courier New"/>
                <a:cs typeface="Courier New"/>
                <a:sym typeface="Courier New"/>
              </a:rPr>
              <a:t>for</a:t>
            </a:r>
            <a:r>
              <a:rPr lang="en-US">
                <a:latin typeface="Courier New"/>
                <a:ea typeface="Courier New"/>
                <a:cs typeface="Courier New"/>
                <a:sym typeface="Courier New"/>
              </a:rPr>
              <a:t> </a:t>
            </a:r>
            <a:r>
              <a:rPr b="1" lang="en-US"/>
              <a:t>Loop :</a:t>
            </a:r>
            <a:endParaRPr/>
          </a:p>
          <a:p>
            <a:pPr indent="-342900" lvl="0" marL="342900" rtl="0" algn="l">
              <a:lnSpc>
                <a:spcPct val="80000"/>
              </a:lnSpc>
              <a:spcBef>
                <a:spcPts val="560"/>
              </a:spcBef>
              <a:spcAft>
                <a:spcPts val="0"/>
              </a:spcAft>
              <a:buSzPts val="2100"/>
              <a:buChar char="●"/>
            </a:pPr>
            <a:r>
              <a:rPr lang="en-US"/>
              <a:t>The </a:t>
            </a:r>
            <a:r>
              <a:rPr lang="en-US">
                <a:latin typeface="Courier New"/>
                <a:ea typeface="Courier New"/>
                <a:cs typeface="Courier New"/>
                <a:sym typeface="Courier New"/>
              </a:rPr>
              <a:t>for</a:t>
            </a:r>
            <a:r>
              <a:rPr lang="en-US"/>
              <a:t> loop allows the programmer to declare the loop control variable outside of and above the loop header.</a:t>
            </a:r>
            <a:endParaRPr/>
          </a:p>
          <a:p>
            <a:pPr indent="-342900" lvl="0" marL="342900" rtl="0" algn="l">
              <a:lnSpc>
                <a:spcPct val="80000"/>
              </a:lnSpc>
              <a:spcBef>
                <a:spcPts val="560"/>
              </a:spcBef>
              <a:spcAft>
                <a:spcPts val="0"/>
              </a:spcAft>
              <a:buSzPts val="2100"/>
              <a:buChar char="●"/>
            </a:pPr>
            <a:r>
              <a:rPr lang="en-US"/>
              <a:t>Within the loop header is preferable:</a:t>
            </a:r>
            <a:endParaRPr/>
          </a:p>
          <a:p>
            <a:pPr indent="-285750" lvl="1" marL="742950" rtl="0" algn="l">
              <a:lnSpc>
                <a:spcPct val="80000"/>
              </a:lnSpc>
              <a:spcBef>
                <a:spcPts val="480"/>
              </a:spcBef>
              <a:spcAft>
                <a:spcPts val="0"/>
              </a:spcAft>
              <a:buSzPts val="1800"/>
              <a:buFont typeface="Arial"/>
              <a:buChar char="–"/>
            </a:pPr>
            <a:r>
              <a:rPr lang="en-US"/>
              <a:t>Only visible in the body of the loop where it’s being used.</a:t>
            </a:r>
            <a:endParaRPr/>
          </a:p>
          <a:p>
            <a:pPr indent="-285750" lvl="1" marL="742950" rtl="0" algn="l">
              <a:lnSpc>
                <a:spcPct val="80000"/>
              </a:lnSpc>
              <a:spcBef>
                <a:spcPts val="480"/>
              </a:spcBef>
              <a:spcAft>
                <a:spcPts val="0"/>
              </a:spcAft>
              <a:buSzPts val="1800"/>
              <a:buFont typeface="Arial"/>
              <a:buChar char="–"/>
            </a:pPr>
            <a:r>
              <a:rPr lang="en-US"/>
              <a:t>The same name can be declared again in other for loops in the same program.</a:t>
            </a:r>
            <a:endParaRPr/>
          </a:p>
        </p:txBody>
      </p:sp>
      <p:sp>
        <p:nvSpPr>
          <p:cNvPr id="321" name="Google Shape;321;p35"/>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7" name="Google Shape;327;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8" name="Google Shape;328;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9" name="Google Shape;329;p36"/>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a:t>
            </a:r>
            <a:r>
              <a:rPr lang="en-US">
                <a:latin typeface="Courier New"/>
                <a:ea typeface="Courier New"/>
                <a:cs typeface="Courier New"/>
                <a:sym typeface="Courier New"/>
              </a:rPr>
              <a:t>for </a:t>
            </a:r>
            <a:r>
              <a:rPr lang="en-US"/>
              <a:t>Statement (continued) </a:t>
            </a:r>
            <a:endParaRPr/>
          </a:p>
        </p:txBody>
      </p:sp>
      <p:sp>
        <p:nvSpPr>
          <p:cNvPr id="330" name="Google Shape;330;p36"/>
          <p:cNvSpPr txBox="1"/>
          <p:nvPr>
            <p:ph idx="1" type="body"/>
          </p:nvPr>
        </p:nvSpPr>
        <p:spPr>
          <a:xfrm>
            <a:off x="838200" y="2362200"/>
            <a:ext cx="81534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Choosing a </a:t>
            </a:r>
            <a:r>
              <a:rPr b="1" lang="en-US" sz="2400">
                <a:latin typeface="Courier New"/>
                <a:ea typeface="Courier New"/>
                <a:cs typeface="Courier New"/>
                <a:sym typeface="Courier New"/>
              </a:rPr>
              <a:t>while</a:t>
            </a:r>
            <a:r>
              <a:rPr b="1" lang="en-US" sz="2400"/>
              <a:t> Loop or a </a:t>
            </a:r>
            <a:r>
              <a:rPr b="1" lang="en-US" sz="2400">
                <a:latin typeface="Courier New"/>
                <a:ea typeface="Courier New"/>
                <a:cs typeface="Courier New"/>
                <a:sym typeface="Courier New"/>
              </a:rPr>
              <a:t>for</a:t>
            </a:r>
            <a:r>
              <a:rPr b="1" lang="en-US" sz="2400"/>
              <a:t> Loop:</a:t>
            </a:r>
            <a:endParaRPr sz="2400"/>
          </a:p>
          <a:p>
            <a:pPr indent="-342900" lvl="0" marL="342900" rtl="0" algn="l">
              <a:spcBef>
                <a:spcPts val="560"/>
              </a:spcBef>
              <a:spcAft>
                <a:spcPts val="0"/>
              </a:spcAft>
              <a:buSzPts val="1800"/>
              <a:buChar char="●"/>
            </a:pPr>
            <a:r>
              <a:rPr lang="en-US" sz="2400"/>
              <a:t>Both are entry-controlled loops</a:t>
            </a:r>
            <a:r>
              <a:rPr lang="en-US"/>
              <a:t>.</a:t>
            </a:r>
            <a:endParaRPr/>
          </a:p>
          <a:p>
            <a:pPr indent="-285750" lvl="1" marL="742950" rtl="0" algn="l">
              <a:spcBef>
                <a:spcPts val="400"/>
              </a:spcBef>
              <a:spcAft>
                <a:spcPts val="0"/>
              </a:spcAft>
              <a:buSzPts val="1500"/>
              <a:buFont typeface="Arial"/>
              <a:buChar char="–"/>
            </a:pPr>
            <a:r>
              <a:rPr lang="en-US" sz="2000"/>
              <a:t>A continuation condition is tested at the top of the loop on each pass to determine if the loop continues (true) or terminates (false).</a:t>
            </a:r>
            <a:endParaRPr/>
          </a:p>
          <a:p>
            <a:pPr indent="-342900" lvl="0" marL="342900" rtl="0" algn="l">
              <a:spcBef>
                <a:spcPts val="480"/>
              </a:spcBef>
              <a:spcAft>
                <a:spcPts val="0"/>
              </a:spcAft>
              <a:buSzPts val="1800"/>
              <a:buChar char="●"/>
            </a:pPr>
            <a:r>
              <a:rPr lang="en-US" sz="2400"/>
              <a:t>There are two advantages to choosing a </a:t>
            </a:r>
            <a:r>
              <a:rPr lang="en-US" sz="2400">
                <a:latin typeface="Courier New"/>
                <a:ea typeface="Courier New"/>
                <a:cs typeface="Courier New"/>
                <a:sym typeface="Courier New"/>
              </a:rPr>
              <a:t>for</a:t>
            </a:r>
            <a:r>
              <a:rPr lang="en-US" sz="2400"/>
              <a:t> loop.</a:t>
            </a:r>
            <a:endParaRPr/>
          </a:p>
          <a:p>
            <a:pPr indent="-285750" lvl="1" marL="742950" rtl="0" algn="l">
              <a:spcBef>
                <a:spcPts val="400"/>
              </a:spcBef>
              <a:spcAft>
                <a:spcPts val="0"/>
              </a:spcAft>
              <a:buSzPts val="1500"/>
              <a:buFont typeface="Arial"/>
              <a:buChar char="–"/>
            </a:pPr>
            <a:r>
              <a:rPr lang="en-US" sz="2000"/>
              <a:t>All of the loop information (initial setting of loop control variable, its update, and the continuation test) is within the loop header.</a:t>
            </a:r>
            <a:endParaRPr/>
          </a:p>
          <a:p>
            <a:pPr indent="-285750" lvl="1" marL="742950" rtl="0" algn="l">
              <a:spcBef>
                <a:spcPts val="400"/>
              </a:spcBef>
              <a:spcAft>
                <a:spcPts val="0"/>
              </a:spcAft>
              <a:buSzPts val="1500"/>
              <a:buFont typeface="Arial"/>
              <a:buChar char="–"/>
            </a:pPr>
            <a:r>
              <a:rPr lang="en-US" sz="2000"/>
              <a:t>The loop control variable of a </a:t>
            </a:r>
            <a:r>
              <a:rPr lang="en-US" sz="2000">
                <a:latin typeface="Courier New"/>
                <a:ea typeface="Courier New"/>
                <a:cs typeface="Courier New"/>
                <a:sym typeface="Courier New"/>
              </a:rPr>
              <a:t>for</a:t>
            </a:r>
            <a:r>
              <a:rPr lang="en-US" sz="2000"/>
              <a:t> loop can be declared in its header.</a:t>
            </a:r>
            <a:endParaRPr/>
          </a:p>
        </p:txBody>
      </p:sp>
      <p:sp>
        <p:nvSpPr>
          <p:cNvPr id="331" name="Google Shape;331;p36"/>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7" name="Google Shape;337;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8" name="Google Shape;338;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9" name="Google Shape;339;p3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Nested Control Statements and the </a:t>
            </a:r>
            <a:r>
              <a:rPr lang="en-US">
                <a:latin typeface="Courier New"/>
                <a:ea typeface="Courier New"/>
                <a:cs typeface="Courier New"/>
                <a:sym typeface="Courier New"/>
              </a:rPr>
              <a:t>break </a:t>
            </a:r>
            <a:r>
              <a:rPr lang="en-US"/>
              <a:t>Statement</a:t>
            </a:r>
            <a:endParaRPr/>
          </a:p>
        </p:txBody>
      </p:sp>
      <p:sp>
        <p:nvSpPr>
          <p:cNvPr id="340" name="Google Shape;340;p37"/>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Control statements can be nested.</a:t>
            </a:r>
            <a:endParaRPr/>
          </a:p>
          <a:p>
            <a:pPr indent="-285750" lvl="1" marL="742950" rtl="0" algn="l">
              <a:spcBef>
                <a:spcPts val="480"/>
              </a:spcBef>
              <a:spcAft>
                <a:spcPts val="0"/>
              </a:spcAft>
              <a:buSzPts val="1800"/>
              <a:buFont typeface="Arial"/>
              <a:buChar char="–"/>
            </a:pPr>
            <a:r>
              <a:rPr lang="en-US"/>
              <a:t>Printing the divisors of a number, excluding 1 and the  number.</a:t>
            </a:r>
            <a:endParaRPr/>
          </a:p>
          <a:p>
            <a:pPr indent="-285750" lvl="1" marL="742950" rtl="0" algn="l">
              <a:spcBef>
                <a:spcPts val="480"/>
              </a:spcBef>
              <a:spcAft>
                <a:spcPts val="0"/>
              </a:spcAft>
              <a:buSzPts val="1800"/>
              <a:buFont typeface="Arial"/>
              <a:buChar char="–"/>
            </a:pPr>
            <a:r>
              <a:rPr lang="en-US"/>
              <a:t>Determining if a number is prime.</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break</a:t>
            </a:r>
            <a:r>
              <a:rPr lang="en-US"/>
              <a:t> statement is used to get out of a loop before the condition is false.</a:t>
            </a:r>
            <a:endParaRPr/>
          </a:p>
          <a:p>
            <a:pPr indent="-342900" lvl="0" marL="342900" rtl="0" algn="l">
              <a:spcBef>
                <a:spcPts val="560"/>
              </a:spcBef>
              <a:spcAft>
                <a:spcPts val="0"/>
              </a:spcAft>
              <a:buSzPts val="2100"/>
              <a:buChar char="●"/>
            </a:pPr>
            <a:r>
              <a:rPr lang="en-US"/>
              <a:t>Sentinels are values that mark the end of a list.</a:t>
            </a:r>
            <a:endParaRPr/>
          </a:p>
          <a:p>
            <a:pPr indent="-285750" lvl="1" marL="742950" rtl="0" algn="l">
              <a:spcBef>
                <a:spcPts val="480"/>
              </a:spcBef>
              <a:spcAft>
                <a:spcPts val="0"/>
              </a:spcAft>
              <a:buSzPts val="1800"/>
              <a:buFont typeface="Arial"/>
              <a:buChar char="–"/>
            </a:pPr>
            <a:r>
              <a:rPr lang="en-US"/>
              <a:t>Use the </a:t>
            </a:r>
            <a:r>
              <a:rPr lang="en-US">
                <a:latin typeface="Courier New"/>
                <a:ea typeface="Courier New"/>
                <a:cs typeface="Courier New"/>
                <a:sym typeface="Courier New"/>
              </a:rPr>
              <a:t>do-while</a:t>
            </a:r>
            <a:r>
              <a:rPr lang="en-US"/>
              <a:t> and </a:t>
            </a:r>
            <a:r>
              <a:rPr lang="en-US">
                <a:latin typeface="Courier New"/>
                <a:ea typeface="Courier New"/>
                <a:cs typeface="Courier New"/>
                <a:sym typeface="Courier New"/>
              </a:rPr>
              <a:t>continue</a:t>
            </a:r>
            <a:r>
              <a:rPr lang="en-US"/>
              <a:t> statements.</a:t>
            </a:r>
            <a:endParaRPr/>
          </a:p>
          <a:p>
            <a:pPr indent="-171450" lvl="1" marL="742950" rtl="0" algn="l">
              <a:spcBef>
                <a:spcPts val="480"/>
              </a:spcBef>
              <a:spcAft>
                <a:spcPts val="0"/>
              </a:spcAft>
              <a:buSzPts val="1800"/>
              <a:buFont typeface="Arial"/>
              <a:buNone/>
            </a:pPr>
            <a:r>
              <a:t/>
            </a:r>
            <a:endParaRPr/>
          </a:p>
        </p:txBody>
      </p:sp>
      <p:sp>
        <p:nvSpPr>
          <p:cNvPr id="341" name="Google Shape;341;p37"/>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7" name="Google Shape;347;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48" name="Google Shape;348;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49" name="Google Shape;349;p3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Loops with Text Files</a:t>
            </a:r>
            <a:endParaRPr/>
          </a:p>
        </p:txBody>
      </p:sp>
      <p:sp>
        <p:nvSpPr>
          <p:cNvPr id="350" name="Google Shape;350;p38"/>
          <p:cNvSpPr txBox="1"/>
          <p:nvPr>
            <p:ph idx="1" type="body"/>
          </p:nvPr>
        </p:nvSpPr>
        <p:spPr>
          <a:xfrm>
            <a:off x="838200" y="2362200"/>
            <a:ext cx="8001000" cy="403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Instead of user input from the keyboard, programs can also read input from a text file.</a:t>
            </a:r>
            <a:endParaRPr/>
          </a:p>
          <a:p>
            <a:pPr indent="-285750" lvl="1" marL="742950" rtl="0" algn="l">
              <a:spcBef>
                <a:spcPts val="460"/>
              </a:spcBef>
              <a:spcAft>
                <a:spcPts val="0"/>
              </a:spcAft>
              <a:buSzPts val="1725"/>
              <a:buFont typeface="Arial"/>
              <a:buChar char="–"/>
            </a:pPr>
            <a:r>
              <a:rPr lang="en-US" sz="2300"/>
              <a:t>Software object stored on a permanent medium, such as disk, CD, or flash memory.</a:t>
            </a:r>
            <a:endParaRPr/>
          </a:p>
          <a:p>
            <a:pPr indent="-342900" lvl="0" marL="342900" rtl="0" algn="l">
              <a:spcBef>
                <a:spcPts val="560"/>
              </a:spcBef>
              <a:spcAft>
                <a:spcPts val="0"/>
              </a:spcAft>
              <a:buSzPts val="2100"/>
              <a:buChar char="●"/>
            </a:pPr>
            <a:r>
              <a:rPr lang="en-US"/>
              <a:t>Advantages of input data from a file:</a:t>
            </a:r>
            <a:endParaRPr/>
          </a:p>
          <a:p>
            <a:pPr indent="-285750" lvl="1" marL="742950" rtl="0" algn="l">
              <a:spcBef>
                <a:spcPts val="460"/>
              </a:spcBef>
              <a:spcAft>
                <a:spcPts val="0"/>
              </a:spcAft>
              <a:buSzPts val="1725"/>
              <a:buFont typeface="Arial"/>
              <a:buChar char="–"/>
            </a:pPr>
            <a:r>
              <a:rPr lang="en-US" sz="2300"/>
              <a:t>Data set can be larger.</a:t>
            </a:r>
            <a:endParaRPr/>
          </a:p>
          <a:p>
            <a:pPr indent="-285750" lvl="1" marL="742950" rtl="0" algn="l">
              <a:spcBef>
                <a:spcPts val="460"/>
              </a:spcBef>
              <a:spcAft>
                <a:spcPts val="0"/>
              </a:spcAft>
              <a:buSzPts val="1725"/>
              <a:buFont typeface="Arial"/>
              <a:buChar char="–"/>
            </a:pPr>
            <a:r>
              <a:rPr lang="en-US" sz="2300"/>
              <a:t>Data can be input faster and with less chance of error.</a:t>
            </a:r>
            <a:endParaRPr/>
          </a:p>
          <a:p>
            <a:pPr indent="-285750" lvl="1" marL="742950" rtl="0" algn="l">
              <a:spcBef>
                <a:spcPts val="460"/>
              </a:spcBef>
              <a:spcAft>
                <a:spcPts val="0"/>
              </a:spcAft>
              <a:buSzPts val="1725"/>
              <a:buFont typeface="Arial"/>
              <a:buChar char="–"/>
            </a:pPr>
            <a:r>
              <a:rPr lang="en-US" sz="2300"/>
              <a:t>Data can be reused within the same or other programs.</a:t>
            </a:r>
            <a:endParaRPr/>
          </a:p>
        </p:txBody>
      </p:sp>
      <p:sp>
        <p:nvSpPr>
          <p:cNvPr id="351" name="Google Shape;351;p38"/>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7" name="Google Shape;357;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58" name="Google Shape;358;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59" name="Google Shape;359;p39"/>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Loops with Text Files (continued) </a:t>
            </a:r>
            <a:endParaRPr/>
          </a:p>
        </p:txBody>
      </p:sp>
      <p:sp>
        <p:nvSpPr>
          <p:cNvPr id="360" name="Google Shape;360;p39"/>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b="1" lang="en-US"/>
              <a:t>Text Files and Their Format:</a:t>
            </a:r>
            <a:r>
              <a:rPr lang="en-US"/>
              <a:t> </a:t>
            </a:r>
            <a:endParaRPr/>
          </a:p>
          <a:p>
            <a:pPr indent="-342900" lvl="0" marL="342900" rtl="0" algn="l">
              <a:lnSpc>
                <a:spcPct val="90000"/>
              </a:lnSpc>
              <a:spcBef>
                <a:spcPts val="560"/>
              </a:spcBef>
              <a:spcAft>
                <a:spcPts val="0"/>
              </a:spcAft>
              <a:buSzPts val="2100"/>
              <a:buChar char="●"/>
            </a:pPr>
            <a:r>
              <a:rPr lang="en-US"/>
              <a:t>A text file can be created, saved, and viewed with a text editor, such as Notepad.</a:t>
            </a:r>
            <a:endParaRPr/>
          </a:p>
          <a:p>
            <a:pPr indent="-342900" lvl="0" marL="342900" rtl="0" algn="l">
              <a:lnSpc>
                <a:spcPct val="90000"/>
              </a:lnSpc>
              <a:spcBef>
                <a:spcPts val="560"/>
              </a:spcBef>
              <a:spcAft>
                <a:spcPts val="0"/>
              </a:spcAft>
              <a:buSzPts val="2100"/>
              <a:buChar char="●"/>
            </a:pPr>
            <a:r>
              <a:rPr lang="en-US"/>
              <a:t>Characters, words, numbers, or lines of text.</a:t>
            </a:r>
            <a:endParaRPr/>
          </a:p>
          <a:p>
            <a:pPr indent="-342900" lvl="0" marL="342900" rtl="0" algn="l">
              <a:lnSpc>
                <a:spcPct val="90000"/>
              </a:lnSpc>
              <a:spcBef>
                <a:spcPts val="560"/>
              </a:spcBef>
              <a:spcAft>
                <a:spcPts val="0"/>
              </a:spcAft>
              <a:buSzPts val="2100"/>
              <a:buChar char="●"/>
            </a:pPr>
            <a:r>
              <a:rPr lang="en-US"/>
              <a:t>Whitespace characters: space, tab, or newline.</a:t>
            </a:r>
            <a:endParaRPr/>
          </a:p>
          <a:p>
            <a:pPr indent="-285750" lvl="1" marL="742950" rtl="0" algn="l">
              <a:lnSpc>
                <a:spcPct val="90000"/>
              </a:lnSpc>
              <a:spcBef>
                <a:spcPts val="480"/>
              </a:spcBef>
              <a:spcAft>
                <a:spcPts val="0"/>
              </a:spcAft>
              <a:buSzPts val="1800"/>
              <a:buFont typeface="Arial"/>
              <a:buChar char="–"/>
            </a:pPr>
            <a:r>
              <a:rPr lang="en-US"/>
              <a:t>Must be used to separate numbers.</a:t>
            </a:r>
            <a:endParaRPr/>
          </a:p>
          <a:p>
            <a:pPr indent="-342900" lvl="0" marL="342900" rtl="0" algn="l">
              <a:lnSpc>
                <a:spcPct val="90000"/>
              </a:lnSpc>
              <a:spcBef>
                <a:spcPts val="560"/>
              </a:spcBef>
              <a:spcAft>
                <a:spcPts val="0"/>
              </a:spcAft>
              <a:buSzPts val="2100"/>
              <a:buChar char="●"/>
            </a:pPr>
            <a:r>
              <a:rPr lang="en-US"/>
              <a:t>Must include a special character that marks the end of a file.</a:t>
            </a:r>
            <a:endParaRPr/>
          </a:p>
          <a:p>
            <a:pPr indent="-285750" lvl="1" marL="742950" rtl="0" algn="l">
              <a:lnSpc>
                <a:spcPct val="90000"/>
              </a:lnSpc>
              <a:spcBef>
                <a:spcPts val="480"/>
              </a:spcBef>
              <a:spcAft>
                <a:spcPts val="0"/>
              </a:spcAft>
              <a:buSzPts val="1800"/>
              <a:buFont typeface="Arial"/>
              <a:buChar char="–"/>
            </a:pPr>
            <a:r>
              <a:rPr lang="en-US"/>
              <a:t>A sentinel for program loop.</a:t>
            </a:r>
            <a:endParaRPr/>
          </a:p>
        </p:txBody>
      </p:sp>
      <p:sp>
        <p:nvSpPr>
          <p:cNvPr id="361" name="Google Shape;361;p39"/>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7" name="Google Shape;367;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68" name="Google Shape;368;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69" name="Google Shape;369;p4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Loops with Text Files (continued) </a:t>
            </a:r>
            <a:endParaRPr/>
          </a:p>
        </p:txBody>
      </p:sp>
      <p:sp>
        <p:nvSpPr>
          <p:cNvPr id="370" name="Google Shape;370;p40"/>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Scanner</a:t>
            </a:r>
            <a:r>
              <a:rPr b="1" lang="en-US"/>
              <a:t> and </a:t>
            </a:r>
            <a:r>
              <a:rPr b="1" lang="en-US">
                <a:latin typeface="Courier New"/>
                <a:ea typeface="Courier New"/>
                <a:cs typeface="Courier New"/>
                <a:sym typeface="Courier New"/>
              </a:rPr>
              <a:t>File</a:t>
            </a:r>
            <a:r>
              <a:rPr b="1" lang="en-US"/>
              <a:t> Classes:</a:t>
            </a:r>
            <a:endParaRPr/>
          </a:p>
          <a:p>
            <a:pPr indent="-342900" lvl="0" marL="342900" rtl="0" algn="l">
              <a:spcBef>
                <a:spcPts val="560"/>
              </a:spcBef>
              <a:spcAft>
                <a:spcPts val="0"/>
              </a:spcAft>
              <a:buSzPts val="2100"/>
              <a:buChar char="●"/>
            </a:pPr>
            <a:r>
              <a:rPr lang="en-US">
                <a:latin typeface="Courier New"/>
                <a:ea typeface="Courier New"/>
                <a:cs typeface="Courier New"/>
                <a:sym typeface="Courier New"/>
              </a:rPr>
              <a:t>Scanner</a:t>
            </a:r>
            <a:r>
              <a:rPr lang="en-US"/>
              <a:t> class can be used for text file input.</a:t>
            </a:r>
            <a:endParaRPr/>
          </a:p>
          <a:p>
            <a:pPr indent="-342900" lvl="0" marL="342900" rtl="0" algn="l">
              <a:spcBef>
                <a:spcPts val="560"/>
              </a:spcBef>
              <a:spcAft>
                <a:spcPts val="0"/>
              </a:spcAft>
              <a:buSzPts val="2100"/>
              <a:buChar char="●"/>
            </a:pPr>
            <a:r>
              <a:rPr lang="en-US"/>
              <a:t>Create a scanner object by opening it in a file object.</a:t>
            </a:r>
            <a:endParaRPr/>
          </a:p>
          <a:p>
            <a:pPr indent="-342900" lvl="0" marL="342900" rtl="0" algn="l">
              <a:spcBef>
                <a:spcPts val="560"/>
              </a:spcBef>
              <a:spcAft>
                <a:spcPts val="0"/>
              </a:spcAft>
              <a:buSzPts val="2100"/>
              <a:buChar char="●"/>
            </a:pPr>
            <a:r>
              <a:rPr lang="en-US"/>
              <a:t>File objects are instances of the </a:t>
            </a:r>
            <a:r>
              <a:rPr lang="en-US">
                <a:latin typeface="Courier New"/>
                <a:ea typeface="Courier New"/>
                <a:cs typeface="Courier New"/>
                <a:sym typeface="Courier New"/>
              </a:rPr>
              <a:t>File</a:t>
            </a:r>
            <a:r>
              <a:rPr lang="en-US"/>
              <a:t> class.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new File(aFileName)</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aFileName</a:t>
            </a:r>
            <a:r>
              <a:rPr lang="en-US"/>
              <a:t> is the pathname or name of the file.</a:t>
            </a:r>
            <a:endParaRPr/>
          </a:p>
          <a:p>
            <a:pPr indent="-133350" lvl="2" marL="1143000" rtl="0" algn="l">
              <a:spcBef>
                <a:spcPts val="400"/>
              </a:spcBef>
              <a:spcAft>
                <a:spcPts val="0"/>
              </a:spcAft>
              <a:buSzPts val="1500"/>
              <a:buNone/>
            </a:pPr>
            <a:r>
              <a:t/>
            </a:r>
            <a:endParaRPr/>
          </a:p>
        </p:txBody>
      </p:sp>
      <p:sp>
        <p:nvSpPr>
          <p:cNvPr id="371" name="Google Shape;371;p40"/>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7" name="Google Shape;377;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8" name="Google Shape;378;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9" name="Google Shape;379;p4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Loops with Text Files (continued) </a:t>
            </a:r>
            <a:endParaRPr/>
          </a:p>
        </p:txBody>
      </p:sp>
      <p:sp>
        <p:nvSpPr>
          <p:cNvPr id="380" name="Google Shape;380;p41"/>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Files and Exceptions:</a:t>
            </a:r>
            <a:endParaRPr/>
          </a:p>
          <a:p>
            <a:pPr indent="-342900" lvl="0" marL="342900" rtl="0" algn="l">
              <a:spcBef>
                <a:spcPts val="560"/>
              </a:spcBef>
              <a:spcAft>
                <a:spcPts val="0"/>
              </a:spcAft>
              <a:buSzPts val="2100"/>
              <a:buChar char="●"/>
            </a:pPr>
            <a:r>
              <a:rPr lang="en-US"/>
              <a:t>Missing or corrupted file.</a:t>
            </a:r>
            <a:endParaRPr/>
          </a:p>
          <a:p>
            <a:pPr indent="-342900" lvl="0" marL="342900" rtl="0" algn="l">
              <a:spcBef>
                <a:spcPts val="560"/>
              </a:spcBef>
              <a:spcAft>
                <a:spcPts val="0"/>
              </a:spcAft>
              <a:buSzPts val="2100"/>
              <a:buChar char="●"/>
            </a:pPr>
            <a:r>
              <a:rPr lang="en-US"/>
              <a:t>I/O exception is thrown.</a:t>
            </a:r>
            <a:endParaRPr/>
          </a:p>
          <a:p>
            <a:pPr indent="-285750" lvl="1" marL="742950" rtl="0" algn="l">
              <a:spcBef>
                <a:spcPts val="480"/>
              </a:spcBef>
              <a:spcAft>
                <a:spcPts val="0"/>
              </a:spcAft>
              <a:buSzPts val="1800"/>
              <a:buFont typeface="Arial"/>
              <a:buChar char="–"/>
            </a:pPr>
            <a:r>
              <a:rPr lang="en-US"/>
              <a:t>A checked exception: must acknowledge that they might be thrown and do something to recover from them.</a:t>
            </a:r>
            <a:endParaRPr/>
          </a:p>
          <a:p>
            <a:pPr indent="-285750" lvl="1" marL="742950" rtl="0" algn="l">
              <a:spcBef>
                <a:spcPts val="480"/>
              </a:spcBef>
              <a:spcAft>
                <a:spcPts val="0"/>
              </a:spcAft>
              <a:buSzPts val="1800"/>
              <a:buFont typeface="Arial"/>
              <a:buChar char="–"/>
            </a:pPr>
            <a:r>
              <a:rPr lang="en-US"/>
              <a:t>Use </a:t>
            </a:r>
            <a:r>
              <a:rPr lang="en-US">
                <a:latin typeface="Courier New"/>
                <a:ea typeface="Courier New"/>
                <a:cs typeface="Courier New"/>
                <a:sym typeface="Courier New"/>
              </a:rPr>
              <a:t>throws IOException </a:t>
            </a:r>
            <a:r>
              <a:rPr lang="en-US"/>
              <a:t>to instruct the JVM to halt execution with an error message.</a:t>
            </a:r>
            <a:endParaRPr/>
          </a:p>
        </p:txBody>
      </p:sp>
      <p:sp>
        <p:nvSpPr>
          <p:cNvPr id="381" name="Google Shape;381;p41"/>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87" name="Google Shape;387;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88" name="Google Shape;388;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89" name="Google Shape;389;p4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Loops with Text Files (continued) </a:t>
            </a:r>
            <a:endParaRPr/>
          </a:p>
        </p:txBody>
      </p:sp>
      <p:sp>
        <p:nvSpPr>
          <p:cNvPr id="390" name="Google Shape;390;p42"/>
          <p:cNvSpPr txBox="1"/>
          <p:nvPr>
            <p:ph idx="1" type="body"/>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Output to Text Files:</a:t>
            </a:r>
            <a:endParaRPr/>
          </a:p>
          <a:p>
            <a:pPr indent="-342900" lvl="0" marL="342900" rtl="0" algn="l">
              <a:spcBef>
                <a:spcPts val="560"/>
              </a:spcBef>
              <a:spcAft>
                <a:spcPts val="0"/>
              </a:spcAft>
              <a:buSzPts val="2100"/>
              <a:buChar char="●"/>
            </a:pPr>
            <a:r>
              <a:rPr lang="en-US"/>
              <a:t>Use the class </a:t>
            </a:r>
            <a:r>
              <a:rPr lang="en-US">
                <a:latin typeface="Courier New"/>
                <a:ea typeface="Courier New"/>
                <a:cs typeface="Courier New"/>
                <a:sym typeface="Courier New"/>
              </a:rPr>
              <a:t>PrintWriter</a:t>
            </a:r>
            <a:r>
              <a:rPr lang="en-US"/>
              <a:t>.</a:t>
            </a:r>
            <a:endParaRPr/>
          </a:p>
          <a:p>
            <a:pPr indent="-342900" lvl="0" marL="342900" rtl="0" algn="l">
              <a:spcBef>
                <a:spcPts val="560"/>
              </a:spcBef>
              <a:spcAft>
                <a:spcPts val="0"/>
              </a:spcAft>
              <a:buSzPts val="2100"/>
              <a:buChar char="●"/>
            </a:pPr>
            <a:r>
              <a:rPr lang="en-US"/>
              <a:t>Class includes </a:t>
            </a:r>
            <a:r>
              <a:rPr lang="en-US">
                <a:latin typeface="Courier New"/>
                <a:ea typeface="Courier New"/>
                <a:cs typeface="Courier New"/>
                <a:sym typeface="Courier New"/>
              </a:rPr>
              <a:t>print</a:t>
            </a:r>
            <a:r>
              <a:rPr lang="en-US"/>
              <a:t> and </a:t>
            </a:r>
            <a:r>
              <a:rPr lang="en-US">
                <a:latin typeface="Courier New"/>
                <a:ea typeface="Courier New"/>
                <a:cs typeface="Courier New"/>
                <a:sym typeface="Courier New"/>
              </a:rPr>
              <a:t>println</a:t>
            </a:r>
            <a:r>
              <a:rPr lang="en-US"/>
              <a:t> methods.</a:t>
            </a:r>
            <a:endParaRPr/>
          </a:p>
          <a:p>
            <a:pPr indent="-342900" lvl="0" marL="342900" rtl="0" algn="l">
              <a:spcBef>
                <a:spcPts val="560"/>
              </a:spcBef>
              <a:spcAft>
                <a:spcPts val="0"/>
              </a:spcAft>
              <a:buSzPts val="2100"/>
              <a:buChar char="●"/>
            </a:pPr>
            <a:r>
              <a:rPr lang="en-US"/>
              <a:t>After outputs are completed, must close the </a:t>
            </a:r>
            <a:r>
              <a:rPr lang="en-US">
                <a:latin typeface="Courier New"/>
                <a:ea typeface="Courier New"/>
                <a:cs typeface="Courier New"/>
                <a:sym typeface="Courier New"/>
              </a:rPr>
              <a:t>PrintWriter</a:t>
            </a:r>
            <a:r>
              <a:rPr lang="en-US"/>
              <a:t> by adding </a:t>
            </a:r>
            <a:r>
              <a:rPr lang="en-US">
                <a:latin typeface="Courier New"/>
                <a:ea typeface="Courier New"/>
                <a:cs typeface="Courier New"/>
                <a:sym typeface="Courier New"/>
              </a:rPr>
              <a:t>writer.close()</a:t>
            </a:r>
            <a:r>
              <a:rPr lang="en-US"/>
              <a:t>;</a:t>
            </a:r>
            <a:endParaRPr/>
          </a:p>
          <a:p>
            <a:pPr indent="-285750" lvl="1" marL="742950" rtl="0" algn="l">
              <a:spcBef>
                <a:spcPts val="480"/>
              </a:spcBef>
              <a:spcAft>
                <a:spcPts val="0"/>
              </a:spcAft>
              <a:buSzPts val="1800"/>
              <a:buFont typeface="Arial"/>
              <a:buChar char="–"/>
            </a:pPr>
            <a:r>
              <a:rPr lang="en-US"/>
              <a:t>If the output file is not closed, no data will be saved to it.</a:t>
            </a:r>
            <a:endParaRPr/>
          </a:p>
          <a:p>
            <a:pPr indent="-171450" lvl="1" marL="742950" rtl="0" algn="l">
              <a:spcBef>
                <a:spcPts val="480"/>
              </a:spcBef>
              <a:spcAft>
                <a:spcPts val="0"/>
              </a:spcAft>
              <a:buSzPts val="1800"/>
              <a:buFont typeface="Arial"/>
              <a:buNone/>
            </a:pPr>
            <a:r>
              <a:t/>
            </a:r>
            <a:endParaRPr/>
          </a:p>
        </p:txBody>
      </p:sp>
      <p:sp>
        <p:nvSpPr>
          <p:cNvPr id="391" name="Google Shape;391;p42"/>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6" name="Google Shape;116;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7" name="Google Shape;117;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8" name="Google Shape;118;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a:t>
            </a:r>
            <a:endParaRPr/>
          </a:p>
        </p:txBody>
      </p:sp>
      <p:sp>
        <p:nvSpPr>
          <p:cNvPr id="119" name="Google Shape;119;p16"/>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control statements</a:t>
            </a:r>
            <a:endParaRPr/>
          </a:p>
          <a:p>
            <a:pPr indent="-342900" lvl="0" marL="342900" rtl="0" algn="l">
              <a:spcBef>
                <a:spcPts val="560"/>
              </a:spcBef>
              <a:spcAft>
                <a:spcPts val="0"/>
              </a:spcAft>
              <a:buSzPts val="2100"/>
              <a:buChar char="●"/>
            </a:pPr>
            <a:r>
              <a:rPr lang="en-US"/>
              <a:t>counter</a:t>
            </a:r>
            <a:endParaRPr/>
          </a:p>
          <a:p>
            <a:pPr indent="-342900" lvl="0" marL="342900" rtl="0" algn="l">
              <a:spcBef>
                <a:spcPts val="560"/>
              </a:spcBef>
              <a:spcAft>
                <a:spcPts val="0"/>
              </a:spcAft>
              <a:buSzPts val="2100"/>
              <a:buChar char="●"/>
            </a:pPr>
            <a:r>
              <a:rPr lang="en-US"/>
              <a:t>count-controlled loop</a:t>
            </a:r>
            <a:endParaRPr/>
          </a:p>
          <a:p>
            <a:pPr indent="-342900" lvl="0" marL="342900" rtl="0" algn="l">
              <a:spcBef>
                <a:spcPts val="560"/>
              </a:spcBef>
              <a:spcAft>
                <a:spcPts val="0"/>
              </a:spcAft>
              <a:buSzPts val="2100"/>
              <a:buChar char="●"/>
            </a:pPr>
            <a:r>
              <a:rPr lang="en-US"/>
              <a:t>entry-controlled loop</a:t>
            </a:r>
            <a:endParaRPr/>
          </a:p>
          <a:p>
            <a:pPr indent="-342900" lvl="0" marL="342900" rtl="0" algn="l">
              <a:spcBef>
                <a:spcPts val="560"/>
              </a:spcBef>
              <a:spcAft>
                <a:spcPts val="0"/>
              </a:spcAft>
              <a:buSzPts val="2100"/>
              <a:buChar char="●"/>
            </a:pPr>
            <a:r>
              <a:rPr lang="en-US"/>
              <a:t>flowchart</a:t>
            </a:r>
            <a:endParaRPr/>
          </a:p>
          <a:p>
            <a:pPr indent="-342900" lvl="0" marL="342900" rtl="0" algn="l">
              <a:spcBef>
                <a:spcPts val="560"/>
              </a:spcBef>
              <a:spcAft>
                <a:spcPts val="0"/>
              </a:spcAft>
              <a:buSzPts val="2100"/>
              <a:buChar char="●"/>
            </a:pPr>
            <a:r>
              <a:rPr lang="en-US"/>
              <a:t>infinite loop</a:t>
            </a:r>
            <a:endParaRPr/>
          </a:p>
        </p:txBody>
      </p:sp>
      <p:sp>
        <p:nvSpPr>
          <p:cNvPr id="120" name="Google Shape;120;p16"/>
          <p:cNvSpPr txBox="1"/>
          <p:nvPr>
            <p:ph idx="2" type="body"/>
          </p:nvPr>
        </p:nvSpPr>
        <p:spPr>
          <a:xfrm>
            <a:off x="47244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iteration</a:t>
            </a:r>
            <a:endParaRPr/>
          </a:p>
          <a:p>
            <a:pPr indent="-342900" lvl="0" marL="342900" rtl="0" algn="l">
              <a:spcBef>
                <a:spcPts val="560"/>
              </a:spcBef>
              <a:spcAft>
                <a:spcPts val="0"/>
              </a:spcAft>
              <a:buSzPts val="2100"/>
              <a:buChar char="●"/>
            </a:pPr>
            <a:r>
              <a:rPr lang="en-US"/>
              <a:t>off-by-one error</a:t>
            </a:r>
            <a:endParaRPr/>
          </a:p>
          <a:p>
            <a:pPr indent="-342900" lvl="0" marL="342900" rtl="0" algn="l">
              <a:spcBef>
                <a:spcPts val="560"/>
              </a:spcBef>
              <a:spcAft>
                <a:spcPts val="0"/>
              </a:spcAft>
              <a:buSzPts val="2100"/>
              <a:buChar char="●"/>
            </a:pPr>
            <a:r>
              <a:rPr lang="en-US"/>
              <a:t>overloading</a:t>
            </a:r>
            <a:endParaRPr/>
          </a:p>
          <a:p>
            <a:pPr indent="-342900" lvl="0" marL="342900" rtl="0" algn="l">
              <a:spcBef>
                <a:spcPts val="560"/>
              </a:spcBef>
              <a:spcAft>
                <a:spcPts val="0"/>
              </a:spcAft>
              <a:buSzPts val="2100"/>
              <a:buChar char="●"/>
            </a:pPr>
            <a:r>
              <a:rPr lang="en-US"/>
              <a:t>random number generator</a:t>
            </a:r>
            <a:endParaRPr/>
          </a:p>
          <a:p>
            <a:pPr indent="-342900" lvl="0" marL="342900" rtl="0" algn="l">
              <a:spcBef>
                <a:spcPts val="560"/>
              </a:spcBef>
              <a:spcAft>
                <a:spcPts val="0"/>
              </a:spcAft>
              <a:buSzPts val="2100"/>
              <a:buChar char="●"/>
            </a:pPr>
            <a:r>
              <a:rPr lang="en-US"/>
              <a:t>sentinel</a:t>
            </a:r>
            <a:endParaRPr/>
          </a:p>
          <a:p>
            <a:pPr indent="-342900" lvl="0" marL="342900" rtl="0" algn="l">
              <a:spcBef>
                <a:spcPts val="560"/>
              </a:spcBef>
              <a:spcAft>
                <a:spcPts val="0"/>
              </a:spcAft>
              <a:buSzPts val="2100"/>
              <a:buChar char="●"/>
            </a:pPr>
            <a:r>
              <a:rPr lang="en-US"/>
              <a:t>task-controlled loop</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7" name="Google Shape;397;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98" name="Google Shape;398;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99" name="Google Shape;399;p4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Errors in Loops</a:t>
            </a:r>
            <a:endParaRPr/>
          </a:p>
        </p:txBody>
      </p:sp>
      <p:sp>
        <p:nvSpPr>
          <p:cNvPr id="400" name="Google Shape;400;p43"/>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Logic errors in loops can be avoided by understanding a typical loop structure.</a:t>
            </a:r>
            <a:endParaRPr/>
          </a:p>
          <a:p>
            <a:pPr indent="-285750" lvl="1" marL="742950" rtl="0" algn="l">
              <a:spcBef>
                <a:spcPts val="480"/>
              </a:spcBef>
              <a:spcAft>
                <a:spcPts val="0"/>
              </a:spcAft>
              <a:buSzPts val="1800"/>
              <a:buFont typeface="Arial"/>
              <a:buChar char="–"/>
            </a:pPr>
            <a:r>
              <a:rPr b="1" lang="en-US"/>
              <a:t>Initializing statements: </a:t>
            </a:r>
            <a:r>
              <a:rPr lang="en-US"/>
              <a:t>initialize variables.</a:t>
            </a:r>
            <a:endParaRPr/>
          </a:p>
          <a:p>
            <a:pPr indent="-285750" lvl="1" marL="742950" rtl="0" algn="l">
              <a:spcBef>
                <a:spcPts val="480"/>
              </a:spcBef>
              <a:spcAft>
                <a:spcPts val="0"/>
              </a:spcAft>
              <a:buSzPts val="1800"/>
              <a:buFont typeface="Arial"/>
              <a:buChar char="–"/>
            </a:pPr>
            <a:r>
              <a:rPr b="1" lang="en-US"/>
              <a:t>Terminating condition: </a:t>
            </a:r>
            <a:r>
              <a:rPr lang="en-US"/>
              <a:t>tested before each pass to determine if another iteration is needed.</a:t>
            </a:r>
            <a:endParaRPr/>
          </a:p>
          <a:p>
            <a:pPr indent="-285750" lvl="1" marL="742950" rtl="0" algn="l">
              <a:spcBef>
                <a:spcPts val="480"/>
              </a:spcBef>
              <a:spcAft>
                <a:spcPts val="0"/>
              </a:spcAft>
              <a:buSzPts val="1800"/>
              <a:buFont typeface="Arial"/>
              <a:buChar char="–"/>
            </a:pPr>
            <a:r>
              <a:rPr b="1" lang="en-US"/>
              <a:t>Body statements:</a:t>
            </a:r>
            <a:r>
              <a:rPr lang="en-US"/>
              <a:t> execute with each iteration and implement the calculation in question.</a:t>
            </a:r>
            <a:endParaRPr/>
          </a:p>
          <a:p>
            <a:pPr indent="-285750" lvl="1" marL="742950" rtl="0" algn="l">
              <a:spcBef>
                <a:spcPts val="480"/>
              </a:spcBef>
              <a:spcAft>
                <a:spcPts val="0"/>
              </a:spcAft>
              <a:buSzPts val="1800"/>
              <a:buFont typeface="Arial"/>
              <a:buChar char="–"/>
            </a:pPr>
            <a:r>
              <a:rPr b="1" lang="en-US"/>
              <a:t>Update statements:</a:t>
            </a:r>
            <a:r>
              <a:rPr lang="en-US"/>
              <a:t> change the values of the variables tested in the termination condition.</a:t>
            </a:r>
            <a:endParaRPr b="1"/>
          </a:p>
          <a:p>
            <a:pPr indent="-171450" lvl="1" marL="742950" rtl="0" algn="l">
              <a:spcBef>
                <a:spcPts val="480"/>
              </a:spcBef>
              <a:spcAft>
                <a:spcPts val="0"/>
              </a:spcAft>
              <a:buSzPts val="1800"/>
              <a:buFont typeface="Arial"/>
              <a:buNone/>
            </a:pPr>
            <a:r>
              <a:t/>
            </a:r>
            <a:endParaRPr/>
          </a:p>
        </p:txBody>
      </p:sp>
      <p:sp>
        <p:nvSpPr>
          <p:cNvPr id="401" name="Google Shape;401;p43"/>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07" name="Google Shape;407;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08" name="Google Shape;408;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09" name="Google Shape;409;p4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Errors in Loops (continued) </a:t>
            </a:r>
            <a:endParaRPr/>
          </a:p>
        </p:txBody>
      </p:sp>
      <p:sp>
        <p:nvSpPr>
          <p:cNvPr id="410" name="Google Shape;410;p44"/>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Initialization Error:</a:t>
            </a:r>
            <a:r>
              <a:rPr lang="en-US" sz="2400"/>
              <a:t> </a:t>
            </a:r>
            <a:endParaRPr/>
          </a:p>
          <a:p>
            <a:pPr indent="-342900" lvl="0" marL="342900" rtl="0" algn="l">
              <a:spcBef>
                <a:spcPts val="480"/>
              </a:spcBef>
              <a:spcAft>
                <a:spcPts val="0"/>
              </a:spcAft>
              <a:buSzPts val="1800"/>
              <a:buChar char="●"/>
            </a:pPr>
            <a:r>
              <a:rPr lang="en-US" sz="2400"/>
              <a:t>When you forget to initialize the variable product.</a:t>
            </a:r>
            <a:endParaRPr/>
          </a:p>
          <a:p>
            <a:pPr indent="-342900" lvl="0" marL="342900" rtl="0" algn="l">
              <a:spcBef>
                <a:spcPts val="480"/>
              </a:spcBef>
              <a:spcAft>
                <a:spcPts val="0"/>
              </a:spcAft>
              <a:buSzPts val="1800"/>
              <a:buChar char="●"/>
            </a:pPr>
            <a:r>
              <a:rPr b="1" lang="en-US" sz="2400"/>
              <a:t>Off-by-One Error:</a:t>
            </a:r>
            <a:r>
              <a:rPr lang="en-US" sz="2400"/>
              <a:t> </a:t>
            </a:r>
            <a:endParaRPr/>
          </a:p>
          <a:p>
            <a:pPr indent="-342900" lvl="0" marL="342900" rtl="0" algn="l">
              <a:spcBef>
                <a:spcPts val="480"/>
              </a:spcBef>
              <a:spcAft>
                <a:spcPts val="0"/>
              </a:spcAft>
              <a:buSzPts val="1800"/>
              <a:buChar char="●"/>
            </a:pPr>
            <a:r>
              <a:rPr lang="en-US" sz="2400"/>
              <a:t>When a loop goes around one too many or one to few times.</a:t>
            </a:r>
            <a:endParaRPr/>
          </a:p>
          <a:p>
            <a:pPr indent="-342900" lvl="0" marL="342900" rtl="0" algn="l">
              <a:spcBef>
                <a:spcPts val="480"/>
              </a:spcBef>
              <a:spcAft>
                <a:spcPts val="0"/>
              </a:spcAft>
              <a:buSzPts val="1800"/>
              <a:buChar char="●"/>
            </a:pPr>
            <a:r>
              <a:rPr b="1" lang="en-US" sz="2400"/>
              <a:t>Infinite Loop:</a:t>
            </a:r>
            <a:r>
              <a:rPr lang="en-US" sz="2400"/>
              <a:t> </a:t>
            </a:r>
            <a:endParaRPr/>
          </a:p>
          <a:p>
            <a:pPr indent="-342900" lvl="0" marL="342900" rtl="0" algn="l">
              <a:spcBef>
                <a:spcPts val="480"/>
              </a:spcBef>
              <a:spcAft>
                <a:spcPts val="0"/>
              </a:spcAft>
              <a:buSzPts val="1800"/>
              <a:buChar char="●"/>
            </a:pPr>
            <a:r>
              <a:rPr lang="en-US" sz="2400"/>
              <a:t>An error in the terminating condition. Detected when a program runs slower than expected. Stop by pressing Ctrl+C.</a:t>
            </a:r>
            <a:endParaRPr b="1" sz="2400"/>
          </a:p>
        </p:txBody>
      </p:sp>
      <p:sp>
        <p:nvSpPr>
          <p:cNvPr id="411" name="Google Shape;411;p44"/>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17" name="Google Shape;417;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18" name="Google Shape;418;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19" name="Google Shape;419;p45"/>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Errors in Loops (continued) </a:t>
            </a:r>
            <a:endParaRPr/>
          </a:p>
        </p:txBody>
      </p:sp>
      <p:sp>
        <p:nvSpPr>
          <p:cNvPr id="420" name="Google Shape;420;p45"/>
          <p:cNvSpPr txBox="1"/>
          <p:nvPr>
            <p:ph idx="1" type="body"/>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Error in Loop Body:</a:t>
            </a:r>
            <a:r>
              <a:rPr lang="en-US" sz="2400"/>
              <a:t> </a:t>
            </a:r>
            <a:endParaRPr/>
          </a:p>
          <a:p>
            <a:pPr indent="-342900" lvl="0" marL="342900" rtl="0" algn="l">
              <a:spcBef>
                <a:spcPts val="480"/>
              </a:spcBef>
              <a:spcAft>
                <a:spcPts val="0"/>
              </a:spcAft>
              <a:buSzPts val="1800"/>
              <a:buChar char="●"/>
            </a:pPr>
            <a:r>
              <a:rPr lang="en-US" sz="2400"/>
              <a:t>Occurs in body of the loop, such as using the wrong operator.</a:t>
            </a:r>
            <a:endParaRPr/>
          </a:p>
          <a:p>
            <a:pPr indent="-342900" lvl="0" marL="342900" rtl="0" algn="l">
              <a:spcBef>
                <a:spcPts val="480"/>
              </a:spcBef>
              <a:spcAft>
                <a:spcPts val="0"/>
              </a:spcAft>
              <a:buSzPts val="1800"/>
              <a:buChar char="●"/>
            </a:pPr>
            <a:r>
              <a:rPr b="1" lang="en-US" sz="2400"/>
              <a:t>Update Error:</a:t>
            </a:r>
            <a:r>
              <a:rPr lang="en-US" sz="2400"/>
              <a:t> </a:t>
            </a:r>
            <a:endParaRPr/>
          </a:p>
          <a:p>
            <a:pPr indent="-342900" lvl="0" marL="342900" rtl="0" algn="l">
              <a:spcBef>
                <a:spcPts val="480"/>
              </a:spcBef>
              <a:spcAft>
                <a:spcPts val="0"/>
              </a:spcAft>
              <a:buSzPts val="1800"/>
              <a:buChar char="●"/>
            </a:pPr>
            <a:r>
              <a:rPr lang="en-US" sz="2400"/>
              <a:t>When an update statement is in the wrong place.</a:t>
            </a:r>
            <a:endParaRPr/>
          </a:p>
          <a:p>
            <a:pPr indent="-342900" lvl="0" marL="342900" rtl="0" algn="l">
              <a:spcBef>
                <a:spcPts val="480"/>
              </a:spcBef>
              <a:spcAft>
                <a:spcPts val="0"/>
              </a:spcAft>
              <a:buSzPts val="1800"/>
              <a:buChar char="●"/>
            </a:pPr>
            <a:r>
              <a:rPr b="1" lang="en-US" sz="2400"/>
              <a:t>Effects of Limited Floating-Point Precision:</a:t>
            </a:r>
            <a:r>
              <a:rPr lang="en-US" sz="2400"/>
              <a:t> </a:t>
            </a:r>
            <a:endParaRPr/>
          </a:p>
          <a:p>
            <a:pPr indent="-342900" lvl="0" marL="342900" rtl="0" algn="l">
              <a:spcBef>
                <a:spcPts val="480"/>
              </a:spcBef>
              <a:spcAft>
                <a:spcPts val="0"/>
              </a:spcAft>
              <a:buSzPts val="1800"/>
              <a:buChar char="●"/>
            </a:pPr>
            <a:r>
              <a:rPr lang="en-US" sz="2400">
                <a:latin typeface="Courier New"/>
                <a:ea typeface="Courier New"/>
                <a:cs typeface="Courier New"/>
                <a:sym typeface="Courier New"/>
              </a:rPr>
              <a:t>Double</a:t>
            </a:r>
            <a:r>
              <a:rPr lang="en-US" sz="2400"/>
              <a:t> numbers have 18 decimal points of precision.</a:t>
            </a:r>
            <a:endParaRPr/>
          </a:p>
          <a:p>
            <a:pPr indent="-342900" lvl="0" marL="342900" rtl="0" algn="l">
              <a:spcBef>
                <a:spcPts val="480"/>
              </a:spcBef>
              <a:spcAft>
                <a:spcPts val="0"/>
              </a:spcAft>
              <a:buSzPts val="1800"/>
              <a:buChar char="●"/>
            </a:pPr>
            <a:r>
              <a:rPr lang="en-US" sz="2400"/>
              <a:t>Causes problems for number such as 1/3, which is .3333… and never ends.</a:t>
            </a:r>
            <a:endParaRPr/>
          </a:p>
        </p:txBody>
      </p:sp>
      <p:sp>
        <p:nvSpPr>
          <p:cNvPr id="421" name="Google Shape;421;p45"/>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7" name="Google Shape;427;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28" name="Google Shape;428;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29" name="Google Shape;429;p46"/>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Errors in Loops (continued) </a:t>
            </a:r>
            <a:endParaRPr/>
          </a:p>
        </p:txBody>
      </p:sp>
      <p:sp>
        <p:nvSpPr>
          <p:cNvPr id="430" name="Google Shape;430;p46"/>
          <p:cNvSpPr txBox="1"/>
          <p:nvPr>
            <p:ph idx="1" type="body"/>
          </p:nvPr>
        </p:nvSpPr>
        <p:spPr>
          <a:xfrm>
            <a:off x="838200" y="2362200"/>
            <a:ext cx="81534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b="1" lang="en-US"/>
              <a:t>Debugging Loops:</a:t>
            </a:r>
            <a:r>
              <a:rPr lang="en-US"/>
              <a:t> </a:t>
            </a:r>
            <a:endParaRPr/>
          </a:p>
          <a:p>
            <a:pPr indent="-342900" lvl="0" marL="342900" rtl="0" algn="l">
              <a:lnSpc>
                <a:spcPct val="90000"/>
              </a:lnSpc>
              <a:spcBef>
                <a:spcPts val="560"/>
              </a:spcBef>
              <a:spcAft>
                <a:spcPts val="0"/>
              </a:spcAft>
              <a:buSzPts val="2100"/>
              <a:buChar char="●"/>
            </a:pPr>
            <a:r>
              <a:rPr lang="en-US"/>
              <a:t>Inspect the code and make sure the following are true.</a:t>
            </a:r>
            <a:endParaRPr/>
          </a:p>
          <a:p>
            <a:pPr indent="-285750" lvl="1" marL="742950" rtl="0" algn="l">
              <a:lnSpc>
                <a:spcPct val="90000"/>
              </a:lnSpc>
              <a:spcBef>
                <a:spcPts val="480"/>
              </a:spcBef>
              <a:spcAft>
                <a:spcPts val="0"/>
              </a:spcAft>
              <a:buSzPts val="1800"/>
              <a:buFont typeface="Arial"/>
              <a:buChar char="–"/>
            </a:pPr>
            <a:r>
              <a:rPr lang="en-US"/>
              <a:t>Variables are initialized before entering the loop.</a:t>
            </a:r>
            <a:endParaRPr/>
          </a:p>
          <a:p>
            <a:pPr indent="-285750" lvl="1" marL="742950" rtl="0" algn="l">
              <a:lnSpc>
                <a:spcPct val="90000"/>
              </a:lnSpc>
              <a:spcBef>
                <a:spcPts val="480"/>
              </a:spcBef>
              <a:spcAft>
                <a:spcPts val="0"/>
              </a:spcAft>
              <a:buSzPts val="1800"/>
              <a:buFont typeface="Arial"/>
              <a:buChar char="–"/>
            </a:pPr>
            <a:r>
              <a:rPr lang="en-US"/>
              <a:t>Terminating condition stops when the variables have reached the limit.</a:t>
            </a:r>
            <a:endParaRPr/>
          </a:p>
          <a:p>
            <a:pPr indent="-285750" lvl="1" marL="742950" rtl="0" algn="l">
              <a:lnSpc>
                <a:spcPct val="90000"/>
              </a:lnSpc>
              <a:spcBef>
                <a:spcPts val="480"/>
              </a:spcBef>
              <a:spcAft>
                <a:spcPts val="0"/>
              </a:spcAft>
              <a:buSzPts val="1800"/>
              <a:buFont typeface="Arial"/>
              <a:buChar char="–"/>
            </a:pPr>
            <a:r>
              <a:rPr lang="en-US"/>
              <a:t>Statements in the body are correct.</a:t>
            </a:r>
            <a:endParaRPr/>
          </a:p>
          <a:p>
            <a:pPr indent="-285750" lvl="1" marL="742950" rtl="0" algn="l">
              <a:lnSpc>
                <a:spcPct val="90000"/>
              </a:lnSpc>
              <a:spcBef>
                <a:spcPts val="480"/>
              </a:spcBef>
              <a:spcAft>
                <a:spcPts val="0"/>
              </a:spcAft>
              <a:buSzPts val="1800"/>
              <a:buFont typeface="Arial"/>
              <a:buChar char="–"/>
            </a:pPr>
            <a:r>
              <a:rPr lang="en-US"/>
              <a:t>Update statements are positioned correctly and modify the variables so that they pass the limits in the terminating condition.</a:t>
            </a:r>
            <a:endParaRPr/>
          </a:p>
        </p:txBody>
      </p:sp>
      <p:sp>
        <p:nvSpPr>
          <p:cNvPr id="431" name="Google Shape;431;p46"/>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37" name="Google Shape;437;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38" name="Google Shape;438;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39" name="Google Shape;439;p4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Errors in Loops (continued) </a:t>
            </a:r>
            <a:endParaRPr/>
          </a:p>
        </p:txBody>
      </p:sp>
      <p:sp>
        <p:nvSpPr>
          <p:cNvPr id="440" name="Google Shape;440;p47"/>
          <p:cNvSpPr txBox="1"/>
          <p:nvPr>
            <p:ph idx="1" type="body"/>
          </p:nvPr>
        </p:nvSpPr>
        <p:spPr>
          <a:xfrm>
            <a:off x="838200" y="2362200"/>
            <a:ext cx="8305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Debugging Loops (cont):</a:t>
            </a:r>
            <a:endParaRPr/>
          </a:p>
          <a:p>
            <a:pPr indent="-342900" lvl="0" marL="342900" rtl="0" algn="l">
              <a:spcBef>
                <a:spcPts val="560"/>
              </a:spcBef>
              <a:spcAft>
                <a:spcPts val="0"/>
              </a:spcAft>
              <a:buSzPts val="2100"/>
              <a:buChar char="●"/>
            </a:pPr>
            <a:r>
              <a:rPr lang="en-US"/>
              <a:t>Use &lt;, &lt;=, &gt;, &gt;= rather than == or !=.</a:t>
            </a:r>
            <a:endParaRPr/>
          </a:p>
          <a:p>
            <a:pPr indent="-342900" lvl="0" marL="342900" rtl="0" algn="l">
              <a:spcBef>
                <a:spcPts val="560"/>
              </a:spcBef>
              <a:spcAft>
                <a:spcPts val="0"/>
              </a:spcAft>
              <a:buSzPts val="2100"/>
              <a:buChar char="●"/>
            </a:pPr>
            <a:r>
              <a:rPr lang="en-US"/>
              <a:t>If you cannot find an error by inspection, use </a:t>
            </a:r>
            <a:r>
              <a:rPr lang="en-US">
                <a:latin typeface="Courier New"/>
                <a:ea typeface="Courier New"/>
                <a:cs typeface="Courier New"/>
                <a:sym typeface="Courier New"/>
              </a:rPr>
              <a:t>System.out.println</a:t>
            </a:r>
            <a:r>
              <a:rPr lang="en-US"/>
              <a:t> to dump key variables into the terminal window.</a:t>
            </a:r>
            <a:endParaRPr/>
          </a:p>
          <a:p>
            <a:pPr indent="-285750" lvl="1" marL="742950" rtl="0" algn="l">
              <a:spcBef>
                <a:spcPts val="480"/>
              </a:spcBef>
              <a:spcAft>
                <a:spcPts val="0"/>
              </a:spcAft>
              <a:buSzPts val="1800"/>
              <a:buFont typeface="Arial"/>
              <a:buChar char="–"/>
            </a:pPr>
            <a:r>
              <a:rPr lang="en-US"/>
              <a:t>Immediately after the initialization statements.</a:t>
            </a:r>
            <a:endParaRPr/>
          </a:p>
          <a:p>
            <a:pPr indent="-285750" lvl="1" marL="742950" rtl="0" algn="l">
              <a:spcBef>
                <a:spcPts val="480"/>
              </a:spcBef>
              <a:spcAft>
                <a:spcPts val="0"/>
              </a:spcAft>
              <a:buSzPts val="1800"/>
              <a:buFont typeface="Arial"/>
              <a:buChar char="–"/>
            </a:pPr>
            <a:r>
              <a:rPr lang="en-US"/>
              <a:t>Inside the loop at the top.</a:t>
            </a:r>
            <a:endParaRPr/>
          </a:p>
          <a:p>
            <a:pPr indent="-285750" lvl="1" marL="742950" rtl="0" algn="l">
              <a:spcBef>
                <a:spcPts val="480"/>
              </a:spcBef>
              <a:spcAft>
                <a:spcPts val="0"/>
              </a:spcAft>
              <a:buSzPts val="1800"/>
              <a:buFont typeface="Arial"/>
              <a:buChar char="–"/>
            </a:pPr>
            <a:r>
              <a:rPr lang="en-US"/>
              <a:t>Inside the loop at the bottom.</a:t>
            </a:r>
            <a:endParaRPr/>
          </a:p>
        </p:txBody>
      </p:sp>
      <p:sp>
        <p:nvSpPr>
          <p:cNvPr id="441" name="Google Shape;441;p47"/>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47" name="Google Shape;447;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48" name="Google Shape;448;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49" name="Google Shape;449;p4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a:t>
            </a:r>
            <a:endParaRPr/>
          </a:p>
        </p:txBody>
      </p:sp>
      <p:sp>
        <p:nvSpPr>
          <p:cNvPr id="450" name="Google Shape;450;p48"/>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I/O Dialogs</a:t>
            </a:r>
            <a:r>
              <a:rPr lang="en-US"/>
              <a:t>: </a:t>
            </a:r>
            <a:endParaRPr/>
          </a:p>
          <a:p>
            <a:pPr indent="-342900" lvl="0" marL="342900" rtl="0" algn="l">
              <a:spcBef>
                <a:spcPts val="560"/>
              </a:spcBef>
              <a:spcAft>
                <a:spcPts val="0"/>
              </a:spcAft>
              <a:buSzPts val="2100"/>
              <a:buChar char="●"/>
            </a:pPr>
            <a:r>
              <a:rPr lang="en-US"/>
              <a:t>A small window that contains:</a:t>
            </a:r>
            <a:endParaRPr/>
          </a:p>
          <a:p>
            <a:pPr indent="-285750" lvl="1" marL="742950" rtl="0" algn="l">
              <a:spcBef>
                <a:spcPts val="480"/>
              </a:spcBef>
              <a:spcAft>
                <a:spcPts val="0"/>
              </a:spcAft>
              <a:buSzPts val="1800"/>
              <a:buFont typeface="Arial"/>
              <a:buChar char="–"/>
            </a:pPr>
            <a:r>
              <a:rPr lang="en-US"/>
              <a:t>A message.</a:t>
            </a:r>
            <a:endParaRPr/>
          </a:p>
          <a:p>
            <a:pPr indent="-285750" lvl="1" marL="742950" rtl="0" algn="l">
              <a:spcBef>
                <a:spcPts val="480"/>
              </a:spcBef>
              <a:spcAft>
                <a:spcPts val="0"/>
              </a:spcAft>
              <a:buSzPts val="1800"/>
              <a:buFont typeface="Arial"/>
              <a:buChar char="–"/>
            </a:pPr>
            <a:r>
              <a:rPr lang="en-US"/>
              <a:t>A text field for entering input or accepting a default.</a:t>
            </a:r>
            <a:endParaRPr/>
          </a:p>
          <a:p>
            <a:pPr indent="-285750" lvl="1" marL="742950" rtl="0" algn="l">
              <a:spcBef>
                <a:spcPts val="480"/>
              </a:spcBef>
              <a:spcAft>
                <a:spcPts val="0"/>
              </a:spcAft>
              <a:buSzPts val="1800"/>
              <a:buFont typeface="Arial"/>
              <a:buChar char="–"/>
            </a:pPr>
            <a:r>
              <a:rPr lang="en-US"/>
              <a:t>Command buttons, such as OK or Cancel.</a:t>
            </a:r>
            <a:endParaRPr/>
          </a:p>
          <a:p>
            <a:pPr indent="-342900" lvl="0" marL="342900" rtl="0" algn="l">
              <a:spcBef>
                <a:spcPts val="560"/>
              </a:spcBef>
              <a:spcAft>
                <a:spcPts val="0"/>
              </a:spcAft>
              <a:buSzPts val="2100"/>
              <a:buChar char="●"/>
            </a:pPr>
            <a:r>
              <a:rPr lang="en-US"/>
              <a:t>The class </a:t>
            </a:r>
            <a:r>
              <a:rPr lang="en-US">
                <a:latin typeface="Courier New"/>
                <a:ea typeface="Courier New"/>
                <a:cs typeface="Courier New"/>
                <a:sym typeface="Courier New"/>
              </a:rPr>
              <a:t>JOptionPane</a:t>
            </a:r>
            <a:r>
              <a:rPr lang="en-US"/>
              <a:t> in the package </a:t>
            </a:r>
            <a:r>
              <a:rPr lang="en-US">
                <a:latin typeface="Courier New"/>
                <a:ea typeface="Courier New"/>
                <a:cs typeface="Courier New"/>
                <a:sym typeface="Courier New"/>
              </a:rPr>
              <a:t>javax.swing</a:t>
            </a:r>
            <a:r>
              <a:rPr lang="en-US"/>
              <a:t> includes varieties of </a:t>
            </a:r>
            <a:r>
              <a:rPr lang="en-US">
                <a:latin typeface="Courier New"/>
                <a:ea typeface="Courier New"/>
                <a:cs typeface="Courier New"/>
                <a:sym typeface="Courier New"/>
              </a:rPr>
              <a:t>showInputDialog</a:t>
            </a:r>
            <a:r>
              <a:rPr lang="en-US"/>
              <a:t> for input dialog boxes.</a:t>
            </a:r>
            <a:endParaRPr/>
          </a:p>
        </p:txBody>
      </p:sp>
      <p:sp>
        <p:nvSpPr>
          <p:cNvPr id="451" name="Google Shape;451;p48"/>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7" name="Google Shape;457;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58" name="Google Shape;458;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59" name="Google Shape;459;p49"/>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 (continued)</a:t>
            </a:r>
            <a:endParaRPr/>
          </a:p>
        </p:txBody>
      </p:sp>
      <p:sp>
        <p:nvSpPr>
          <p:cNvPr id="460" name="Google Shape;460;p49"/>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p:txBody>
      </p:sp>
      <p:sp>
        <p:nvSpPr>
          <p:cNvPr id="461" name="Google Shape;461;p49"/>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
        <p:nvSpPr>
          <p:cNvPr id="462" name="Google Shape;462;p49"/>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
        <p:nvSpPr>
          <p:cNvPr id="463" name="Google Shape;463;p49"/>
          <p:cNvSpPr txBox="1"/>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950"/>
              <a:buFont typeface="Noto Sans Symbols"/>
              <a:buChar char="●"/>
            </a:pPr>
            <a:r>
              <a:rPr lang="en-US" sz="2600">
                <a:solidFill>
                  <a:schemeClr val="dk1"/>
                </a:solidFill>
                <a:latin typeface="Arial"/>
                <a:ea typeface="Arial"/>
                <a:cs typeface="Arial"/>
                <a:sym typeface="Arial"/>
              </a:rPr>
              <a:t>If the user clicks OK, the dialog box closes and returns the string in the text input field.</a:t>
            </a:r>
            <a:endParaRPr/>
          </a:p>
          <a:p>
            <a:pPr indent="-342900" lvl="0" marL="342900" marR="0" rtl="0" algn="l">
              <a:spcBef>
                <a:spcPts val="520"/>
              </a:spcBef>
              <a:spcAft>
                <a:spcPts val="0"/>
              </a:spcAft>
              <a:buClr>
                <a:schemeClr val="dk1"/>
              </a:buClr>
              <a:buSzPts val="1950"/>
              <a:buFont typeface="Noto Sans Symbols"/>
              <a:buChar char="●"/>
            </a:pPr>
            <a:r>
              <a:rPr lang="en-US" sz="2600">
                <a:solidFill>
                  <a:schemeClr val="dk1"/>
                </a:solidFill>
                <a:latin typeface="Arial"/>
                <a:ea typeface="Arial"/>
                <a:cs typeface="Arial"/>
                <a:sym typeface="Arial"/>
              </a:rPr>
              <a:t>If the user clicks Cancel, the dialog box closes and returns the value </a:t>
            </a:r>
            <a:r>
              <a:rPr lang="en-US" sz="2600">
                <a:solidFill>
                  <a:schemeClr val="dk1"/>
                </a:solidFill>
                <a:latin typeface="Courier New"/>
                <a:ea typeface="Courier New"/>
                <a:cs typeface="Courier New"/>
                <a:sym typeface="Courier New"/>
              </a:rPr>
              <a:t>null</a:t>
            </a:r>
            <a:r>
              <a:rPr lang="en-US" sz="2600">
                <a:solidFill>
                  <a:schemeClr val="dk1"/>
                </a:solidFill>
                <a:latin typeface="Arial"/>
                <a:ea typeface="Arial"/>
                <a:cs typeface="Arial"/>
                <a:sym typeface="Arial"/>
              </a:rPr>
              <a:t>.</a:t>
            </a:r>
            <a:endParaRPr/>
          </a:p>
          <a:p>
            <a:pPr indent="-342900" lvl="0" marL="342900" marR="0" rtl="0" algn="l">
              <a:spcBef>
                <a:spcPts val="520"/>
              </a:spcBef>
              <a:spcAft>
                <a:spcPts val="0"/>
              </a:spcAft>
              <a:buClr>
                <a:schemeClr val="dk1"/>
              </a:buClr>
              <a:buSzPts val="1950"/>
              <a:buFont typeface="Noto Sans Symbols"/>
              <a:buChar char="●"/>
            </a:pPr>
            <a:r>
              <a:rPr lang="en-US" sz="2600">
                <a:solidFill>
                  <a:schemeClr val="dk1"/>
                </a:solidFill>
                <a:latin typeface="Arial"/>
                <a:ea typeface="Arial"/>
                <a:cs typeface="Arial"/>
                <a:sym typeface="Arial"/>
              </a:rPr>
              <a:t>If the value is a number, it must be converted to </a:t>
            </a:r>
            <a:r>
              <a:rPr lang="en-US" sz="2600">
                <a:solidFill>
                  <a:schemeClr val="dk1"/>
                </a:solidFill>
                <a:latin typeface="Courier New"/>
                <a:ea typeface="Courier New"/>
                <a:cs typeface="Courier New"/>
                <a:sym typeface="Courier New"/>
              </a:rPr>
              <a:t>int</a:t>
            </a:r>
            <a:r>
              <a:rPr lang="en-US" sz="2600">
                <a:solidFill>
                  <a:schemeClr val="dk1"/>
                </a:solidFill>
                <a:latin typeface="Arial"/>
                <a:ea typeface="Arial"/>
                <a:cs typeface="Arial"/>
                <a:sym typeface="Arial"/>
              </a:rPr>
              <a:t> or </a:t>
            </a:r>
            <a:r>
              <a:rPr lang="en-US" sz="2600">
                <a:solidFill>
                  <a:schemeClr val="dk1"/>
                </a:solidFill>
                <a:latin typeface="Courier New"/>
                <a:ea typeface="Courier New"/>
                <a:cs typeface="Courier New"/>
                <a:sym typeface="Courier New"/>
              </a:rPr>
              <a:t>double</a:t>
            </a:r>
            <a:r>
              <a:rPr lang="en-US" sz="2600">
                <a:solidFill>
                  <a:schemeClr val="dk1"/>
                </a:solidFill>
                <a:latin typeface="Arial"/>
                <a:ea typeface="Arial"/>
                <a:cs typeface="Arial"/>
                <a:sym typeface="Arial"/>
              </a:rPr>
              <a:t>.</a:t>
            </a:r>
            <a:endParaRPr/>
          </a:p>
        </p:txBody>
      </p:sp>
      <p:sp>
        <p:nvSpPr>
          <p:cNvPr id="464" name="Google Shape;464;p49"/>
          <p:cNvSpPr txBox="1"/>
          <p:nvPr/>
        </p:nvSpPr>
        <p:spPr>
          <a:xfrm>
            <a:off x="5334000" y="6019800"/>
            <a:ext cx="16764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An input dialog</a:t>
            </a:r>
            <a:endParaRPr/>
          </a:p>
        </p:txBody>
      </p:sp>
      <p:pic>
        <p:nvPicPr>
          <p:cNvPr descr="Fig04-04" id="465" name="Google Shape;465;p49"/>
          <p:cNvPicPr preferRelativeResize="0"/>
          <p:nvPr/>
        </p:nvPicPr>
        <p:blipFill rotWithShape="1">
          <a:blip r:embed="rId3">
            <a:alphaModFix/>
          </a:blip>
          <a:srcRect b="0" l="0" r="0" t="0"/>
          <a:stretch/>
        </p:blipFill>
        <p:spPr>
          <a:xfrm>
            <a:off x="4648200" y="4724400"/>
            <a:ext cx="3124200" cy="1346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1" name="Google Shape;471;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72" name="Google Shape;472;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73" name="Google Shape;473;p5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 (continued)</a:t>
            </a:r>
            <a:endParaRPr/>
          </a:p>
        </p:txBody>
      </p:sp>
      <p:sp>
        <p:nvSpPr>
          <p:cNvPr id="474" name="Google Shape;474;p50"/>
          <p:cNvSpPr txBox="1"/>
          <p:nvPr>
            <p:ph idx="1" type="body"/>
          </p:nvPr>
        </p:nvSpPr>
        <p:spPr>
          <a:xfrm>
            <a:off x="838200" y="2362200"/>
            <a:ext cx="8077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To output a message, use a message dialog box.</a:t>
            </a:r>
            <a:endParaRPr/>
          </a:p>
          <a:p>
            <a:pPr indent="-285750" lvl="1" marL="742950" rtl="0" algn="l">
              <a:spcBef>
                <a:spcPts val="400"/>
              </a:spcBef>
              <a:spcAft>
                <a:spcPts val="0"/>
              </a:spcAft>
              <a:buSzPts val="1500"/>
              <a:buFont typeface="Courier New"/>
              <a:buChar char="–"/>
            </a:pPr>
            <a:r>
              <a:rPr lang="en-US" sz="2000">
                <a:latin typeface="Courier New"/>
                <a:ea typeface="Courier New"/>
                <a:cs typeface="Courier New"/>
                <a:sym typeface="Courier New"/>
              </a:rPr>
              <a:t>JOptionPane.showMessageDialog(anObserver, aString)</a:t>
            </a:r>
            <a:endParaRPr/>
          </a:p>
          <a:p>
            <a:pPr indent="-342900" lvl="0" marL="342900" rtl="0" algn="l">
              <a:spcBef>
                <a:spcPts val="520"/>
              </a:spcBef>
              <a:spcAft>
                <a:spcPts val="0"/>
              </a:spcAft>
              <a:buSzPts val="1950"/>
              <a:buChar char="●"/>
            </a:pPr>
            <a:r>
              <a:rPr b="1" lang="en-US" sz="2600"/>
              <a:t>Setting Up Lots of Panels:</a:t>
            </a:r>
            <a:r>
              <a:rPr lang="en-US" sz="2600"/>
              <a:t> </a:t>
            </a:r>
            <a:endParaRPr/>
          </a:p>
          <a:p>
            <a:pPr indent="-342900" lvl="0" marL="342900" rtl="0" algn="l">
              <a:spcBef>
                <a:spcPts val="520"/>
              </a:spcBef>
              <a:spcAft>
                <a:spcPts val="0"/>
              </a:spcAft>
              <a:buSzPts val="1950"/>
              <a:buChar char="●"/>
            </a:pPr>
            <a:r>
              <a:rPr lang="en-US" sz="2600"/>
              <a:t>Example: a program that sets up a quilt pattern.</a:t>
            </a:r>
            <a:endParaRPr/>
          </a:p>
          <a:p>
            <a:pPr indent="-285750" lvl="1" marL="742950" rtl="0" algn="l">
              <a:spcBef>
                <a:spcPts val="480"/>
              </a:spcBef>
              <a:spcAft>
                <a:spcPts val="0"/>
              </a:spcAft>
              <a:buSzPts val="1800"/>
              <a:buFont typeface="Arial"/>
              <a:buChar char="–"/>
            </a:pPr>
            <a:r>
              <a:rPr lang="en-US"/>
              <a:t>User chooses dimensions of the grid (number of rows and columns) and the initial size of the application window.</a:t>
            </a:r>
            <a:endParaRPr/>
          </a:p>
          <a:p>
            <a:pPr indent="-285750" lvl="1" marL="742950" rtl="0" algn="l">
              <a:spcBef>
                <a:spcPts val="480"/>
              </a:spcBef>
              <a:spcAft>
                <a:spcPts val="0"/>
              </a:spcAft>
              <a:buSzPts val="1800"/>
              <a:buFont typeface="Arial"/>
              <a:buChar char="–"/>
            </a:pPr>
            <a:r>
              <a:rPr lang="en-US"/>
              <a:t>The program displays them in panels.</a:t>
            </a:r>
            <a:endParaRPr/>
          </a:p>
        </p:txBody>
      </p:sp>
      <p:sp>
        <p:nvSpPr>
          <p:cNvPr id="475" name="Google Shape;475;p50"/>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1" name="Google Shape;481;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2" name="Google Shape;482;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3" name="Google Shape;483;p5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 (continued)</a:t>
            </a:r>
            <a:endParaRPr/>
          </a:p>
        </p:txBody>
      </p:sp>
      <p:sp>
        <p:nvSpPr>
          <p:cNvPr id="484" name="Google Shape;484;p51"/>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Setting the Preferred Size of a Panel:</a:t>
            </a:r>
            <a:endParaRPr/>
          </a:p>
          <a:p>
            <a:pPr indent="-342900" lvl="0" marL="342900" rtl="0" algn="l">
              <a:spcBef>
                <a:spcPts val="560"/>
              </a:spcBef>
              <a:spcAft>
                <a:spcPts val="0"/>
              </a:spcAft>
              <a:buSzPts val="2100"/>
              <a:buChar char="●"/>
            </a:pPr>
            <a:r>
              <a:rPr lang="en-US"/>
              <a:t>The preferred size of a panel</a:t>
            </a:r>
            <a:r>
              <a:rPr b="1" lang="en-US"/>
              <a:t> </a:t>
            </a:r>
            <a:r>
              <a:rPr lang="en-US"/>
              <a:t>can be done in different ways.</a:t>
            </a:r>
            <a:endParaRPr/>
          </a:p>
          <a:p>
            <a:pPr indent="-285750" lvl="1" marL="742950" rtl="0" algn="l">
              <a:spcBef>
                <a:spcPts val="480"/>
              </a:spcBef>
              <a:spcAft>
                <a:spcPts val="0"/>
              </a:spcAft>
              <a:buSzPts val="1800"/>
              <a:buFont typeface="Arial"/>
              <a:buChar char="–"/>
            </a:pPr>
            <a:r>
              <a:rPr lang="en-US"/>
              <a:t>The main window class sets its dimensions at program startup.</a:t>
            </a:r>
            <a:endParaRPr/>
          </a:p>
          <a:p>
            <a:pPr indent="-285750" lvl="1" marL="742950" rtl="0" algn="l">
              <a:spcBef>
                <a:spcPts val="480"/>
              </a:spcBef>
              <a:spcAft>
                <a:spcPts val="0"/>
              </a:spcAft>
              <a:buSzPts val="1800"/>
              <a:buFont typeface="Arial"/>
              <a:buChar char="–"/>
            </a:pPr>
            <a:r>
              <a:rPr lang="en-US"/>
              <a:t>Give each panel a preferred size and ask the program to shrink-wrap its dimensions to accommodate all of the panels.</a:t>
            </a:r>
            <a:endParaRPr/>
          </a:p>
        </p:txBody>
      </p:sp>
      <p:sp>
        <p:nvSpPr>
          <p:cNvPr id="485" name="Google Shape;485;p51"/>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1" name="Google Shape;491;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92" name="Google Shape;492;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93" name="Google Shape;493;p5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 (continued)</a:t>
            </a:r>
            <a:endParaRPr/>
          </a:p>
        </p:txBody>
      </p:sp>
      <p:sp>
        <p:nvSpPr>
          <p:cNvPr id="494" name="Google Shape;494;p52"/>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Setting the Preferred Size of a Panel (cont):</a:t>
            </a:r>
            <a:endParaRPr sz="3200"/>
          </a:p>
          <a:p>
            <a:pPr indent="-342900" lvl="0" marL="342900" rtl="0" algn="l">
              <a:spcBef>
                <a:spcPts val="560"/>
              </a:spcBef>
              <a:spcAft>
                <a:spcPts val="0"/>
              </a:spcAft>
              <a:buSzPts val="2100"/>
              <a:buChar char="●"/>
            </a:pPr>
            <a:r>
              <a:rPr lang="en-US"/>
              <a:t>Use the setSize method to ask the window to wrap itself around the minimal area necessary to display all of the its components at their preferred size.</a:t>
            </a:r>
            <a:endParaRPr/>
          </a:p>
          <a:p>
            <a:pPr indent="-285750" lvl="1" marL="742950" rtl="0" algn="l">
              <a:spcBef>
                <a:spcPts val="480"/>
              </a:spcBef>
              <a:spcAft>
                <a:spcPts val="0"/>
              </a:spcAft>
              <a:buSzPts val="1800"/>
              <a:buFont typeface="Arial"/>
              <a:buChar char="–"/>
            </a:pPr>
            <a:r>
              <a:rPr lang="en-US"/>
              <a:t>If a panel does not set its own preferred size, the default is 0 by 0.	</a:t>
            </a:r>
            <a:endParaRPr/>
          </a:p>
        </p:txBody>
      </p:sp>
      <p:sp>
        <p:nvSpPr>
          <p:cNvPr id="495" name="Google Shape;495;p52"/>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7" name="Google Shape;127;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8" name="Google Shape;128;p1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Additional Operators</a:t>
            </a:r>
            <a:endParaRPr/>
          </a:p>
        </p:txBody>
      </p:sp>
      <p:sp>
        <p:nvSpPr>
          <p:cNvPr id="129" name="Google Shape;129;p17"/>
          <p:cNvSpPr txBox="1"/>
          <p:nvPr>
            <p:ph idx="1" type="body"/>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Extended Assignment Operators:</a:t>
            </a:r>
            <a:endParaRPr/>
          </a:p>
          <a:p>
            <a:pPr indent="-342900" lvl="0" marL="342900" rtl="0" algn="l">
              <a:spcBef>
                <a:spcPts val="560"/>
              </a:spcBef>
              <a:spcAft>
                <a:spcPts val="0"/>
              </a:spcAft>
              <a:buSzPts val="2100"/>
              <a:buChar char="●"/>
            </a:pPr>
            <a:r>
              <a:rPr lang="en-US"/>
              <a:t>An assignment operator combined with arithmetic and concatenation operators.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variable op= expression; </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variable = variable op expression; </a:t>
            </a:r>
            <a:endParaRPr/>
          </a:p>
          <a:p>
            <a:pPr indent="-342900" lvl="0" marL="342900" rtl="0" algn="l">
              <a:spcBef>
                <a:spcPts val="560"/>
              </a:spcBef>
              <a:spcAft>
                <a:spcPts val="0"/>
              </a:spcAft>
              <a:buSzPts val="2100"/>
              <a:buChar char="●"/>
            </a:pPr>
            <a:r>
              <a:rPr b="1" lang="en-US"/>
              <a:t>Increment (++) and Decrement(--):</a:t>
            </a:r>
            <a:endParaRPr/>
          </a:p>
          <a:p>
            <a:pPr indent="-342900" lvl="0" marL="342900" rtl="0" algn="l">
              <a:spcBef>
                <a:spcPts val="560"/>
              </a:spcBef>
              <a:spcAft>
                <a:spcPts val="0"/>
              </a:spcAft>
              <a:buSzPts val="2100"/>
              <a:buChar char="●"/>
            </a:pPr>
            <a:r>
              <a:rPr lang="en-US"/>
              <a:t>Operators increase or decrease a variable’s value by one.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1" name="Google Shape;501;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02" name="Google Shape;502;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03" name="Google Shape;503;p5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I/O Dialog Boxes and Loops (continued)</a:t>
            </a:r>
            <a:endParaRPr/>
          </a:p>
        </p:txBody>
      </p:sp>
      <p:sp>
        <p:nvSpPr>
          <p:cNvPr id="504" name="Google Shape;504;p53"/>
          <p:cNvSpPr txBox="1"/>
          <p:nvPr>
            <p:ph idx="1" type="body"/>
          </p:nvPr>
        </p:nvSpPr>
        <p:spPr>
          <a:xfrm>
            <a:off x="838200" y="2362200"/>
            <a:ext cx="5410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Drawing Multiple Shapes:</a:t>
            </a:r>
            <a:endParaRPr sz="2400"/>
          </a:p>
          <a:p>
            <a:pPr indent="-342900" lvl="0" marL="342900" rtl="0" algn="l">
              <a:spcBef>
                <a:spcPts val="480"/>
              </a:spcBef>
              <a:spcAft>
                <a:spcPts val="0"/>
              </a:spcAft>
              <a:buSzPts val="1800"/>
              <a:buChar char="●"/>
            </a:pPr>
            <a:r>
              <a:rPr lang="en-US" sz="2400"/>
              <a:t>Example: a bulls-eye.</a:t>
            </a:r>
            <a:endParaRPr/>
          </a:p>
          <a:p>
            <a:pPr indent="-285750" lvl="1" marL="742950" rtl="0" algn="l">
              <a:spcBef>
                <a:spcPts val="400"/>
              </a:spcBef>
              <a:spcAft>
                <a:spcPts val="0"/>
              </a:spcAft>
              <a:buSzPts val="1500"/>
              <a:buFont typeface="Arial"/>
              <a:buChar char="–"/>
            </a:pPr>
            <a:r>
              <a:rPr lang="en-US" sz="2000"/>
              <a:t>Draw the oval with current color, corner point, and size.</a:t>
            </a:r>
            <a:endParaRPr/>
          </a:p>
          <a:p>
            <a:pPr indent="-285750" lvl="1" marL="742950" rtl="0" algn="l">
              <a:spcBef>
                <a:spcPts val="400"/>
              </a:spcBef>
              <a:spcAft>
                <a:spcPts val="0"/>
              </a:spcAft>
              <a:buSzPts val="1500"/>
              <a:buFont typeface="Arial"/>
              <a:buChar char="–"/>
            </a:pPr>
            <a:r>
              <a:rPr lang="en-US" sz="2000"/>
              <a:t>Adjust the corner point by subtracting the thickness from each coordinate.</a:t>
            </a:r>
            <a:endParaRPr/>
          </a:p>
          <a:p>
            <a:pPr indent="-285750" lvl="1" marL="742950" rtl="0" algn="l">
              <a:spcBef>
                <a:spcPts val="400"/>
              </a:spcBef>
              <a:spcAft>
                <a:spcPts val="0"/>
              </a:spcAft>
              <a:buSzPts val="1500"/>
              <a:buFont typeface="Arial"/>
              <a:buChar char="–"/>
            </a:pPr>
            <a:r>
              <a:rPr lang="en-US" sz="2000"/>
              <a:t>Adjust the size by subtracting twice the thickness from each dimension.</a:t>
            </a:r>
            <a:endParaRPr/>
          </a:p>
          <a:p>
            <a:pPr indent="-285750" lvl="1" marL="742950" rtl="0" algn="l">
              <a:spcBef>
                <a:spcPts val="400"/>
              </a:spcBef>
              <a:spcAft>
                <a:spcPts val="0"/>
              </a:spcAft>
              <a:buSzPts val="1500"/>
              <a:buFont typeface="Arial"/>
              <a:buChar char="–"/>
            </a:pPr>
            <a:r>
              <a:rPr lang="en-US" sz="2000"/>
              <a:t>Adjust the color (white to red or vice versa).</a:t>
            </a:r>
            <a:endParaRPr/>
          </a:p>
        </p:txBody>
      </p:sp>
      <p:sp>
        <p:nvSpPr>
          <p:cNvPr id="505" name="Google Shape;505;p53"/>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descr="Fig04-06" id="506" name="Google Shape;506;p53"/>
          <p:cNvPicPr preferRelativeResize="0"/>
          <p:nvPr/>
        </p:nvPicPr>
        <p:blipFill rotWithShape="1">
          <a:blip r:embed="rId3">
            <a:alphaModFix/>
          </a:blip>
          <a:srcRect b="0" l="0" r="0" t="0"/>
          <a:stretch/>
        </p:blipFill>
        <p:spPr>
          <a:xfrm>
            <a:off x="6324600" y="2895600"/>
            <a:ext cx="2438400" cy="274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2" name="Google Shape;512;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3" name="Google Shape;513;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4" name="Google Shape;514;p5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Design, Testing, and Debugging Hints</a:t>
            </a:r>
            <a:endParaRPr/>
          </a:p>
        </p:txBody>
      </p:sp>
      <p:sp>
        <p:nvSpPr>
          <p:cNvPr id="515" name="Google Shape;515;p54"/>
          <p:cNvSpPr txBox="1"/>
          <p:nvPr>
            <p:ph idx="1" type="body"/>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50"/>
              <a:buChar char="●"/>
            </a:pPr>
            <a:r>
              <a:rPr lang="en-US" sz="2200"/>
              <a:t>Most errors involving selection statements and loops are caught at compile time.</a:t>
            </a:r>
            <a:endParaRPr/>
          </a:p>
          <a:p>
            <a:pPr indent="-342900" lvl="0" marL="342900" rtl="0" algn="l">
              <a:spcBef>
                <a:spcPts val="440"/>
              </a:spcBef>
              <a:spcAft>
                <a:spcPts val="0"/>
              </a:spcAft>
              <a:buSzPts val="1650"/>
              <a:buChar char="●"/>
            </a:pPr>
            <a:r>
              <a:rPr lang="en-US" sz="2200"/>
              <a:t>Proper use of braces { } affect the logic of a selection statement or loop.</a:t>
            </a:r>
            <a:endParaRPr/>
          </a:p>
          <a:p>
            <a:pPr indent="-342900" lvl="0" marL="342900" rtl="0" algn="l">
              <a:spcBef>
                <a:spcPts val="440"/>
              </a:spcBef>
              <a:spcAft>
                <a:spcPts val="0"/>
              </a:spcAft>
              <a:buSzPts val="1650"/>
              <a:buChar char="●"/>
            </a:pPr>
            <a:r>
              <a:rPr lang="en-US" sz="2200"/>
              <a:t>When testing </a:t>
            </a:r>
            <a:r>
              <a:rPr lang="en-US" sz="2200">
                <a:latin typeface="Courier New"/>
                <a:ea typeface="Courier New"/>
                <a:cs typeface="Courier New"/>
                <a:sym typeface="Courier New"/>
              </a:rPr>
              <a:t>if</a:t>
            </a:r>
            <a:r>
              <a:rPr lang="en-US" sz="2200"/>
              <a:t> or </a:t>
            </a:r>
            <a:r>
              <a:rPr lang="en-US" sz="2200">
                <a:latin typeface="Courier New"/>
                <a:ea typeface="Courier New"/>
                <a:cs typeface="Courier New"/>
                <a:sym typeface="Courier New"/>
              </a:rPr>
              <a:t>if-else</a:t>
            </a:r>
            <a:r>
              <a:rPr lang="en-US" sz="2200"/>
              <a:t> statements, use test data to exercise the logical branches.</a:t>
            </a:r>
            <a:endParaRPr/>
          </a:p>
          <a:p>
            <a:pPr indent="-342900" lvl="0" marL="342900" rtl="0" algn="l">
              <a:spcBef>
                <a:spcPts val="440"/>
              </a:spcBef>
              <a:spcAft>
                <a:spcPts val="0"/>
              </a:spcAft>
              <a:buSzPts val="1650"/>
              <a:buChar char="●"/>
            </a:pPr>
            <a:r>
              <a:rPr lang="en-US" sz="2200"/>
              <a:t>Use an </a:t>
            </a:r>
            <a:r>
              <a:rPr lang="en-US" sz="2200">
                <a:latin typeface="Courier New"/>
                <a:ea typeface="Courier New"/>
                <a:cs typeface="Courier New"/>
                <a:sym typeface="Courier New"/>
              </a:rPr>
              <a:t>if-else</a:t>
            </a:r>
            <a:r>
              <a:rPr lang="en-US" sz="2200"/>
              <a:t> statement rather than two </a:t>
            </a:r>
            <a:r>
              <a:rPr lang="en-US" sz="2200">
                <a:latin typeface="Courier New"/>
                <a:ea typeface="Courier New"/>
                <a:cs typeface="Courier New"/>
                <a:sym typeface="Courier New"/>
              </a:rPr>
              <a:t>if</a:t>
            </a:r>
            <a:r>
              <a:rPr lang="en-US" sz="2200"/>
              <a:t> statements if the alternative courses of action are mutually exclusive.</a:t>
            </a:r>
            <a:endParaRPr/>
          </a:p>
          <a:p>
            <a:pPr indent="-342900" lvl="0" marL="342900" rtl="0" algn="l">
              <a:spcBef>
                <a:spcPts val="440"/>
              </a:spcBef>
              <a:spcAft>
                <a:spcPts val="0"/>
              </a:spcAft>
              <a:buSzPts val="1650"/>
              <a:buChar char="●"/>
            </a:pPr>
            <a:r>
              <a:rPr lang="en-US" sz="2200"/>
              <a:t>When testing a loop, use limit values and typical values.</a:t>
            </a:r>
            <a:endParaRPr/>
          </a:p>
          <a:p>
            <a:pPr indent="-238125" lvl="0" marL="342900" rtl="0" algn="l">
              <a:spcBef>
                <a:spcPts val="440"/>
              </a:spcBef>
              <a:spcAft>
                <a:spcPts val="0"/>
              </a:spcAft>
              <a:buSzPts val="1650"/>
              <a:buNone/>
            </a:pPr>
            <a:r>
              <a:t/>
            </a:r>
            <a:endParaRPr sz="2200"/>
          </a:p>
        </p:txBody>
      </p:sp>
      <p:sp>
        <p:nvSpPr>
          <p:cNvPr id="516" name="Google Shape;516;p54"/>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2" name="Google Shape;522;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23" name="Google Shape;523;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24" name="Google Shape;524;p55"/>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Design, Testing, and Debugging Hints (continued)</a:t>
            </a:r>
            <a:endParaRPr/>
          </a:p>
        </p:txBody>
      </p:sp>
      <p:sp>
        <p:nvSpPr>
          <p:cNvPr id="525" name="Google Shape;525;p55"/>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Check entry and exit conditions for each loop.</a:t>
            </a:r>
            <a:endParaRPr/>
          </a:p>
          <a:p>
            <a:pPr indent="-342900" lvl="0" marL="342900" rtl="0" algn="l">
              <a:spcBef>
                <a:spcPts val="480"/>
              </a:spcBef>
              <a:spcAft>
                <a:spcPts val="0"/>
              </a:spcAft>
              <a:buSzPts val="1800"/>
              <a:buChar char="●"/>
            </a:pPr>
            <a:r>
              <a:rPr lang="en-US" sz="2400"/>
              <a:t>For a loop with errors, use debugging output statements to verify the values of the control variable on each iteration. Check the value before the loop is initially entered, after each update, and after the loop is exited.</a:t>
            </a:r>
            <a:endParaRPr/>
          </a:p>
          <a:p>
            <a:pPr indent="-342900" lvl="0" marL="342900" rtl="0" algn="l">
              <a:spcBef>
                <a:spcPts val="480"/>
              </a:spcBef>
              <a:spcAft>
                <a:spcPts val="0"/>
              </a:spcAft>
              <a:buSzPts val="1800"/>
              <a:buChar char="●"/>
            </a:pPr>
            <a:r>
              <a:rPr lang="en-US" sz="2400"/>
              <a:t>Text files are convenient when the data set is large or is used with different programs, and when the data must be permanently saved.</a:t>
            </a:r>
            <a:endParaRPr/>
          </a:p>
        </p:txBody>
      </p:sp>
      <p:sp>
        <p:nvSpPr>
          <p:cNvPr id="526" name="Google Shape;526;p55"/>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2" name="Google Shape;532;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33" name="Google Shape;533;p5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a:t>
            </a:r>
            <a:endParaRPr/>
          </a:p>
        </p:txBody>
      </p:sp>
      <p:sp>
        <p:nvSpPr>
          <p:cNvPr id="534" name="Google Shape;534;p56"/>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Font typeface="Noto Sans Symbols"/>
              <a:buNone/>
            </a:pPr>
            <a:r>
              <a:rPr lang="en-US"/>
              <a:t>In this chapter, you learned:</a:t>
            </a:r>
            <a:endParaRPr/>
          </a:p>
          <a:p>
            <a:pPr indent="-342900" lvl="0" marL="342900" rtl="0" algn="l">
              <a:spcBef>
                <a:spcPts val="560"/>
              </a:spcBef>
              <a:spcAft>
                <a:spcPts val="0"/>
              </a:spcAft>
              <a:buSzPts val="2100"/>
              <a:buChar char="●"/>
            </a:pPr>
            <a:r>
              <a:rPr lang="en-US"/>
              <a:t>Java has some useful operators for extended assignment, such as +=, and for increment and decrement.</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Math</a:t>
            </a:r>
            <a:r>
              <a:rPr lang="en-US"/>
              <a:t> class provides several useful methods, such as sqrt and abs.</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Random</a:t>
            </a:r>
            <a:r>
              <a:rPr lang="en-US"/>
              <a:t> class allows you to generate random integers and floating-point numbers.</a:t>
            </a:r>
            <a:endParaRPr/>
          </a:p>
          <a:p>
            <a:pPr indent="-209550" lvl="0" marL="342900" rtl="0" algn="l">
              <a:spcBef>
                <a:spcPts val="560"/>
              </a:spcBef>
              <a:spcAft>
                <a:spcPts val="0"/>
              </a:spcAft>
              <a:buSzPts val="2100"/>
              <a:buNone/>
            </a:pPr>
            <a:r>
              <a:t/>
            </a:r>
            <a:endParaRPr/>
          </a:p>
        </p:txBody>
      </p:sp>
      <p:sp>
        <p:nvSpPr>
          <p:cNvPr id="535" name="Google Shape;535;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1" name="Google Shape;541;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42" name="Google Shape;542;p5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543" name="Google Shape;543;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44" name="Google Shape;544;p57"/>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latin typeface="Courier New"/>
                <a:ea typeface="Courier New"/>
                <a:cs typeface="Courier New"/>
                <a:sym typeface="Courier New"/>
              </a:rPr>
              <a:t>if</a:t>
            </a:r>
            <a:r>
              <a:rPr lang="en-US"/>
              <a:t> and </a:t>
            </a:r>
            <a:r>
              <a:rPr lang="en-US">
                <a:latin typeface="Courier New"/>
                <a:ea typeface="Courier New"/>
                <a:cs typeface="Courier New"/>
                <a:sym typeface="Courier New"/>
              </a:rPr>
              <a:t>if-else</a:t>
            </a:r>
            <a:r>
              <a:rPr lang="en-US"/>
              <a:t> statements are used to make one-way and two-way decisions.</a:t>
            </a:r>
            <a:endParaRPr/>
          </a:p>
          <a:p>
            <a:pPr indent="-342900" lvl="0" marL="342900" rtl="0" algn="l">
              <a:spcBef>
                <a:spcPts val="560"/>
              </a:spcBef>
              <a:spcAft>
                <a:spcPts val="0"/>
              </a:spcAft>
              <a:buSzPts val="2100"/>
              <a:buChar char="●"/>
            </a:pPr>
            <a:r>
              <a:rPr lang="en-US"/>
              <a:t>The comparison operators, such as ==, &lt;=, and &gt;=, return Boolean values that serve as conditions of control statements.</a:t>
            </a:r>
            <a:endParaRPr/>
          </a:p>
          <a:p>
            <a:pPr indent="-342900" lvl="0" marL="342900" rtl="0" algn="l">
              <a:spcBef>
                <a:spcPts val="560"/>
              </a:spcBef>
              <a:spcAft>
                <a:spcPts val="0"/>
              </a:spcAft>
              <a:buSzPts val="2100"/>
              <a:buChar char="●"/>
            </a:pPr>
            <a:r>
              <a:rPr lang="en-US"/>
              <a:t>The </a:t>
            </a:r>
            <a:r>
              <a:rPr lang="en-US">
                <a:latin typeface="Courier New"/>
                <a:ea typeface="Courier New"/>
                <a:cs typeface="Courier New"/>
                <a:sym typeface="Courier New"/>
              </a:rPr>
              <a:t>while</a:t>
            </a:r>
            <a:r>
              <a:rPr lang="en-US"/>
              <a:t> loop allows the program to run a set of statements repeatedly until a condition becomes false.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0" name="Google Shape;550;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1" name="Google Shape;551;p5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552" name="Google Shape;552;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3" name="Google Shape;553;p58"/>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a:t>
            </a:r>
            <a:r>
              <a:rPr lang="en-US">
                <a:latin typeface="Courier New"/>
                <a:ea typeface="Courier New"/>
                <a:cs typeface="Courier New"/>
                <a:sym typeface="Courier New"/>
              </a:rPr>
              <a:t>for</a:t>
            </a:r>
            <a:r>
              <a:rPr lang="en-US"/>
              <a:t> loop is a more concise version of the </a:t>
            </a:r>
            <a:r>
              <a:rPr lang="en-US">
                <a:latin typeface="Courier New"/>
                <a:ea typeface="Courier New"/>
                <a:cs typeface="Courier New"/>
                <a:sym typeface="Courier New"/>
              </a:rPr>
              <a:t>while</a:t>
            </a:r>
            <a:r>
              <a:rPr lang="en-US"/>
              <a:t> loop.</a:t>
            </a:r>
            <a:endParaRPr/>
          </a:p>
          <a:p>
            <a:pPr indent="-342900" lvl="0" marL="342900" rtl="0" algn="l">
              <a:spcBef>
                <a:spcPts val="560"/>
              </a:spcBef>
              <a:spcAft>
                <a:spcPts val="0"/>
              </a:spcAft>
              <a:buSzPts val="2100"/>
              <a:buChar char="●"/>
            </a:pPr>
            <a:r>
              <a:rPr lang="en-US"/>
              <a:t>Other control statements, such as an </a:t>
            </a:r>
            <a:r>
              <a:rPr lang="en-US">
                <a:latin typeface="Courier New"/>
                <a:ea typeface="Courier New"/>
                <a:cs typeface="Courier New"/>
                <a:sym typeface="Courier New"/>
              </a:rPr>
              <a:t>if</a:t>
            </a:r>
            <a:r>
              <a:rPr lang="en-US"/>
              <a:t> statement, can be nested within loops. A </a:t>
            </a:r>
            <a:r>
              <a:rPr lang="en-US">
                <a:latin typeface="Courier New"/>
                <a:ea typeface="Courier New"/>
                <a:cs typeface="Courier New"/>
                <a:sym typeface="Courier New"/>
              </a:rPr>
              <a:t>break</a:t>
            </a:r>
            <a:r>
              <a:rPr lang="en-US"/>
              <a:t> statement can be used in conjunction with an if statement to terminate a loop early.</a:t>
            </a:r>
            <a:endParaRPr/>
          </a:p>
          <a:p>
            <a:pPr indent="-342900" lvl="0" marL="342900" rtl="0" algn="l">
              <a:spcBef>
                <a:spcPts val="560"/>
              </a:spcBef>
              <a:spcAft>
                <a:spcPts val="0"/>
              </a:spcAft>
              <a:buSzPts val="2100"/>
              <a:buChar char="●"/>
            </a:pPr>
            <a:r>
              <a:rPr lang="en-US"/>
              <a:t>There are many kinds of logic errors that can occur in loops. Examples are the off-by-one error and the infinite loop.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5" name="Google Shape;135;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6" name="Google Shape;136;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7" name="Google Shape;137;p1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Standard Classes and Methods</a:t>
            </a:r>
            <a:endParaRPr/>
          </a:p>
        </p:txBody>
      </p:sp>
      <p:sp>
        <p:nvSpPr>
          <p:cNvPr id="138" name="Google Shape;138;p18"/>
          <p:cNvSpPr txBox="1"/>
          <p:nvPr>
            <p:ph idx="1" type="body"/>
          </p:nvPr>
        </p:nvSpPr>
        <p:spPr>
          <a:xfrm>
            <a:off x="838200" y="2362200"/>
            <a:ext cx="8077200" cy="403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Math</a:t>
            </a:r>
            <a:r>
              <a:rPr b="1" lang="en-US"/>
              <a:t> Class:</a:t>
            </a:r>
            <a:endParaRPr/>
          </a:p>
          <a:p>
            <a:pPr indent="-342900" lvl="0" marL="342900" rtl="0" algn="l">
              <a:spcBef>
                <a:spcPts val="560"/>
              </a:spcBef>
              <a:spcAft>
                <a:spcPts val="0"/>
              </a:spcAft>
              <a:buSzPts val="2100"/>
              <a:buChar char="●"/>
            </a:pPr>
            <a:r>
              <a:rPr lang="en-US"/>
              <a:t>Range of common mathematical methods.</a:t>
            </a:r>
            <a:endParaRPr/>
          </a:p>
          <a:p>
            <a:pPr indent="-285750" lvl="1" marL="742950" rtl="0" algn="l">
              <a:spcBef>
                <a:spcPts val="480"/>
              </a:spcBef>
              <a:spcAft>
                <a:spcPts val="0"/>
              </a:spcAft>
              <a:buSzPts val="1800"/>
              <a:buFont typeface="Arial"/>
              <a:buChar char="–"/>
            </a:pPr>
            <a:r>
              <a:rPr lang="en-US"/>
              <a:t>Overloading: having two methods with the same name (abs).</a:t>
            </a:r>
            <a:endParaRPr/>
          </a:p>
          <a:p>
            <a:pPr indent="-285750" lvl="1" marL="742950" rtl="0" algn="l">
              <a:spcBef>
                <a:spcPts val="480"/>
              </a:spcBef>
              <a:spcAft>
                <a:spcPts val="0"/>
              </a:spcAft>
              <a:buSzPts val="1800"/>
              <a:buFont typeface="Arial"/>
              <a:buChar char="–"/>
            </a:pPr>
            <a:r>
              <a:rPr lang="en-US"/>
              <a:t>The </a:t>
            </a:r>
            <a:r>
              <a:rPr lang="en-US">
                <a:latin typeface="Courier New"/>
                <a:ea typeface="Courier New"/>
                <a:cs typeface="Courier New"/>
                <a:sym typeface="Courier New"/>
              </a:rPr>
              <a:t>sqrt</a:t>
            </a:r>
            <a:r>
              <a:rPr lang="en-US"/>
              <a:t> method sends a message to the class instead of to an object because the Math class is static.</a:t>
            </a:r>
            <a:endParaRPr/>
          </a:p>
          <a:p>
            <a:pPr indent="-133350" lvl="2" marL="1143000" rtl="0" algn="l">
              <a:spcBef>
                <a:spcPts val="400"/>
              </a:spcBef>
              <a:spcAft>
                <a:spcPts val="0"/>
              </a:spcAft>
              <a:buSzPts val="1500"/>
              <a:buNone/>
            </a:pPr>
            <a:r>
              <a:t/>
            </a:r>
            <a:endParaRPr/>
          </a:p>
          <a:p>
            <a:pPr indent="-133350" lvl="2" marL="1143000" rtl="0" algn="l">
              <a:spcBef>
                <a:spcPts val="400"/>
              </a:spcBef>
              <a:spcAft>
                <a:spcPts val="0"/>
              </a:spcAft>
              <a:buSzPts val="1500"/>
              <a:buNone/>
            </a:pPr>
            <a:r>
              <a:t/>
            </a:r>
            <a:endParaRPr/>
          </a:p>
          <a:p>
            <a:pPr indent="-209550" lvl="0" marL="342900" rtl="0" algn="l">
              <a:spcBef>
                <a:spcPts val="560"/>
              </a:spcBef>
              <a:spcAft>
                <a:spcPts val="0"/>
              </a:spcAft>
              <a:buSzPts val="2100"/>
              <a:buNone/>
            </a:pPr>
            <a:r>
              <a:t/>
            </a:r>
            <a:endParaRPr/>
          </a:p>
        </p:txBody>
      </p:sp>
      <p:pic>
        <p:nvPicPr>
          <p:cNvPr id="139" name="Google Shape;139;p18"/>
          <p:cNvPicPr preferRelativeResize="0"/>
          <p:nvPr/>
        </p:nvPicPr>
        <p:blipFill rotWithShape="1">
          <a:blip r:embed="rId3">
            <a:alphaModFix/>
          </a:blip>
          <a:srcRect b="0" l="0" r="0" t="0"/>
          <a:stretch/>
        </p:blipFill>
        <p:spPr>
          <a:xfrm>
            <a:off x="911225" y="4953000"/>
            <a:ext cx="7835900"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5" name="Google Shape;145;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6" name="Google Shape;146;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7" name="Google Shape;147;p19"/>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Standard Classes and Methods (continued) </a:t>
            </a:r>
            <a:endParaRPr/>
          </a:p>
        </p:txBody>
      </p:sp>
      <p:sp>
        <p:nvSpPr>
          <p:cNvPr id="148" name="Google Shape;148;p19"/>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Seven methods in the Math class</a:t>
            </a:r>
            <a:endParaRPr/>
          </a:p>
          <a:p>
            <a:pPr indent="-285750" lvl="1" marL="742950" rtl="0" algn="l">
              <a:spcBef>
                <a:spcPts val="400"/>
              </a:spcBef>
              <a:spcAft>
                <a:spcPts val="0"/>
              </a:spcAft>
              <a:buSzPts val="1500"/>
              <a:buFont typeface="Arial"/>
              <a:buNone/>
            </a:pPr>
            <a:r>
              <a:t/>
            </a:r>
            <a:endParaRPr sz="2000"/>
          </a:p>
          <a:p>
            <a:pPr indent="-209550" lvl="0" marL="342900" rtl="0" algn="l">
              <a:spcBef>
                <a:spcPts val="560"/>
              </a:spcBef>
              <a:spcAft>
                <a:spcPts val="0"/>
              </a:spcAft>
              <a:buSzPts val="2100"/>
              <a:buNone/>
            </a:pPr>
            <a:r>
              <a:t/>
            </a:r>
            <a:endParaRPr b="1"/>
          </a:p>
        </p:txBody>
      </p:sp>
      <p:sp>
        <p:nvSpPr>
          <p:cNvPr id="149" name="Google Shape;149;p19"/>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id="150" name="Google Shape;150;p19"/>
          <p:cNvPicPr preferRelativeResize="0"/>
          <p:nvPr/>
        </p:nvPicPr>
        <p:blipFill rotWithShape="1">
          <a:blip r:embed="rId3">
            <a:alphaModFix/>
          </a:blip>
          <a:srcRect b="0" l="0" r="0" t="0"/>
          <a:stretch/>
        </p:blipFill>
        <p:spPr>
          <a:xfrm>
            <a:off x="865188" y="2819400"/>
            <a:ext cx="8126412" cy="326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6" name="Google Shape;156;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7" name="Google Shape;157;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8" name="Google Shape;158;p2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Standard Classes and Methods (continued) </a:t>
            </a:r>
            <a:endParaRPr/>
          </a:p>
        </p:txBody>
      </p:sp>
      <p:sp>
        <p:nvSpPr>
          <p:cNvPr id="159" name="Google Shape;159;p20"/>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b="1" lang="en-US"/>
              <a:t>The </a:t>
            </a:r>
            <a:r>
              <a:rPr b="1" lang="en-US">
                <a:latin typeface="Courier New"/>
                <a:ea typeface="Courier New"/>
                <a:cs typeface="Courier New"/>
                <a:sym typeface="Courier New"/>
              </a:rPr>
              <a:t>Random</a:t>
            </a:r>
            <a:r>
              <a:rPr b="1" lang="en-US"/>
              <a:t> Class:</a:t>
            </a:r>
            <a:endParaRPr/>
          </a:p>
          <a:p>
            <a:pPr indent="-342900" lvl="0" marL="342900" rtl="0" algn="l">
              <a:lnSpc>
                <a:spcPct val="90000"/>
              </a:lnSpc>
              <a:spcBef>
                <a:spcPts val="560"/>
              </a:spcBef>
              <a:spcAft>
                <a:spcPts val="0"/>
              </a:spcAft>
              <a:buSzPts val="2100"/>
              <a:buChar char="●"/>
            </a:pPr>
            <a:r>
              <a:rPr lang="en-US"/>
              <a:t>Supports programs that incorporate random numbers.</a:t>
            </a:r>
            <a:endParaRPr/>
          </a:p>
          <a:p>
            <a:pPr indent="-342900" lvl="0" marL="342900" rtl="0" algn="l">
              <a:lnSpc>
                <a:spcPct val="90000"/>
              </a:lnSpc>
              <a:spcBef>
                <a:spcPts val="560"/>
              </a:spcBef>
              <a:spcAft>
                <a:spcPts val="0"/>
              </a:spcAft>
              <a:buSzPts val="2100"/>
              <a:buChar char="●"/>
            </a:pPr>
            <a:r>
              <a:rPr lang="en-US"/>
              <a:t>Programs are used to simulate random events:</a:t>
            </a:r>
            <a:endParaRPr/>
          </a:p>
          <a:p>
            <a:pPr indent="-285750" lvl="1" marL="742950" rtl="0" algn="l">
              <a:lnSpc>
                <a:spcPct val="90000"/>
              </a:lnSpc>
              <a:spcBef>
                <a:spcPts val="480"/>
              </a:spcBef>
              <a:spcAft>
                <a:spcPts val="0"/>
              </a:spcAft>
              <a:buSzPts val="1800"/>
              <a:buFont typeface="Arial"/>
              <a:buChar char="–"/>
            </a:pPr>
            <a:r>
              <a:rPr lang="en-US"/>
              <a:t>Coin toss, stock market, etc.</a:t>
            </a:r>
            <a:endParaRPr/>
          </a:p>
          <a:p>
            <a:pPr indent="-342900" lvl="0" marL="342900" rtl="0" algn="l">
              <a:lnSpc>
                <a:spcPct val="90000"/>
              </a:lnSpc>
              <a:spcBef>
                <a:spcPts val="560"/>
              </a:spcBef>
              <a:spcAft>
                <a:spcPts val="0"/>
              </a:spcAft>
              <a:buSzPts val="2100"/>
              <a:buChar char="●"/>
            </a:pPr>
            <a:r>
              <a:rPr lang="en-US"/>
              <a:t>Random number generator returns numbers chosen at random from a predesigned interval.</a:t>
            </a:r>
            <a:endParaRPr/>
          </a:p>
          <a:p>
            <a:pPr indent="-228600" lvl="0" marL="342900" rtl="0" algn="l">
              <a:lnSpc>
                <a:spcPct val="90000"/>
              </a:lnSpc>
              <a:spcBef>
                <a:spcPts val="480"/>
              </a:spcBef>
              <a:spcAft>
                <a:spcPts val="0"/>
              </a:spcAft>
              <a:buSzPts val="1800"/>
              <a:buNone/>
            </a:pPr>
            <a:r>
              <a:t/>
            </a:r>
            <a:endParaRPr sz="2400"/>
          </a:p>
        </p:txBody>
      </p:sp>
      <p:sp>
        <p:nvSpPr>
          <p:cNvPr id="160" name="Google Shape;160;p20"/>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6" name="Google Shape;166;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7" name="Google Shape;167;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8" name="Google Shape;168;p2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Standard Classes and Methods (continued) </a:t>
            </a:r>
            <a:endParaRPr/>
          </a:p>
        </p:txBody>
      </p:sp>
      <p:sp>
        <p:nvSpPr>
          <p:cNvPr id="169" name="Google Shape;169;p21"/>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The </a:t>
            </a:r>
            <a:r>
              <a:rPr b="1" lang="en-US">
                <a:latin typeface="Courier New"/>
                <a:ea typeface="Courier New"/>
                <a:cs typeface="Courier New"/>
                <a:sym typeface="Courier New"/>
              </a:rPr>
              <a:t>Random</a:t>
            </a:r>
            <a:r>
              <a:rPr b="1" lang="en-US"/>
              <a:t> Class (cont):</a:t>
            </a:r>
            <a:endParaRPr/>
          </a:p>
          <a:p>
            <a:pPr indent="-342900" lvl="0" marL="342900" rtl="0" algn="l">
              <a:spcBef>
                <a:spcPts val="600"/>
              </a:spcBef>
              <a:spcAft>
                <a:spcPts val="0"/>
              </a:spcAft>
              <a:buSzPts val="2100"/>
              <a:buChar char="●"/>
            </a:pPr>
            <a:r>
              <a:rPr lang="en-US"/>
              <a:t>Programs that use Random class must import</a:t>
            </a:r>
            <a:r>
              <a:rPr lang="en-US" sz="3000"/>
              <a:t> </a:t>
            </a:r>
            <a:r>
              <a:rPr lang="en-US" sz="3000">
                <a:latin typeface="Courier New"/>
                <a:ea typeface="Courier New"/>
                <a:cs typeface="Courier New"/>
                <a:sym typeface="Courier New"/>
              </a:rPr>
              <a:t>java.util.Random</a:t>
            </a:r>
            <a:r>
              <a:rPr lang="en-US" sz="3000"/>
              <a:t>.</a:t>
            </a:r>
            <a:endParaRPr/>
          </a:p>
          <a:p>
            <a:pPr indent="-342900" lvl="0" marL="342900" rtl="0" algn="l">
              <a:spcBef>
                <a:spcPts val="560"/>
              </a:spcBef>
              <a:spcAft>
                <a:spcPts val="0"/>
              </a:spcAft>
              <a:buSzPts val="2100"/>
              <a:buChar char="●"/>
            </a:pPr>
            <a:r>
              <a:rPr lang="en-US"/>
              <a:t>The output from codes using the Random class is different every time it is generated.</a:t>
            </a:r>
            <a:endParaRPr/>
          </a:p>
        </p:txBody>
      </p:sp>
      <p:pic>
        <p:nvPicPr>
          <p:cNvPr id="170" name="Google Shape;170;p21"/>
          <p:cNvPicPr preferRelativeResize="0"/>
          <p:nvPr/>
        </p:nvPicPr>
        <p:blipFill rotWithShape="1">
          <a:blip r:embed="rId3">
            <a:alphaModFix/>
          </a:blip>
          <a:srcRect b="0" l="0" r="0" t="0"/>
          <a:stretch/>
        </p:blipFill>
        <p:spPr>
          <a:xfrm>
            <a:off x="914400" y="4876800"/>
            <a:ext cx="8077200" cy="1220788"/>
          </a:xfrm>
          <a:prstGeom prst="rect">
            <a:avLst/>
          </a:prstGeom>
          <a:noFill/>
          <a:ln>
            <a:noFill/>
          </a:ln>
        </p:spPr>
      </p:pic>
      <p:sp>
        <p:nvSpPr>
          <p:cNvPr id="171" name="Google Shape;171;p21"/>
          <p:cNvSpPr txBox="1"/>
          <p:nvPr/>
        </p:nvSpPr>
        <p:spPr>
          <a:xfrm>
            <a:off x="3200400" y="6096000"/>
            <a:ext cx="25908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Methods in the Random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7" name="Google Shape;177;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8" name="Google Shape;178;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9" name="Google Shape;179;p2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 Visit to the Farm</a:t>
            </a:r>
            <a:endParaRPr/>
          </a:p>
        </p:txBody>
      </p:sp>
      <p:sp>
        <p:nvSpPr>
          <p:cNvPr id="180" name="Google Shape;180;p22"/>
          <p:cNvSpPr txBox="1"/>
          <p:nvPr>
            <p:ph idx="1" type="body"/>
          </p:nvPr>
        </p:nvSpPr>
        <p:spPr>
          <a:xfrm>
            <a:off x="838200" y="2362200"/>
            <a:ext cx="8077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latin typeface="Courier New"/>
                <a:ea typeface="Courier New"/>
                <a:cs typeface="Courier New"/>
                <a:sym typeface="Courier New"/>
              </a:rPr>
              <a:t>if-else </a:t>
            </a:r>
            <a:r>
              <a:rPr lang="en-US"/>
              <a:t>and </a:t>
            </a:r>
            <a:r>
              <a:rPr lang="en-US">
                <a:latin typeface="Courier New"/>
                <a:ea typeface="Courier New"/>
                <a:cs typeface="Courier New"/>
                <a:sym typeface="Courier New"/>
              </a:rPr>
              <a:t>while</a:t>
            </a:r>
            <a:r>
              <a:rPr lang="en-US"/>
              <a:t> are control statements.</a:t>
            </a:r>
            <a:endParaRPr/>
          </a:p>
          <a:p>
            <a:pPr indent="-171450" lvl="1" marL="742950" rtl="0" algn="l">
              <a:spcBef>
                <a:spcPts val="480"/>
              </a:spcBef>
              <a:spcAft>
                <a:spcPts val="0"/>
              </a:spcAft>
              <a:buSzPts val="1800"/>
              <a:buFont typeface="Arial"/>
              <a:buNone/>
            </a:pPr>
            <a:r>
              <a:t/>
            </a:r>
            <a:endParaRPr/>
          </a:p>
        </p:txBody>
      </p:sp>
      <p:sp>
        <p:nvSpPr>
          <p:cNvPr id="181" name="Google Shape;181;p22"/>
          <p:cNvSpPr txBox="1"/>
          <p:nvPr/>
        </p:nvSpPr>
        <p:spPr>
          <a:xfrm>
            <a:off x="838200" y="2362200"/>
            <a:ext cx="7924800" cy="3962400"/>
          </a:xfrm>
          <a:prstGeom prst="rect">
            <a:avLst/>
          </a:prstGeom>
          <a:noFill/>
          <a:ln>
            <a:noFill/>
          </a:ln>
        </p:spPr>
        <p:txBody>
          <a:bodyPr anchorCtr="0" anchor="t" bIns="45700" lIns="91425" spcFirstLastPara="1" rIns="91425" wrap="square" tIns="45700">
            <a:noAutofit/>
          </a:bodyPr>
          <a:lstStyle/>
          <a:p>
            <a:pPr indent="-209550" lvl="0" marL="342900" marR="0" rtl="0" algn="l">
              <a:spcBef>
                <a:spcPts val="0"/>
              </a:spcBef>
              <a:spcAft>
                <a:spcPts val="0"/>
              </a:spcAft>
              <a:buClr>
                <a:schemeClr val="dk1"/>
              </a:buClr>
              <a:buSzPts val="2100"/>
              <a:buFont typeface="Noto Sans Symbols"/>
              <a:buNone/>
            </a:pPr>
            <a:r>
              <a:t/>
            </a:r>
            <a:endParaRPr sz="2800">
              <a:solidFill>
                <a:schemeClr val="dk1"/>
              </a:solidFill>
              <a:latin typeface="Arial"/>
              <a:ea typeface="Arial"/>
              <a:cs typeface="Arial"/>
              <a:sym typeface="Arial"/>
            </a:endParaRPr>
          </a:p>
        </p:txBody>
      </p:sp>
      <p:pic>
        <p:nvPicPr>
          <p:cNvPr id="182" name="Google Shape;182;p22"/>
          <p:cNvPicPr preferRelativeResize="0"/>
          <p:nvPr/>
        </p:nvPicPr>
        <p:blipFill rotWithShape="1">
          <a:blip r:embed="rId3">
            <a:alphaModFix/>
          </a:blip>
          <a:srcRect b="0" l="0" r="0" t="0"/>
          <a:stretch/>
        </p:blipFill>
        <p:spPr>
          <a:xfrm>
            <a:off x="5665788" y="3200400"/>
            <a:ext cx="3325812" cy="762000"/>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5665788" y="4595813"/>
            <a:ext cx="2695575" cy="1347787"/>
          </a:xfrm>
          <a:prstGeom prst="rect">
            <a:avLst/>
          </a:prstGeom>
          <a:noFill/>
          <a:ln>
            <a:noFill/>
          </a:ln>
        </p:spPr>
      </p:pic>
      <p:sp>
        <p:nvSpPr>
          <p:cNvPr id="184" name="Google Shape;184;p22"/>
          <p:cNvSpPr txBox="1"/>
          <p:nvPr/>
        </p:nvSpPr>
        <p:spPr>
          <a:xfrm>
            <a:off x="914400" y="3049588"/>
            <a:ext cx="4495800" cy="3013075"/>
          </a:xfrm>
          <a:prstGeom prst="rect">
            <a:avLst/>
          </a:prstGeom>
          <a:noFill/>
          <a:ln>
            <a:noFill/>
          </a:ln>
        </p:spPr>
        <p:txBody>
          <a:bodyPr anchorCtr="0" anchor="t" bIns="45700" lIns="91425" spcFirstLastPara="1" rIns="91425" wrap="square" tIns="45700">
            <a:spAutoFit/>
          </a:bodyPr>
          <a:lstStyle/>
          <a:p>
            <a:pPr indent="-152400" lvl="1" marL="457200" marR="0" rtl="0" algn="l">
              <a:spcBef>
                <a:spcPts val="0"/>
              </a:spcBef>
              <a:spcAft>
                <a:spcPts val="0"/>
              </a:spcAft>
              <a:buClr>
                <a:schemeClr val="dk1"/>
              </a:buClr>
              <a:buSzPts val="2400"/>
              <a:buFont typeface="Courier New"/>
              <a:buChar char="−"/>
            </a:pPr>
            <a:r>
              <a:rPr b="0" i="0" lang="en-US" sz="2400" u="none" cap="none" strike="noStrike">
                <a:solidFill>
                  <a:schemeClr val="dk1"/>
                </a:solidFill>
                <a:latin typeface="Courier New"/>
                <a:ea typeface="Courier New"/>
                <a:cs typeface="Courier New"/>
                <a:sym typeface="Courier New"/>
              </a:rPr>
              <a:t> while</a:t>
            </a:r>
            <a:r>
              <a:rPr b="0" i="0" lang="en-US" sz="2400" u="none" cap="none" strike="noStrike">
                <a:solidFill>
                  <a:schemeClr val="dk1"/>
                </a:solidFill>
                <a:latin typeface="Arial"/>
                <a:ea typeface="Arial"/>
                <a:cs typeface="Arial"/>
                <a:sym typeface="Arial"/>
              </a:rPr>
              <a:t> means to repeat the action as long as the set condition holds true.</a:t>
            </a:r>
            <a:endParaRPr/>
          </a:p>
          <a:p>
            <a:pPr indent="0" lvl="1" marL="457200" marR="0" rtl="0" algn="l">
              <a:spcBef>
                <a:spcPts val="0"/>
              </a:spcBef>
              <a:spcAft>
                <a:spcPts val="0"/>
              </a:spcAft>
              <a:buClr>
                <a:schemeClr val="dk1"/>
              </a:buClr>
              <a:buSzPts val="2400"/>
              <a:buFont typeface="Courier New"/>
              <a:buNone/>
            </a:pPr>
            <a:r>
              <a:t/>
            </a:r>
            <a:endParaRPr b="0" i="0" sz="2400" u="none" cap="none" strike="noStrike">
              <a:solidFill>
                <a:schemeClr val="dk1"/>
              </a:solidFill>
              <a:latin typeface="Arial"/>
              <a:ea typeface="Arial"/>
              <a:cs typeface="Arial"/>
              <a:sym typeface="Arial"/>
            </a:endParaRPr>
          </a:p>
          <a:p>
            <a:pPr indent="-152400" lvl="1" marL="457200" marR="0" rtl="0" algn="l">
              <a:spcBef>
                <a:spcPts val="0"/>
              </a:spcBef>
              <a:spcAft>
                <a:spcPts val="0"/>
              </a:spcAft>
              <a:buClr>
                <a:schemeClr val="dk1"/>
              </a:buClr>
              <a:buSzPts val="2400"/>
              <a:buFont typeface="Courier New"/>
              <a:buChar char="−"/>
            </a:pPr>
            <a:r>
              <a:rPr b="0" i="0" lang="en-US" sz="2400" u="none" cap="none" strike="noStrike">
                <a:solidFill>
                  <a:schemeClr val="dk1"/>
                </a:solidFill>
                <a:latin typeface="Courier New"/>
                <a:ea typeface="Courier New"/>
                <a:cs typeface="Courier New"/>
                <a:sym typeface="Courier New"/>
              </a:rPr>
              <a:t>If</a:t>
            </a:r>
            <a:r>
              <a:rPr b="0" i="0" lang="en-US" sz="2400" u="none" cap="none" strike="noStrike">
                <a:solidFill>
                  <a:schemeClr val="dk1"/>
                </a:solidFill>
                <a:latin typeface="Arial"/>
                <a:ea typeface="Arial"/>
                <a:cs typeface="Arial"/>
                <a:sym typeface="Arial"/>
              </a:rPr>
              <a:t> means to do one thing is the condition is true, and another if the condition is false.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