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6" name="Google Shape;35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5" name="Google Shape;3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5" name="Google Shape;4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5" name="Google Shape;4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3" name="Google Shape;44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2" name="Google Shape;45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0" name="Google Shape;47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8" name="Google Shape;48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7" name="Google Shape;49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4" name="Google Shape;54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1" name="Google Shape;57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0" name="Google Shape;58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9" name="Google Shape;58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7" name="Google Shape;60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6" name="Google Shape;61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5" name="Google Shape;6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4" name="Google Shape;63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3" name="Google Shape;64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2" name="Google Shape;65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1" name="Google Shape;66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2"/>
          <p:cNvGrpSpPr/>
          <p:nvPr/>
        </p:nvGrpSpPr>
        <p:grpSpPr>
          <a:xfrm>
            <a:off x="0" y="0"/>
            <a:ext cx="5867400" cy="6858000"/>
            <a:chOff x="0" y="0"/>
            <a:chExt cx="3696" cy="4320"/>
          </a:xfrm>
        </p:grpSpPr>
        <p:sp>
          <p:nvSpPr>
            <p:cNvPr id="26" name="Google Shape;26;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 name="Google Shape;27;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8" name="Google Shape;28;p2"/>
          <p:cNvGrpSpPr/>
          <p:nvPr/>
        </p:nvGrpSpPr>
        <p:grpSpPr>
          <a:xfrm>
            <a:off x="3632200" y="4889500"/>
            <a:ext cx="4876800" cy="319088"/>
            <a:chOff x="2288" y="3080"/>
            <a:chExt cx="3072" cy="201"/>
          </a:xfrm>
        </p:grpSpPr>
        <p:sp>
          <p:nvSpPr>
            <p:cNvPr id="29" name="Google Shape;29;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 name="Google Shape;31;p2"/>
          <p:cNvPicPr preferRelativeResize="0"/>
          <p:nvPr/>
        </p:nvPicPr>
        <p:blipFill rotWithShape="1">
          <a:blip r:embed="rId2">
            <a:alphaModFix/>
          </a:blip>
          <a:srcRect b="0" l="0" r="0" t="0"/>
          <a:stretch/>
        </p:blipFill>
        <p:spPr>
          <a:xfrm>
            <a:off x="0" y="0"/>
            <a:ext cx="520700" cy="6858000"/>
          </a:xfrm>
          <a:prstGeom prst="rect">
            <a:avLst/>
          </a:prstGeom>
          <a:noFill/>
          <a:ln>
            <a:noFill/>
          </a:ln>
        </p:spPr>
      </p:pic>
      <p:sp>
        <p:nvSpPr>
          <p:cNvPr id="32" name="Google Shape;32;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3" name="Google Shape;33;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11"/>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3" name="Google Shape;83;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6" name="Google Shape;86;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87" name="Google Shape;87;p12"/>
          <p:cNvSpPr txBox="1"/>
          <p:nvPr>
            <p:ph idx="1" type="body"/>
          </p:nvPr>
        </p:nvSpPr>
        <p:spPr>
          <a:xfrm rot="5400000">
            <a:off x="995363" y="528637"/>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8" name="Google Shape;88;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89" name="Shape 89"/>
        <p:cNvGrpSpPr/>
        <p:nvPr/>
      </p:nvGrpSpPr>
      <p:grpSpPr>
        <a:xfrm>
          <a:off x="0" y="0"/>
          <a:ext cx="0" cy="0"/>
          <a:chOff x="0" y="0"/>
          <a:chExt cx="0" cy="0"/>
        </a:xfrm>
      </p:grpSpPr>
      <p:sp>
        <p:nvSpPr>
          <p:cNvPr id="90" name="Google Shape;90;p1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4"/>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 name="Google Shape;42;p4"/>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3" name="Google Shape;43;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7" name="Google Shape;47;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1" name="Google Shape;5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2" name="Google Shape;5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3" name="Google Shape;5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4" name="Google Shape;54;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grpSp>
        <p:nvGrpSpPr>
          <p:cNvPr id="59" name="Google Shape;59;p8"/>
          <p:cNvGrpSpPr/>
          <p:nvPr/>
        </p:nvGrpSpPr>
        <p:grpSpPr>
          <a:xfrm>
            <a:off x="0" y="0"/>
            <a:ext cx="7620000" cy="6858000"/>
            <a:chOff x="0" y="0"/>
            <a:chExt cx="4800" cy="4320"/>
          </a:xfrm>
        </p:grpSpPr>
        <p:grpSp>
          <p:nvGrpSpPr>
            <p:cNvPr id="60" name="Google Shape;60;p8"/>
            <p:cNvGrpSpPr/>
            <p:nvPr/>
          </p:nvGrpSpPr>
          <p:grpSpPr>
            <a:xfrm>
              <a:off x="0" y="0"/>
              <a:ext cx="2016" cy="4320"/>
              <a:chOff x="0" y="0"/>
              <a:chExt cx="2016" cy="4320"/>
            </a:xfrm>
          </p:grpSpPr>
          <p:sp>
            <p:nvSpPr>
              <p:cNvPr id="61" name="Google Shape;61;p8"/>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3" name="Google Shape;63;p8"/>
            <p:cNvGrpSpPr/>
            <p:nvPr/>
          </p:nvGrpSpPr>
          <p:grpSpPr>
            <a:xfrm>
              <a:off x="144" y="1248"/>
              <a:ext cx="4656" cy="201"/>
              <a:chOff x="144" y="1248"/>
              <a:chExt cx="4656" cy="201"/>
            </a:xfrm>
          </p:grpSpPr>
          <p:sp>
            <p:nvSpPr>
              <p:cNvPr id="64" name="Google Shape;64;p8"/>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8"/>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6" name="Google Shape;66;p8"/>
          <p:cNvSpPr txBox="1"/>
          <p:nvPr/>
        </p:nvSpPr>
        <p:spPr>
          <a:xfrm rot="-5400000">
            <a:off x="-1090612" y="4364037"/>
            <a:ext cx="2667000" cy="4921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Chapter 5</a:t>
            </a:r>
            <a:endParaRPr/>
          </a:p>
        </p:txBody>
      </p:sp>
      <p:sp>
        <p:nvSpPr>
          <p:cNvPr id="67" name="Google Shape;67;p8"/>
          <p:cNvSpPr txBox="1"/>
          <p:nvPr/>
        </p:nvSpPr>
        <p:spPr>
          <a:xfrm>
            <a:off x="1676400" y="6230938"/>
            <a:ext cx="7164388" cy="4746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CLB: MS Office 2007 Companion</a:t>
            </a:r>
            <a:endParaRPr/>
          </a:p>
        </p:txBody>
      </p:sp>
      <p:sp>
        <p:nvSpPr>
          <p:cNvPr id="68" name="Google Shape;68;p8"/>
          <p:cNvSpPr txBox="1"/>
          <p:nvPr/>
        </p:nvSpPr>
        <p:spPr>
          <a:xfrm>
            <a:off x="914400" y="6400800"/>
            <a:ext cx="3886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Campbell</a:t>
            </a:r>
            <a:endParaRPr/>
          </a:p>
        </p:txBody>
      </p:sp>
      <p:sp>
        <p:nvSpPr>
          <p:cNvPr id="69" name="Google Shape;69;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3" name="Google Shape;7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7620000" cy="6858000"/>
            <a:chOff x="0" y="0"/>
            <a:chExt cx="4800" cy="4320"/>
          </a:xfrm>
        </p:grpSpPr>
        <p:grpSp>
          <p:nvGrpSpPr>
            <p:cNvPr id="11" name="Google Shape;11;p1"/>
            <p:cNvGrpSpPr/>
            <p:nvPr/>
          </p:nvGrpSpPr>
          <p:grpSpPr>
            <a:xfrm>
              <a:off x="0" y="0"/>
              <a:ext cx="2016" cy="4320"/>
              <a:chOff x="0" y="0"/>
              <a:chExt cx="2016" cy="4320"/>
            </a:xfrm>
          </p:grpSpPr>
          <p:sp>
            <p:nvSpPr>
              <p:cNvPr id="12" name="Google Shape;12;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4" name="Google Shape;14;p1"/>
            <p:cNvGrpSpPr/>
            <p:nvPr/>
          </p:nvGrpSpPr>
          <p:grpSpPr>
            <a:xfrm>
              <a:off x="144" y="1248"/>
              <a:ext cx="4656" cy="201"/>
              <a:chOff x="144" y="1248"/>
              <a:chExt cx="4656" cy="201"/>
            </a:xfrm>
          </p:grpSpPr>
          <p:sp>
            <p:nvSpPr>
              <p:cNvPr id="15" name="Google Shape;15;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17" name="Google Shape;17;p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Google Shape;19;p1"/>
          <p:cNvSpPr txBox="1"/>
          <p:nvPr/>
        </p:nvSpPr>
        <p:spPr>
          <a:xfrm rot="-5400000">
            <a:off x="-936625" y="4060825"/>
            <a:ext cx="2667000" cy="793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2000" u="none" cap="none" strike="noStrike">
                <a:solidFill>
                  <a:schemeClr val="dk1"/>
                </a:solidFill>
                <a:latin typeface="Arial"/>
                <a:ea typeface="Arial"/>
                <a:cs typeface="Arial"/>
                <a:sym typeface="Arial"/>
              </a:rPr>
            </a:br>
            <a:r>
              <a:rPr b="1" i="0" lang="en-US" sz="2000" u="none" cap="none" strike="noStrike">
                <a:solidFill>
                  <a:schemeClr val="dk1"/>
                </a:solidFill>
                <a:latin typeface="Arial"/>
                <a:ea typeface="Arial"/>
                <a:cs typeface="Arial"/>
                <a:sym typeface="Arial"/>
              </a:rPr>
              <a:t>Chapter 5</a:t>
            </a:r>
            <a:endParaRPr/>
          </a:p>
        </p:txBody>
      </p:sp>
      <p:sp>
        <p:nvSpPr>
          <p:cNvPr id="20" name="Google Shape;20;p1"/>
          <p:cNvSpPr txBox="1"/>
          <p:nvPr/>
        </p:nvSpPr>
        <p:spPr>
          <a:xfrm>
            <a:off x="8382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
        <p:nvSpPr>
          <p:cNvPr id="21" name="Google Shape;21;p1"/>
          <p:cNvSpPr txBox="1"/>
          <p:nvPr/>
        </p:nvSpPr>
        <p:spPr>
          <a:xfrm>
            <a:off x="4724400" y="6324600"/>
            <a:ext cx="4267200" cy="396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000" u="none" cap="none" strike="noStrike">
                <a:solidFill>
                  <a:schemeClr val="dk1"/>
                </a:solidFill>
                <a:latin typeface="Arial"/>
                <a:ea typeface="Arial"/>
                <a:cs typeface="Arial"/>
                <a:sym typeface="Arial"/>
              </a:rPr>
              <a:t>Fundamentals of Java 4E</a:t>
            </a:r>
            <a:endParaRPr/>
          </a:p>
        </p:txBody>
      </p:sp>
      <p:sp>
        <p:nvSpPr>
          <p:cNvPr id="22" name="Google Shape;22;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1"/>
          <p:cNvPicPr preferRelativeResize="0"/>
          <p:nvPr/>
        </p:nvPicPr>
        <p:blipFill rotWithShape="1">
          <a:blip r:embed="rId1">
            <a:alphaModFix/>
          </a:blip>
          <a:srcRect b="0" l="0" r="0" t="0"/>
          <a:stretch/>
        </p:blipFill>
        <p:spPr>
          <a:xfrm>
            <a:off x="0" y="0"/>
            <a:ext cx="130175"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7" name="Google Shape;97;p14"/>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Chapter 5</a:t>
            </a:r>
            <a:br>
              <a:rPr lang="en-US" sz="3200"/>
            </a:br>
            <a:r>
              <a:rPr lang="en-US" sz="3200"/>
              <a:t>Using Classes and Objects in </a:t>
            </a:r>
            <a:br>
              <a:rPr lang="en-US" sz="3200"/>
            </a:br>
            <a:r>
              <a:rPr lang="en-US" sz="3200"/>
              <a:t>Media Computing</a:t>
            </a:r>
            <a:endParaRPr/>
          </a:p>
        </p:txBody>
      </p:sp>
      <p:sp>
        <p:nvSpPr>
          <p:cNvPr id="98" name="Google Shape;98;p14"/>
          <p:cNvSpPr txBox="1"/>
          <p:nvPr>
            <p:ph idx="1" type="subTitle"/>
          </p:nvPr>
        </p:nvSpPr>
        <p:spPr>
          <a:xfrm>
            <a:off x="4673600" y="2927350"/>
            <a:ext cx="42418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None/>
            </a:pPr>
            <a:r>
              <a:rPr b="1" lang="en-US"/>
              <a:t>Fundamentals of Java: AP Computer Science Essentials, 4th Edition</a:t>
            </a:r>
            <a:endParaRPr/>
          </a:p>
        </p:txBody>
      </p:sp>
      <p:sp>
        <p:nvSpPr>
          <p:cNvPr id="99" name="Google Shape;99;p14"/>
          <p:cNvSpPr txBox="1"/>
          <p:nvPr/>
        </p:nvSpPr>
        <p:spPr>
          <a:xfrm>
            <a:off x="609600" y="62484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14"/>
          <p:cNvSpPr txBox="1"/>
          <p:nvPr/>
        </p:nvSpPr>
        <p:spPr>
          <a:xfrm>
            <a:off x="6858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1" name="Google Shape;181;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82" name="Google Shape;182;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Image Processing (continued)</a:t>
            </a:r>
            <a:endParaRPr/>
          </a:p>
        </p:txBody>
      </p:sp>
      <p:sp>
        <p:nvSpPr>
          <p:cNvPr id="183" name="Google Shape;183;p23"/>
          <p:cNvSpPr txBox="1"/>
          <p:nvPr>
            <p:ph idx="1" type="body"/>
          </p:nvPr>
        </p:nvSpPr>
        <p:spPr>
          <a:xfrm>
            <a:off x="838200" y="2362200"/>
            <a:ext cx="4419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Essential Properties of Images (cont):</a:t>
            </a:r>
            <a:endParaRPr/>
          </a:p>
          <a:p>
            <a:pPr indent="-342900" lvl="0" marL="342900" rtl="0" algn="l">
              <a:spcBef>
                <a:spcPts val="560"/>
              </a:spcBef>
              <a:spcAft>
                <a:spcPts val="0"/>
              </a:spcAft>
              <a:buSzPts val="2100"/>
              <a:buChar char="●"/>
            </a:pPr>
            <a:r>
              <a:rPr lang="en-US"/>
              <a:t>The pixel at the upper-left corner is at (0,0) and has RGB components 206, 224, and 122.</a:t>
            </a:r>
            <a:endParaRPr/>
          </a:p>
        </p:txBody>
      </p:sp>
      <p:sp>
        <p:nvSpPr>
          <p:cNvPr id="184" name="Google Shape;184;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185" name="Google Shape;185;p23"/>
          <p:cNvPicPr preferRelativeResize="0"/>
          <p:nvPr/>
        </p:nvPicPr>
        <p:blipFill rotWithShape="1">
          <a:blip r:embed="rId3">
            <a:alphaModFix/>
          </a:blip>
          <a:srcRect b="0" l="0" r="0" t="0"/>
          <a:stretch/>
        </p:blipFill>
        <p:spPr>
          <a:xfrm>
            <a:off x="5410200" y="3048000"/>
            <a:ext cx="3105150" cy="2362200"/>
          </a:xfrm>
          <a:prstGeom prst="rect">
            <a:avLst/>
          </a:prstGeom>
          <a:noFill/>
          <a:ln>
            <a:noFill/>
          </a:ln>
        </p:spPr>
      </p:pic>
      <p:sp>
        <p:nvSpPr>
          <p:cNvPr id="186" name="Google Shape;186;p23"/>
          <p:cNvSpPr txBox="1"/>
          <p:nvPr/>
        </p:nvSpPr>
        <p:spPr>
          <a:xfrm>
            <a:off x="5562600" y="5334000"/>
            <a:ext cx="2895600"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An image with a width of 300 pixels and a height of 225 pixels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2" name="Google Shape;192;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3" name="Google Shape;193;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Image Processing (continued)</a:t>
            </a:r>
            <a:endParaRPr/>
          </a:p>
        </p:txBody>
      </p:sp>
      <p:sp>
        <p:nvSpPr>
          <p:cNvPr id="194" name="Google Shape;194;p24"/>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Image-Manipulation Operations:</a:t>
            </a:r>
            <a:endParaRPr/>
          </a:p>
          <a:p>
            <a:pPr indent="-342900" lvl="0" marL="342900" rtl="0" algn="l">
              <a:spcBef>
                <a:spcPts val="560"/>
              </a:spcBef>
              <a:spcAft>
                <a:spcPts val="0"/>
              </a:spcAft>
              <a:buSzPts val="2100"/>
              <a:buChar char="●"/>
            </a:pPr>
            <a:r>
              <a:rPr lang="en-US"/>
              <a:t>Transfer images to and from files and storage in RAM.</a:t>
            </a:r>
            <a:endParaRPr/>
          </a:p>
          <a:p>
            <a:pPr indent="-342900" lvl="0" marL="342900" rtl="0" algn="l">
              <a:spcBef>
                <a:spcPts val="560"/>
              </a:spcBef>
              <a:spcAft>
                <a:spcPts val="0"/>
              </a:spcAft>
              <a:buSzPts val="2100"/>
              <a:buChar char="●"/>
            </a:pPr>
            <a:r>
              <a:rPr lang="en-US"/>
              <a:t>After loading into RAM, can retrieve or modify a pixel at any grid position.</a:t>
            </a:r>
            <a:endParaRPr/>
          </a:p>
        </p:txBody>
      </p:sp>
      <p:sp>
        <p:nvSpPr>
          <p:cNvPr id="195" name="Google Shape;195;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1" name="Google Shape;201;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2" name="Google Shape;202;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Image Processing (continued)</a:t>
            </a:r>
            <a:endParaRPr/>
          </a:p>
        </p:txBody>
      </p:sp>
      <p:sp>
        <p:nvSpPr>
          <p:cNvPr id="203" name="Google Shape;203;p25"/>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Image-Manipulation Operations (cont):</a:t>
            </a:r>
            <a:endParaRPr/>
          </a:p>
          <a:p>
            <a:pPr indent="-342900" lvl="0" marL="342900" rtl="0" algn="l">
              <a:spcBef>
                <a:spcPts val="560"/>
              </a:spcBef>
              <a:spcAft>
                <a:spcPts val="0"/>
              </a:spcAft>
              <a:buSzPts val="2100"/>
              <a:buChar char="●"/>
            </a:pPr>
            <a:r>
              <a:rPr lang="en-US"/>
              <a:t>These operations allow the program to:</a:t>
            </a:r>
            <a:endParaRPr/>
          </a:p>
          <a:p>
            <a:pPr indent="-285750" lvl="1" marL="742950" rtl="0" algn="l">
              <a:spcBef>
                <a:spcPts val="480"/>
              </a:spcBef>
              <a:spcAft>
                <a:spcPts val="0"/>
              </a:spcAft>
              <a:buSzPts val="1800"/>
              <a:buFont typeface="Arial"/>
              <a:buChar char="–"/>
            </a:pPr>
            <a:r>
              <a:rPr lang="en-US"/>
              <a:t>Rotate an image.</a:t>
            </a:r>
            <a:endParaRPr/>
          </a:p>
          <a:p>
            <a:pPr indent="-285750" lvl="1" marL="742950" rtl="0" algn="l">
              <a:spcBef>
                <a:spcPts val="480"/>
              </a:spcBef>
              <a:spcAft>
                <a:spcPts val="0"/>
              </a:spcAft>
              <a:buSzPts val="1800"/>
              <a:buFont typeface="Arial"/>
              <a:buChar char="–"/>
            </a:pPr>
            <a:r>
              <a:rPr lang="en-US"/>
              <a:t>Convert color to gray scale or apply color filtering.</a:t>
            </a:r>
            <a:endParaRPr/>
          </a:p>
          <a:p>
            <a:pPr indent="-285750" lvl="1" marL="742950" rtl="0" algn="l">
              <a:spcBef>
                <a:spcPts val="480"/>
              </a:spcBef>
              <a:spcAft>
                <a:spcPts val="0"/>
              </a:spcAft>
              <a:buSzPts val="1800"/>
              <a:buFont typeface="Arial"/>
              <a:buChar char="–"/>
            </a:pPr>
            <a:r>
              <a:rPr lang="en-US"/>
              <a:t>Highlight, blur, or sharpen all or part of an image.</a:t>
            </a:r>
            <a:endParaRPr/>
          </a:p>
          <a:p>
            <a:pPr indent="-285750" lvl="1" marL="742950" rtl="0" algn="l">
              <a:spcBef>
                <a:spcPts val="480"/>
              </a:spcBef>
              <a:spcAft>
                <a:spcPts val="0"/>
              </a:spcAft>
              <a:buSzPts val="1800"/>
              <a:buFont typeface="Arial"/>
              <a:buChar char="–"/>
            </a:pPr>
            <a:r>
              <a:rPr lang="en-US"/>
              <a:t>Control brightness and perform edge detection.</a:t>
            </a:r>
            <a:endParaRPr/>
          </a:p>
          <a:p>
            <a:pPr indent="-285750" lvl="1" marL="742950" rtl="0" algn="l">
              <a:spcBef>
                <a:spcPts val="480"/>
              </a:spcBef>
              <a:spcAft>
                <a:spcPts val="0"/>
              </a:spcAft>
              <a:buSzPts val="1800"/>
              <a:buFont typeface="Arial"/>
              <a:buChar char="–"/>
            </a:pPr>
            <a:r>
              <a:rPr lang="en-US"/>
              <a:t>Enlarge or reduce size and apply color inversion.</a:t>
            </a:r>
            <a:endParaRPr/>
          </a:p>
          <a:p>
            <a:pPr indent="-285750" lvl="1" marL="742950" rtl="0" algn="l">
              <a:spcBef>
                <a:spcPts val="480"/>
              </a:spcBef>
              <a:spcAft>
                <a:spcPts val="0"/>
              </a:spcAft>
              <a:buSzPts val="1800"/>
              <a:buFont typeface="Arial"/>
              <a:buChar char="–"/>
            </a:pPr>
            <a:r>
              <a:rPr lang="en-US"/>
              <a:t>Morph an image into another image.</a:t>
            </a:r>
            <a:endParaRPr/>
          </a:p>
        </p:txBody>
      </p:sp>
      <p:sp>
        <p:nvSpPr>
          <p:cNvPr id="204" name="Google Shape;204;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0" name="Google Shape;210;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1" name="Google Shape;211;p2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a:t>
            </a:r>
            <a:endParaRPr/>
          </a:p>
        </p:txBody>
      </p:sp>
      <p:sp>
        <p:nvSpPr>
          <p:cNvPr id="212" name="Google Shape;212;p2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a:t>
            </a:r>
            <a:r>
              <a:rPr lang="en-US">
                <a:latin typeface="Courier New"/>
                <a:ea typeface="Courier New"/>
                <a:cs typeface="Courier New"/>
                <a:sym typeface="Courier New"/>
              </a:rPr>
              <a:t>images</a:t>
            </a:r>
            <a:r>
              <a:rPr lang="en-US"/>
              <a:t> package defines classes that allow the programmer to:</a:t>
            </a:r>
            <a:endParaRPr/>
          </a:p>
          <a:p>
            <a:pPr indent="-285750" lvl="1" marL="742950" rtl="0" algn="l">
              <a:spcBef>
                <a:spcPts val="480"/>
              </a:spcBef>
              <a:spcAft>
                <a:spcPts val="0"/>
              </a:spcAft>
              <a:buSzPts val="1800"/>
              <a:buFont typeface="Arial"/>
              <a:buChar char="–"/>
            </a:pPr>
            <a:r>
              <a:rPr lang="en-US"/>
              <a:t>Load an image from a file.</a:t>
            </a:r>
            <a:endParaRPr/>
          </a:p>
          <a:p>
            <a:pPr indent="-285750" lvl="1" marL="742950" rtl="0" algn="l">
              <a:spcBef>
                <a:spcPts val="480"/>
              </a:spcBef>
              <a:spcAft>
                <a:spcPts val="0"/>
              </a:spcAft>
              <a:buSzPts val="1800"/>
              <a:buFont typeface="Arial"/>
              <a:buChar char="–"/>
            </a:pPr>
            <a:r>
              <a:rPr lang="en-US"/>
              <a:t>View the image in a window.</a:t>
            </a:r>
            <a:endParaRPr/>
          </a:p>
          <a:p>
            <a:pPr indent="-285750" lvl="1" marL="742950" rtl="0" algn="l">
              <a:spcBef>
                <a:spcPts val="480"/>
              </a:spcBef>
              <a:spcAft>
                <a:spcPts val="0"/>
              </a:spcAft>
              <a:buSzPts val="1800"/>
              <a:buFont typeface="Arial"/>
              <a:buChar char="–"/>
            </a:pPr>
            <a:r>
              <a:rPr lang="en-US"/>
              <a:t>Examine and manipulate an image’s pixels.</a:t>
            </a:r>
            <a:endParaRPr/>
          </a:p>
          <a:p>
            <a:pPr indent="-285750" lvl="1" marL="742950" rtl="0" algn="l">
              <a:spcBef>
                <a:spcPts val="480"/>
              </a:spcBef>
              <a:spcAft>
                <a:spcPts val="0"/>
              </a:spcAft>
              <a:buSzPts val="1800"/>
              <a:buFont typeface="Arial"/>
              <a:buChar char="–"/>
            </a:pPr>
            <a:r>
              <a:rPr lang="en-US"/>
              <a:t>Update the window with changes.</a:t>
            </a:r>
            <a:endParaRPr/>
          </a:p>
          <a:p>
            <a:pPr indent="-285750" lvl="1" marL="742950" rtl="0" algn="l">
              <a:spcBef>
                <a:spcPts val="480"/>
              </a:spcBef>
              <a:spcAft>
                <a:spcPts val="0"/>
              </a:spcAft>
              <a:buSzPts val="1800"/>
              <a:buFont typeface="Arial"/>
              <a:buChar char="–"/>
            </a:pPr>
            <a:r>
              <a:rPr lang="en-US"/>
              <a:t>Save the image back to a file.</a:t>
            </a:r>
            <a:endParaRPr/>
          </a:p>
        </p:txBody>
      </p:sp>
      <p:sp>
        <p:nvSpPr>
          <p:cNvPr id="213" name="Google Shape;213;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9" name="Google Shape;219;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0" name="Google Shape;220;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21" name="Google Shape;221;p27"/>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a:t>
            </a:r>
            <a:r>
              <a:rPr b="1" lang="en-US">
                <a:latin typeface="Courier New"/>
                <a:ea typeface="Courier New"/>
                <a:cs typeface="Courier New"/>
                <a:sym typeface="Courier New"/>
              </a:rPr>
              <a:t>APImage</a:t>
            </a:r>
            <a:r>
              <a:rPr b="1" lang="en-US"/>
              <a:t> and </a:t>
            </a:r>
            <a:r>
              <a:rPr b="1" lang="en-US">
                <a:latin typeface="Courier New"/>
                <a:ea typeface="Courier New"/>
                <a:cs typeface="Courier New"/>
                <a:sym typeface="Courier New"/>
              </a:rPr>
              <a:t>Pixel</a:t>
            </a:r>
            <a:r>
              <a:rPr b="1" lang="en-US"/>
              <a:t> Classes:</a:t>
            </a:r>
            <a:endParaRPr/>
          </a:p>
          <a:p>
            <a:pPr indent="-342900" lvl="0" marL="342900" rtl="0" algn="l">
              <a:spcBef>
                <a:spcPts val="560"/>
              </a:spcBef>
              <a:spcAft>
                <a:spcPts val="0"/>
              </a:spcAft>
              <a:buSzPts val="2100"/>
              <a:buChar char="●"/>
            </a:pPr>
            <a:r>
              <a:rPr lang="en-US"/>
              <a:t>The two most important classes in the </a:t>
            </a:r>
            <a:r>
              <a:rPr lang="en-US">
                <a:latin typeface="Courier New"/>
                <a:ea typeface="Courier New"/>
                <a:cs typeface="Courier New"/>
                <a:sym typeface="Courier New"/>
              </a:rPr>
              <a:t>images</a:t>
            </a:r>
            <a:r>
              <a:rPr lang="en-US"/>
              <a:t> package.</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APImage</a:t>
            </a:r>
            <a:r>
              <a:rPr lang="en-US"/>
              <a:t> methods include:</a:t>
            </a:r>
            <a:endParaRPr/>
          </a:p>
          <a:p>
            <a:pPr indent="-285750" lvl="1" marL="742950" rtl="0" algn="l">
              <a:spcBef>
                <a:spcPts val="480"/>
              </a:spcBef>
              <a:spcAft>
                <a:spcPts val="0"/>
              </a:spcAft>
              <a:buSzPts val="1800"/>
              <a:buFont typeface="Arial"/>
              <a:buChar char="–"/>
            </a:pPr>
            <a:r>
              <a:rPr lang="en-US"/>
              <a:t>Creating an image from a file, or a blank image.</a:t>
            </a:r>
            <a:endParaRPr/>
          </a:p>
          <a:p>
            <a:pPr indent="-285750" lvl="1" marL="742950" rtl="0" algn="l">
              <a:spcBef>
                <a:spcPts val="480"/>
              </a:spcBef>
              <a:spcAft>
                <a:spcPts val="0"/>
              </a:spcAft>
              <a:buSzPts val="1800"/>
              <a:buFont typeface="Arial"/>
              <a:buChar char="–"/>
            </a:pPr>
            <a:r>
              <a:rPr lang="en-US"/>
              <a:t>Returning image’s height and width.</a:t>
            </a:r>
            <a:endParaRPr/>
          </a:p>
          <a:p>
            <a:pPr indent="-285750" lvl="1" marL="742950" rtl="0" algn="l">
              <a:spcBef>
                <a:spcPts val="480"/>
              </a:spcBef>
              <a:spcAft>
                <a:spcPts val="0"/>
              </a:spcAft>
              <a:buSzPts val="1800"/>
              <a:buFont typeface="Arial"/>
              <a:buChar char="–"/>
            </a:pPr>
            <a:r>
              <a:rPr lang="en-US"/>
              <a:t>Saving the image.</a:t>
            </a:r>
            <a:endParaRPr/>
          </a:p>
        </p:txBody>
      </p:sp>
      <p:sp>
        <p:nvSpPr>
          <p:cNvPr id="222" name="Google Shape;222;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8" name="Google Shape;228;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9" name="Google Shape;229;p2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30" name="Google Shape;230;p28"/>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a:t>
            </a:r>
            <a:r>
              <a:rPr b="1" lang="en-US">
                <a:latin typeface="Courier New"/>
                <a:ea typeface="Courier New"/>
                <a:cs typeface="Courier New"/>
                <a:sym typeface="Courier New"/>
              </a:rPr>
              <a:t>APImage</a:t>
            </a:r>
            <a:r>
              <a:rPr b="1" lang="en-US"/>
              <a:t> and </a:t>
            </a:r>
            <a:r>
              <a:rPr b="1" lang="en-US">
                <a:latin typeface="Courier New"/>
                <a:ea typeface="Courier New"/>
                <a:cs typeface="Courier New"/>
                <a:sym typeface="Courier New"/>
              </a:rPr>
              <a:t>Pixel</a:t>
            </a:r>
            <a:r>
              <a:rPr b="1" lang="en-US"/>
              <a:t> Classes (cont):</a:t>
            </a:r>
            <a:endParaRPr/>
          </a:p>
          <a:p>
            <a:pPr indent="-342900" lvl="0" marL="342900" rtl="0" algn="l">
              <a:spcBef>
                <a:spcPts val="560"/>
              </a:spcBef>
              <a:spcAft>
                <a:spcPts val="0"/>
              </a:spcAft>
              <a:buSzPts val="2100"/>
              <a:buChar char="●"/>
            </a:pPr>
            <a:r>
              <a:rPr lang="en-US"/>
              <a:t>The </a:t>
            </a:r>
            <a:r>
              <a:rPr lang="en-US">
                <a:latin typeface="Courier New"/>
                <a:ea typeface="Courier New"/>
                <a:cs typeface="Courier New"/>
                <a:sym typeface="Courier New"/>
              </a:rPr>
              <a:t>Pixel</a:t>
            </a:r>
            <a:r>
              <a:rPr lang="en-US"/>
              <a:t> class represents a pixel.</a:t>
            </a:r>
            <a:endParaRPr/>
          </a:p>
          <a:p>
            <a:pPr indent="-285750" lvl="1" marL="742950" rtl="0" algn="l">
              <a:spcBef>
                <a:spcPts val="480"/>
              </a:spcBef>
              <a:spcAft>
                <a:spcPts val="0"/>
              </a:spcAft>
              <a:buSzPts val="1800"/>
              <a:buFont typeface="Arial"/>
              <a:buChar char="–"/>
            </a:pPr>
            <a:r>
              <a:rPr lang="en-US"/>
              <a:t>An object of this class contains three integer values to represent RGB.</a:t>
            </a:r>
            <a:endParaRPr/>
          </a:p>
          <a:p>
            <a:pPr indent="-285750" lvl="1" marL="742950" rtl="0" algn="l">
              <a:spcBef>
                <a:spcPts val="480"/>
              </a:spcBef>
              <a:spcAft>
                <a:spcPts val="0"/>
              </a:spcAft>
              <a:buSzPts val="1800"/>
              <a:buFont typeface="Arial"/>
              <a:buChar char="–"/>
            </a:pPr>
            <a:r>
              <a:rPr lang="en-US"/>
              <a:t>Methods include:</a:t>
            </a:r>
            <a:endParaRPr/>
          </a:p>
          <a:p>
            <a:pPr indent="-228600" lvl="2" marL="1143000" rtl="0" algn="l">
              <a:spcBef>
                <a:spcPts val="400"/>
              </a:spcBef>
              <a:spcAft>
                <a:spcPts val="0"/>
              </a:spcAft>
              <a:buSzPts val="1500"/>
              <a:buChar char="●"/>
            </a:pPr>
            <a:r>
              <a:rPr lang="en-US"/>
              <a:t>Creating a pixel and specifying RGB values.</a:t>
            </a:r>
            <a:endParaRPr/>
          </a:p>
          <a:p>
            <a:pPr indent="-228600" lvl="2" marL="1143000" rtl="0" algn="l">
              <a:spcBef>
                <a:spcPts val="400"/>
              </a:spcBef>
              <a:spcAft>
                <a:spcPts val="0"/>
              </a:spcAft>
              <a:buSzPts val="1500"/>
              <a:buChar char="●"/>
            </a:pPr>
            <a:r>
              <a:rPr lang="en-US"/>
              <a:t>Returning and resetting the red, green, or blue values.</a:t>
            </a:r>
            <a:endParaRPr/>
          </a:p>
          <a:p>
            <a:pPr indent="-228600" lvl="2" marL="1143000" rtl="0" algn="l">
              <a:spcBef>
                <a:spcPts val="400"/>
              </a:spcBef>
              <a:spcAft>
                <a:spcPts val="0"/>
              </a:spcAft>
              <a:buSzPts val="1500"/>
              <a:buChar char="●"/>
            </a:pPr>
            <a:r>
              <a:rPr lang="en-US"/>
              <a:t>Returning a copy of the pixel.</a:t>
            </a:r>
            <a:endParaRPr/>
          </a:p>
          <a:p>
            <a:pPr indent="-228600" lvl="2" marL="1143000" rtl="0" algn="l">
              <a:spcBef>
                <a:spcPts val="400"/>
              </a:spcBef>
              <a:spcAft>
                <a:spcPts val="0"/>
              </a:spcAft>
              <a:buSzPts val="1500"/>
              <a:buChar char="●"/>
            </a:pPr>
            <a:r>
              <a:rPr lang="en-US"/>
              <a:t>Returning a string representation of the pixel (RGB values).</a:t>
            </a:r>
            <a:endParaRPr/>
          </a:p>
        </p:txBody>
      </p:sp>
      <p:sp>
        <p:nvSpPr>
          <p:cNvPr id="231" name="Google Shape;231;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7" name="Google Shape;237;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8" name="Google Shape;238;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39" name="Google Shape;239;p2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Structure of a Simple Image-Processing Program:</a:t>
            </a:r>
            <a:endParaRPr/>
          </a:p>
          <a:p>
            <a:pPr indent="-342900" lvl="0" marL="342900" rtl="0" algn="l">
              <a:spcBef>
                <a:spcPts val="560"/>
              </a:spcBef>
              <a:spcAft>
                <a:spcPts val="0"/>
              </a:spcAft>
              <a:buSzPts val="2100"/>
              <a:buChar char="●"/>
            </a:pPr>
            <a:r>
              <a:rPr lang="en-US"/>
              <a:t>A program that loads an image (smokey.jpg) from its file and draws it in a window:</a:t>
            </a:r>
            <a:endParaRPr/>
          </a:p>
        </p:txBody>
      </p:sp>
      <p:sp>
        <p:nvSpPr>
          <p:cNvPr id="240" name="Google Shape;240;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41" name="Google Shape;241;p29"/>
          <p:cNvPicPr preferRelativeResize="0"/>
          <p:nvPr/>
        </p:nvPicPr>
        <p:blipFill rotWithShape="1">
          <a:blip r:embed="rId3">
            <a:alphaModFix/>
          </a:blip>
          <a:srcRect b="0" l="0" r="0" t="0"/>
          <a:stretch/>
        </p:blipFill>
        <p:spPr>
          <a:xfrm>
            <a:off x="2362200" y="4191000"/>
            <a:ext cx="5327650" cy="213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7" name="Google Shape;247;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8" name="Google Shape;248;p3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49" name="Google Shape;249;p30"/>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The Structure of a Simple Image-Processing Program (cont):</a:t>
            </a:r>
            <a:endParaRPr sz="2600"/>
          </a:p>
          <a:p>
            <a:pPr indent="-342900" lvl="0" marL="342900" rtl="0" algn="l">
              <a:spcBef>
                <a:spcPts val="520"/>
              </a:spcBef>
              <a:spcAft>
                <a:spcPts val="0"/>
              </a:spcAft>
              <a:buSzPts val="1950"/>
              <a:buChar char="●"/>
            </a:pPr>
            <a:r>
              <a:rPr lang="en-US" sz="2600"/>
              <a:t>The first statement imports the relevant class, </a:t>
            </a:r>
            <a:r>
              <a:rPr lang="en-US" sz="2600">
                <a:latin typeface="Courier New"/>
                <a:ea typeface="Courier New"/>
                <a:cs typeface="Courier New"/>
                <a:sym typeface="Courier New"/>
              </a:rPr>
              <a:t>APImage</a:t>
            </a:r>
            <a:r>
              <a:rPr lang="en-US" sz="2600"/>
              <a:t>, from the </a:t>
            </a:r>
            <a:r>
              <a:rPr lang="en-US" sz="2600">
                <a:latin typeface="Courier New"/>
                <a:ea typeface="Courier New"/>
                <a:cs typeface="Courier New"/>
                <a:sym typeface="Courier New"/>
              </a:rPr>
              <a:t>images</a:t>
            </a:r>
            <a:r>
              <a:rPr lang="en-US" sz="2600"/>
              <a:t> package.</a:t>
            </a:r>
            <a:endParaRPr/>
          </a:p>
          <a:p>
            <a:pPr indent="-342900" lvl="0" marL="342900" rtl="0" algn="l">
              <a:spcBef>
                <a:spcPts val="520"/>
              </a:spcBef>
              <a:spcAft>
                <a:spcPts val="0"/>
              </a:spcAft>
              <a:buSzPts val="1950"/>
              <a:buChar char="●"/>
            </a:pPr>
            <a:r>
              <a:rPr lang="en-US" sz="2600"/>
              <a:t>The second statement uses object instantiation to make a new object available to the program and instantiates the class.</a:t>
            </a:r>
            <a:endParaRPr/>
          </a:p>
          <a:p>
            <a:pPr indent="-342900" lvl="0" marL="342900" rtl="0" algn="l">
              <a:spcBef>
                <a:spcPts val="520"/>
              </a:spcBef>
              <a:spcAft>
                <a:spcPts val="0"/>
              </a:spcAft>
              <a:buSzPts val="1950"/>
              <a:buChar char="●"/>
            </a:pPr>
            <a:r>
              <a:rPr lang="en-US" sz="2600"/>
              <a:t>The third statement runs the </a:t>
            </a:r>
            <a:r>
              <a:rPr lang="en-US" sz="2600">
                <a:latin typeface="Courier New"/>
                <a:ea typeface="Courier New"/>
                <a:cs typeface="Courier New"/>
                <a:sym typeface="Courier New"/>
              </a:rPr>
              <a:t>draw</a:t>
            </a:r>
            <a:r>
              <a:rPr lang="en-US" sz="2600"/>
              <a:t> method on the object to display it in a window.</a:t>
            </a:r>
            <a:endParaRPr/>
          </a:p>
        </p:txBody>
      </p:sp>
      <p:sp>
        <p:nvSpPr>
          <p:cNvPr id="250" name="Google Shape;250;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6" name="Google Shape;256;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7" name="Google Shape;257;p3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58" name="Google Shape;258;p3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Working with Large Images:</a:t>
            </a:r>
            <a:endParaRPr/>
          </a:p>
          <a:p>
            <a:pPr indent="-342900" lvl="0" marL="342900" rtl="0" algn="l">
              <a:spcBef>
                <a:spcPts val="560"/>
              </a:spcBef>
              <a:spcAft>
                <a:spcPts val="0"/>
              </a:spcAft>
              <a:buSzPts val="2100"/>
              <a:buChar char="●"/>
            </a:pPr>
            <a:r>
              <a:rPr lang="en-US"/>
              <a:t>Java might raise an error if there is not enough RAM to hold an image.</a:t>
            </a:r>
            <a:endParaRPr/>
          </a:p>
          <a:p>
            <a:pPr indent="-342900" lvl="0" marL="342900" rtl="0" algn="l">
              <a:spcBef>
                <a:spcPts val="560"/>
              </a:spcBef>
              <a:spcAft>
                <a:spcPts val="0"/>
              </a:spcAft>
              <a:buSzPts val="2100"/>
              <a:buChar char="●"/>
            </a:pPr>
            <a:r>
              <a:rPr b="1" lang="en-US"/>
              <a:t>Heap space</a:t>
            </a:r>
            <a:r>
              <a:rPr lang="en-US"/>
              <a:t>: the area of RAM reserved for Java objects.</a:t>
            </a:r>
            <a:endParaRPr/>
          </a:p>
          <a:p>
            <a:pPr indent="-342900" lvl="0" marL="342900" rtl="0" algn="l">
              <a:spcBef>
                <a:spcPts val="560"/>
              </a:spcBef>
              <a:spcAft>
                <a:spcPts val="0"/>
              </a:spcAft>
              <a:buSzPts val="2100"/>
              <a:buChar char="●"/>
            </a:pPr>
            <a:r>
              <a:rPr lang="en-US"/>
              <a:t>To prevent a crash, adjust the heap space for data memory using the </a:t>
            </a:r>
            <a:r>
              <a:rPr lang="en-US">
                <a:latin typeface="Courier New"/>
                <a:ea typeface="Courier New"/>
                <a:cs typeface="Courier New"/>
                <a:sym typeface="Courier New"/>
              </a:rPr>
              <a:t>Xmx</a:t>
            </a:r>
            <a:r>
              <a:rPr lang="en-US"/>
              <a:t> command-line option.</a:t>
            </a:r>
            <a:endParaRPr/>
          </a:p>
        </p:txBody>
      </p:sp>
      <p:sp>
        <p:nvSpPr>
          <p:cNvPr id="259" name="Google Shape;259;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5" name="Google Shape;265;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6" name="Google Shape;266;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67" name="Google Shape;267;p3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Interfaces, Object Instantiation, and Object-Based Programming:</a:t>
            </a:r>
            <a:endParaRPr/>
          </a:p>
          <a:p>
            <a:pPr indent="-342900" lvl="0" marL="342900" rtl="0" algn="l">
              <a:spcBef>
                <a:spcPts val="560"/>
              </a:spcBef>
              <a:spcAft>
                <a:spcPts val="0"/>
              </a:spcAft>
              <a:buSzPts val="2100"/>
              <a:buChar char="●"/>
            </a:pPr>
            <a:r>
              <a:rPr lang="en-US"/>
              <a:t>Object-based programming uses existing classes, objects, and methods to solve problems.</a:t>
            </a:r>
            <a:endParaRPr/>
          </a:p>
          <a:p>
            <a:pPr indent="-342900" lvl="0" marL="342900" rtl="0" algn="l">
              <a:spcBef>
                <a:spcPts val="560"/>
              </a:spcBef>
              <a:spcAft>
                <a:spcPts val="0"/>
              </a:spcAft>
              <a:buSzPts val="2100"/>
              <a:buChar char="●"/>
            </a:pPr>
            <a:r>
              <a:rPr lang="en-US"/>
              <a:t>To use an object, the programmer must know its interface (the set of methods it recognizes).</a:t>
            </a:r>
            <a:endParaRPr/>
          </a:p>
        </p:txBody>
      </p:sp>
      <p:sp>
        <p:nvSpPr>
          <p:cNvPr id="268" name="Google Shape;268;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7" name="Google Shape;107;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2600" u="none" cap="none" strike="noStrike">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8" name="Google Shape;108;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9" name="Google Shape;109;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a:t>
            </a:r>
            <a:endParaRPr/>
          </a:p>
        </p:txBody>
      </p:sp>
      <p:sp>
        <p:nvSpPr>
          <p:cNvPr id="110" name="Google Shape;110;p15"/>
          <p:cNvSpPr txBox="1"/>
          <p:nvPr>
            <p:ph idx="1" type="body"/>
          </p:nvPr>
        </p:nvSpPr>
        <p:spPr>
          <a:xfrm>
            <a:off x="838200" y="2362200"/>
            <a:ext cx="80772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Use the concepts of object-based programming—classes, objects, and methods—to solve a problem.</a:t>
            </a:r>
            <a:endParaRPr/>
          </a:p>
          <a:p>
            <a:pPr indent="-342900" lvl="0" marL="342900" rtl="0" algn="l">
              <a:spcBef>
                <a:spcPts val="560"/>
              </a:spcBef>
              <a:spcAft>
                <a:spcPts val="0"/>
              </a:spcAft>
              <a:buSzPts val="2100"/>
              <a:buChar char="●"/>
            </a:pPr>
            <a:r>
              <a:rPr lang="en-US"/>
              <a:t>Write a loop to visit a sequence of data values.</a:t>
            </a:r>
            <a:endParaRPr/>
          </a:p>
          <a:p>
            <a:pPr indent="-342900" lvl="0" marL="342900" rtl="0" algn="l">
              <a:spcBef>
                <a:spcPts val="560"/>
              </a:spcBef>
              <a:spcAft>
                <a:spcPts val="0"/>
              </a:spcAft>
              <a:buSzPts val="2100"/>
              <a:buChar char="●"/>
            </a:pPr>
            <a:r>
              <a:rPr lang="en-US"/>
              <a:t>Write a nested loop to visit positions in a two-dimensional grid of data values.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4" name="Google Shape;274;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5" name="Google Shape;275;p3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76" name="Google Shape;276;p33"/>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Interfaces, Object Instantiation, and Object-Based Programming (cont):</a:t>
            </a:r>
            <a:endParaRPr/>
          </a:p>
          <a:p>
            <a:pPr indent="-342900" lvl="0" marL="342900" rtl="0" algn="l">
              <a:spcBef>
                <a:spcPts val="560"/>
              </a:spcBef>
              <a:spcAft>
                <a:spcPts val="0"/>
              </a:spcAft>
              <a:buSzPts val="2100"/>
              <a:buChar char="●"/>
            </a:pPr>
            <a:r>
              <a:rPr lang="en-US"/>
              <a:t>An interface contains the headers of methods and supporting comments about their use.</a:t>
            </a:r>
            <a:endParaRPr/>
          </a:p>
          <a:p>
            <a:pPr indent="-285750" lvl="1" marL="742950" rtl="0" algn="l">
              <a:spcBef>
                <a:spcPts val="480"/>
              </a:spcBef>
              <a:spcAft>
                <a:spcPts val="0"/>
              </a:spcAft>
              <a:buSzPts val="1800"/>
              <a:buFont typeface="Arial"/>
              <a:buChar char="–"/>
            </a:pPr>
            <a:r>
              <a:rPr lang="en-US"/>
              <a:t>Including methods’ names, types of parameters they expect, and types of values they return, if any.</a:t>
            </a:r>
            <a:endParaRPr/>
          </a:p>
          <a:p>
            <a:pPr indent="-285750" lvl="1" marL="742950" rtl="0" algn="l">
              <a:spcBef>
                <a:spcPts val="480"/>
              </a:spcBef>
              <a:spcAft>
                <a:spcPts val="0"/>
              </a:spcAft>
              <a:buSzPts val="1800"/>
              <a:buFont typeface="Arial"/>
              <a:buChar char="–"/>
            </a:pPr>
            <a:r>
              <a:rPr lang="en-US"/>
              <a:t>No information about how methods work.</a:t>
            </a:r>
            <a:endParaRPr/>
          </a:p>
          <a:p>
            <a:pPr indent="-342900" lvl="0" marL="342900" rtl="0" algn="l">
              <a:spcBef>
                <a:spcPts val="560"/>
              </a:spcBef>
              <a:spcAft>
                <a:spcPts val="0"/>
              </a:spcAft>
              <a:buSzPts val="2100"/>
              <a:buChar char="●"/>
            </a:pPr>
            <a:r>
              <a:rPr lang="en-US"/>
              <a:t>Application programming interface (API): the set of interfaces in a package or language.</a:t>
            </a:r>
            <a:endParaRPr/>
          </a:p>
        </p:txBody>
      </p:sp>
      <p:sp>
        <p:nvSpPr>
          <p:cNvPr id="277" name="Google Shape;277;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3" name="Google Shape;283;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4" name="Google Shape;284;p3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85" name="Google Shape;285;p34"/>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Interfaces, Object Instantiation, and Object-Based Programming (cont):</a:t>
            </a:r>
            <a:endParaRPr/>
          </a:p>
          <a:p>
            <a:pPr indent="-342900" lvl="0" marL="342900" rtl="0" algn="l">
              <a:spcBef>
                <a:spcPts val="560"/>
              </a:spcBef>
              <a:spcAft>
                <a:spcPts val="0"/>
              </a:spcAft>
              <a:buSzPts val="2100"/>
              <a:buChar char="●"/>
            </a:pPr>
            <a:r>
              <a:rPr b="1" lang="en-US"/>
              <a:t>Mutators</a:t>
            </a:r>
            <a:r>
              <a:rPr lang="en-US"/>
              <a:t>: methods that do not return a value.</a:t>
            </a:r>
            <a:endParaRPr/>
          </a:p>
          <a:p>
            <a:pPr indent="-285750" lvl="1" marL="742950" rtl="0" algn="l">
              <a:spcBef>
                <a:spcPts val="480"/>
              </a:spcBef>
              <a:spcAft>
                <a:spcPts val="0"/>
              </a:spcAft>
              <a:buSzPts val="1800"/>
              <a:buFont typeface="Arial"/>
              <a:buChar char="–"/>
            </a:pPr>
            <a:r>
              <a:rPr lang="en-US"/>
              <a:t>Used to modify the internal contents of an object.</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setPixel</a:t>
            </a:r>
            <a:r>
              <a:rPr lang="en-US"/>
              <a:t> and </a:t>
            </a:r>
            <a:r>
              <a:rPr lang="en-US">
                <a:latin typeface="Courier New"/>
                <a:ea typeface="Courier New"/>
                <a:cs typeface="Courier New"/>
                <a:sym typeface="Courier New"/>
              </a:rPr>
              <a:t>setRed</a:t>
            </a:r>
            <a:endParaRPr/>
          </a:p>
          <a:p>
            <a:pPr indent="-342900" lvl="0" marL="342900" rtl="0" algn="l">
              <a:spcBef>
                <a:spcPts val="560"/>
              </a:spcBef>
              <a:spcAft>
                <a:spcPts val="0"/>
              </a:spcAft>
              <a:buSzPts val="2100"/>
              <a:buChar char="●"/>
            </a:pPr>
            <a:r>
              <a:rPr b="1" lang="en-US"/>
              <a:t>Accesors</a:t>
            </a:r>
            <a:r>
              <a:rPr lang="en-US"/>
              <a:t>: methods that return values.</a:t>
            </a:r>
            <a:endParaRPr/>
          </a:p>
          <a:p>
            <a:pPr indent="-285750" lvl="1" marL="742950" rtl="0" algn="l">
              <a:spcBef>
                <a:spcPts val="480"/>
              </a:spcBef>
              <a:spcAft>
                <a:spcPts val="0"/>
              </a:spcAft>
              <a:buSzPts val="1800"/>
              <a:buFont typeface="Arial"/>
              <a:buChar char="–"/>
            </a:pPr>
            <a:r>
              <a:rPr lang="en-US"/>
              <a:t>Allow users to examine part of an object’s contents.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toString( ) </a:t>
            </a:r>
            <a:r>
              <a:rPr lang="en-US"/>
              <a:t>returns a strong representation of the data contained in an object.</a:t>
            </a:r>
            <a:endParaRPr/>
          </a:p>
        </p:txBody>
      </p:sp>
      <p:sp>
        <p:nvSpPr>
          <p:cNvPr id="286" name="Google Shape;286;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2" name="Google Shape;292;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3" name="Google Shape;293;p3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294" name="Google Shape;294;p35"/>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Interfaces, Object Instantiation, and Object-Based Programming (cont):</a:t>
            </a:r>
            <a:endParaRPr sz="2600"/>
          </a:p>
          <a:p>
            <a:pPr indent="-342900" lvl="0" marL="342900" rtl="0" algn="l">
              <a:spcBef>
                <a:spcPts val="520"/>
              </a:spcBef>
              <a:spcAft>
                <a:spcPts val="0"/>
              </a:spcAft>
              <a:buSzPts val="1950"/>
              <a:buChar char="●"/>
            </a:pPr>
            <a:r>
              <a:rPr lang="en-US" sz="2600"/>
              <a:t>Constructors have no return type.</a:t>
            </a:r>
            <a:endParaRPr/>
          </a:p>
          <a:p>
            <a:pPr indent="-285750" lvl="1" marL="742950" rtl="0" algn="l">
              <a:spcBef>
                <a:spcPts val="480"/>
              </a:spcBef>
              <a:spcAft>
                <a:spcPts val="0"/>
              </a:spcAft>
              <a:buSzPts val="1800"/>
              <a:buFont typeface="Arial"/>
              <a:buChar char="–"/>
            </a:pPr>
            <a:r>
              <a:rPr lang="en-US"/>
              <a:t>A constructor is called when a new object of a given class is created or instantiated.</a:t>
            </a:r>
            <a:endParaRPr/>
          </a:p>
          <a:p>
            <a:pPr indent="-285750" lvl="1" marL="742950" rtl="0" algn="l">
              <a:spcBef>
                <a:spcPts val="480"/>
              </a:spcBef>
              <a:spcAft>
                <a:spcPts val="0"/>
              </a:spcAft>
              <a:buSzPts val="1800"/>
              <a:buFont typeface="Arial"/>
              <a:buChar char="–"/>
            </a:pPr>
            <a:r>
              <a:rPr lang="en-US"/>
              <a:t>Some constructors can receive information in the form of parameters from the caller.</a:t>
            </a:r>
            <a:endParaRPr/>
          </a:p>
          <a:p>
            <a:pPr indent="-285750" lvl="1" marL="742950" rtl="0" algn="l">
              <a:spcBef>
                <a:spcPts val="480"/>
              </a:spcBef>
              <a:spcAft>
                <a:spcPts val="0"/>
              </a:spcAft>
              <a:buSzPts val="1800"/>
              <a:buFont typeface="Arial"/>
              <a:buChar char="–"/>
            </a:pPr>
            <a:r>
              <a:rPr lang="en-US"/>
              <a:t>Default constructor has no parameters.</a:t>
            </a:r>
            <a:endParaRPr/>
          </a:p>
          <a:p>
            <a:pPr indent="-228600" lvl="2" marL="1143000" rtl="0" algn="l">
              <a:spcBef>
                <a:spcPts val="400"/>
              </a:spcBef>
              <a:spcAft>
                <a:spcPts val="0"/>
              </a:spcAft>
              <a:buSzPts val="1500"/>
              <a:buChar char="●"/>
            </a:pPr>
            <a:r>
              <a:rPr lang="en-US"/>
              <a:t>When used, the object’s internal state is given reasonable default values.</a:t>
            </a:r>
            <a:endParaRPr/>
          </a:p>
        </p:txBody>
      </p:sp>
      <p:sp>
        <p:nvSpPr>
          <p:cNvPr id="295" name="Google Shape;295;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1" name="Google Shape;301;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02" name="Google Shape;302;p3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03" name="Google Shape;303;p3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Examining the Attributes of an Image or a Pixel:</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getWidth</a:t>
            </a:r>
            <a:r>
              <a:rPr lang="en-US"/>
              <a:t> and </a:t>
            </a:r>
            <a:r>
              <a:rPr lang="en-US">
                <a:latin typeface="Courier New"/>
                <a:ea typeface="Courier New"/>
                <a:cs typeface="Courier New"/>
                <a:sym typeface="Courier New"/>
              </a:rPr>
              <a:t>getHeight</a:t>
            </a:r>
            <a:r>
              <a:rPr lang="en-US"/>
              <a:t> return the width and height of an image.</a:t>
            </a:r>
            <a:endParaRPr/>
          </a:p>
          <a:p>
            <a:pPr indent="-342900" lvl="0" marL="342900" rtl="0" algn="l">
              <a:spcBef>
                <a:spcPts val="560"/>
              </a:spcBef>
              <a:spcAft>
                <a:spcPts val="0"/>
              </a:spcAft>
              <a:buSzPts val="2100"/>
              <a:buChar char="●"/>
            </a:pPr>
            <a:r>
              <a:rPr lang="en-US"/>
              <a:t>Code to print an image’s strong representation:</a:t>
            </a:r>
            <a:endParaRPr/>
          </a:p>
          <a:p>
            <a:pPr indent="-209550" lvl="0" marL="342900" rtl="0" algn="l">
              <a:spcBef>
                <a:spcPts val="560"/>
              </a:spcBef>
              <a:spcAft>
                <a:spcPts val="0"/>
              </a:spcAft>
              <a:buSzPts val="2100"/>
              <a:buNone/>
            </a:pPr>
            <a:r>
              <a:t/>
            </a:r>
            <a:endParaRPr/>
          </a:p>
        </p:txBody>
      </p:sp>
      <p:sp>
        <p:nvSpPr>
          <p:cNvPr id="304" name="Google Shape;304;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05" name="Google Shape;305;p36"/>
          <p:cNvPicPr preferRelativeResize="0"/>
          <p:nvPr/>
        </p:nvPicPr>
        <p:blipFill rotWithShape="1">
          <a:blip r:embed="rId3">
            <a:alphaModFix/>
          </a:blip>
          <a:srcRect b="0" l="0" r="0" t="0"/>
          <a:stretch/>
        </p:blipFill>
        <p:spPr>
          <a:xfrm>
            <a:off x="1981200" y="4800600"/>
            <a:ext cx="4737100" cy="137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1" name="Google Shape;311;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2" name="Google Shape;312;p3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13" name="Google Shape;313;p37"/>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Examining the Attributes of an Image or a Pixel (cont):</a:t>
            </a:r>
            <a:endParaRPr sz="2600"/>
          </a:p>
          <a:p>
            <a:pPr indent="-342900" lvl="0" marL="342900" rtl="0" algn="l">
              <a:spcBef>
                <a:spcPts val="520"/>
              </a:spcBef>
              <a:spcAft>
                <a:spcPts val="0"/>
              </a:spcAft>
              <a:buSzPts val="1950"/>
              <a:buChar char="●"/>
            </a:pPr>
            <a:r>
              <a:rPr lang="en-US" sz="2600"/>
              <a:t>When a variable that refers to an object is passed as a parameter to </a:t>
            </a:r>
            <a:r>
              <a:rPr lang="en-US" sz="2600">
                <a:latin typeface="Courier New"/>
                <a:ea typeface="Courier New"/>
                <a:cs typeface="Courier New"/>
                <a:sym typeface="Courier New"/>
              </a:rPr>
              <a:t>System.out.print</a:t>
            </a:r>
            <a:r>
              <a:rPr lang="en-US" sz="2600"/>
              <a:t> or </a:t>
            </a:r>
            <a:r>
              <a:rPr lang="en-US" sz="2600">
                <a:latin typeface="Courier New"/>
                <a:ea typeface="Courier New"/>
                <a:cs typeface="Courier New"/>
                <a:sym typeface="Courier New"/>
              </a:rPr>
              <a:t>println</a:t>
            </a:r>
            <a:r>
              <a:rPr lang="en-US" sz="2600"/>
              <a:t>, the method automatically calls that object’s </a:t>
            </a:r>
            <a:r>
              <a:rPr lang="en-US" sz="2600">
                <a:latin typeface="Courier New"/>
                <a:ea typeface="Courier New"/>
                <a:cs typeface="Courier New"/>
                <a:sym typeface="Courier New"/>
              </a:rPr>
              <a:t>toString</a:t>
            </a:r>
            <a:r>
              <a:rPr lang="en-US" sz="2600"/>
              <a:t> method to obtain its string representation.</a:t>
            </a:r>
            <a:endParaRPr/>
          </a:p>
          <a:p>
            <a:pPr indent="-342900" lvl="0" marL="342900" rtl="0" algn="l">
              <a:spcBef>
                <a:spcPts val="520"/>
              </a:spcBef>
              <a:spcAft>
                <a:spcPts val="0"/>
              </a:spcAft>
              <a:buSzPts val="1950"/>
              <a:buChar char="●"/>
            </a:pPr>
            <a:r>
              <a:rPr lang="en-US" sz="2600"/>
              <a:t>A simpler way to print the string representation of the image:	</a:t>
            </a:r>
            <a:endParaRPr/>
          </a:p>
          <a:p>
            <a:pPr indent="-209550" lvl="0" marL="342900" rtl="0" algn="l">
              <a:spcBef>
                <a:spcPts val="560"/>
              </a:spcBef>
              <a:spcAft>
                <a:spcPts val="0"/>
              </a:spcAft>
              <a:buSzPts val="2100"/>
              <a:buNone/>
            </a:pPr>
            <a:r>
              <a:t/>
            </a:r>
            <a:endParaRPr/>
          </a:p>
        </p:txBody>
      </p:sp>
      <p:sp>
        <p:nvSpPr>
          <p:cNvPr id="314" name="Google Shape;314;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15" name="Google Shape;315;p37"/>
          <p:cNvPicPr preferRelativeResize="0"/>
          <p:nvPr/>
        </p:nvPicPr>
        <p:blipFill rotWithShape="1">
          <a:blip r:embed="rId3">
            <a:alphaModFix/>
          </a:blip>
          <a:srcRect b="27273" l="0" r="0" t="18182"/>
          <a:stretch/>
        </p:blipFill>
        <p:spPr>
          <a:xfrm>
            <a:off x="2895600" y="5715000"/>
            <a:ext cx="410845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1" name="Google Shape;321;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2" name="Google Shape;322;p3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23" name="Google Shape;323;p38"/>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Examining the Attributes of an Image or a Pixel (cont):</a:t>
            </a:r>
            <a:endParaRPr sz="2600"/>
          </a:p>
          <a:p>
            <a:pPr indent="-342900" lvl="0" marL="342900" rtl="0" algn="l">
              <a:spcBef>
                <a:spcPts val="520"/>
              </a:spcBef>
              <a:spcAft>
                <a:spcPts val="0"/>
              </a:spcAft>
              <a:buSzPts val="1950"/>
              <a:buChar char="●"/>
            </a:pPr>
            <a:r>
              <a:rPr lang="en-US" sz="2600"/>
              <a:t>The method getPixel returns the Pixel object at the given coordinates.</a:t>
            </a:r>
            <a:endParaRPr/>
          </a:p>
          <a:p>
            <a:pPr indent="-342900" lvl="0" marL="342900" rtl="0" algn="l">
              <a:spcBef>
                <a:spcPts val="520"/>
              </a:spcBef>
              <a:spcAft>
                <a:spcPts val="0"/>
              </a:spcAft>
              <a:buSzPts val="1950"/>
              <a:buChar char="●"/>
            </a:pPr>
            <a:r>
              <a:rPr lang="en-US" sz="2600"/>
              <a:t>Code to print the information for the pixel at position (0,0):</a:t>
            </a:r>
            <a:endParaRPr/>
          </a:p>
          <a:p>
            <a:pPr indent="-285750" lvl="1" marL="742950" rtl="0" algn="l">
              <a:spcBef>
                <a:spcPts val="440"/>
              </a:spcBef>
              <a:spcAft>
                <a:spcPts val="0"/>
              </a:spcAft>
              <a:buSzPts val="1650"/>
              <a:buFont typeface="Arial"/>
              <a:buChar char="–"/>
            </a:pPr>
            <a:r>
              <a:rPr lang="en-US" sz="2200"/>
              <a:t>The method </a:t>
            </a:r>
            <a:r>
              <a:rPr lang="en-US" sz="2200">
                <a:latin typeface="Courier New"/>
                <a:ea typeface="Courier New"/>
                <a:cs typeface="Courier New"/>
                <a:sym typeface="Courier New"/>
              </a:rPr>
              <a:t>getPixel</a:t>
            </a:r>
            <a:r>
              <a:rPr lang="en-US" sz="2200"/>
              <a:t> returns a </a:t>
            </a:r>
            <a:r>
              <a:rPr lang="en-US" sz="2200">
                <a:latin typeface="Courier New"/>
                <a:ea typeface="Courier New"/>
                <a:cs typeface="Courier New"/>
                <a:sym typeface="Courier New"/>
              </a:rPr>
              <a:t>Pixel</a:t>
            </a:r>
            <a:r>
              <a:rPr lang="en-US" sz="2200"/>
              <a:t> object, which is fed to the </a:t>
            </a:r>
            <a:r>
              <a:rPr lang="en-US" sz="2200">
                <a:latin typeface="Courier New"/>
                <a:ea typeface="Courier New"/>
                <a:cs typeface="Courier New"/>
                <a:sym typeface="Courier New"/>
              </a:rPr>
              <a:t>println</a:t>
            </a:r>
            <a:r>
              <a:rPr lang="en-US" sz="2200"/>
              <a:t> method, then calls the </a:t>
            </a:r>
            <a:r>
              <a:rPr lang="en-US" sz="2200">
                <a:latin typeface="Courier New"/>
                <a:ea typeface="Courier New"/>
                <a:cs typeface="Courier New"/>
                <a:sym typeface="Courier New"/>
              </a:rPr>
              <a:t>toString</a:t>
            </a:r>
            <a:r>
              <a:rPr lang="en-US" sz="2200"/>
              <a:t> method of the </a:t>
            </a:r>
            <a:r>
              <a:rPr lang="en-US" sz="2200">
                <a:latin typeface="Courier New"/>
                <a:ea typeface="Courier New"/>
                <a:cs typeface="Courier New"/>
                <a:sym typeface="Courier New"/>
              </a:rPr>
              <a:t>Pixel</a:t>
            </a:r>
            <a:r>
              <a:rPr lang="en-US" sz="2200"/>
              <a:t> class, which returns the pixel’s string representation.</a:t>
            </a:r>
            <a:endParaRPr/>
          </a:p>
        </p:txBody>
      </p:sp>
      <p:sp>
        <p:nvSpPr>
          <p:cNvPr id="324" name="Google Shape;324;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25" name="Google Shape;325;p38"/>
          <p:cNvPicPr preferRelativeResize="0"/>
          <p:nvPr/>
        </p:nvPicPr>
        <p:blipFill rotWithShape="1">
          <a:blip r:embed="rId3">
            <a:alphaModFix/>
          </a:blip>
          <a:srcRect b="0" l="0" r="0" t="0"/>
          <a:stretch/>
        </p:blipFill>
        <p:spPr>
          <a:xfrm>
            <a:off x="3352800" y="3733800"/>
            <a:ext cx="5546725" cy="83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1" name="Google Shape;331;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2" name="Google Shape;332;p3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33" name="Google Shape;333;p3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Modifying the Attributes of an Image or a Pixel:</a:t>
            </a:r>
            <a:endParaRPr/>
          </a:p>
          <a:p>
            <a:pPr indent="-342900" lvl="0" marL="342900" rtl="0" algn="l">
              <a:spcBef>
                <a:spcPts val="560"/>
              </a:spcBef>
              <a:spcAft>
                <a:spcPts val="0"/>
              </a:spcAft>
              <a:buSzPts val="2100"/>
              <a:buChar char="●"/>
            </a:pPr>
            <a:r>
              <a:rPr lang="en-US"/>
              <a:t>You can use the </a:t>
            </a:r>
            <a:r>
              <a:rPr lang="en-US">
                <a:latin typeface="Courier New"/>
                <a:ea typeface="Courier New"/>
                <a:cs typeface="Courier New"/>
                <a:sym typeface="Courier New"/>
              </a:rPr>
              <a:t>setPixel</a:t>
            </a:r>
            <a:r>
              <a:rPr lang="en-US"/>
              <a:t> method to replace an RGB value at a given position in an image.</a:t>
            </a:r>
            <a:endParaRPr/>
          </a:p>
          <a:p>
            <a:pPr indent="-342900" lvl="0" marL="342900" rtl="0" algn="l">
              <a:spcBef>
                <a:spcPts val="560"/>
              </a:spcBef>
              <a:spcAft>
                <a:spcPts val="0"/>
              </a:spcAft>
              <a:buSzPts val="2100"/>
              <a:buChar char="●"/>
            </a:pPr>
            <a:r>
              <a:rPr lang="en-US"/>
              <a:t>Code draws a new 150 by 150 black image, then redraws the image with red pixels along a horizontal line at the middle of an image.</a:t>
            </a:r>
            <a:endParaRPr/>
          </a:p>
        </p:txBody>
      </p:sp>
      <p:sp>
        <p:nvSpPr>
          <p:cNvPr id="334" name="Google Shape;334;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40" name="Google Shape;340;p4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Modifying the Attributes of an Image or a Pixel (cont):</a:t>
            </a:r>
            <a:endParaRPr sz="2400"/>
          </a:p>
          <a:p>
            <a:pPr indent="-228600" lvl="0" marL="342900" rtl="0" algn="l">
              <a:spcBef>
                <a:spcPts val="480"/>
              </a:spcBef>
              <a:spcAft>
                <a:spcPts val="0"/>
              </a:spcAft>
              <a:buSzPts val="1800"/>
              <a:buNone/>
            </a:pPr>
            <a:r>
              <a:t/>
            </a:r>
            <a:endParaRPr sz="2400"/>
          </a:p>
        </p:txBody>
      </p:sp>
      <p:sp>
        <p:nvSpPr>
          <p:cNvPr id="341" name="Google Shape;341;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42" name="Google Shape;342;p40"/>
          <p:cNvPicPr preferRelativeResize="0"/>
          <p:nvPr/>
        </p:nvPicPr>
        <p:blipFill rotWithShape="1">
          <a:blip r:embed="rId3">
            <a:alphaModFix/>
          </a:blip>
          <a:srcRect b="0" l="0" r="0" t="0"/>
          <a:stretch/>
        </p:blipFill>
        <p:spPr>
          <a:xfrm>
            <a:off x="2590800" y="5410200"/>
            <a:ext cx="4619625" cy="876300"/>
          </a:xfrm>
          <a:prstGeom prst="rect">
            <a:avLst/>
          </a:prstGeom>
          <a:noFill/>
          <a:ln>
            <a:noFill/>
          </a:ln>
        </p:spPr>
      </p:pic>
      <p:pic>
        <p:nvPicPr>
          <p:cNvPr id="343" name="Google Shape;343;p40"/>
          <p:cNvPicPr preferRelativeResize="0"/>
          <p:nvPr/>
        </p:nvPicPr>
        <p:blipFill rotWithShape="1">
          <a:blip r:embed="rId4">
            <a:alphaModFix/>
          </a:blip>
          <a:srcRect b="0" l="0" r="0" t="0"/>
          <a:stretch/>
        </p:blipFill>
        <p:spPr>
          <a:xfrm>
            <a:off x="3124200" y="2895600"/>
            <a:ext cx="4610100" cy="2438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9" name="Google Shape;349;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50" name="Google Shape;350;p4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51" name="Google Shape;351;p4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Drawing a red line segment through an image.</a:t>
            </a:r>
            <a:endParaRPr/>
          </a:p>
        </p:txBody>
      </p:sp>
      <p:sp>
        <p:nvSpPr>
          <p:cNvPr id="352" name="Google Shape;352;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descr="Fig05-04" id="353" name="Google Shape;353;p41"/>
          <p:cNvPicPr preferRelativeResize="0"/>
          <p:nvPr/>
        </p:nvPicPr>
        <p:blipFill rotWithShape="1">
          <a:blip r:embed="rId3">
            <a:alphaModFix/>
          </a:blip>
          <a:srcRect b="0" l="0" r="0" t="0"/>
          <a:stretch/>
        </p:blipFill>
        <p:spPr>
          <a:xfrm>
            <a:off x="2209800" y="3352800"/>
            <a:ext cx="4352925" cy="2403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9" name="Google Shape;359;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60" name="Google Shape;360;p4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61" name="Google Shape;361;p42"/>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Using an Enhanced </a:t>
            </a:r>
            <a:r>
              <a:rPr b="1" lang="en-US">
                <a:latin typeface="Courier New"/>
                <a:ea typeface="Courier New"/>
                <a:cs typeface="Courier New"/>
                <a:sym typeface="Courier New"/>
              </a:rPr>
              <a:t>for</a:t>
            </a:r>
            <a:r>
              <a:rPr b="1" lang="en-US"/>
              <a:t> Loop to Visit Pixels:</a:t>
            </a:r>
            <a:endParaRPr/>
          </a:p>
          <a:p>
            <a:pPr indent="-342900" lvl="0" marL="342900" rtl="0" algn="l">
              <a:spcBef>
                <a:spcPts val="560"/>
              </a:spcBef>
              <a:spcAft>
                <a:spcPts val="0"/>
              </a:spcAft>
              <a:buSzPts val="2100"/>
              <a:buChar char="●"/>
            </a:pPr>
            <a:r>
              <a:rPr lang="en-US"/>
              <a:t>An enhanced </a:t>
            </a:r>
            <a:r>
              <a:rPr lang="en-US">
                <a:latin typeface="Courier New"/>
                <a:ea typeface="Courier New"/>
                <a:cs typeface="Courier New"/>
                <a:sym typeface="Courier New"/>
              </a:rPr>
              <a:t>for</a:t>
            </a:r>
            <a:r>
              <a:rPr lang="en-US"/>
              <a:t> loop or </a:t>
            </a:r>
            <a:r>
              <a:rPr lang="en-US">
                <a:latin typeface="Courier New"/>
                <a:ea typeface="Courier New"/>
                <a:cs typeface="Courier New"/>
                <a:sym typeface="Courier New"/>
              </a:rPr>
              <a:t>for-each</a:t>
            </a:r>
            <a:r>
              <a:rPr lang="en-US"/>
              <a:t> loop:</a:t>
            </a:r>
            <a:endParaRPr/>
          </a:p>
          <a:p>
            <a:pPr indent="-285750" lvl="1" marL="742950" rtl="0" algn="l">
              <a:spcBef>
                <a:spcPts val="480"/>
              </a:spcBef>
              <a:spcAft>
                <a:spcPts val="0"/>
              </a:spcAft>
              <a:buSzPts val="1800"/>
              <a:buFont typeface="Arial"/>
              <a:buChar char="–"/>
            </a:pPr>
            <a:r>
              <a:rPr lang="en-US"/>
              <a:t>Assumes you want to visit each element in the data structure for some purpose.</a:t>
            </a:r>
            <a:endParaRPr/>
          </a:p>
          <a:p>
            <a:pPr indent="-285750" lvl="1" marL="742950" rtl="0" algn="l">
              <a:spcBef>
                <a:spcPts val="480"/>
              </a:spcBef>
              <a:spcAft>
                <a:spcPts val="0"/>
              </a:spcAft>
              <a:buSzPts val="1800"/>
              <a:buFont typeface="Arial"/>
              <a:buChar char="–"/>
            </a:pPr>
            <a:r>
              <a:rPr lang="en-US"/>
              <a:t>On each pass, the loop variable picks up the next available element in the data structure.</a:t>
            </a:r>
            <a:endParaRPr/>
          </a:p>
        </p:txBody>
      </p:sp>
      <p:sp>
        <p:nvSpPr>
          <p:cNvPr id="362" name="Google Shape;362;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63" name="Google Shape;363;p42"/>
          <p:cNvPicPr preferRelativeResize="0"/>
          <p:nvPr/>
        </p:nvPicPr>
        <p:blipFill rotWithShape="1">
          <a:blip r:embed="rId3">
            <a:alphaModFix/>
          </a:blip>
          <a:srcRect b="0" l="0" r="0" t="0"/>
          <a:stretch/>
        </p:blipFill>
        <p:spPr>
          <a:xfrm>
            <a:off x="762000" y="5486400"/>
            <a:ext cx="8123238" cy="88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7" name="Google Shape;117;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8" name="Google Shape;118;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9" name="Google Shape;119;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 (continued)</a:t>
            </a:r>
            <a:endParaRPr/>
          </a:p>
        </p:txBody>
      </p:sp>
      <p:sp>
        <p:nvSpPr>
          <p:cNvPr id="120" name="Google Shape;120;p16"/>
          <p:cNvSpPr txBox="1"/>
          <p:nvPr>
            <p:ph idx="1" type="body"/>
          </p:nvPr>
        </p:nvSpPr>
        <p:spPr>
          <a:xfrm>
            <a:off x="838200" y="2362200"/>
            <a:ext cx="80772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Develop algorithms to perform simple transformations of images, such as the conversion of color to gray scale.</a:t>
            </a:r>
            <a:endParaRPr/>
          </a:p>
          <a:p>
            <a:pPr indent="-342900" lvl="0" marL="342900" rtl="0" algn="l">
              <a:spcBef>
                <a:spcPts val="560"/>
              </a:spcBef>
              <a:spcAft>
                <a:spcPts val="0"/>
              </a:spcAft>
              <a:buSzPts val="2100"/>
              <a:buChar char="●"/>
            </a:pPr>
            <a:r>
              <a:rPr lang="en-US"/>
              <a:t>Develop algorithms to perform simple transformations of sound clips, such as adjusting a sound clip’s volume.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9" name="Google Shape;369;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70" name="Google Shape;370;p4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images</a:t>
            </a:r>
            <a:r>
              <a:rPr lang="en-US"/>
              <a:t> Package (continued)</a:t>
            </a:r>
            <a:endParaRPr/>
          </a:p>
        </p:txBody>
      </p:sp>
      <p:sp>
        <p:nvSpPr>
          <p:cNvPr id="371" name="Google Shape;371;p43"/>
          <p:cNvSpPr txBox="1"/>
          <p:nvPr>
            <p:ph idx="1" type="body"/>
          </p:nvPr>
        </p:nvSpPr>
        <p:spPr>
          <a:xfrm>
            <a:off x="838200" y="2362200"/>
            <a:ext cx="4953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Converting an Image to Black and White:</a:t>
            </a:r>
            <a:endParaRPr/>
          </a:p>
          <a:p>
            <a:pPr indent="-342900" lvl="0" marL="342900" rtl="0" algn="l">
              <a:spcBef>
                <a:spcPts val="560"/>
              </a:spcBef>
              <a:spcAft>
                <a:spcPts val="0"/>
              </a:spcAft>
              <a:buSzPts val="2100"/>
              <a:buChar char="●"/>
            </a:pPr>
            <a:r>
              <a:rPr lang="en-US"/>
              <a:t>For each pixel:</a:t>
            </a:r>
            <a:endParaRPr/>
          </a:p>
          <a:p>
            <a:pPr indent="-285750" lvl="1" marL="742950" rtl="0" algn="l">
              <a:spcBef>
                <a:spcPts val="480"/>
              </a:spcBef>
              <a:spcAft>
                <a:spcPts val="0"/>
              </a:spcAft>
              <a:buSzPts val="1800"/>
              <a:buFont typeface="Arial"/>
              <a:buChar char="–"/>
            </a:pPr>
            <a:r>
              <a:rPr lang="en-US"/>
              <a:t>Algorithm computes average of the RGB values.</a:t>
            </a:r>
            <a:endParaRPr/>
          </a:p>
          <a:p>
            <a:pPr indent="-285750" lvl="1" marL="742950" rtl="0" algn="l">
              <a:spcBef>
                <a:spcPts val="480"/>
              </a:spcBef>
              <a:spcAft>
                <a:spcPts val="0"/>
              </a:spcAft>
              <a:buSzPts val="1800"/>
              <a:buFont typeface="Arial"/>
              <a:buChar char="–"/>
            </a:pPr>
            <a:r>
              <a:rPr lang="en-US"/>
              <a:t>Resets RGB values to black (0) if the average is closer to 0, or 255 (white) if it’s closer to 255.</a:t>
            </a:r>
            <a:endParaRPr/>
          </a:p>
          <a:p>
            <a:pPr indent="-209550" lvl="0" marL="342900" rtl="0" algn="l">
              <a:spcBef>
                <a:spcPts val="560"/>
              </a:spcBef>
              <a:spcAft>
                <a:spcPts val="0"/>
              </a:spcAft>
              <a:buSzPts val="2100"/>
              <a:buNone/>
            </a:pPr>
            <a:r>
              <a:t/>
            </a:r>
            <a:endParaRPr/>
          </a:p>
        </p:txBody>
      </p:sp>
      <p:sp>
        <p:nvSpPr>
          <p:cNvPr id="372" name="Google Shape;372;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73" name="Google Shape;373;p43"/>
          <p:cNvPicPr preferRelativeResize="0"/>
          <p:nvPr/>
        </p:nvPicPr>
        <p:blipFill rotWithShape="1">
          <a:blip r:embed="rId3">
            <a:alphaModFix/>
          </a:blip>
          <a:srcRect b="0" l="0" r="0" t="0"/>
          <a:stretch/>
        </p:blipFill>
        <p:spPr>
          <a:xfrm>
            <a:off x="5715000" y="2362200"/>
            <a:ext cx="2514600" cy="38496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79" name="Google Shape;379;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80" name="Google Shape;380;p4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a:t>
            </a:r>
            <a:endParaRPr/>
          </a:p>
        </p:txBody>
      </p:sp>
      <p:sp>
        <p:nvSpPr>
          <p:cNvPr id="381" name="Google Shape;381;p44"/>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Visiting All of the Pixels by Their Positions:</a:t>
            </a:r>
            <a:endParaRPr/>
          </a:p>
          <a:p>
            <a:pPr indent="-342900" lvl="0" marL="342900" rtl="0" algn="l">
              <a:spcBef>
                <a:spcPts val="560"/>
              </a:spcBef>
              <a:spcAft>
                <a:spcPts val="0"/>
              </a:spcAft>
              <a:buSzPts val="2100"/>
              <a:buChar char="●"/>
            </a:pPr>
            <a:r>
              <a:rPr lang="en-US"/>
              <a:t>Linear loop structure: visit each element in a sequence or count a sequence using a single loop control variable.</a:t>
            </a:r>
            <a:endParaRPr/>
          </a:p>
          <a:p>
            <a:pPr indent="-342900" lvl="0" marL="342900" rtl="0" algn="l">
              <a:spcBef>
                <a:spcPts val="560"/>
              </a:spcBef>
              <a:spcAft>
                <a:spcPts val="0"/>
              </a:spcAft>
              <a:buSzPts val="2100"/>
              <a:buChar char="●"/>
            </a:pPr>
            <a:r>
              <a:rPr lang="en-US"/>
              <a:t>Nested loop structure: each data value in a two-dimensional pixel grid is accessed using the form (&lt;column&gt;, &lt;row&gt;).</a:t>
            </a:r>
            <a:endParaRPr/>
          </a:p>
        </p:txBody>
      </p:sp>
      <p:sp>
        <p:nvSpPr>
          <p:cNvPr id="382" name="Google Shape;382;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88" name="Google Shape;388;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89" name="Google Shape;389;p4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390" name="Google Shape;390;p45"/>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Visiting All of the Pixels by Their Positions (cont):</a:t>
            </a:r>
            <a:endParaRPr sz="2400"/>
          </a:p>
          <a:p>
            <a:pPr indent="-342900" lvl="0" marL="342900" rtl="0" algn="l">
              <a:spcBef>
                <a:spcPts val="480"/>
              </a:spcBef>
              <a:spcAft>
                <a:spcPts val="0"/>
              </a:spcAft>
              <a:buSzPts val="1800"/>
              <a:buChar char="●"/>
            </a:pPr>
            <a:r>
              <a:rPr lang="en-US" sz="2400"/>
              <a:t>A nested loop structure must consist of an outer and an inner loop.</a:t>
            </a:r>
            <a:endParaRPr/>
          </a:p>
          <a:p>
            <a:pPr indent="-285750" lvl="1" marL="742950" rtl="0" algn="l">
              <a:spcBef>
                <a:spcPts val="440"/>
              </a:spcBef>
              <a:spcAft>
                <a:spcPts val="0"/>
              </a:spcAft>
              <a:buSzPts val="1650"/>
              <a:buFont typeface="Arial"/>
              <a:buChar char="–"/>
            </a:pPr>
            <a:r>
              <a:rPr lang="en-US" sz="2200"/>
              <a:t>Each loop has a different control variable that iterates over a different coordinate.</a:t>
            </a:r>
            <a:endParaRPr/>
          </a:p>
          <a:p>
            <a:pPr indent="-342900" lvl="0" marL="342900" rtl="0" algn="l">
              <a:spcBef>
                <a:spcPts val="480"/>
              </a:spcBef>
              <a:spcAft>
                <a:spcPts val="0"/>
              </a:spcAft>
              <a:buSzPts val="1800"/>
              <a:buChar char="●"/>
            </a:pPr>
            <a:r>
              <a:rPr lang="en-US" sz="2400"/>
              <a:t>Row-major traversal: goes across the row in a grid, prints the coordinate at each column in the row, then moves to the next row.</a:t>
            </a:r>
            <a:endParaRPr/>
          </a:p>
        </p:txBody>
      </p:sp>
      <p:sp>
        <p:nvSpPr>
          <p:cNvPr id="391" name="Google Shape;391;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92" name="Google Shape;392;p45"/>
          <p:cNvPicPr preferRelativeResize="0"/>
          <p:nvPr/>
        </p:nvPicPr>
        <p:blipFill rotWithShape="1">
          <a:blip r:embed="rId3">
            <a:alphaModFix/>
          </a:blip>
          <a:srcRect b="0" l="0" r="0" t="0"/>
          <a:stretch/>
        </p:blipFill>
        <p:spPr>
          <a:xfrm>
            <a:off x="1371600" y="5486400"/>
            <a:ext cx="6943725" cy="91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98" name="Google Shape;398;p4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99" name="Google Shape;399;p4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00" name="Google Shape;400;p4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Visiting All of the Pixels by Their Positions (cont):</a:t>
            </a:r>
            <a:endParaRPr/>
          </a:p>
          <a:p>
            <a:pPr indent="-342900" lvl="0" marL="342900" rtl="0" algn="l">
              <a:spcBef>
                <a:spcPts val="560"/>
              </a:spcBef>
              <a:spcAft>
                <a:spcPts val="0"/>
              </a:spcAft>
              <a:buSzPts val="2100"/>
              <a:buChar char="●"/>
            </a:pPr>
            <a:r>
              <a:rPr lang="en-US"/>
              <a:t>Example: print pairs of coordinates in 3x5 grid.</a:t>
            </a:r>
            <a:endParaRPr/>
          </a:p>
        </p:txBody>
      </p:sp>
      <p:sp>
        <p:nvSpPr>
          <p:cNvPr id="401" name="Google Shape;401;p4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02" name="Google Shape;402;p46"/>
          <p:cNvPicPr preferRelativeResize="0"/>
          <p:nvPr/>
        </p:nvPicPr>
        <p:blipFill rotWithShape="1">
          <a:blip r:embed="rId3">
            <a:alphaModFix/>
          </a:blip>
          <a:srcRect b="0" l="0" r="0" t="0"/>
          <a:stretch/>
        </p:blipFill>
        <p:spPr>
          <a:xfrm>
            <a:off x="1752600" y="4038600"/>
            <a:ext cx="5857875" cy="2133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08" name="Google Shape;408;p4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09" name="Google Shape;409;p4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10" name="Google Shape;410;p47"/>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Copying an Image:</a:t>
            </a:r>
            <a:endParaRPr/>
          </a:p>
          <a:p>
            <a:pPr indent="-342900" lvl="0" marL="342900" rtl="0" algn="l">
              <a:spcBef>
                <a:spcPts val="560"/>
              </a:spcBef>
              <a:spcAft>
                <a:spcPts val="0"/>
              </a:spcAft>
              <a:buSzPts val="2100"/>
              <a:buChar char="●"/>
            </a:pPr>
            <a:r>
              <a:rPr lang="en-US"/>
              <a:t>Use the </a:t>
            </a:r>
            <a:r>
              <a:rPr lang="en-US">
                <a:latin typeface="Courier New"/>
                <a:ea typeface="Courier New"/>
                <a:cs typeface="Courier New"/>
                <a:sym typeface="Courier New"/>
              </a:rPr>
              <a:t>clone</a:t>
            </a:r>
            <a:r>
              <a:rPr lang="en-US"/>
              <a:t> method.</a:t>
            </a:r>
            <a:endParaRPr/>
          </a:p>
          <a:p>
            <a:pPr indent="-285750" lvl="1" marL="742950" rtl="0" algn="l">
              <a:spcBef>
                <a:spcPts val="480"/>
              </a:spcBef>
              <a:spcAft>
                <a:spcPts val="0"/>
              </a:spcAft>
              <a:buSzPts val="1800"/>
              <a:buFont typeface="Arial"/>
              <a:buChar char="–"/>
            </a:pPr>
            <a:r>
              <a:rPr lang="en-US"/>
              <a:t>Build and return a new image with the same attributes as the old one.</a:t>
            </a:r>
            <a:endParaRPr/>
          </a:p>
          <a:p>
            <a:pPr indent="-285750" lvl="1" marL="742950" rtl="0" algn="l">
              <a:spcBef>
                <a:spcPts val="480"/>
              </a:spcBef>
              <a:spcAft>
                <a:spcPts val="0"/>
              </a:spcAft>
              <a:buSzPts val="1800"/>
              <a:buFont typeface="Arial"/>
              <a:buChar char="–"/>
            </a:pPr>
            <a:r>
              <a:rPr lang="en-US"/>
              <a:t>With an empty string as the filename so the two are independent.</a:t>
            </a:r>
            <a:endParaRPr/>
          </a:p>
        </p:txBody>
      </p:sp>
      <p:sp>
        <p:nvSpPr>
          <p:cNvPr id="411" name="Google Shape;411;p4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12" name="Google Shape;412;p47"/>
          <p:cNvPicPr preferRelativeResize="0"/>
          <p:nvPr/>
        </p:nvPicPr>
        <p:blipFill rotWithShape="1">
          <a:blip r:embed="rId3">
            <a:alphaModFix/>
          </a:blip>
          <a:srcRect b="0" l="0" r="0" t="0"/>
          <a:stretch/>
        </p:blipFill>
        <p:spPr>
          <a:xfrm>
            <a:off x="1600200" y="5029200"/>
            <a:ext cx="6553200" cy="1066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18" name="Google Shape;418;p4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19" name="Google Shape;419;p4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20" name="Google Shape;420;p48"/>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Edge Detection:</a:t>
            </a:r>
            <a:endParaRPr sz="2400"/>
          </a:p>
          <a:p>
            <a:pPr indent="-342900" lvl="0" marL="342900" rtl="0" algn="l">
              <a:spcBef>
                <a:spcPts val="480"/>
              </a:spcBef>
              <a:spcAft>
                <a:spcPts val="0"/>
              </a:spcAft>
              <a:buSzPts val="1800"/>
              <a:buChar char="●"/>
            </a:pPr>
            <a:r>
              <a:rPr lang="en-US" sz="2400"/>
              <a:t>Edge detection performs the inverse function on a color image:</a:t>
            </a:r>
            <a:endParaRPr/>
          </a:p>
          <a:p>
            <a:pPr indent="-285750" lvl="1" marL="742950" rtl="0" algn="l">
              <a:spcBef>
                <a:spcPts val="400"/>
              </a:spcBef>
              <a:spcAft>
                <a:spcPts val="0"/>
              </a:spcAft>
              <a:buSzPts val="1500"/>
              <a:buFont typeface="Arial"/>
              <a:buChar char="–"/>
            </a:pPr>
            <a:r>
              <a:rPr lang="en-US" sz="2000"/>
              <a:t>Removes the full colors to uncover the outlines of the objects in an image.</a:t>
            </a:r>
            <a:endParaRPr/>
          </a:p>
          <a:p>
            <a:pPr indent="-285750" lvl="1" marL="742950" rtl="0" algn="l">
              <a:spcBef>
                <a:spcPts val="400"/>
              </a:spcBef>
              <a:spcAft>
                <a:spcPts val="0"/>
              </a:spcAft>
              <a:buSzPts val="1500"/>
              <a:buFont typeface="Arial"/>
              <a:buChar char="–"/>
            </a:pPr>
            <a:r>
              <a:rPr lang="en-US" sz="2000"/>
              <a:t>Plays a critical role in object recognition, which detects images in objects.</a:t>
            </a:r>
            <a:endParaRPr/>
          </a:p>
          <a:p>
            <a:pPr indent="-285750" lvl="1" marL="742950" rtl="0" algn="l">
              <a:spcBef>
                <a:spcPts val="400"/>
              </a:spcBef>
              <a:spcAft>
                <a:spcPts val="0"/>
              </a:spcAft>
              <a:buSzPts val="1500"/>
              <a:buFont typeface="Arial"/>
              <a:buChar char="–"/>
            </a:pPr>
            <a:r>
              <a:rPr lang="en-US" sz="2000"/>
              <a:t>Detects edges by looking an luminance of pixels (average of RGB values).</a:t>
            </a:r>
            <a:endParaRPr/>
          </a:p>
          <a:p>
            <a:pPr indent="-342900" lvl="0" marL="342900" rtl="0" algn="l">
              <a:spcBef>
                <a:spcPts val="480"/>
              </a:spcBef>
              <a:spcAft>
                <a:spcPts val="0"/>
              </a:spcAft>
              <a:buSzPts val="1800"/>
              <a:buChar char="●"/>
            </a:pPr>
            <a:r>
              <a:rPr lang="en-US" sz="2400"/>
              <a:t>If a pixel’s luminance differs significantly from its neighbors, it is an edge and the pixel is set to black.</a:t>
            </a:r>
            <a:endParaRPr/>
          </a:p>
        </p:txBody>
      </p:sp>
      <p:sp>
        <p:nvSpPr>
          <p:cNvPr id="421" name="Google Shape;421;p4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7" name="Google Shape;427;p4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28" name="Google Shape;428;p4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29" name="Google Shape;429;p4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Edge detection: the original image, a luminance threshold of 10, and a luminance threshold of 20.</a:t>
            </a:r>
            <a:endParaRPr/>
          </a:p>
        </p:txBody>
      </p:sp>
      <p:sp>
        <p:nvSpPr>
          <p:cNvPr id="430" name="Google Shape;430;p4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descr="Fig05-07" id="431" name="Google Shape;431;p49"/>
          <p:cNvPicPr preferRelativeResize="0"/>
          <p:nvPr/>
        </p:nvPicPr>
        <p:blipFill rotWithShape="1">
          <a:blip r:embed="rId3">
            <a:alphaModFix/>
          </a:blip>
          <a:srcRect b="0" l="0" r="0" t="0"/>
          <a:stretch/>
        </p:blipFill>
        <p:spPr>
          <a:xfrm>
            <a:off x="1447800" y="3962400"/>
            <a:ext cx="6534150" cy="185578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37" name="Google Shape;437;p5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38" name="Google Shape;438;p5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39" name="Google Shape;439;p50"/>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Reducing the Image Size:</a:t>
            </a:r>
            <a:endParaRPr/>
          </a:p>
          <a:p>
            <a:pPr indent="-342900" lvl="0" marL="342900" rtl="0" algn="l">
              <a:spcBef>
                <a:spcPts val="560"/>
              </a:spcBef>
              <a:spcAft>
                <a:spcPts val="0"/>
              </a:spcAft>
              <a:buSzPts val="2100"/>
              <a:buChar char="●"/>
            </a:pPr>
            <a:r>
              <a:rPr lang="en-US"/>
              <a:t>The size and quality of an image displayed on a monitor or printed depends on:</a:t>
            </a:r>
            <a:endParaRPr/>
          </a:p>
          <a:p>
            <a:pPr indent="-285750" lvl="1" marL="742950" rtl="0" algn="l">
              <a:spcBef>
                <a:spcPts val="480"/>
              </a:spcBef>
              <a:spcAft>
                <a:spcPts val="0"/>
              </a:spcAft>
              <a:buSzPts val="1800"/>
              <a:buFont typeface="Arial"/>
              <a:buChar char="–"/>
            </a:pPr>
            <a:r>
              <a:rPr lang="en-US"/>
              <a:t>The image’s width and height in pixels.</a:t>
            </a:r>
            <a:endParaRPr/>
          </a:p>
          <a:p>
            <a:pPr indent="-285750" lvl="1" marL="742950" rtl="0" algn="l">
              <a:spcBef>
                <a:spcPts val="480"/>
              </a:spcBef>
              <a:spcAft>
                <a:spcPts val="0"/>
              </a:spcAft>
              <a:buSzPts val="1800"/>
              <a:buFont typeface="Arial"/>
              <a:buChar char="–"/>
            </a:pPr>
            <a:r>
              <a:rPr lang="en-US"/>
              <a:t>The display medium’s resolution.</a:t>
            </a:r>
            <a:endParaRPr/>
          </a:p>
          <a:p>
            <a:pPr indent="-228600" lvl="2" marL="1143000" rtl="0" algn="l">
              <a:spcBef>
                <a:spcPts val="400"/>
              </a:spcBef>
              <a:spcAft>
                <a:spcPts val="0"/>
              </a:spcAft>
              <a:buSzPts val="1500"/>
              <a:buChar char="●"/>
            </a:pPr>
            <a:r>
              <a:rPr lang="en-US"/>
              <a:t>Monitor resolution is measured in pixels per inch (PPI).</a:t>
            </a:r>
            <a:endParaRPr/>
          </a:p>
          <a:p>
            <a:pPr indent="-228600" lvl="2" marL="1143000" rtl="0" algn="l">
              <a:spcBef>
                <a:spcPts val="400"/>
              </a:spcBef>
              <a:spcAft>
                <a:spcPts val="0"/>
              </a:spcAft>
              <a:buSzPts val="1500"/>
              <a:buChar char="●"/>
            </a:pPr>
            <a:r>
              <a:rPr lang="en-US"/>
              <a:t>When resolution is increased, images are smaller.</a:t>
            </a:r>
            <a:endParaRPr/>
          </a:p>
          <a:p>
            <a:pPr indent="-228600" lvl="2" marL="1143000" rtl="0" algn="l">
              <a:spcBef>
                <a:spcPts val="400"/>
              </a:spcBef>
              <a:spcAft>
                <a:spcPts val="0"/>
              </a:spcAft>
              <a:buSzPts val="1500"/>
              <a:buChar char="●"/>
            </a:pPr>
            <a:r>
              <a:rPr lang="en-US"/>
              <a:t>When resolution is decreased, images are larger and the quality degrades.</a:t>
            </a:r>
            <a:endParaRPr/>
          </a:p>
        </p:txBody>
      </p:sp>
      <p:sp>
        <p:nvSpPr>
          <p:cNvPr id="440" name="Google Shape;440;p5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46" name="Google Shape;446;p5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47" name="Google Shape;447;p5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48" name="Google Shape;448;p5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Reducing the Image Size (cont):</a:t>
            </a:r>
            <a:endParaRPr sz="2400"/>
          </a:p>
          <a:p>
            <a:pPr indent="-342900" lvl="0" marL="342900" rtl="0" algn="l">
              <a:spcBef>
                <a:spcPts val="480"/>
              </a:spcBef>
              <a:spcAft>
                <a:spcPts val="0"/>
              </a:spcAft>
              <a:buSzPts val="1800"/>
              <a:buChar char="●"/>
            </a:pPr>
            <a:r>
              <a:rPr lang="en-US" sz="2400"/>
              <a:t>You can set the resolution of an image when you capture it with a scanner or digital camera.</a:t>
            </a:r>
            <a:endParaRPr/>
          </a:p>
          <a:p>
            <a:pPr indent="-342900" lvl="0" marL="342900" rtl="0" algn="l">
              <a:spcBef>
                <a:spcPts val="480"/>
              </a:spcBef>
              <a:spcAft>
                <a:spcPts val="0"/>
              </a:spcAft>
              <a:buSzPts val="1800"/>
              <a:buChar char="●"/>
            </a:pPr>
            <a:r>
              <a:rPr lang="en-US" sz="2400"/>
              <a:t>Reducing an image’s size can improve its performance:</a:t>
            </a:r>
            <a:endParaRPr/>
          </a:p>
          <a:p>
            <a:pPr indent="-285750" lvl="1" marL="742950" rtl="0" algn="l">
              <a:spcBef>
                <a:spcPts val="440"/>
              </a:spcBef>
              <a:spcAft>
                <a:spcPts val="0"/>
              </a:spcAft>
              <a:buSzPts val="1650"/>
              <a:buFont typeface="Arial"/>
              <a:buChar char="–"/>
            </a:pPr>
            <a:r>
              <a:rPr lang="en-US" sz="2200"/>
              <a:t>Faster loading on a Web page.</a:t>
            </a:r>
            <a:endParaRPr/>
          </a:p>
          <a:p>
            <a:pPr indent="-285750" lvl="1" marL="742950" rtl="0" algn="l">
              <a:spcBef>
                <a:spcPts val="440"/>
              </a:spcBef>
              <a:spcAft>
                <a:spcPts val="0"/>
              </a:spcAft>
              <a:buSzPts val="1650"/>
              <a:buFont typeface="Arial"/>
              <a:buChar char="–"/>
            </a:pPr>
            <a:r>
              <a:rPr lang="en-US" sz="2200"/>
              <a:t>Less space occupied in storage.</a:t>
            </a:r>
            <a:endParaRPr/>
          </a:p>
          <a:p>
            <a:pPr indent="-342900" lvl="0" marL="342900" rtl="0" algn="l">
              <a:spcBef>
                <a:spcPts val="480"/>
              </a:spcBef>
              <a:spcAft>
                <a:spcPts val="0"/>
              </a:spcAft>
              <a:buSzPts val="1800"/>
              <a:buChar char="●"/>
            </a:pPr>
            <a:r>
              <a:rPr lang="en-US" sz="2400"/>
              <a:t>If height and with are reduced by </a:t>
            </a:r>
            <a:r>
              <a:rPr i="1" lang="en-US" sz="2400"/>
              <a:t>N</a:t>
            </a:r>
            <a:r>
              <a:rPr lang="en-US" sz="2400"/>
              <a:t>, the number of color values is reduced by </a:t>
            </a:r>
            <a:r>
              <a:rPr i="1" lang="en-US" sz="2400"/>
              <a:t>N</a:t>
            </a:r>
            <a:r>
              <a:rPr baseline="30000" i="1" lang="en-US" sz="2400"/>
              <a:t>2</a:t>
            </a:r>
            <a:r>
              <a:rPr i="1" lang="en-US" sz="2400"/>
              <a:t>.</a:t>
            </a:r>
            <a:endParaRPr/>
          </a:p>
        </p:txBody>
      </p:sp>
      <p:sp>
        <p:nvSpPr>
          <p:cNvPr id="449" name="Google Shape;449;p5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55" name="Google Shape;455;p5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56" name="Google Shape;456;p5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57" name="Google Shape;457;p5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Reducing the Image Size (cont):</a:t>
            </a:r>
            <a:endParaRPr sz="2600"/>
          </a:p>
          <a:p>
            <a:pPr indent="-342900" lvl="0" marL="342900" rtl="0" algn="l">
              <a:spcBef>
                <a:spcPts val="520"/>
              </a:spcBef>
              <a:spcAft>
                <a:spcPts val="0"/>
              </a:spcAft>
              <a:buSzPts val="1950"/>
              <a:buChar char="●"/>
            </a:pPr>
            <a:r>
              <a:rPr lang="en-US" sz="2600"/>
              <a:t>Size reduction preserves an image’s aspect ratio (width to height).</a:t>
            </a:r>
            <a:endParaRPr/>
          </a:p>
          <a:p>
            <a:pPr indent="-342900" lvl="0" marL="342900" rtl="0" algn="l">
              <a:spcBef>
                <a:spcPts val="520"/>
              </a:spcBef>
              <a:spcAft>
                <a:spcPts val="0"/>
              </a:spcAft>
              <a:buSzPts val="1950"/>
              <a:buChar char="●"/>
            </a:pPr>
            <a:r>
              <a:rPr lang="en-US" sz="2600"/>
              <a:t>A simple way to shrink an image is to create a new image whose width and height are a fraction of the original.</a:t>
            </a:r>
            <a:endParaRPr/>
          </a:p>
          <a:p>
            <a:pPr indent="-342900" lvl="0" marL="342900" rtl="0" algn="l">
              <a:spcBef>
                <a:spcPts val="520"/>
              </a:spcBef>
              <a:spcAft>
                <a:spcPts val="0"/>
              </a:spcAft>
              <a:buSzPts val="1950"/>
              <a:buChar char="●"/>
            </a:pPr>
            <a:r>
              <a:rPr lang="en-US" sz="2600"/>
              <a:t>Reducing throws away some of the pixel information.</a:t>
            </a:r>
            <a:endParaRPr/>
          </a:p>
          <a:p>
            <a:pPr indent="-285750" lvl="1" marL="742950" rtl="0" algn="l">
              <a:spcBef>
                <a:spcPts val="480"/>
              </a:spcBef>
              <a:spcAft>
                <a:spcPts val="0"/>
              </a:spcAft>
              <a:buSzPts val="1800"/>
              <a:buFont typeface="Arial"/>
              <a:buChar char="–"/>
            </a:pPr>
            <a:r>
              <a:rPr lang="en-US"/>
              <a:t>The human eye cannot normally detect the loss.</a:t>
            </a:r>
            <a:endParaRPr/>
          </a:p>
        </p:txBody>
      </p:sp>
      <p:sp>
        <p:nvSpPr>
          <p:cNvPr id="458" name="Google Shape;458;p5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 name="Google Shape;126;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7" name="Google Shape;127;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8" name="Google Shape;128;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a:t>
            </a:r>
            <a:endParaRPr/>
          </a:p>
        </p:txBody>
      </p:sp>
      <p:sp>
        <p:nvSpPr>
          <p:cNvPr id="129" name="Google Shape;129;p17"/>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accessors</a:t>
            </a:r>
            <a:endParaRPr/>
          </a:p>
          <a:p>
            <a:pPr indent="-342900" lvl="0" marL="342900" rtl="0" algn="l">
              <a:spcBef>
                <a:spcPts val="560"/>
              </a:spcBef>
              <a:spcAft>
                <a:spcPts val="0"/>
              </a:spcAft>
              <a:buSzPts val="2100"/>
              <a:buChar char="●"/>
            </a:pPr>
            <a:r>
              <a:rPr lang="en-US"/>
              <a:t>application programming interface (API)</a:t>
            </a:r>
            <a:endParaRPr/>
          </a:p>
          <a:p>
            <a:pPr indent="-342900" lvl="0" marL="342900" rtl="0" algn="l">
              <a:spcBef>
                <a:spcPts val="560"/>
              </a:spcBef>
              <a:spcAft>
                <a:spcPts val="0"/>
              </a:spcAft>
              <a:buSzPts val="2100"/>
              <a:buChar char="●"/>
            </a:pPr>
            <a:r>
              <a:rPr lang="en-US"/>
              <a:t>aspect ratio</a:t>
            </a:r>
            <a:endParaRPr/>
          </a:p>
          <a:p>
            <a:pPr indent="-342900" lvl="0" marL="342900" rtl="0" algn="l">
              <a:spcBef>
                <a:spcPts val="560"/>
              </a:spcBef>
              <a:spcAft>
                <a:spcPts val="0"/>
              </a:spcAft>
              <a:buSzPts val="2100"/>
              <a:buChar char="●"/>
            </a:pPr>
            <a:r>
              <a:rPr lang="en-US"/>
              <a:t>default constructor</a:t>
            </a:r>
            <a:endParaRPr/>
          </a:p>
        </p:txBody>
      </p:sp>
      <p:sp>
        <p:nvSpPr>
          <p:cNvPr id="130" name="Google Shape;130;p17"/>
          <p:cNvSpPr txBox="1"/>
          <p:nvPr>
            <p:ph idx="2" type="body"/>
          </p:nvPr>
        </p:nvSpPr>
        <p:spPr>
          <a:xfrm>
            <a:off x="47244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edge detection</a:t>
            </a:r>
            <a:endParaRPr/>
          </a:p>
          <a:p>
            <a:pPr indent="-342900" lvl="0" marL="342900" rtl="0" algn="l">
              <a:spcBef>
                <a:spcPts val="560"/>
              </a:spcBef>
              <a:spcAft>
                <a:spcPts val="0"/>
              </a:spcAft>
              <a:buSzPts val="2100"/>
              <a:buChar char="●"/>
            </a:pPr>
            <a:r>
              <a:rPr lang="en-US"/>
              <a:t>enhanced </a:t>
            </a:r>
            <a:r>
              <a:rPr lang="en-US">
                <a:latin typeface="Courier New"/>
                <a:ea typeface="Courier New"/>
                <a:cs typeface="Courier New"/>
                <a:sym typeface="Courier New"/>
              </a:rPr>
              <a:t>for</a:t>
            </a:r>
            <a:r>
              <a:rPr lang="en-US"/>
              <a:t> loop</a:t>
            </a:r>
            <a:endParaRPr/>
          </a:p>
          <a:p>
            <a:pPr indent="-342900" lvl="0" marL="342900" rtl="0" algn="l">
              <a:spcBef>
                <a:spcPts val="560"/>
              </a:spcBef>
              <a:spcAft>
                <a:spcPts val="0"/>
              </a:spcAft>
              <a:buSzPts val="2100"/>
              <a:buChar char="●"/>
            </a:pPr>
            <a:r>
              <a:rPr lang="en-US"/>
              <a:t>mutators</a:t>
            </a:r>
            <a:endParaRPr/>
          </a:p>
          <a:p>
            <a:pPr indent="-342900" lvl="0" marL="342900" rtl="0" algn="l">
              <a:spcBef>
                <a:spcPts val="560"/>
              </a:spcBef>
              <a:spcAft>
                <a:spcPts val="0"/>
              </a:spcAft>
              <a:buSzPts val="2100"/>
              <a:buChar char="●"/>
            </a:pPr>
            <a:r>
              <a:rPr lang="en-US"/>
              <a:t>object instantiation</a:t>
            </a:r>
            <a:endParaRPr/>
          </a:p>
          <a:p>
            <a:pPr indent="-342900" lvl="0" marL="342900" rtl="0" algn="l">
              <a:spcBef>
                <a:spcPts val="560"/>
              </a:spcBef>
              <a:spcAft>
                <a:spcPts val="0"/>
              </a:spcAft>
              <a:buSzPts val="2100"/>
              <a:buChar char="●"/>
            </a:pPr>
            <a:r>
              <a:rPr lang="en-US"/>
              <a:t>object recognition</a:t>
            </a:r>
            <a:endParaRPr/>
          </a:p>
          <a:p>
            <a:pPr indent="-342900" lvl="0" marL="342900" rtl="0" algn="l">
              <a:spcBef>
                <a:spcPts val="560"/>
              </a:spcBef>
              <a:spcAft>
                <a:spcPts val="0"/>
              </a:spcAft>
              <a:buSzPts val="2100"/>
              <a:buChar char="●"/>
            </a:pPr>
            <a:r>
              <a:rPr lang="en-US"/>
              <a:t>row-major traversal</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4" name="Google Shape;464;p5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65" name="Google Shape;465;p5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66" name="Google Shape;466;p53"/>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Enlarging the Image Size:</a:t>
            </a:r>
            <a:endParaRPr/>
          </a:p>
          <a:p>
            <a:pPr indent="-342900" lvl="0" marL="342900" rtl="0" algn="l">
              <a:spcBef>
                <a:spcPts val="560"/>
              </a:spcBef>
              <a:spcAft>
                <a:spcPts val="0"/>
              </a:spcAft>
              <a:buSzPts val="2100"/>
              <a:buChar char="●"/>
            </a:pPr>
            <a:r>
              <a:rPr lang="en-US"/>
              <a:t>You have to add pixels to increase size.</a:t>
            </a:r>
            <a:endParaRPr/>
          </a:p>
          <a:p>
            <a:pPr indent="-285750" lvl="1" marL="742950" rtl="0" algn="l">
              <a:spcBef>
                <a:spcPts val="480"/>
              </a:spcBef>
              <a:spcAft>
                <a:spcPts val="0"/>
              </a:spcAft>
              <a:buSzPts val="1800"/>
              <a:buFont typeface="Arial"/>
              <a:buChar char="–"/>
            </a:pPr>
            <a:r>
              <a:rPr lang="en-US"/>
              <a:t>Approximate the color values that would be there if the image was taken at a higher resolution.</a:t>
            </a:r>
            <a:endParaRPr/>
          </a:p>
          <a:p>
            <a:pPr indent="-285750" lvl="1" marL="742950" rtl="0" algn="l">
              <a:spcBef>
                <a:spcPts val="480"/>
              </a:spcBef>
              <a:spcAft>
                <a:spcPts val="0"/>
              </a:spcAft>
              <a:buSzPts val="1800"/>
              <a:buFont typeface="Arial"/>
              <a:buChar char="–"/>
            </a:pPr>
            <a:r>
              <a:rPr lang="en-US"/>
              <a:t>Blending the new and old pixels is a complex process.</a:t>
            </a:r>
            <a:endParaRPr/>
          </a:p>
          <a:p>
            <a:pPr indent="-285750" lvl="1" marL="742950" rtl="0" algn="l">
              <a:spcBef>
                <a:spcPts val="480"/>
              </a:spcBef>
              <a:spcAft>
                <a:spcPts val="0"/>
              </a:spcAft>
              <a:buSzPts val="1800"/>
              <a:buFont typeface="Arial"/>
              <a:buChar char="–"/>
            </a:pPr>
            <a:r>
              <a:rPr lang="en-US"/>
              <a:t>The human eye can detect the loss in quality. </a:t>
            </a:r>
            <a:endParaRPr/>
          </a:p>
        </p:txBody>
      </p:sp>
      <p:sp>
        <p:nvSpPr>
          <p:cNvPr id="467" name="Google Shape;467;p5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3" name="Google Shape;473;p5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74" name="Google Shape;474;p5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Image-Processing Algorithms (continued)</a:t>
            </a:r>
            <a:endParaRPr/>
          </a:p>
        </p:txBody>
      </p:sp>
      <p:sp>
        <p:nvSpPr>
          <p:cNvPr id="475" name="Google Shape;475;p54"/>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Using the </a:t>
            </a:r>
            <a:r>
              <a:rPr b="1" lang="en-US">
                <a:latin typeface="Courier New"/>
                <a:ea typeface="Courier New"/>
                <a:cs typeface="Courier New"/>
                <a:sym typeface="Courier New"/>
              </a:rPr>
              <a:t>images</a:t>
            </a:r>
            <a:r>
              <a:rPr b="1" lang="en-US"/>
              <a:t> Package Without a Drawing Window:</a:t>
            </a:r>
            <a:endParaRPr/>
          </a:p>
          <a:p>
            <a:pPr indent="-342900" lvl="0" marL="342900" rtl="0" algn="l">
              <a:spcBef>
                <a:spcPts val="560"/>
              </a:spcBef>
              <a:spcAft>
                <a:spcPts val="0"/>
              </a:spcAft>
              <a:buSzPts val="2100"/>
              <a:buChar char="●"/>
            </a:pPr>
            <a:r>
              <a:rPr lang="en-US"/>
              <a:t>Programs do not have to display an image in a window.</a:t>
            </a:r>
            <a:endParaRPr/>
          </a:p>
          <a:p>
            <a:pPr indent="-285750" lvl="1" marL="742950" rtl="0" algn="l">
              <a:spcBef>
                <a:spcPts val="480"/>
              </a:spcBef>
              <a:spcAft>
                <a:spcPts val="0"/>
              </a:spcAft>
              <a:buSzPts val="1800"/>
              <a:buFont typeface="Arial"/>
              <a:buChar char="–"/>
            </a:pPr>
            <a:r>
              <a:rPr lang="en-US"/>
              <a:t>Can load, transform, and resave an image.</a:t>
            </a:r>
            <a:endParaRPr/>
          </a:p>
          <a:p>
            <a:pPr indent="-342900" lvl="0" marL="342900" rtl="0" algn="l">
              <a:spcBef>
                <a:spcPts val="560"/>
              </a:spcBef>
              <a:spcAft>
                <a:spcPts val="0"/>
              </a:spcAft>
              <a:buSzPts val="2100"/>
              <a:buChar char="●"/>
            </a:pPr>
            <a:r>
              <a:rPr lang="en-US"/>
              <a:t>Run from a terminal command prompt.</a:t>
            </a:r>
            <a:endParaRPr/>
          </a:p>
          <a:p>
            <a:pPr indent="-342900" lvl="0" marL="342900" rtl="0" algn="l">
              <a:spcBef>
                <a:spcPts val="560"/>
              </a:spcBef>
              <a:spcAft>
                <a:spcPts val="0"/>
              </a:spcAft>
              <a:buSzPts val="2100"/>
              <a:buChar char="●"/>
            </a:pPr>
            <a:r>
              <a:rPr lang="en-US"/>
              <a:t>The </a:t>
            </a:r>
            <a:r>
              <a:rPr lang="en-US">
                <a:latin typeface="Courier New"/>
                <a:ea typeface="Courier New"/>
                <a:cs typeface="Courier New"/>
                <a:sym typeface="Courier New"/>
              </a:rPr>
              <a:t>save</a:t>
            </a:r>
            <a:r>
              <a:rPr lang="en-US"/>
              <a:t> method overwrites the current file with the changes. </a:t>
            </a:r>
            <a:r>
              <a:rPr lang="en-US">
                <a:latin typeface="Courier New"/>
                <a:ea typeface="Courier New"/>
                <a:cs typeface="Courier New"/>
                <a:sym typeface="Courier New"/>
              </a:rPr>
              <a:t>saveAs</a:t>
            </a:r>
            <a:r>
              <a:rPr lang="en-US"/>
              <a:t> creates a new file.</a:t>
            </a:r>
            <a:endParaRPr/>
          </a:p>
        </p:txBody>
      </p:sp>
      <p:sp>
        <p:nvSpPr>
          <p:cNvPr id="476" name="Google Shape;476;p5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82" name="Google Shape;482;p5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83" name="Google Shape;483;p5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Sound Processing</a:t>
            </a:r>
            <a:endParaRPr/>
          </a:p>
        </p:txBody>
      </p:sp>
      <p:sp>
        <p:nvSpPr>
          <p:cNvPr id="484" name="Google Shape;484;p55"/>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Sounds are prepared for computer processing using an analog-to-digital converter.</a:t>
            </a:r>
            <a:endParaRPr/>
          </a:p>
          <a:p>
            <a:pPr indent="-285750" lvl="1" marL="742950" rtl="0" algn="l">
              <a:spcBef>
                <a:spcPts val="480"/>
              </a:spcBef>
              <a:spcAft>
                <a:spcPts val="0"/>
              </a:spcAft>
              <a:buSzPts val="1800"/>
              <a:buFont typeface="Arial"/>
              <a:buChar char="–"/>
            </a:pPr>
            <a:r>
              <a:rPr lang="en-US"/>
              <a:t>Samples a sound thousands of times per second.</a:t>
            </a:r>
            <a:endParaRPr/>
          </a:p>
          <a:p>
            <a:pPr indent="-285750" lvl="1" marL="742950" rtl="0" algn="l">
              <a:spcBef>
                <a:spcPts val="480"/>
              </a:spcBef>
              <a:spcAft>
                <a:spcPts val="0"/>
              </a:spcAft>
              <a:buSzPts val="1800"/>
              <a:buFont typeface="Arial"/>
              <a:buChar char="–"/>
            </a:pPr>
            <a:r>
              <a:rPr lang="en-US"/>
              <a:t>Each analog input is assigned an integer.</a:t>
            </a:r>
            <a:endParaRPr/>
          </a:p>
          <a:p>
            <a:pPr indent="-285750" lvl="1" marL="742950" rtl="0" algn="l">
              <a:spcBef>
                <a:spcPts val="480"/>
              </a:spcBef>
              <a:spcAft>
                <a:spcPts val="0"/>
              </a:spcAft>
              <a:buSzPts val="1800"/>
              <a:buFont typeface="Arial"/>
              <a:buChar char="–"/>
            </a:pPr>
            <a:r>
              <a:rPr lang="en-US"/>
              <a:t>The set of samples is called a sound clip.</a:t>
            </a:r>
            <a:endParaRPr/>
          </a:p>
          <a:p>
            <a:pPr indent="-285750" lvl="1" marL="742950" rtl="0" algn="l">
              <a:spcBef>
                <a:spcPts val="480"/>
              </a:spcBef>
              <a:spcAft>
                <a:spcPts val="0"/>
              </a:spcAft>
              <a:buSzPts val="1800"/>
              <a:buFont typeface="Arial"/>
              <a:buChar char="–"/>
            </a:pPr>
            <a:r>
              <a:rPr lang="en-US"/>
              <a:t>The greater the number of samples, the more precise the representation of the original sound.</a:t>
            </a:r>
            <a:endParaRPr/>
          </a:p>
        </p:txBody>
      </p:sp>
      <p:sp>
        <p:nvSpPr>
          <p:cNvPr id="485" name="Google Shape;485;p5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91" name="Google Shape;491;p5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92" name="Google Shape;492;p5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Sound Processing (continued)</a:t>
            </a:r>
            <a:endParaRPr/>
          </a:p>
        </p:txBody>
      </p:sp>
      <p:sp>
        <p:nvSpPr>
          <p:cNvPr id="493" name="Google Shape;493;p5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Digital sound and images are different:</a:t>
            </a:r>
            <a:endParaRPr/>
          </a:p>
          <a:p>
            <a:pPr indent="-285750" lvl="1" marL="742950" rtl="0" algn="l">
              <a:spcBef>
                <a:spcPts val="480"/>
              </a:spcBef>
              <a:spcAft>
                <a:spcPts val="0"/>
              </a:spcAft>
              <a:buSzPts val="1800"/>
              <a:buFont typeface="Arial"/>
              <a:buChar char="–"/>
            </a:pPr>
            <a:r>
              <a:rPr lang="en-US"/>
              <a:t>Sample values are arranged in a linear sequence, not a grid.</a:t>
            </a:r>
            <a:endParaRPr/>
          </a:p>
          <a:p>
            <a:pPr indent="-285750" lvl="1" marL="742950" rtl="0" algn="l">
              <a:spcBef>
                <a:spcPts val="480"/>
              </a:spcBef>
              <a:spcAft>
                <a:spcPts val="0"/>
              </a:spcAft>
              <a:buSzPts val="1800"/>
              <a:buFont typeface="Arial"/>
              <a:buChar char="–"/>
            </a:pPr>
            <a:r>
              <a:rPr lang="en-US"/>
              <a:t>Sound samples are atomic. Each records a sound’s volume at a given moment.</a:t>
            </a:r>
            <a:endParaRPr/>
          </a:p>
          <a:p>
            <a:pPr indent="-285750" lvl="1" marL="742950" rtl="0" algn="l">
              <a:spcBef>
                <a:spcPts val="480"/>
              </a:spcBef>
              <a:spcAft>
                <a:spcPts val="0"/>
              </a:spcAft>
              <a:buSzPts val="1800"/>
              <a:buFont typeface="Arial"/>
              <a:buChar char="–"/>
            </a:pPr>
            <a:r>
              <a:rPr lang="en-US"/>
              <a:t>A sequence of sound samples approximates the waveform of the analog sound information.</a:t>
            </a:r>
            <a:endParaRPr/>
          </a:p>
          <a:p>
            <a:pPr indent="-228600" lvl="2" marL="1143000" rtl="0" algn="l">
              <a:spcBef>
                <a:spcPts val="400"/>
              </a:spcBef>
              <a:spcAft>
                <a:spcPts val="0"/>
              </a:spcAft>
              <a:buSzPts val="1500"/>
              <a:buChar char="●"/>
            </a:pPr>
            <a:r>
              <a:rPr lang="en-US"/>
              <a:t>Positive values above horizontal axis, negative below.</a:t>
            </a:r>
            <a:endParaRPr/>
          </a:p>
        </p:txBody>
      </p:sp>
      <p:sp>
        <p:nvSpPr>
          <p:cNvPr id="494" name="Google Shape;494;p5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0" name="Google Shape;500;p5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01" name="Google Shape;501;p5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Sound Processing (continued)</a:t>
            </a:r>
            <a:endParaRPr/>
          </a:p>
        </p:txBody>
      </p:sp>
      <p:sp>
        <p:nvSpPr>
          <p:cNvPr id="502" name="Google Shape;502;p57"/>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Digital sounds’ simple format make their algorithms easier to design.</a:t>
            </a:r>
            <a:endParaRPr/>
          </a:p>
          <a:p>
            <a:pPr indent="-342900" lvl="0" marL="342900" rtl="0" algn="l">
              <a:spcBef>
                <a:spcPts val="560"/>
              </a:spcBef>
              <a:spcAft>
                <a:spcPts val="0"/>
              </a:spcAft>
              <a:buSzPts val="2100"/>
              <a:buChar char="●"/>
            </a:pPr>
            <a:r>
              <a:rPr lang="en-US"/>
              <a:t>Programs that compose or edit music:</a:t>
            </a:r>
            <a:endParaRPr/>
          </a:p>
          <a:p>
            <a:pPr indent="-285750" lvl="1" marL="742950" rtl="0" algn="l">
              <a:spcBef>
                <a:spcPts val="480"/>
              </a:spcBef>
              <a:spcAft>
                <a:spcPts val="0"/>
              </a:spcAft>
              <a:buSzPts val="1800"/>
              <a:buFont typeface="Arial"/>
              <a:buChar char="–"/>
            </a:pPr>
            <a:r>
              <a:rPr lang="en-US"/>
              <a:t>Increase or decrease the volume.</a:t>
            </a:r>
            <a:endParaRPr/>
          </a:p>
          <a:p>
            <a:pPr indent="-285750" lvl="1" marL="742950" rtl="0" algn="l">
              <a:spcBef>
                <a:spcPts val="480"/>
              </a:spcBef>
              <a:spcAft>
                <a:spcPts val="0"/>
              </a:spcAft>
              <a:buSzPts val="1800"/>
              <a:buFont typeface="Arial"/>
              <a:buChar char="–"/>
            </a:pPr>
            <a:r>
              <a:rPr lang="en-US"/>
              <a:t>Dampen hiss or remove static.</a:t>
            </a:r>
            <a:endParaRPr/>
          </a:p>
          <a:p>
            <a:pPr indent="-285750" lvl="1" marL="742950" rtl="0" algn="l">
              <a:spcBef>
                <a:spcPts val="480"/>
              </a:spcBef>
              <a:spcAft>
                <a:spcPts val="0"/>
              </a:spcAft>
              <a:buSzPts val="1800"/>
              <a:buFont typeface="Arial"/>
              <a:buChar char="–"/>
            </a:pPr>
            <a:r>
              <a:rPr lang="en-US"/>
              <a:t>Remove or insert segments of other sounds.</a:t>
            </a:r>
            <a:endParaRPr/>
          </a:p>
          <a:p>
            <a:pPr indent="-285750" lvl="1" marL="742950" rtl="0" algn="l">
              <a:spcBef>
                <a:spcPts val="480"/>
              </a:spcBef>
              <a:spcAft>
                <a:spcPts val="0"/>
              </a:spcAft>
              <a:buSzPts val="1800"/>
              <a:buFont typeface="Arial"/>
              <a:buChar char="–"/>
            </a:pPr>
            <a:r>
              <a:rPr lang="en-US"/>
              <a:t>Blend sounds, add echoes, or repeat (loop) a sound.</a:t>
            </a:r>
            <a:endParaRPr/>
          </a:p>
        </p:txBody>
      </p:sp>
      <p:sp>
        <p:nvSpPr>
          <p:cNvPr id="503" name="Google Shape;503;p5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9" name="Google Shape;509;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0" name="Google Shape;510;p5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Sound Processing (continued)</a:t>
            </a:r>
            <a:endParaRPr/>
          </a:p>
        </p:txBody>
      </p:sp>
      <p:sp>
        <p:nvSpPr>
          <p:cNvPr id="511" name="Google Shape;511;p58"/>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Basic Sound-Manipulation Operations:</a:t>
            </a:r>
            <a:endParaRPr/>
          </a:p>
          <a:p>
            <a:pPr indent="-342900" lvl="0" marL="342900" rtl="0" algn="l">
              <a:spcBef>
                <a:spcPts val="560"/>
              </a:spcBef>
              <a:spcAft>
                <a:spcPts val="0"/>
              </a:spcAft>
              <a:buSzPts val="2100"/>
              <a:buChar char="●"/>
            </a:pPr>
            <a:r>
              <a:rPr lang="en-US"/>
              <a:t>File formats: WAVE, AU, AIFF, MP3.</a:t>
            </a:r>
            <a:endParaRPr/>
          </a:p>
          <a:p>
            <a:pPr indent="-342900" lvl="0" marL="342900" rtl="0" algn="l">
              <a:spcBef>
                <a:spcPts val="560"/>
              </a:spcBef>
              <a:spcAft>
                <a:spcPts val="0"/>
              </a:spcAft>
              <a:buSzPts val="2100"/>
              <a:buChar char="●"/>
            </a:pPr>
            <a:r>
              <a:rPr lang="en-US"/>
              <a:t>Sampling rate: number of samples per second.</a:t>
            </a:r>
            <a:endParaRPr/>
          </a:p>
          <a:p>
            <a:pPr indent="-285750" lvl="1" marL="742950" rtl="0" algn="l">
              <a:spcBef>
                <a:spcPts val="480"/>
              </a:spcBef>
              <a:spcAft>
                <a:spcPts val="0"/>
              </a:spcAft>
              <a:buSzPts val="1800"/>
              <a:buFont typeface="Arial"/>
              <a:buChar char="–"/>
            </a:pPr>
            <a:r>
              <a:rPr lang="en-US"/>
              <a:t>A high rate leads to a better sound and larger file.</a:t>
            </a:r>
            <a:endParaRPr/>
          </a:p>
          <a:p>
            <a:pPr indent="-342900" lvl="0" marL="342900" rtl="0" algn="l">
              <a:spcBef>
                <a:spcPts val="560"/>
              </a:spcBef>
              <a:spcAft>
                <a:spcPts val="0"/>
              </a:spcAft>
              <a:buSzPts val="2100"/>
              <a:buChar char="●"/>
            </a:pPr>
            <a:r>
              <a:rPr lang="en-US"/>
              <a:t>Sample size: value in bits represent the range of possible integer sample values (amplitudes).</a:t>
            </a:r>
            <a:endParaRPr/>
          </a:p>
          <a:p>
            <a:pPr indent="-342900" lvl="0" marL="342900" rtl="0" algn="l">
              <a:spcBef>
                <a:spcPts val="560"/>
              </a:spcBef>
              <a:spcAft>
                <a:spcPts val="0"/>
              </a:spcAft>
              <a:buSzPts val="2100"/>
              <a:buChar char="●"/>
            </a:pPr>
            <a:r>
              <a:rPr lang="en-US"/>
              <a:t>Number of channels: stereo (two), mono (one).</a:t>
            </a:r>
            <a:endParaRPr/>
          </a:p>
          <a:p>
            <a:pPr indent="-285750" lvl="1" marL="742950" rtl="0" algn="l">
              <a:spcBef>
                <a:spcPts val="480"/>
              </a:spcBef>
              <a:spcAft>
                <a:spcPts val="0"/>
              </a:spcAft>
              <a:buSzPts val="1800"/>
              <a:buFont typeface="Arial"/>
              <a:buChar char="–"/>
            </a:pPr>
            <a:r>
              <a:rPr lang="en-US"/>
              <a:t>Modern DVDs supports six-channel sound.</a:t>
            </a:r>
            <a:endParaRPr/>
          </a:p>
        </p:txBody>
      </p:sp>
      <p:sp>
        <p:nvSpPr>
          <p:cNvPr id="512" name="Google Shape;512;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8" name="Google Shape;518;p5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9" name="Google Shape;519;p5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a:t>
            </a:r>
            <a:endParaRPr/>
          </a:p>
        </p:txBody>
      </p:sp>
      <p:sp>
        <p:nvSpPr>
          <p:cNvPr id="520" name="Google Shape;520;p5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Supports two interrelated capabilities:</a:t>
            </a:r>
            <a:endParaRPr/>
          </a:p>
          <a:p>
            <a:pPr indent="-285750" lvl="1" marL="742950" rtl="0" algn="l">
              <a:spcBef>
                <a:spcPts val="480"/>
              </a:spcBef>
              <a:spcAft>
                <a:spcPts val="0"/>
              </a:spcAft>
              <a:buSzPts val="1800"/>
              <a:buFont typeface="Arial"/>
              <a:buChar char="–"/>
            </a:pPr>
            <a:r>
              <a:rPr lang="en-US"/>
              <a:t>A GUI in which sound clips can be manipulated.</a:t>
            </a:r>
            <a:endParaRPr/>
          </a:p>
          <a:p>
            <a:pPr indent="-228600" lvl="2" marL="1143000" rtl="0" algn="l">
              <a:spcBef>
                <a:spcPts val="400"/>
              </a:spcBef>
              <a:spcAft>
                <a:spcPts val="0"/>
              </a:spcAft>
              <a:buSzPts val="1500"/>
              <a:buChar char="●"/>
            </a:pPr>
            <a:r>
              <a:rPr lang="en-US"/>
              <a:t>Record new clips, open clip files, save sound clips in files, and play a loaded clip.</a:t>
            </a:r>
            <a:endParaRPr/>
          </a:p>
          <a:p>
            <a:pPr indent="-285750" lvl="1" marL="742950" rtl="0" algn="l">
              <a:spcBef>
                <a:spcPts val="480"/>
              </a:spcBef>
              <a:spcAft>
                <a:spcPts val="0"/>
              </a:spcAft>
              <a:buSzPts val="1800"/>
              <a:buFont typeface="Arial"/>
              <a:buChar char="–"/>
            </a:pPr>
            <a:r>
              <a:rPr lang="en-US"/>
              <a:t>Methods for writing programs that manipulate sound clips and display the GUI.</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APSoundClip</a:t>
            </a:r>
            <a:r>
              <a:rPr lang="en-US"/>
              <a:t>: represents sound as a list of Sample objects.</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Sample</a:t>
            </a:r>
            <a:r>
              <a:rPr lang="en-US"/>
              <a:t>: A single 16-bit signed integer.</a:t>
            </a:r>
            <a:endParaRPr/>
          </a:p>
        </p:txBody>
      </p:sp>
      <p:sp>
        <p:nvSpPr>
          <p:cNvPr id="521" name="Google Shape;521;p5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7" name="Google Shape;527;p6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28" name="Google Shape;528;p6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29" name="Google Shape;529;p60"/>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Using the </a:t>
            </a:r>
            <a:r>
              <a:rPr b="1" lang="en-US">
                <a:latin typeface="Courier New"/>
                <a:ea typeface="Courier New"/>
                <a:cs typeface="Courier New"/>
                <a:sym typeface="Courier New"/>
              </a:rPr>
              <a:t>sounds</a:t>
            </a:r>
            <a:r>
              <a:rPr b="1" lang="en-US"/>
              <a:t> package:</a:t>
            </a:r>
            <a:endParaRPr/>
          </a:p>
          <a:p>
            <a:pPr indent="-342900" lvl="0" marL="342900" rtl="0" algn="l">
              <a:spcBef>
                <a:spcPts val="560"/>
              </a:spcBef>
              <a:spcAft>
                <a:spcPts val="0"/>
              </a:spcAft>
              <a:buSzPts val="2100"/>
              <a:buChar char="●"/>
            </a:pPr>
            <a:r>
              <a:rPr lang="en-US"/>
              <a:t>Example: import the </a:t>
            </a:r>
            <a:r>
              <a:rPr lang="en-US">
                <a:latin typeface="Courier New"/>
                <a:ea typeface="Courier New"/>
                <a:cs typeface="Courier New"/>
                <a:sym typeface="Courier New"/>
              </a:rPr>
              <a:t>APSoundClip</a:t>
            </a:r>
            <a:r>
              <a:rPr lang="en-US"/>
              <a:t> class, create a new, empty sound clip object with the variable </a:t>
            </a:r>
            <a:r>
              <a:rPr lang="en-US">
                <a:latin typeface="Courier New"/>
                <a:ea typeface="Courier New"/>
                <a:cs typeface="Courier New"/>
                <a:sym typeface="Courier New"/>
              </a:rPr>
              <a:t>clip</a:t>
            </a:r>
            <a:r>
              <a:rPr lang="en-US"/>
              <a:t>, and display the clip’s window with waveform and commands.</a:t>
            </a:r>
            <a:endParaRPr/>
          </a:p>
        </p:txBody>
      </p:sp>
      <p:sp>
        <p:nvSpPr>
          <p:cNvPr id="530" name="Google Shape;530;p6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531" name="Google Shape;531;p60"/>
          <p:cNvPicPr preferRelativeResize="0"/>
          <p:nvPr/>
        </p:nvPicPr>
        <p:blipFill rotWithShape="1">
          <a:blip r:embed="rId3">
            <a:alphaModFix/>
          </a:blip>
          <a:srcRect b="5547" l="0" r="0" t="0"/>
          <a:stretch/>
        </p:blipFill>
        <p:spPr>
          <a:xfrm>
            <a:off x="1752600" y="4572000"/>
            <a:ext cx="5410200" cy="1828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7" name="Google Shape;537;p6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38" name="Google Shape;538;p6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39" name="Google Shape;539;p6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 sound clip’s waveform after recording</a:t>
            </a:r>
            <a:endParaRPr/>
          </a:p>
          <a:p>
            <a:pPr indent="-209550" lvl="0" marL="342900" rtl="0" algn="l">
              <a:spcBef>
                <a:spcPts val="560"/>
              </a:spcBef>
              <a:spcAft>
                <a:spcPts val="0"/>
              </a:spcAft>
              <a:buSzPts val="2100"/>
              <a:buNone/>
            </a:pPr>
            <a:r>
              <a:t/>
            </a:r>
            <a:endParaRPr/>
          </a:p>
        </p:txBody>
      </p:sp>
      <p:sp>
        <p:nvSpPr>
          <p:cNvPr id="540" name="Google Shape;540;p6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descr="Fig05-09" id="541" name="Google Shape;541;p61"/>
          <p:cNvPicPr preferRelativeResize="0"/>
          <p:nvPr/>
        </p:nvPicPr>
        <p:blipFill rotWithShape="1">
          <a:blip r:embed="rId3">
            <a:alphaModFix/>
          </a:blip>
          <a:srcRect b="0" l="0" r="0" t="0"/>
          <a:stretch/>
        </p:blipFill>
        <p:spPr>
          <a:xfrm>
            <a:off x="1828800" y="3429000"/>
            <a:ext cx="5599113" cy="193198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7" name="Google Shape;547;p6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48" name="Google Shape;548;p6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49" name="Google Shape;549;p62"/>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Adjusting a Sound Clip’s Volume:</a:t>
            </a:r>
            <a:endParaRPr/>
          </a:p>
          <a:p>
            <a:pPr indent="-342900" lvl="0" marL="342900" rtl="0" algn="l">
              <a:spcBef>
                <a:spcPts val="560"/>
              </a:spcBef>
              <a:spcAft>
                <a:spcPts val="0"/>
              </a:spcAft>
              <a:buSzPts val="2100"/>
              <a:buChar char="●"/>
            </a:pPr>
            <a:r>
              <a:rPr lang="en-US"/>
              <a:t>Volume is reflected in the amplitude (height and depth) of its waveform at a given point.</a:t>
            </a:r>
            <a:endParaRPr/>
          </a:p>
          <a:p>
            <a:pPr indent="-342900" lvl="0" marL="342900" rtl="0" algn="l">
              <a:spcBef>
                <a:spcPts val="560"/>
              </a:spcBef>
              <a:spcAft>
                <a:spcPts val="0"/>
              </a:spcAft>
              <a:buSzPts val="2100"/>
              <a:buChar char="●"/>
            </a:pPr>
            <a:r>
              <a:rPr lang="en-US"/>
              <a:t>To increase or decrease volume, increase or decrease the size of the sample value.</a:t>
            </a:r>
            <a:endParaRPr/>
          </a:p>
          <a:p>
            <a:pPr indent="-285750" lvl="1" marL="742950" rtl="0" algn="l">
              <a:spcBef>
                <a:spcPts val="480"/>
              </a:spcBef>
              <a:spcAft>
                <a:spcPts val="0"/>
              </a:spcAft>
              <a:buSzPts val="1800"/>
              <a:buFont typeface="Arial"/>
              <a:buChar char="–"/>
            </a:pPr>
            <a:r>
              <a:rPr lang="en-US"/>
              <a:t>Algorithm resets the value of each sample by multiplying its old value by a given factor.</a:t>
            </a:r>
            <a:endParaRPr/>
          </a:p>
          <a:p>
            <a:pPr indent="-285750" lvl="1" marL="742950" rtl="0" algn="l">
              <a:spcBef>
                <a:spcPts val="480"/>
              </a:spcBef>
              <a:spcAft>
                <a:spcPts val="0"/>
              </a:spcAft>
              <a:buSzPts val="1800"/>
              <a:buFont typeface="Arial"/>
              <a:buChar char="–"/>
            </a:pPr>
            <a:r>
              <a:rPr lang="en-US"/>
              <a:t>Greater than 1, volume increases, and vice versa.</a:t>
            </a:r>
            <a:endParaRPr/>
          </a:p>
        </p:txBody>
      </p:sp>
      <p:sp>
        <p:nvSpPr>
          <p:cNvPr id="550" name="Google Shape;550;p6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6" name="Google Shape;136;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7" name="Google Shape;137;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8" name="Google Shape;138;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 (continued)</a:t>
            </a:r>
            <a:endParaRPr/>
          </a:p>
        </p:txBody>
      </p:sp>
      <p:sp>
        <p:nvSpPr>
          <p:cNvPr id="139" name="Google Shape;139;p18"/>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sampling rate</a:t>
            </a:r>
            <a:endParaRPr/>
          </a:p>
          <a:p>
            <a:pPr indent="-342900" lvl="0" marL="342900" rtl="0" algn="l">
              <a:spcBef>
                <a:spcPts val="560"/>
              </a:spcBef>
              <a:spcAft>
                <a:spcPts val="0"/>
              </a:spcAft>
              <a:buSzPts val="2100"/>
              <a:buChar char="●"/>
            </a:pPr>
            <a:r>
              <a:rPr lang="en-US"/>
              <a:t>screen coordinate system</a:t>
            </a:r>
            <a:endParaRPr/>
          </a:p>
          <a:p>
            <a:pPr indent="-342900" lvl="0" marL="342900" rtl="0" algn="l">
              <a:spcBef>
                <a:spcPts val="560"/>
              </a:spcBef>
              <a:spcAft>
                <a:spcPts val="0"/>
              </a:spcAft>
              <a:buSzPts val="2100"/>
              <a:buChar char="●"/>
            </a:pPr>
            <a:r>
              <a:rPr lang="en-US"/>
              <a:t>sound clip</a:t>
            </a:r>
            <a:endParaRPr/>
          </a:p>
          <a:p>
            <a:pPr indent="-342900" lvl="0" marL="342900" rtl="0" algn="l">
              <a:spcBef>
                <a:spcPts val="560"/>
              </a:spcBef>
              <a:spcAft>
                <a:spcPts val="0"/>
              </a:spcAft>
              <a:buSzPts val="2100"/>
              <a:buChar char="●"/>
            </a:pPr>
            <a:r>
              <a:rPr lang="en-US"/>
              <a:t>splicing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6" name="Google Shape;556;p6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57" name="Google Shape;557;p6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58" name="Google Shape;558;p63"/>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Adjusting a Sound Clip’s Volume (cont):</a:t>
            </a:r>
            <a:endParaRPr/>
          </a:p>
          <a:p>
            <a:pPr indent="-342900" lvl="0" marL="342900" rtl="0" algn="l">
              <a:spcBef>
                <a:spcPts val="560"/>
              </a:spcBef>
              <a:spcAft>
                <a:spcPts val="0"/>
              </a:spcAft>
              <a:buSzPts val="2100"/>
              <a:buChar char="●"/>
            </a:pPr>
            <a:r>
              <a:rPr lang="en-US"/>
              <a:t>Must address the possibility that samples fall out of the legitimate range.</a:t>
            </a:r>
            <a:endParaRPr/>
          </a:p>
          <a:p>
            <a:pPr indent="-285750" lvl="1" marL="742950" rtl="0" algn="l">
              <a:spcBef>
                <a:spcPts val="480"/>
              </a:spcBef>
              <a:spcAft>
                <a:spcPts val="0"/>
              </a:spcAft>
              <a:buSzPts val="1800"/>
              <a:buFont typeface="Arial"/>
              <a:buChar char="–"/>
            </a:pPr>
            <a:r>
              <a:rPr lang="en-US"/>
              <a:t>Use the maximum of the product and the minimum possible sample if the sample is negative.</a:t>
            </a:r>
            <a:endParaRPr/>
          </a:p>
          <a:p>
            <a:pPr indent="-285750" lvl="1" marL="742950" rtl="0" algn="l">
              <a:spcBef>
                <a:spcPts val="480"/>
              </a:spcBef>
              <a:spcAft>
                <a:spcPts val="0"/>
              </a:spcAft>
              <a:buSzPts val="1800"/>
              <a:buFont typeface="Arial"/>
              <a:buChar char="–"/>
            </a:pPr>
            <a:r>
              <a:rPr lang="en-US"/>
              <a:t>Use the minimum of the product and the maximum possible sample if the sample is not negative.</a:t>
            </a:r>
            <a:endParaRPr/>
          </a:p>
        </p:txBody>
      </p:sp>
      <p:sp>
        <p:nvSpPr>
          <p:cNvPr id="559" name="Google Shape;559;p6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5" name="Google Shape;565;p6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66" name="Google Shape;566;p6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67" name="Google Shape;567;p64"/>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Splicing Sound Clips:</a:t>
            </a:r>
            <a:endParaRPr/>
          </a:p>
          <a:p>
            <a:pPr indent="-342900" lvl="0" marL="342900" rtl="0" algn="l">
              <a:spcBef>
                <a:spcPts val="560"/>
              </a:spcBef>
              <a:spcAft>
                <a:spcPts val="0"/>
              </a:spcAft>
              <a:buSzPts val="2100"/>
              <a:buChar char="●"/>
            </a:pPr>
            <a:r>
              <a:rPr lang="en-US"/>
              <a:t>Spicing places one clip after another to form a new sound.</a:t>
            </a:r>
            <a:endParaRPr/>
          </a:p>
          <a:p>
            <a:pPr indent="-342900" lvl="0" marL="342900" rtl="0" algn="l">
              <a:spcBef>
                <a:spcPts val="560"/>
              </a:spcBef>
              <a:spcAft>
                <a:spcPts val="0"/>
              </a:spcAft>
              <a:buSzPts val="2100"/>
              <a:buChar char="●"/>
            </a:pPr>
            <a:r>
              <a:rPr lang="en-US"/>
              <a:t>New clip represents the concatenation of two other clips, similar to concatenating strings.</a:t>
            </a:r>
            <a:endParaRPr/>
          </a:p>
          <a:p>
            <a:pPr indent="-342900" lvl="0" marL="342900" rtl="0" algn="l">
              <a:spcBef>
                <a:spcPts val="560"/>
              </a:spcBef>
              <a:spcAft>
                <a:spcPts val="0"/>
              </a:spcAft>
              <a:buSzPts val="2100"/>
              <a:buChar char="●"/>
            </a:pPr>
            <a:r>
              <a:rPr lang="en-US"/>
              <a:t>A loop visits each sample in a clip and copies its value to the appropriate sample and position in the new sound clip.</a:t>
            </a:r>
            <a:endParaRPr/>
          </a:p>
        </p:txBody>
      </p:sp>
      <p:sp>
        <p:nvSpPr>
          <p:cNvPr id="568" name="Google Shape;568;p6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4" name="Google Shape;574;p6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75" name="Google Shape;575;p6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76" name="Google Shape;576;p65"/>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Composing Sound Clips:</a:t>
            </a:r>
            <a:endParaRPr/>
          </a:p>
          <a:p>
            <a:pPr indent="-342900" lvl="0" marL="342900" rtl="0" algn="l">
              <a:spcBef>
                <a:spcPts val="560"/>
              </a:spcBef>
              <a:spcAft>
                <a:spcPts val="0"/>
              </a:spcAft>
              <a:buSzPts val="2100"/>
              <a:buChar char="●"/>
            </a:pPr>
            <a:r>
              <a:rPr lang="en-US"/>
              <a:t>Blending two sound clips to form a new sound clip so that they play simultaneously. </a:t>
            </a:r>
            <a:endParaRPr/>
          </a:p>
          <a:p>
            <a:pPr indent="-342900" lvl="0" marL="342900" rtl="0" algn="l">
              <a:spcBef>
                <a:spcPts val="560"/>
              </a:spcBef>
              <a:spcAft>
                <a:spcPts val="0"/>
              </a:spcAft>
              <a:buSzPts val="2100"/>
              <a:buChar char="●"/>
            </a:pPr>
            <a:r>
              <a:rPr lang="en-US"/>
              <a:t>Must account for unequal length for clips.</a:t>
            </a:r>
            <a:endParaRPr/>
          </a:p>
        </p:txBody>
      </p:sp>
      <p:sp>
        <p:nvSpPr>
          <p:cNvPr id="577" name="Google Shape;577;p6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83" name="Google Shape;583;p6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84" name="Google Shape;584;p6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sounds </a:t>
            </a:r>
            <a:r>
              <a:rPr lang="en-US"/>
              <a:t>Package (continued)</a:t>
            </a:r>
            <a:endParaRPr/>
          </a:p>
        </p:txBody>
      </p:sp>
      <p:sp>
        <p:nvSpPr>
          <p:cNvPr id="585" name="Google Shape;585;p66"/>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Echoing Sound Clips:</a:t>
            </a:r>
            <a:endParaRPr/>
          </a:p>
          <a:p>
            <a:pPr indent="-342900" lvl="0" marL="342900" rtl="0" algn="l">
              <a:spcBef>
                <a:spcPts val="560"/>
              </a:spcBef>
              <a:spcAft>
                <a:spcPts val="0"/>
              </a:spcAft>
              <a:buSzPts val="2100"/>
              <a:buChar char="●"/>
            </a:pPr>
            <a:r>
              <a:rPr lang="en-US"/>
              <a:t>An effect where an earlier part of a clip is heard concurrently with the sound at the present.</a:t>
            </a:r>
            <a:endParaRPr/>
          </a:p>
          <a:p>
            <a:pPr indent="-342900" lvl="0" marL="342900" rtl="0" algn="l">
              <a:spcBef>
                <a:spcPts val="560"/>
              </a:spcBef>
              <a:spcAft>
                <a:spcPts val="0"/>
              </a:spcAft>
              <a:buSzPts val="2100"/>
              <a:buChar char="●"/>
            </a:pPr>
            <a:r>
              <a:rPr lang="en-US"/>
              <a:t>Algorithm retrieves samples that occur earlier in the clip and blend with sounds that occur later. </a:t>
            </a:r>
            <a:endParaRPr/>
          </a:p>
          <a:p>
            <a:pPr indent="-285750" lvl="1" marL="742950" rtl="0" algn="l">
              <a:spcBef>
                <a:spcPts val="480"/>
              </a:spcBef>
              <a:spcAft>
                <a:spcPts val="0"/>
              </a:spcAft>
              <a:buSzPts val="1800"/>
              <a:buFont typeface="Arial"/>
              <a:buChar char="–"/>
            </a:pPr>
            <a:r>
              <a:rPr lang="en-US"/>
              <a:t>An obvious echo has delay between sample pairs.</a:t>
            </a:r>
            <a:endParaRPr/>
          </a:p>
          <a:p>
            <a:pPr indent="-285750" lvl="1" marL="742950" rtl="0" algn="l">
              <a:spcBef>
                <a:spcPts val="480"/>
              </a:spcBef>
              <a:spcAft>
                <a:spcPts val="0"/>
              </a:spcAft>
              <a:buSzPts val="1800"/>
              <a:buFont typeface="Arial"/>
              <a:buChar char="–"/>
            </a:pPr>
            <a:r>
              <a:rPr lang="en-US"/>
              <a:t>The inputs are a sound clip and an integer delay.</a:t>
            </a:r>
            <a:endParaRPr/>
          </a:p>
          <a:p>
            <a:pPr indent="-285750" lvl="1" marL="742950" rtl="0" algn="l">
              <a:spcBef>
                <a:spcPts val="480"/>
              </a:spcBef>
              <a:spcAft>
                <a:spcPts val="0"/>
              </a:spcAft>
              <a:buSzPts val="1800"/>
              <a:buFont typeface="Arial"/>
              <a:buChar char="–"/>
            </a:pPr>
            <a:r>
              <a:rPr lang="en-US"/>
              <a:t>The resulting sample is a new clip.</a:t>
            </a:r>
            <a:endParaRPr/>
          </a:p>
        </p:txBody>
      </p:sp>
      <p:sp>
        <p:nvSpPr>
          <p:cNvPr id="586" name="Google Shape;586;p6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92" name="Google Shape;592;p6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93" name="Google Shape;593;p6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a:t>
            </a:r>
            <a:endParaRPr/>
          </a:p>
        </p:txBody>
      </p:sp>
      <p:sp>
        <p:nvSpPr>
          <p:cNvPr id="594" name="Google Shape;594;p67"/>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Font typeface="Noto Sans Symbols"/>
              <a:buNone/>
            </a:pPr>
            <a:r>
              <a:rPr lang="en-US"/>
              <a:t>In this chapter, you learned:</a:t>
            </a:r>
            <a:endParaRPr/>
          </a:p>
          <a:p>
            <a:pPr indent="-342900" lvl="0" marL="342900" rtl="0" algn="l">
              <a:spcBef>
                <a:spcPts val="560"/>
              </a:spcBef>
              <a:spcAft>
                <a:spcPts val="0"/>
              </a:spcAft>
              <a:buSzPts val="2100"/>
              <a:buChar char="●"/>
            </a:pPr>
            <a:r>
              <a:rPr lang="en-US"/>
              <a:t>Object-based programming uses classes, objects, and methods to solve problems.</a:t>
            </a:r>
            <a:endParaRPr/>
          </a:p>
          <a:p>
            <a:pPr indent="-342900" lvl="0" marL="342900" rtl="0" algn="l">
              <a:spcBef>
                <a:spcPts val="560"/>
              </a:spcBef>
              <a:spcAft>
                <a:spcPts val="0"/>
              </a:spcAft>
              <a:buSzPts val="2100"/>
              <a:buChar char="●"/>
            </a:pPr>
            <a:r>
              <a:rPr lang="en-US"/>
              <a:t>A class specifies a set of attributes and methods for the objects of that class.</a:t>
            </a:r>
            <a:endParaRPr/>
          </a:p>
          <a:p>
            <a:pPr indent="-342900" lvl="0" marL="342900" rtl="0" algn="l">
              <a:spcBef>
                <a:spcPts val="560"/>
              </a:spcBef>
              <a:spcAft>
                <a:spcPts val="0"/>
              </a:spcAft>
              <a:buSzPts val="2100"/>
              <a:buChar char="●"/>
            </a:pPr>
            <a:r>
              <a:rPr lang="en-US"/>
              <a:t>A new object is obtained by instantiating its class. An object’s attributes receive their initial values during instantiation.</a:t>
            </a:r>
            <a:endParaRPr/>
          </a:p>
        </p:txBody>
      </p:sp>
      <p:sp>
        <p:nvSpPr>
          <p:cNvPr id="595" name="Google Shape;595;p6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1" name="Google Shape;601;p6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02" name="Google Shape;602;p6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03" name="Google Shape;603;p6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04" name="Google Shape;604;p68"/>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behavior of an object depends on its current contents and on the methods that manipulate this state.</a:t>
            </a:r>
            <a:endParaRPr/>
          </a:p>
          <a:p>
            <a:pPr indent="-342900" lvl="0" marL="342900" rtl="0" algn="l">
              <a:spcBef>
                <a:spcPts val="560"/>
              </a:spcBef>
              <a:spcAft>
                <a:spcPts val="0"/>
              </a:spcAft>
              <a:buSzPts val="2100"/>
              <a:buChar char="●"/>
            </a:pPr>
            <a:r>
              <a:rPr lang="en-US"/>
              <a:t>The set of a class’s methods is called its interface. The interface is what a programmer needs to know to use objects of a class. The information in an interface usually includes the method headers and documentation about arguments, return values, and changes of state.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10" name="Google Shape;610;p6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11" name="Google Shape;611;p6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12" name="Google Shape;612;p6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13" name="Google Shape;613;p6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 class usually includes a </a:t>
            </a:r>
            <a:r>
              <a:rPr lang="en-US">
                <a:latin typeface="Courier New"/>
                <a:ea typeface="Courier New"/>
                <a:cs typeface="Courier New"/>
                <a:sym typeface="Courier New"/>
              </a:rPr>
              <a:t>toString</a:t>
            </a:r>
            <a:r>
              <a:rPr lang="en-US"/>
              <a:t> method that returns a string representation of an object of the class. This string might include information about the object’s current contents. Java’s </a:t>
            </a:r>
            <a:r>
              <a:rPr lang="en-US">
                <a:latin typeface="Courier New"/>
                <a:ea typeface="Courier New"/>
                <a:cs typeface="Courier New"/>
                <a:sym typeface="Courier New"/>
              </a:rPr>
              <a:t>print</a:t>
            </a:r>
            <a:r>
              <a:rPr lang="en-US"/>
              <a:t> and </a:t>
            </a:r>
            <a:r>
              <a:rPr lang="en-US">
                <a:latin typeface="Courier New"/>
                <a:ea typeface="Courier New"/>
                <a:cs typeface="Courier New"/>
                <a:sym typeface="Courier New"/>
              </a:rPr>
              <a:t>println</a:t>
            </a:r>
            <a:r>
              <a:rPr lang="en-US"/>
              <a:t> methods automatically call this method when they receive an object as a parameter.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19" name="Google Shape;619;p7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20" name="Google Shape;620;p7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21" name="Google Shape;621;p7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22" name="Google Shape;622;p70"/>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Digital images are captured by sampling analog information from a light source, using a device such as a digital camera or a flatbed scanner. Each sampled color value is mapped to a discrete color value among those supported by the given color system.</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28" name="Google Shape;628;p7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29" name="Google Shape;629;p7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30" name="Google Shape;630;p7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31" name="Google Shape;631;p7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During the display of an image file, each color value is mapped onto a pixel in a two dimensional grid. The positions in this grid correspond to the screen coordinate system, in which the upper-left corner is at (0, 0) and the lower-right corner is at (</a:t>
            </a:r>
            <a:r>
              <a:rPr i="1" lang="en-US"/>
              <a:t>width – 1, height – 1).</a:t>
            </a:r>
            <a:endParaRPr/>
          </a:p>
          <a:p>
            <a:pPr indent="-342900" lvl="0" marL="342900" rtl="0" algn="l">
              <a:spcBef>
                <a:spcPts val="560"/>
              </a:spcBef>
              <a:spcAft>
                <a:spcPts val="0"/>
              </a:spcAft>
              <a:buSzPts val="2100"/>
              <a:buChar char="●"/>
            </a:pPr>
            <a:r>
              <a:rPr lang="en-US"/>
              <a:t>An enhanced for loop structure is used to visit each pixel in an image.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7" name="Google Shape;637;p7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38" name="Google Shape;638;p7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39" name="Google Shape;639;p7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40" name="Google Shape;640;p7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 nested loop structure is used to visit each position in a two-dimensional grid. In a row-major traversal, the outer loop of this structure moves down the rows using the y-coordinate, and the inner loop moves across the columns using the x-coordinate. Each column in a row is visited before moving to the next row. A column-major traversal reverses these settings.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5" name="Google Shape;145;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6" name="Google Shape;146;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147" name="Google Shape;147;p1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Objects give programmers access to complex behavior.</a:t>
            </a:r>
            <a:endParaRPr/>
          </a:p>
          <a:p>
            <a:pPr indent="-342900" lvl="0" marL="342900" rtl="0" algn="l">
              <a:spcBef>
                <a:spcPts val="560"/>
              </a:spcBef>
              <a:spcAft>
                <a:spcPts val="0"/>
              </a:spcAft>
              <a:buSzPts val="2100"/>
              <a:buChar char="●"/>
            </a:pPr>
            <a:r>
              <a:rPr lang="en-US"/>
              <a:t>Objects can manipulate digitally encoded images and sounds.</a:t>
            </a:r>
            <a:endParaRPr/>
          </a:p>
          <a:p>
            <a:pPr indent="-342900" lvl="0" marL="342900" rtl="0" algn="l">
              <a:spcBef>
                <a:spcPts val="560"/>
              </a:spcBef>
              <a:spcAft>
                <a:spcPts val="0"/>
              </a:spcAft>
              <a:buSzPts val="2100"/>
              <a:buChar char="●"/>
            </a:pPr>
            <a:r>
              <a:rPr lang="en-US"/>
              <a:t>Until 20 years ago, computers mostly processed numbers and text. </a:t>
            </a:r>
            <a:endParaRPr/>
          </a:p>
          <a:p>
            <a:pPr indent="-342900" lvl="0" marL="342900" rtl="0" algn="l">
              <a:spcBef>
                <a:spcPts val="560"/>
              </a:spcBef>
              <a:spcAft>
                <a:spcPts val="0"/>
              </a:spcAft>
              <a:buSzPts val="2100"/>
              <a:buChar char="●"/>
            </a:pPr>
            <a:r>
              <a:rPr lang="en-US"/>
              <a:t>Now, computers are multimedia platforms, including digital music players and cameras.</a:t>
            </a:r>
            <a:endParaRPr/>
          </a:p>
        </p:txBody>
      </p:sp>
      <p:sp>
        <p:nvSpPr>
          <p:cNvPr id="148" name="Google Shape;148;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6" name="Google Shape;646;p7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47" name="Google Shape;647;p7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48" name="Google Shape;648;p7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49" name="Google Shape;649;p73"/>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Image-manipulation algorithms either transform pixels at given positions or create a new image using the pixel information of a source image. Examples of the former type of operation are conversion to black and white and conversion to gray scale. Blurring, edge detection, and altering the image size are examples of the second type of operation.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5" name="Google Shape;655;p7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56" name="Google Shape;656;p7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57" name="Google Shape;657;p7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58" name="Google Shape;658;p74"/>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Digital sound clips are captured by sampling analog information from a sound source, using a device such as a microphone. Each sampled sound value is mapped to a discrete sound value among those supported by the given sound system.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64" name="Google Shape;664;p7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65" name="Google Shape;665;p7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66" name="Google Shape;666;p7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67" name="Google Shape;667;p75"/>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Sound-manipulation algorithms either transform samples at given positions or create a new sound clip using the sample information of a source clip. An example of the former type of operation is adjusting the volume. Echoing and composing sound clips size are examples of the second type of operation.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4" name="Google Shape;154;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5" name="Google Shape;155;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Image Processing</a:t>
            </a:r>
            <a:endParaRPr/>
          </a:p>
        </p:txBody>
      </p:sp>
      <p:sp>
        <p:nvSpPr>
          <p:cNvPr id="156" name="Google Shape;156;p20"/>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Digital image processing includes:</a:t>
            </a:r>
            <a:endParaRPr/>
          </a:p>
          <a:p>
            <a:pPr indent="-285750" lvl="1" marL="742950" rtl="0" algn="l">
              <a:spcBef>
                <a:spcPts val="480"/>
              </a:spcBef>
              <a:spcAft>
                <a:spcPts val="0"/>
              </a:spcAft>
              <a:buSzPts val="1800"/>
              <a:buFont typeface="Arial"/>
              <a:buChar char="–"/>
            </a:pPr>
            <a:r>
              <a:rPr lang="en-US"/>
              <a:t>Capturing images with scanners and cameras.</a:t>
            </a:r>
            <a:endParaRPr/>
          </a:p>
          <a:p>
            <a:pPr indent="-285750" lvl="1" marL="742950" rtl="0" algn="l">
              <a:spcBef>
                <a:spcPts val="480"/>
              </a:spcBef>
              <a:spcAft>
                <a:spcPts val="0"/>
              </a:spcAft>
              <a:buSzPts val="1800"/>
              <a:buFont typeface="Arial"/>
              <a:buChar char="–"/>
            </a:pPr>
            <a:r>
              <a:rPr lang="en-US"/>
              <a:t>Representation and storage or images in efficient file formats.</a:t>
            </a:r>
            <a:endParaRPr/>
          </a:p>
          <a:p>
            <a:pPr indent="-285750" lvl="1" marL="742950" rtl="0" algn="l">
              <a:spcBef>
                <a:spcPts val="480"/>
              </a:spcBef>
              <a:spcAft>
                <a:spcPts val="0"/>
              </a:spcAft>
              <a:buSzPts val="1800"/>
              <a:buFont typeface="Arial"/>
              <a:buChar char="–"/>
            </a:pPr>
            <a:r>
              <a:rPr lang="en-US"/>
              <a:t>Construction of algorithms used in image-manipulation programs.</a:t>
            </a:r>
            <a:endParaRPr/>
          </a:p>
          <a:p>
            <a:pPr indent="-228600" lvl="2" marL="1143000" rtl="0" algn="l">
              <a:spcBef>
                <a:spcPts val="400"/>
              </a:spcBef>
              <a:spcAft>
                <a:spcPts val="0"/>
              </a:spcAft>
              <a:buSzPts val="1500"/>
              <a:buChar char="●"/>
            </a:pPr>
            <a:r>
              <a:rPr lang="en-US"/>
              <a:t>Adobe Photoshop</a:t>
            </a:r>
            <a:endParaRPr/>
          </a:p>
        </p:txBody>
      </p:sp>
      <p:sp>
        <p:nvSpPr>
          <p:cNvPr id="157" name="Google Shape;157;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3" name="Google Shape;163;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4" name="Google Shape;164;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Image Processing (continued)</a:t>
            </a:r>
            <a:endParaRPr/>
          </a:p>
        </p:txBody>
      </p:sp>
      <p:sp>
        <p:nvSpPr>
          <p:cNvPr id="165" name="Google Shape;165;p2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Essential Properties of Images:</a:t>
            </a:r>
            <a:endParaRPr/>
          </a:p>
          <a:p>
            <a:pPr indent="-342900" lvl="0" marL="342900" rtl="0" algn="l">
              <a:spcBef>
                <a:spcPts val="560"/>
              </a:spcBef>
              <a:spcAft>
                <a:spcPts val="0"/>
              </a:spcAft>
              <a:buSzPts val="2100"/>
              <a:buChar char="●"/>
            </a:pPr>
            <a:r>
              <a:rPr lang="en-US"/>
              <a:t>When an image is loaded in a program, the bits map into a rectangle of colored dots (pixels).</a:t>
            </a:r>
            <a:endParaRPr/>
          </a:p>
          <a:p>
            <a:pPr indent="-342900" lvl="0" marL="342900" rtl="0" algn="l">
              <a:spcBef>
                <a:spcPts val="560"/>
              </a:spcBef>
              <a:spcAft>
                <a:spcPts val="0"/>
              </a:spcAft>
              <a:buSzPts val="2100"/>
              <a:buChar char="●"/>
            </a:pPr>
            <a:r>
              <a:rPr lang="en-US"/>
              <a:t>The coordinates of the grid range from:</a:t>
            </a:r>
            <a:endParaRPr/>
          </a:p>
          <a:p>
            <a:pPr indent="-285750" lvl="1" marL="742950" rtl="0" algn="l">
              <a:spcBef>
                <a:spcPts val="480"/>
              </a:spcBef>
              <a:spcAft>
                <a:spcPts val="0"/>
              </a:spcAft>
              <a:buSzPts val="1800"/>
              <a:buFont typeface="Arial"/>
              <a:buChar char="–"/>
            </a:pPr>
            <a:r>
              <a:rPr lang="en-US"/>
              <a:t>(0,0) at the upper right corner to (Width -1, Height -1) at the lower-right corner.</a:t>
            </a:r>
            <a:endParaRPr/>
          </a:p>
          <a:p>
            <a:pPr indent="-285750" lvl="1" marL="742950" rtl="0" algn="l">
              <a:spcBef>
                <a:spcPts val="480"/>
              </a:spcBef>
              <a:spcAft>
                <a:spcPts val="0"/>
              </a:spcAft>
              <a:buSzPts val="1800"/>
              <a:buFont typeface="Arial"/>
              <a:buChar char="–"/>
            </a:pPr>
            <a:r>
              <a:rPr lang="en-US"/>
              <a:t>Width and height are the dimensions in pixels.</a:t>
            </a:r>
            <a:endParaRPr/>
          </a:p>
          <a:p>
            <a:pPr indent="-285750" lvl="1" marL="742950" rtl="0" algn="l">
              <a:spcBef>
                <a:spcPts val="480"/>
              </a:spcBef>
              <a:spcAft>
                <a:spcPts val="0"/>
              </a:spcAft>
              <a:buSzPts val="1800"/>
              <a:buFont typeface="Arial"/>
              <a:buChar char="–"/>
            </a:pPr>
            <a:r>
              <a:rPr lang="en-US"/>
              <a:t>X-coordinates increase positively to the right, y-coordinates increase positively to the bottom. </a:t>
            </a:r>
            <a:endParaRPr/>
          </a:p>
        </p:txBody>
      </p:sp>
      <p:sp>
        <p:nvSpPr>
          <p:cNvPr id="166" name="Google Shape;166;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2" name="Google Shape;172;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3" name="Google Shape;173;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to Digital Image Processing (continued)</a:t>
            </a:r>
            <a:endParaRPr/>
          </a:p>
        </p:txBody>
      </p:sp>
      <p:sp>
        <p:nvSpPr>
          <p:cNvPr id="174" name="Google Shape;174;p22"/>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Essential Properties of Images (cont):</a:t>
            </a:r>
            <a:endParaRPr/>
          </a:p>
          <a:p>
            <a:pPr indent="-342900" lvl="0" marL="342900" rtl="0" algn="l">
              <a:spcBef>
                <a:spcPts val="560"/>
              </a:spcBef>
              <a:spcAft>
                <a:spcPts val="0"/>
              </a:spcAft>
              <a:buSzPts val="2100"/>
              <a:buChar char="●"/>
            </a:pPr>
            <a:r>
              <a:rPr lang="en-US"/>
              <a:t>An image consists of a width, height, and a set of pixels.</a:t>
            </a:r>
            <a:endParaRPr/>
          </a:p>
          <a:p>
            <a:pPr indent="-342900" lvl="0" marL="342900" rtl="0" algn="l">
              <a:spcBef>
                <a:spcPts val="560"/>
              </a:spcBef>
              <a:spcAft>
                <a:spcPts val="0"/>
              </a:spcAft>
              <a:buSzPts val="2100"/>
              <a:buChar char="●"/>
            </a:pPr>
            <a:r>
              <a:rPr lang="en-US"/>
              <a:t>Each pixel is accessible by its (x,y) coordinates.</a:t>
            </a:r>
            <a:endParaRPr/>
          </a:p>
          <a:p>
            <a:pPr indent="-342900" lvl="0" marL="342900" rtl="0" algn="l">
              <a:spcBef>
                <a:spcPts val="560"/>
              </a:spcBef>
              <a:spcAft>
                <a:spcPts val="0"/>
              </a:spcAft>
              <a:buSzPts val="2100"/>
              <a:buChar char="●"/>
            </a:pPr>
            <a:r>
              <a:rPr lang="en-US"/>
              <a:t>A pixel contains integer values that represent color in terms if red, green, and blue (RGB).</a:t>
            </a:r>
            <a:endParaRPr/>
          </a:p>
        </p:txBody>
      </p:sp>
      <p:sp>
        <p:nvSpPr>
          <p:cNvPr id="175" name="Google Shape;175;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