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6" name="Google Shape;26;p2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9" name="Google Shape;29;p2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20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3" name="Google Shape;33;p2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2822575" y="377825"/>
            <a:ext cx="37242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1" name="Google Shape;91;p13"/>
          <p:cNvSpPr txBox="1"/>
          <p:nvPr/>
        </p:nvSpPr>
        <p:spPr>
          <a:xfrm rot="5400000">
            <a:off x="5159690" y="2559365"/>
            <a:ext cx="5073019" cy="1729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995363" y="528637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65" name="Google Shape;65;p9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6" name="Google Shape;66;p9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9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9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" name="Google Shape;69;p9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9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" name="Google Shape;71;p9"/>
          <p:cNvSpPr txBox="1"/>
          <p:nvPr/>
        </p:nvSpPr>
        <p:spPr>
          <a:xfrm rot="-5400000">
            <a:off x="-1090612" y="4364037"/>
            <a:ext cx="26670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6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1676400" y="6230938"/>
            <a:ext cx="7164388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CLB: MS Office 2007 Companion</a:t>
            </a:r>
            <a:endParaRPr/>
          </a:p>
        </p:txBody>
      </p:sp>
      <p:sp>
        <p:nvSpPr>
          <p:cNvPr id="73" name="Google Shape;73;p9"/>
          <p:cNvSpPr txBox="1"/>
          <p:nvPr/>
        </p:nvSpPr>
        <p:spPr>
          <a:xfrm>
            <a:off x="914400" y="6400800"/>
            <a:ext cx="3886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Campbell</a:t>
            </a:r>
            <a:endParaRPr/>
          </a:p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" name="Google Shape;12;p1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/>
        </p:nvSpPr>
        <p:spPr>
          <a:xfrm rot="-5400000">
            <a:off x="-936625" y="4137025"/>
            <a:ext cx="266700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6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8382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4724400" y="6324600"/>
            <a:ext cx="426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Fundamentals of Java 4E</a:t>
            </a:r>
            <a:endParaRPr/>
          </a:p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30175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5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Chapter 6</a:t>
            </a:r>
            <a:br>
              <a:rPr lang="en-US" sz="3200"/>
            </a:br>
            <a:r>
              <a:rPr lang="en-US" sz="3200"/>
              <a:t>Introduction to Defining Classes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4673600" y="2927350"/>
            <a:ext cx="42418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Fundamentals of Java: AP Computer Science Essentials, 4th Edition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09600" y="6248400"/>
            <a:ext cx="2667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858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Internal Structure of Classes and Objects (continued)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Three Characteristics of an Object (cont):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Of the variables, there can be none, one, or several.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When there are none, the garbage collector purges the object from memory.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Clients, Servers, and Interfaces: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Clients send messages.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Only need to know the server’s interface.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Information hiding hides the server’s data requirements and list of supported methods from clients.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None/>
            </a:pPr>
            <a:r>
              <a:t/>
            </a:r>
            <a:endParaRPr sz="2200"/>
          </a:p>
        </p:txBody>
      </p:sp>
      <p:sp>
        <p:nvSpPr>
          <p:cNvPr id="187" name="Google Shape;187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Using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-US"/>
              <a:t> Objects: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First, declare variables, then assign values to variables before using them.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Mutators</a:t>
            </a:r>
            <a:r>
              <a:rPr lang="en-US"/>
              <a:t>: messages that change an object’s state.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Accessors</a:t>
            </a:r>
            <a:r>
              <a:rPr lang="en-US"/>
              <a:t>: messages that access the object’s state. Used to see if a mutator works correctly.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 (continued)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Implicit use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/>
              <a:t> when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object is sent to a terminal window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06-01"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3505200"/>
            <a:ext cx="43529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 (continued)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Objects, Assignment, and Aliasing: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object can be assigned two variables.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At any time, it is possible to break the connection to a variable and the object it references by assigning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/>
              <a:t> value to the variable.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 (continued)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838200" y="2362200"/>
            <a:ext cx="2590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How variables are affected by assignment statements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bl06-02" id="223" name="Google Shape;2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2362200"/>
            <a:ext cx="45529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 (continued)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838200" y="2362200"/>
            <a:ext cx="8153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Primitive Types, Reference Types, and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/>
              <a:t> Value: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 Java, all types fall into two categories: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Primitive: 1 box that contains a value of primitive type.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/>
              <a:t>, and longer and shorter versions of these.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Reference: a box that contains a pointer to an object.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/>
              <a:t>, and all classes.</a:t>
            </a:r>
            <a:endParaRPr/>
          </a:p>
          <a:p>
            <a:pPr indent="-133350" lvl="2" marL="11430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 (continued)</a:t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Primitive Types, Reference Types, and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/>
              <a:t> Value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difference between primitive and reference variables</a:t>
            </a: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06-02" id="242" name="Google Shape;2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886200"/>
            <a:ext cx="47148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 (continued)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838200" y="2362200"/>
            <a:ext cx="4648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Primitive Types, Reference Types, and the </a:t>
            </a: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2600"/>
              <a:t> Value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Can assign reference variables the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en-US" sz="2600"/>
              <a:t>value.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If it pointed to an object, and no other variable points to the object, the object’s memory goes to garbage collection.</a:t>
            </a:r>
            <a:endParaRPr/>
          </a:p>
        </p:txBody>
      </p:sp>
      <p:sp>
        <p:nvSpPr>
          <p:cNvPr id="251" name="Google Shape;251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06-03" id="252" name="Google Shape;2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3276600"/>
            <a:ext cx="3162300" cy="21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5562600" y="5334000"/>
            <a:ext cx="31242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before and after it has been assigned the value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 (continued)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838200" y="2362200"/>
            <a:ext cx="8153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Primitive Types, Reference Types, and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/>
              <a:t> Value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Null pointer exception</a:t>
            </a:r>
            <a:r>
              <a:rPr lang="en-US"/>
              <a:t>: when a program attempts to run a method with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/>
              <a:t> object.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72000"/>
            <a:ext cx="7953375" cy="119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 (continued)</a:t>
            </a:r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The Structure of a Class Template: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All classes have a similar structure consisting of 4 parts: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class’s name and some modifying phrases.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 description of the instance variables.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One or more constructor method that indicates how to initialize a new object.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One or more methods that specify how an object responds to messages.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38200" y="2362200"/>
            <a:ext cx="8077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Design and implement a simple class from user requirements.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Organize a program in terms of a view class and a model class.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 visibility modifiers to make methods visible to clients and restrict access to data within a class.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 (continued)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The Structure of a Class Template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Class definitions: usually begin with the keyword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Class names: user-defined symbols that adhere to rules for naming variables and methods.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Java organizes classes in a hierarchy.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Base: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2200"/>
              <a:t>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Superclasses and subclasses.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Each class, except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2200"/>
              <a:t>, can have one parent and any number of children.</a:t>
            </a:r>
            <a:endParaRPr/>
          </a:p>
        </p:txBody>
      </p:sp>
      <p:sp>
        <p:nvSpPr>
          <p:cNvPr id="279" name="Google Shape;279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 (continued)</a:t>
            </a:r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The Structure of a Class Template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Inheritance: a new class inherits the characteristics of its superclass.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Extends the superclass by modifying and adding.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Instance variables are nearly always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Visibility modifiers: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Determine whether clients can see them.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 (continued)</a:t>
            </a:r>
            <a:endParaRPr/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The Structure of a Class Template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When an object receives a message, it activates the corresponding method, which manipulates the object’s data as represented by the instance variables.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Constructors: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Purpose of a constructor is the initialize the instance variables of a newly instantiated object.</a:t>
            </a:r>
            <a:endParaRPr/>
          </a:p>
        </p:txBody>
      </p:sp>
      <p:sp>
        <p:nvSpPr>
          <p:cNvPr id="297" name="Google Shape;297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 (continued)</a:t>
            </a:r>
            <a:endParaRPr/>
          </a:p>
        </p:txBody>
      </p:sp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Constructors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Constructors are only ever activated when the keyword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600"/>
              <a:t> is used.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 class template can have more than one constructor, as long as each has a unique parameter list.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All constructors must have the same name as the class.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Default constructors have empty parameter lists.</a:t>
            </a:r>
            <a:endParaRPr/>
          </a:p>
        </p:txBody>
      </p:sp>
      <p:sp>
        <p:nvSpPr>
          <p:cNvPr id="306" name="Google Shape;306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 (continued)</a:t>
            </a:r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Constructors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class is easier to use when it has a variety of constructors.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Chaining Constructors: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Used when a class has several constructors.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Simplifies code by calling one constructor from another: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This(&lt;parameters&gt;);</a:t>
            </a:r>
            <a:endParaRPr/>
          </a:p>
        </p:txBody>
      </p:sp>
      <p:sp>
        <p:nvSpPr>
          <p:cNvPr id="315" name="Google Shape;315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Editing, Compiling, and Testing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</a:t>
            </a:r>
            <a:endParaRPr/>
          </a:p>
        </p:txBody>
      </p:sp>
      <p:sp>
        <p:nvSpPr>
          <p:cNvPr id="323" name="Google Shape;323;p39"/>
          <p:cNvSpPr txBox="1"/>
          <p:nvPr>
            <p:ph idx="1" type="body"/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use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class, save it in a file called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Student.java</a:t>
            </a:r>
            <a:r>
              <a:rPr lang="en-US"/>
              <a:t> and compile it.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Once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 class </a:t>
            </a:r>
            <a:r>
              <a:rPr lang="en-US"/>
              <a:t>is compiled, applications can declare and manipulate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objects if one of the following is true: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code for the application and class are in the same directory.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class is part of a package.</a:t>
            </a:r>
            <a:endParaRPr/>
          </a:p>
        </p:txBody>
      </p:sp>
      <p:sp>
        <p:nvSpPr>
          <p:cNvPr id="324" name="Google Shape;324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Editing, Compiling, and Testing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 (continued)</a:t>
            </a:r>
            <a:endParaRPr/>
          </a:p>
        </p:txBody>
      </p:sp>
      <p:sp>
        <p:nvSpPr>
          <p:cNvPr id="332" name="Google Shape;332;p40"/>
          <p:cNvSpPr txBox="1"/>
          <p:nvPr>
            <p:ph idx="1" type="body"/>
          </p:nvPr>
        </p:nvSpPr>
        <p:spPr>
          <a:xfrm>
            <a:off x="7620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Output from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TestStudent</a:t>
            </a:r>
            <a:r>
              <a:rPr lang="en-US"/>
              <a:t> program</a:t>
            </a:r>
            <a:endParaRPr/>
          </a:p>
        </p:txBody>
      </p:sp>
      <p:sp>
        <p:nvSpPr>
          <p:cNvPr id="333" name="Google Shape;333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06-05" id="334" name="Google Shape;33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3124200"/>
            <a:ext cx="3733800" cy="2570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Editing, Compiling, and Testing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/>
              <a:t> Class (continued)</a:t>
            </a:r>
            <a:endParaRPr/>
          </a:p>
        </p:txBody>
      </p:sp>
      <p:sp>
        <p:nvSpPr>
          <p:cNvPr id="342" name="Google Shape;342;p41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Finding the Location of Run-Time Errors: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messages list the line and help trace the errors in order to fix them.</a:t>
            </a:r>
            <a:endParaRPr/>
          </a:p>
        </p:txBody>
      </p:sp>
      <p:sp>
        <p:nvSpPr>
          <p:cNvPr id="343" name="Google Shape;343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2819400" y="55626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by zero run-time error message</a:t>
            </a:r>
            <a:endParaRPr/>
          </a:p>
        </p:txBody>
      </p:sp>
      <p:pic>
        <p:nvPicPr>
          <p:cNvPr descr="Fig06-06" id="345" name="Google Shape;3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962400"/>
            <a:ext cx="5791200" cy="162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Structure and Behavior of Methods</a:t>
            </a:r>
            <a:endParaRPr/>
          </a:p>
        </p:txBody>
      </p:sp>
      <p:sp>
        <p:nvSpPr>
          <p:cNvPr id="353" name="Google Shape;353;p42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method is a description of a task that is performed in response to a message.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The Structure of a Method Definition: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 the visibility modifiers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 to determine if the method is available to clients of the defining class.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54" name="Google Shape;354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886200"/>
            <a:ext cx="74231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Structure and Behavior of Methods (continued)</a:t>
            </a:r>
            <a:endParaRPr/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The Structure of a Method Definition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return type should be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600"/>
              <a:t> when the method returns no value.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Method names have the same syntax as other Java identifiers.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Parentheses are required whether or not parameters are present.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A parameter list, consists of one or more pairs of type names and parameter names, separated by commas. </a:t>
            </a:r>
            <a:endParaRPr/>
          </a:p>
        </p:txBody>
      </p:sp>
      <p:sp>
        <p:nvSpPr>
          <p:cNvPr id="364" name="Google Shape;364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 (continued)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838200" y="2362200"/>
            <a:ext cx="8077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appropriate mutator methods, accessor methods, and constructors for a class.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Understand how parameters transmit data to methods.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 instance variables, local variables, and parameters appropriately.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Organize a complex task in terms of helper methods.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Structure and Behavior of Methods (continued)</a:t>
            </a:r>
            <a:endParaRPr/>
          </a:p>
        </p:txBody>
      </p:sp>
      <p:sp>
        <p:nvSpPr>
          <p:cNvPr id="372" name="Google Shape;372;p44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The Structure of a Method Definition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Stub: a method whose implementing code is omitted.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Stubs are used to set up incomplete but running programs during program development.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600"/>
              <a:t> Statements: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If a method has a return type, its implementing code must have at least one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600"/>
              <a:t> statement that returns a value of that type.</a:t>
            </a:r>
            <a:endParaRPr/>
          </a:p>
        </p:txBody>
      </p:sp>
      <p:sp>
        <p:nvSpPr>
          <p:cNvPr id="373" name="Google Shape;373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Structure and Behavior of Methods (continued)</a:t>
            </a:r>
            <a:endParaRPr/>
          </a:p>
        </p:txBody>
      </p:sp>
      <p:sp>
        <p:nvSpPr>
          <p:cNvPr id="381" name="Google Shape;381;p45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Formal and Actual Parameters: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Formal parameters are listed in a method’s definition.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Actual parameters, or arguments, are values passed to a method when it is invoked.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When a method has multiple parameters, the caller must provide the right number and types of values.</a:t>
            </a:r>
            <a:endParaRPr/>
          </a:p>
        </p:txBody>
      </p:sp>
      <p:sp>
        <p:nvSpPr>
          <p:cNvPr id="382" name="Google Shape;382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Structure and Behavior of Methods (continued)</a:t>
            </a:r>
            <a:endParaRPr/>
          </a:p>
        </p:txBody>
      </p:sp>
      <p:sp>
        <p:nvSpPr>
          <p:cNvPr id="390" name="Google Shape;390;p46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Parameters and Instance Variables: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purpose of a parameter is to pass information to a method.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purpose of an instance variable is to maintain information in an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Local Variables: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Used to provide temporary working storage for data in a method.</a:t>
            </a:r>
            <a:endParaRPr/>
          </a:p>
        </p:txBody>
      </p:sp>
      <p:sp>
        <p:nvSpPr>
          <p:cNvPr id="391" name="Google Shape;391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4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Structure and Behavior of Methods (continued)</a:t>
            </a:r>
            <a:endParaRPr/>
          </a:p>
        </p:txBody>
      </p:sp>
      <p:sp>
        <p:nvSpPr>
          <p:cNvPr id="399" name="Google Shape;399;p47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Helper Methods: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Breaks a complex task performed by a method into subtasks.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Usually private, because only the methods in the class need to use them.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00" name="Google Shape;400;p4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4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Scope and Lifetime of Variables </a:t>
            </a:r>
            <a:endParaRPr/>
          </a:p>
        </p:txBody>
      </p:sp>
      <p:sp>
        <p:nvSpPr>
          <p:cNvPr id="408" name="Google Shape;408;p48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Scope of Variables: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scope of a variable is that region of the program within which the variable can validly appear in lines of code.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local variable is restricted to the body of the method that declares it.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private instance variable’s scope is the methods in its defining class.</a:t>
            </a:r>
            <a:endParaRPr/>
          </a:p>
        </p:txBody>
      </p:sp>
      <p:sp>
        <p:nvSpPr>
          <p:cNvPr id="409" name="Google Shape;409;p4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Scope and Lifetime of Variables (continued)</a:t>
            </a:r>
            <a:endParaRPr/>
          </a:p>
        </p:txBody>
      </p:sp>
      <p:sp>
        <p:nvSpPr>
          <p:cNvPr id="415" name="Google Shape;415;p49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Scope of Variables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Variables and their scope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16" name="Google Shape;416;p4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bl06-03" id="417" name="Google Shape;41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505200"/>
            <a:ext cx="7848600" cy="191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p5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Scope and Lifetime of Variables (continued)</a:t>
            </a:r>
            <a:endParaRPr/>
          </a:p>
        </p:txBody>
      </p:sp>
      <p:sp>
        <p:nvSpPr>
          <p:cNvPr id="425" name="Google Shape;425;p50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Block Scope: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Variables declared within (nested) any compound statement enclosed in braces.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Lifetime of Variables: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period during which it can be used.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Local variables and formal parameters exist during a single execution of a method.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Instance variables last for the lifetime of the object.</a:t>
            </a:r>
            <a:endParaRPr/>
          </a:p>
        </p:txBody>
      </p:sp>
      <p:sp>
        <p:nvSpPr>
          <p:cNvPr id="426" name="Google Shape;426;p5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p5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Scope and Lifetime of Variables (continued)</a:t>
            </a:r>
            <a:endParaRPr/>
          </a:p>
        </p:txBody>
      </p:sp>
      <p:sp>
        <p:nvSpPr>
          <p:cNvPr id="434" name="Google Shape;434;p51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Duplicating Variable Names: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same name can be used for different methods because the scope of a formal parameter or local variable is restricted to a single method.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local variable with the same name as an instance variable is said to shadow it.</a:t>
            </a:r>
            <a:endParaRPr/>
          </a:p>
        </p:txBody>
      </p:sp>
      <p:sp>
        <p:nvSpPr>
          <p:cNvPr id="435" name="Google Shape;435;p5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1" name="Google Shape;441;p5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Scope and Lifetime of Variables (continued)</a:t>
            </a:r>
            <a:endParaRPr/>
          </a:p>
        </p:txBody>
      </p:sp>
      <p:sp>
        <p:nvSpPr>
          <p:cNvPr id="443" name="Google Shape;443;p52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When to Use Instance Variables, Parameters, and Local Variables: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Instance variable: to store information within an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Parameter: to transmit information to a method.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Local variable: temporary working storage within a method.</a:t>
            </a:r>
            <a:endParaRPr/>
          </a:p>
        </p:txBody>
      </p:sp>
      <p:sp>
        <p:nvSpPr>
          <p:cNvPr id="444" name="Google Shape;444;p5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5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Scope and Lifetime of Variables (continued)</a:t>
            </a:r>
            <a:endParaRPr/>
          </a:p>
        </p:txBody>
      </p:sp>
      <p:sp>
        <p:nvSpPr>
          <p:cNvPr id="452" name="Google Shape;452;p53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When to Use Instance Variables, Parameters, and Local Variables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Common mistakes: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Instance variable used for temporary working storage.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Local variable used to remember information as an object.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Method accesses data by directly referencing an instance variable instead of using a parameter.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accessor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actual parameter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behavior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constructor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encapsulation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formal parameter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helper method</a:t>
            </a:r>
            <a:endParaRPr/>
          </a:p>
        </p:txBody>
      </p:sp>
      <p:sp>
        <p:nvSpPr>
          <p:cNvPr id="135" name="Google Shape;135;p18"/>
          <p:cNvSpPr txBox="1"/>
          <p:nvPr>
            <p:ph idx="2" type="body"/>
          </p:nvPr>
        </p:nvSpPr>
        <p:spPr>
          <a:xfrm>
            <a:off x="47244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identity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Instantiation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lifetime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mutator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scope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state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visibility modifier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5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Scope and Lifetime of Variables (continued)</a:t>
            </a:r>
            <a:endParaRPr/>
          </a:p>
        </p:txBody>
      </p:sp>
      <p:sp>
        <p:nvSpPr>
          <p:cNvPr id="461" name="Google Shape;461;p54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When to Use Instance Variables, Parameters, and Local Variables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Reasons to prefer the use of parameters: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If several methods share a pool of variables and one method misuses a variable, the other methods are affected.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It is easier to understand methods and their relationships when defined by parameters and return values.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Methods that are passed parameters can be reused in different situations.</a:t>
            </a:r>
            <a:endParaRPr/>
          </a:p>
        </p:txBody>
      </p:sp>
      <p:sp>
        <p:nvSpPr>
          <p:cNvPr id="462" name="Google Shape;462;p5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5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5"/>
          <p:cNvSpPr/>
          <p:nvPr>
            <p:ph type="title"/>
          </p:nvPr>
        </p:nvSpPr>
        <p:spPr>
          <a:xfrm>
            <a:off x="762000" y="762000"/>
            <a:ext cx="8229600" cy="12192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Graphics and GUIs: Images, a </a:t>
            </a: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3400"/>
              <a:t> Class, and Mouse Events</a:t>
            </a:r>
            <a:endParaRPr/>
          </a:p>
        </p:txBody>
      </p:sp>
      <p:sp>
        <p:nvSpPr>
          <p:cNvPr id="470" name="Google Shape;470;p55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Loading Images from Files and Displaying Them: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Some image file formats: JPEG, GIF, or PNG.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Once an image is available, a Java application can load it into RAM for use.</a:t>
            </a:r>
            <a:endParaRPr/>
          </a:p>
          <a:p>
            <a:pPr indent="-285750" lvl="1" marL="742950" rtl="0" algn="l">
              <a:spcBef>
                <a:spcPts val="460"/>
              </a:spcBef>
              <a:spcAft>
                <a:spcPts val="0"/>
              </a:spcAft>
              <a:buSzPts val="1725"/>
              <a:buFont typeface="Courier New"/>
              <a:buChar char="–"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ImageIcon image = new ImageIcon(filename);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Creates 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ImageIcon</a:t>
            </a:r>
            <a:r>
              <a:rPr lang="en-US"/>
              <a:t> object with a bitmap for the data in the image. </a:t>
            </a:r>
            <a:endParaRPr/>
          </a:p>
        </p:txBody>
      </p:sp>
      <p:sp>
        <p:nvSpPr>
          <p:cNvPr id="471" name="Google Shape;471;p5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p5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6"/>
          <p:cNvSpPr/>
          <p:nvPr>
            <p:ph type="title"/>
          </p:nvPr>
        </p:nvSpPr>
        <p:spPr>
          <a:xfrm>
            <a:off x="762000" y="762000"/>
            <a:ext cx="8229600" cy="12192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Graphics and GUIs: Images, a </a:t>
            </a: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3400"/>
              <a:t> Class, and Mouse Events (continued)</a:t>
            </a:r>
            <a:endParaRPr/>
          </a:p>
        </p:txBody>
      </p:sp>
      <p:sp>
        <p:nvSpPr>
          <p:cNvPr id="479" name="Google Shape;479;p56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Loading Images from Files and Displaying Them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Example: program has a main application class that loads an image of a cat and passes the image to a new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ColorPanel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ColorPanel</a:t>
            </a:r>
            <a:r>
              <a:rPr lang="en-US" sz="2400"/>
              <a:t> receives the image icon at instantiation and saves a reference in an instance variable.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ColorPanel</a:t>
            </a:r>
            <a:r>
              <a:rPr lang="en-US" sz="2400"/>
              <a:t> maintains another object, an image, as part of its state.</a:t>
            </a:r>
            <a:endParaRPr/>
          </a:p>
        </p:txBody>
      </p:sp>
      <p:sp>
        <p:nvSpPr>
          <p:cNvPr id="480" name="Google Shape;480;p5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6" name="Google Shape;486;p5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7"/>
          <p:cNvSpPr/>
          <p:nvPr>
            <p:ph type="title"/>
          </p:nvPr>
        </p:nvSpPr>
        <p:spPr>
          <a:xfrm>
            <a:off x="762000" y="762000"/>
            <a:ext cx="8229600" cy="12192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Graphics and GUIs: Images, a </a:t>
            </a: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3400"/>
              <a:t> Class, and Mouse Events (continued)</a:t>
            </a:r>
            <a:endParaRPr/>
          </a:p>
        </p:txBody>
      </p:sp>
      <p:sp>
        <p:nvSpPr>
          <p:cNvPr id="488" name="Google Shape;488;p57"/>
          <p:cNvSpPr txBox="1"/>
          <p:nvPr>
            <p:ph idx="1" type="body"/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Geometric Shapes: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It is useful to implement each shape as a distinct object with its own methods: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Allows users to manipulate attributes (color, size, etc.).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Allows more specific and complex shapes.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If a shape knows its own attributes, it just needs a graphic context in order to display.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Easy for programs that use multiple shapes and designs.</a:t>
            </a:r>
            <a:endParaRPr/>
          </a:p>
        </p:txBody>
      </p:sp>
      <p:sp>
        <p:nvSpPr>
          <p:cNvPr id="489" name="Google Shape;489;p5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5" name="Google Shape;495;p5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8"/>
          <p:cNvSpPr/>
          <p:nvPr>
            <p:ph type="title"/>
          </p:nvPr>
        </p:nvSpPr>
        <p:spPr>
          <a:xfrm>
            <a:off x="762000" y="762000"/>
            <a:ext cx="8229600" cy="12192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Graphics and GUIs: Images, a </a:t>
            </a: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3400"/>
              <a:t> Class, and Mouse Events (continued)</a:t>
            </a:r>
            <a:endParaRPr/>
          </a:p>
        </p:txBody>
      </p:sp>
      <p:sp>
        <p:nvSpPr>
          <p:cNvPr id="497" name="Google Shape;497;p58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Defining a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-US"/>
              <a:t> Class: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Circles have a color, center point, and radius.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Users can ask a circle to draw or fill itself, or if a circle contains a given point (x,y).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Implementation of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-US"/>
              <a:t> Class: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constructor receives the color, center point, and radius and assigns these values to instance variables.</a:t>
            </a:r>
            <a:endParaRPr/>
          </a:p>
        </p:txBody>
      </p:sp>
      <p:sp>
        <p:nvSpPr>
          <p:cNvPr id="498" name="Google Shape;498;p5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4" name="Google Shape;504;p5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9"/>
          <p:cNvSpPr/>
          <p:nvPr>
            <p:ph type="title"/>
          </p:nvPr>
        </p:nvSpPr>
        <p:spPr>
          <a:xfrm>
            <a:off x="762000" y="762000"/>
            <a:ext cx="8229600" cy="12192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Graphics and GUIs: Images, a </a:t>
            </a: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3400"/>
              <a:t> Class, and Mouse Events (continued)</a:t>
            </a:r>
            <a:endParaRPr/>
          </a:p>
        </p:txBody>
      </p:sp>
      <p:sp>
        <p:nvSpPr>
          <p:cNvPr id="506" name="Google Shape;506;p59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Using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-US"/>
              <a:t> Class: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Displaying two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/>
              <a:t> objects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507" name="Google Shape;507;p5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06-10" id="508" name="Google Shape;50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581400"/>
            <a:ext cx="3971925" cy="264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4" name="Google Shape;514;p6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60"/>
          <p:cNvSpPr/>
          <p:nvPr>
            <p:ph type="title"/>
          </p:nvPr>
        </p:nvSpPr>
        <p:spPr>
          <a:xfrm>
            <a:off x="762000" y="762000"/>
            <a:ext cx="8229600" cy="12192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Graphics and GUIs: Images, a </a:t>
            </a: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3400"/>
              <a:t> Class, and Mouse Events (continued)</a:t>
            </a:r>
            <a:endParaRPr/>
          </a:p>
        </p:txBody>
      </p:sp>
      <p:sp>
        <p:nvSpPr>
          <p:cNvPr id="516" name="Google Shape;516;p60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The Method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repaint</a:t>
            </a:r>
            <a:r>
              <a:rPr b="1" lang="en-US"/>
              <a:t>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Used to refresh a GUI component, such as a panel.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Example: move a shape to a new coordinate in response to a mouse click.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Responses to Mouse Events: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Button presses and releases, mouse movement, dragging, and mouse entry/exit.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517" name="Google Shape;517;p6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p6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1"/>
          <p:cNvSpPr/>
          <p:nvPr>
            <p:ph type="title"/>
          </p:nvPr>
        </p:nvSpPr>
        <p:spPr>
          <a:xfrm>
            <a:off x="762000" y="762000"/>
            <a:ext cx="8229600" cy="12192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Graphics and GUIs: Images, a </a:t>
            </a: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3400"/>
              <a:t> Class, and Mouse Events (continued)</a:t>
            </a:r>
            <a:endParaRPr/>
          </a:p>
        </p:txBody>
      </p:sp>
      <p:sp>
        <p:nvSpPr>
          <p:cNvPr id="525" name="Google Shape;525;p61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Responses to Mouse Events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Listener objects: attached to a panel, and used to detect and respond to mouse events.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If a listener has a method whose parameter matches the type of mouse event, the JVM runs the method and passes the event object to it as a parameter.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event object contains the mouse’s panel coordinates.</a:t>
            </a:r>
            <a:endParaRPr/>
          </a:p>
        </p:txBody>
      </p:sp>
      <p:sp>
        <p:nvSpPr>
          <p:cNvPr id="526" name="Google Shape;526;p6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2" name="Google Shape;532;p6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62"/>
          <p:cNvSpPr/>
          <p:nvPr>
            <p:ph type="title"/>
          </p:nvPr>
        </p:nvSpPr>
        <p:spPr>
          <a:xfrm>
            <a:off x="762000" y="762000"/>
            <a:ext cx="8229600" cy="12192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Graphics and GUIs: Images, a </a:t>
            </a: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3400"/>
              <a:t> Class, and Mouse Events (continued)</a:t>
            </a:r>
            <a:endParaRPr/>
          </a:p>
        </p:txBody>
      </p:sp>
      <p:sp>
        <p:nvSpPr>
          <p:cNvPr id="534" name="Google Shape;534;p62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Dragging Circles: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Example: the user selects a circle by pressing the mouse, and moves it by dragging.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Uses three types of events and responses: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Mouse press</a:t>
            </a:r>
            <a:r>
              <a:rPr lang="en-US"/>
              <a:t>: saves the coordinates of the mouse.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Mouse release</a:t>
            </a:r>
            <a:r>
              <a:rPr lang="en-US"/>
              <a:t>: deselects the shape and sets the saved reference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Mouse drag</a:t>
            </a:r>
            <a:r>
              <a:rPr lang="en-US"/>
              <a:t>: computes the x and y distances between the current and saved mouse coordinates.</a:t>
            </a:r>
            <a:endParaRPr/>
          </a:p>
        </p:txBody>
      </p:sp>
      <p:sp>
        <p:nvSpPr>
          <p:cNvPr id="535" name="Google Shape;535;p6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1" name="Google Shape;541;p6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43" name="Google Shape;543;p63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 sz="2600"/>
              <a:t>In this chapter, you learned: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Java class definitions consist of instance variables, constructors, and methods.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Constructors initialize an object’s instance variables when the object is created. A default constructor expects no parameters and sets the variables to reasonable default values. Other constructors expect parameters that allow clients to set up objects with specified data.</a:t>
            </a:r>
            <a:endParaRPr/>
          </a:p>
        </p:txBody>
      </p:sp>
      <p:sp>
        <p:nvSpPr>
          <p:cNvPr id="544" name="Google Shape;544;p6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Internal Structure of Classes and Objects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object is a runtime entity that contains data and responds to messages.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class is a software package or template that describes the characteristics of similar objects.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Instance variable declarations which define an object’s data requirements.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Methods that define its behavior in response to messages.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0" name="Google Shape;550;p6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6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552" name="Google Shape;552;p6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64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Mutator methods modify an object’s instance variables, whereas accessor methods merely allow clients to observe the values of these variables.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visibility modifier public is used to make methods visible to clients, whereas the visibility modifier private is used to encapsulate or restrict access to variables and methods.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Helper methods are methods that are called from other methods in a class definition. They are usually declared to be private.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9" name="Google Shape;559;p6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561" name="Google Shape;561;p6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5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Variables within a class definition can be instance variables, local variables, or parameters. Instance variables are used to track the state of an object. Local variables are used for temporary working storage within a method. Parameters are used to transmit data to a method.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A formal parameter appears in a method’s signature and is referenced in its code. An actual parameter is a value passed to a method when it is called. A method’s actual parameters must match its formal parameters in number, position, and type.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8" name="Google Shape;568;p6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6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570" name="Google Shape;570;p6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6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The scope of a variable is the area of program text within which it is visible. The scope of an instance variable is the entire class within which it is declared. The scope of a local variable or a parameter is the body of the method within which it is declared.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The lifetime of a variable is the period of program execution during which its storage can be accessed. The lifetime of an instance variable is the same as the lifetime of a particular object. The lifetime of a local variable and a parameter is the time during which a particular call of a method is active.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Internal Structure of Classes and Objects (continued)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Encapsulation</a:t>
            </a:r>
            <a:r>
              <a:rPr lang="en-US"/>
              <a:t>: the combining of data and behavior into a single software package.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Instantiation</a:t>
            </a:r>
            <a:r>
              <a:rPr lang="en-US"/>
              <a:t>: The process of creating a new object.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Internal Structure of Classes and Objects (continued)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Classes, Objects, and Computer Memory: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When a Java program is executing, the computer’s memory must hold: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All class templates in their compiled form.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Variables that refer to objects.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Objects as needed.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Each method’s compiled byte code is stored in memory as part of its class’s template.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Internal Structure of Classes and Objects (continued)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Classes, Objects, and Computer Memory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Memory for data is allocated within objects.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Although all class templates are in memory at all times, individual objects come and go.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An object occupies memory with it is instantiated, and disappears when no longer needed.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Garbage collection: the JVM process of keeping track of which objects need to be stored and which can be deleted.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Internal Structure of Classes and Objects (continued)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Three Characteristics of an Object: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Behavior</a:t>
            </a:r>
            <a:r>
              <a:rPr lang="en-US"/>
              <a:t>: defined by the methods of its class.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State</a:t>
            </a:r>
            <a:r>
              <a:rPr lang="en-US"/>
              <a:t>: at any moment the instance variables have particular values, which change in response to messages sent to the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Identity</a:t>
            </a:r>
            <a:r>
              <a:rPr lang="en-US"/>
              <a:t>: distinguish from other objects in memory, as handled by the JVM.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