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Google Shape;38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9" name="Google Shape;39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9" name="Google Shape;40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2"/>
          <p:cNvGrpSpPr/>
          <p:nvPr/>
        </p:nvGrpSpPr>
        <p:grpSpPr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26" name="Google Shape;26;p2"/>
            <p:cNvSpPr/>
            <p:nvPr/>
          </p:nvSpPr>
          <p:spPr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32" y="624"/>
              <a:ext cx="3264" cy="12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29" name="Google Shape;29;p2"/>
            <p:cNvSpPr/>
            <p:nvPr/>
          </p:nvSpPr>
          <p:spPr>
            <a:xfrm flipH="1">
              <a:off x="2288" y="3080"/>
              <a:ext cx="2914" cy="200"/>
            </a:xfrm>
            <a:prstGeom prst="roundRect">
              <a:avLst>
                <a:gd fmla="val 0" name="adj"/>
              </a:avLst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" name="Google Shape;3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207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4673600" y="2927350"/>
            <a:ext cx="4013200" cy="182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2100"/>
              <a:buFont typeface="Noto Sans Symbols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33" name="Google Shape;33;p2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2" type="sldNum"/>
          </p:nvPr>
        </p:nvSpPr>
        <p:spPr>
          <a:xfrm>
            <a:off x="76200" y="624840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822575" y="377825"/>
            <a:ext cx="3724275" cy="769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/>
          <p:nvPr>
            <p:ph type="title"/>
          </p:nvPr>
        </p:nvSpPr>
        <p:spPr>
          <a:xfrm>
            <a:off x="6705600" y="762000"/>
            <a:ext cx="1981200" cy="5324475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86" name="Google Shape;86;p12"/>
          <p:cNvSpPr txBox="1"/>
          <p:nvPr/>
        </p:nvSpPr>
        <p:spPr>
          <a:xfrm rot="5400000">
            <a:off x="5159690" y="2559365"/>
            <a:ext cx="5073019" cy="17297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 b="1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 rot="5400000">
            <a:off x="995363" y="528637"/>
            <a:ext cx="5324475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838200" y="2362200"/>
            <a:ext cx="3770313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  <a:defRPr sz="2400"/>
            </a:lvl2pPr>
            <a:lvl3pPr indent="-323850" lvl="2" marL="1371600" algn="l">
              <a:spcBef>
                <a:spcPts val="400"/>
              </a:spcBef>
              <a:spcAft>
                <a:spcPts val="0"/>
              </a:spcAft>
              <a:buSzPts val="1500"/>
              <a:buChar char="●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Font typeface="Arial"/>
              <a:buChar char="–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9pPr>
          </a:lstStyle>
          <a:p/>
        </p:txBody>
      </p:sp>
      <p:sp>
        <p:nvSpPr>
          <p:cNvPr id="42" name="Google Shape;42;p4"/>
          <p:cNvSpPr txBox="1"/>
          <p:nvPr>
            <p:ph idx="2" type="body"/>
          </p:nvPr>
        </p:nvSpPr>
        <p:spPr>
          <a:xfrm>
            <a:off x="4760913" y="2362200"/>
            <a:ext cx="3770312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  <a:defRPr sz="2400"/>
            </a:lvl2pPr>
            <a:lvl3pPr indent="-323850" lvl="2" marL="1371600" algn="l">
              <a:spcBef>
                <a:spcPts val="400"/>
              </a:spcBef>
              <a:spcAft>
                <a:spcPts val="0"/>
              </a:spcAft>
              <a:buSzPts val="1500"/>
              <a:buChar char="●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Font typeface="Arial"/>
              <a:buChar char="–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>
            <p:ph type="title"/>
          </p:nvPr>
        </p:nvSpPr>
        <p:spPr>
          <a:xfrm>
            <a:off x="722313" y="4406900"/>
            <a:ext cx="7772400" cy="1362075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35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12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  <a:defRPr sz="2000"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3pPr>
            <a:lvl4pPr indent="-30988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Char char="–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5pPr>
            <a:lvl6pPr indent="-294639" lvl="5" marL="27432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6pPr>
            <a:lvl7pPr indent="-294639" lvl="6" marL="32004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7pPr>
            <a:lvl8pPr indent="-294640" lvl="7" marL="36576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8pPr>
            <a:lvl9pPr indent="-294640" lvl="8" marL="4114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9pPr>
          </a:lstStyle>
          <a:p/>
        </p:txBody>
      </p:sp>
      <p:sp>
        <p:nvSpPr>
          <p:cNvPr id="52" name="Google Shape;52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53" name="Google Shape;53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  <a:defRPr sz="2000"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3pPr>
            <a:lvl4pPr indent="-30988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Char char="–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5pPr>
            <a:lvl6pPr indent="-294639" lvl="5" marL="27432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6pPr>
            <a:lvl7pPr indent="-294639" lvl="6" marL="32004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7pPr>
            <a:lvl8pPr indent="-294640" lvl="7" marL="36576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8pPr>
            <a:lvl9pPr indent="-294640" lvl="8" marL="4114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8"/>
          <p:cNvGrpSpPr/>
          <p:nvPr/>
        </p:nvGrpSpPr>
        <p:grpSpPr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60" name="Google Shape;60;p8"/>
            <p:cNvGrpSpPr/>
            <p:nvPr/>
          </p:nvGrpSpPr>
          <p:grpSpPr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61" name="Google Shape;61;p8"/>
              <p:cNvSpPr/>
              <p:nvPr/>
            </p:nvSpPr>
            <p:spPr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8"/>
              <p:cNvSpPr/>
              <p:nvPr/>
            </p:nvSpPr>
            <p:spPr>
              <a:xfrm>
                <a:off x="288" y="0"/>
                <a:ext cx="1728" cy="735"/>
              </a:xfrm>
              <a:custGeom>
                <a:rect b="b" l="l" r="r" t="t"/>
                <a:pathLst>
                  <a:path extrusionOk="0" h="735" w="1728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" name="Google Shape;63;p8"/>
            <p:cNvGrpSpPr/>
            <p:nvPr/>
          </p:nvGrpSpPr>
          <p:grpSpPr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64" name="Google Shape;64;p8"/>
              <p:cNvSpPr/>
              <p:nvPr/>
            </p:nvSpPr>
            <p:spPr>
              <a:xfrm>
                <a:off x="384" y="1248"/>
                <a:ext cx="4416" cy="200"/>
              </a:xfrm>
              <a:prstGeom prst="roundRect">
                <a:avLst>
                  <a:gd fmla="val 0" name="adj"/>
                </a:avLst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8"/>
              <p:cNvSpPr/>
              <p:nvPr/>
            </p:nvSpPr>
            <p:spPr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6" name="Google Shape;66;p8"/>
          <p:cNvSpPr txBox="1"/>
          <p:nvPr/>
        </p:nvSpPr>
        <p:spPr>
          <a:xfrm rot="-5400000">
            <a:off x="-1090612" y="4364037"/>
            <a:ext cx="26670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7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1676400" y="6230938"/>
            <a:ext cx="7164388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CLB: MS Office 2007 Companion</a:t>
            </a:r>
            <a:endParaRPr/>
          </a:p>
        </p:txBody>
      </p:sp>
      <p:sp>
        <p:nvSpPr>
          <p:cNvPr id="68" name="Google Shape;68;p8"/>
          <p:cNvSpPr txBox="1"/>
          <p:nvPr/>
        </p:nvSpPr>
        <p:spPr>
          <a:xfrm>
            <a:off x="914400" y="6400800"/>
            <a:ext cx="3886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Campbell</a:t>
            </a:r>
            <a:endParaRPr/>
          </a:p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>
            <p:ph type="title"/>
          </p:nvPr>
        </p:nvSpPr>
        <p:spPr>
          <a:xfrm>
            <a:off x="457200" y="273050"/>
            <a:ext cx="3008313" cy="116205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●"/>
              <a:defRPr sz="3200"/>
            </a:lvl1pPr>
            <a:lvl2pPr indent="-361950" lvl="1" marL="914400" algn="l">
              <a:spcBef>
                <a:spcPts val="560"/>
              </a:spcBef>
              <a:spcAft>
                <a:spcPts val="0"/>
              </a:spcAft>
              <a:buSzPts val="2100"/>
              <a:buFont typeface="Arial"/>
              <a:buChar char="–"/>
              <a:defRPr sz="2800"/>
            </a:lvl2pPr>
            <a:lvl3pPr indent="-342900" lvl="2" marL="13716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–"/>
              <a:defRPr sz="2000"/>
            </a:lvl4pPr>
            <a:lvl5pPr indent="-311150" lvl="4" marL="22860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5pPr>
            <a:lvl6pPr indent="-311150" lvl="5" marL="27432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6pPr>
            <a:lvl7pPr indent="-311150" lvl="6" marL="32004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7pPr>
            <a:lvl8pPr indent="-311150" lvl="7" marL="36576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8pPr>
            <a:lvl9pPr indent="-311150" lvl="8" marL="41148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72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>
            <p:ph type="title"/>
          </p:nvPr>
        </p:nvSpPr>
        <p:spPr>
          <a:xfrm>
            <a:off x="1792288" y="4800600"/>
            <a:ext cx="5486400" cy="566738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72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1" name="Google Shape;11;p1"/>
            <p:cNvGrpSpPr/>
            <p:nvPr/>
          </p:nvGrpSpPr>
          <p:grpSpPr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2" name="Google Shape;12;p1"/>
              <p:cNvSpPr/>
              <p:nvPr/>
            </p:nvSpPr>
            <p:spPr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288" y="0"/>
                <a:ext cx="1728" cy="735"/>
              </a:xfrm>
              <a:custGeom>
                <a:rect b="b" l="l" r="r" t="t"/>
                <a:pathLst>
                  <a:path extrusionOk="0" h="735" w="1728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1"/>
            <p:cNvGrpSpPr/>
            <p:nvPr/>
          </p:nvGrpSpPr>
          <p:grpSpPr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5" name="Google Shape;15;p1"/>
              <p:cNvSpPr/>
              <p:nvPr/>
            </p:nvSpPr>
            <p:spPr>
              <a:xfrm>
                <a:off x="384" y="1248"/>
                <a:ext cx="4416" cy="200"/>
              </a:xfrm>
              <a:prstGeom prst="roundRect">
                <a:avLst>
                  <a:gd fmla="val 0" name="adj"/>
                </a:avLst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" name="Google Shape;17;p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/>
        </p:nvSpPr>
        <p:spPr>
          <a:xfrm rot="-5400000">
            <a:off x="-936625" y="4137025"/>
            <a:ext cx="2667000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7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"/>
          <p:cNvSpPr txBox="1"/>
          <p:nvPr/>
        </p:nvSpPr>
        <p:spPr>
          <a:xfrm>
            <a:off x="838200" y="63246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Lambert / Osborne</a:t>
            </a:r>
            <a:endParaRPr/>
          </a:p>
        </p:txBody>
      </p:sp>
      <p:sp>
        <p:nvSpPr>
          <p:cNvPr id="21" name="Google Shape;21;p1"/>
          <p:cNvSpPr txBox="1"/>
          <p:nvPr/>
        </p:nvSpPr>
        <p:spPr>
          <a:xfrm>
            <a:off x="4724400" y="6324600"/>
            <a:ext cx="4267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Fundamentals of Java 4E</a:t>
            </a:r>
            <a:endParaRPr/>
          </a:p>
        </p:txBody>
      </p:sp>
      <p:sp>
        <p:nvSpPr>
          <p:cNvPr id="22" name="Google Shape;22;p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30175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76200" y="624840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4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Chapter 7</a:t>
            </a:r>
            <a:br>
              <a:rPr lang="en-US" sz="3200"/>
            </a:br>
            <a:r>
              <a:rPr lang="en-US" sz="3200"/>
              <a:t>Control Statements Continued</a:t>
            </a:r>
            <a:endParaRPr/>
          </a:p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4673600" y="2927350"/>
            <a:ext cx="4241800" cy="182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-US"/>
              <a:t>Fundamentals of Java: AP Computer Science Essentials, 4th Edition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609600" y="6248400"/>
            <a:ext cx="2667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685800" y="63246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Lambert / Osborne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Logical Operators (continued)</a:t>
            </a:r>
            <a:endParaRPr/>
          </a:p>
        </p:txBody>
      </p:sp>
      <p:sp>
        <p:nvSpPr>
          <p:cNvPr id="182" name="Google Shape;182;p23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Examples Using Logical Operators: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 Boolean variable can be true or false, and used to simplify a Boolean expression.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ourier New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bothHigh</a:t>
            </a:r>
            <a:r>
              <a:rPr lang="en-US"/>
              <a:t>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atleastOneHigh</a:t>
            </a:r>
            <a:r>
              <a:rPr lang="en-US"/>
              <a:t>, etc.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Rewrite a complex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/>
              <a:t> statement as a series of simpler statements.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Javish: combination of English and Java.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Create a truth table before rewriting.</a:t>
            </a:r>
            <a:endParaRPr/>
          </a:p>
        </p:txBody>
      </p:sp>
      <p:sp>
        <p:nvSpPr>
          <p:cNvPr id="183" name="Google Shape;183;p2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2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Logical Operators (continued)</a:t>
            </a:r>
            <a:endParaRPr/>
          </a:p>
        </p:txBody>
      </p:sp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Some Useful Boolean Equivalences: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following pairs of expressions are equal: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Use equivalences to rewrite a condition in a more easily understandable form.</a:t>
            </a:r>
            <a:endParaRPr/>
          </a:p>
        </p:txBody>
      </p:sp>
      <p:sp>
        <p:nvSpPr>
          <p:cNvPr id="192" name="Google Shape;192;p2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3429000"/>
            <a:ext cx="6577013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2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Logical Operators (continued)</a:t>
            </a:r>
            <a:endParaRPr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Short-Circuit Evaluation: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When the JVM knows the value of a Boolean expression before evaluating its parts, it does not evaluate the parts.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In complete evaluation, all parts are evaluated.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02" name="Google Shape;202;p2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2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6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/>
              <a:t> Statements</a:t>
            </a:r>
            <a:endParaRPr/>
          </a:p>
        </p:txBody>
      </p:sp>
      <p:sp>
        <p:nvSpPr>
          <p:cNvPr id="210" name="Google Shape;210;p26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Quality assurance is the process of making sure software is developed to the highest standards given constraints of time and money.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At minimum, test data should try to achieve complete code coverage.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When all lines of code are tested at least once.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Not the same as testing all logical paths.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11" name="Google Shape;211;p2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2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/>
              <a:t> Statements (continued)</a:t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838200" y="2362200"/>
            <a:ext cx="79248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Equivalence class</a:t>
            </a:r>
            <a:r>
              <a:rPr lang="en-US" sz="2600"/>
              <a:t>: all the sets of test data that exercise a program in the same manner.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Boundary conditions</a:t>
            </a:r>
            <a:r>
              <a:rPr lang="en-US" sz="2600"/>
              <a:t>: test data that assesses a program’s behavior on or near the boundaries between equivalence classes.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Extreme conditions</a:t>
            </a:r>
            <a:r>
              <a:rPr lang="en-US" sz="2600"/>
              <a:t>: data at the limits of validity.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Must also test data validation rules.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Enter values that are valid and invalid, and test the boundary values between the two.</a:t>
            </a:r>
            <a:endParaRPr/>
          </a:p>
        </p:txBody>
      </p:sp>
      <p:sp>
        <p:nvSpPr>
          <p:cNvPr id="220" name="Google Shape;220;p2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2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8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Nested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/>
              <a:t> Statements</a:t>
            </a:r>
            <a:endParaRPr/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Nested if statements are an alternative to using logical operators in a complex program.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29" name="Google Shape;229;p2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3276600"/>
            <a:ext cx="3748088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8"/>
          <p:cNvSpPr txBox="1"/>
          <p:nvPr/>
        </p:nvSpPr>
        <p:spPr>
          <a:xfrm>
            <a:off x="2819400" y="5257800"/>
            <a:ext cx="33528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everyday example of nested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ifs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written in Javish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p2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9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Nested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/>
              <a:t> Statements (continued)</a:t>
            </a:r>
            <a:endParaRPr/>
          </a:p>
        </p:txBody>
      </p:sp>
      <p:sp>
        <p:nvSpPr>
          <p:cNvPr id="239" name="Google Shape;239;p2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838200" y="2362200"/>
            <a:ext cx="35814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Flowchart for reading a book, watching TV, or going for a walk</a:t>
            </a:r>
            <a:endParaRPr/>
          </a:p>
        </p:txBody>
      </p:sp>
      <p:pic>
        <p:nvPicPr>
          <p:cNvPr id="241" name="Google Shape;24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2438400"/>
            <a:ext cx="3017838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3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0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Logical Errors in Nested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/>
              <a:t> Statements</a:t>
            </a:r>
            <a:endParaRPr/>
          </a:p>
        </p:txBody>
      </p:sp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Removing the Braces: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Better to overuse braces than underuse.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Braces and indentation can also help readability.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Avoiding Nested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/>
              <a:t> statements: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Sometimes helps to avoid logical errors.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Rewrite as a series of independent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/>
              <a:t> statements.</a:t>
            </a:r>
            <a:endParaRPr/>
          </a:p>
        </p:txBody>
      </p:sp>
      <p:sp>
        <p:nvSpPr>
          <p:cNvPr id="250" name="Google Shape;250;p3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p3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Nested Loops</a:t>
            </a:r>
            <a:endParaRPr/>
          </a:p>
        </p:txBody>
      </p:sp>
      <p:sp>
        <p:nvSpPr>
          <p:cNvPr id="258" name="Google Shape;258;p31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 nested loop is a loop inside another loop.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Example: determining if a number is prime.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Nesting a for loop inside another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/>
              <a:t> loop.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Compute all the primes between two limits.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To enter another pair of limits, enclose the code in yet another loop.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59" name="Google Shape;259;p3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5" name="Google Shape;265;p3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2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Loops</a:t>
            </a:r>
            <a:endParaRPr/>
          </a:p>
        </p:txBody>
      </p:sp>
      <p:sp>
        <p:nvSpPr>
          <p:cNvPr id="267" name="Google Shape;267;p32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Looping statements make it challenging to design good test data.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Frequently, loops iterate zero, one, or more than one time depending on a program’s inputs.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Combinatorial Explosion:</a:t>
            </a:r>
            <a:endParaRPr sz="26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When the behavior of different program parts affects other parts, include all options in testing.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Multiplicative growth: number of parts * number of test data sets.</a:t>
            </a:r>
            <a:endParaRPr/>
          </a:p>
        </p:txBody>
      </p:sp>
      <p:sp>
        <p:nvSpPr>
          <p:cNvPr id="268" name="Google Shape;268;p3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838200" y="23622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Construct complex Boolean expressions using the logical operators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-US"/>
              <a:t> (AND),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|| </a:t>
            </a:r>
            <a:r>
              <a:rPr lang="en-US"/>
              <a:t>(OR),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US"/>
              <a:t> (NOT).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Construct truth tables for Boolean expressions.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Understand the logic of nested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/>
              <a:t> statements and extended if statements.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Test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/>
              <a:t> statements in a comprehensive manner.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3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Loops (continued)</a:t>
            </a:r>
            <a:endParaRPr/>
          </a:p>
        </p:txBody>
      </p:sp>
      <p:sp>
        <p:nvSpPr>
          <p:cNvPr id="276" name="Google Shape;276;p3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3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Robust Programs: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 program that produces correct results when it has valid inputs is not good enough.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Must test using invalid data.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 program that tolerates and recovers from errors in input is robust.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3" name="Google Shape;283;p3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 Verification</a:t>
            </a:r>
            <a:endParaRPr/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process of guaranteeing that a loop performs its intended task, independent of testing.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The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b="1" lang="en-US"/>
              <a:t> Statement: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Allows the programmer to evaluate a Boolean expression and halt the program with an error message if the expression’s value is false.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If true, the program continues.</a:t>
            </a:r>
            <a:endParaRPr/>
          </a:p>
        </p:txBody>
      </p:sp>
      <p:sp>
        <p:nvSpPr>
          <p:cNvPr id="286" name="Google Shape;286;p3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2" name="Google Shape;292;p3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 Verification (continued)</a:t>
            </a:r>
            <a:endParaRPr/>
          </a:p>
        </p:txBody>
      </p:sp>
      <p:sp>
        <p:nvSpPr>
          <p:cNvPr id="294" name="Google Shape;294;p3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5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Assertions with Loops: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Input assertions</a:t>
            </a:r>
            <a:r>
              <a:rPr lang="en-US"/>
              <a:t>: state what should be true before a loop is entered.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Output assertions</a:t>
            </a:r>
            <a:r>
              <a:rPr lang="en-US"/>
              <a:t>: state what should be true when the loop is exited.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1" name="Google Shape;301;p3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6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 Verification (continued)</a:t>
            </a:r>
            <a:endParaRPr/>
          </a:p>
        </p:txBody>
      </p:sp>
      <p:sp>
        <p:nvSpPr>
          <p:cNvPr id="303" name="Google Shape;303;p3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6"/>
          <p:cNvSpPr txBox="1"/>
          <p:nvPr>
            <p:ph idx="1" type="body"/>
          </p:nvPr>
        </p:nvSpPr>
        <p:spPr>
          <a:xfrm>
            <a:off x="838200" y="2362200"/>
            <a:ext cx="81534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Invariant and Variant Assertions:</a:t>
            </a:r>
            <a:endParaRPr sz="26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Loop invariant</a:t>
            </a:r>
            <a:r>
              <a:rPr lang="en-US" sz="2600"/>
              <a:t>: an assertion that exposes a relationship between variables that remains constant throughout all loop iterations</a:t>
            </a:r>
            <a:r>
              <a:rPr lang="en-US"/>
              <a:t>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True before the loop is entered, and after each pass.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Loop variant</a:t>
            </a:r>
            <a:r>
              <a:rPr lang="en-US" sz="2600"/>
              <a:t>: an assertion whose truth changes between the first and final execution of the loop.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Guarantees the loop is exited.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0" name="Google Shape;310;p3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Advanced Operations on Strings</a:t>
            </a:r>
            <a:endParaRPr/>
          </a:p>
        </p:txBody>
      </p:sp>
      <p:sp>
        <p:nvSpPr>
          <p:cNvPr id="312" name="Google Shape;312;p37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Most text-processing applications examine the characters in strings, take them apart, and build new ones.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Example: extracting words from a string representing a line of text.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To obtain the first work, copy the string’s characters until you reach the first space or the length of the string.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313" name="Google Shape;313;p3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9" name="Google Shape;319;p3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8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Advanced Operations on Strings (continued)</a:t>
            </a:r>
            <a:endParaRPr/>
          </a:p>
        </p:txBody>
      </p:sp>
      <p:sp>
        <p:nvSpPr>
          <p:cNvPr id="321" name="Google Shape;321;p3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8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Substring: part of an original string.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Other commonly used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/>
              <a:t> methods: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ourier New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charAt (anIndex)</a:t>
            </a:r>
            <a:r>
              <a:rPr lang="en-US"/>
              <a:t>: returns the character (char) at the position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anIndex</a:t>
            </a:r>
            <a:r>
              <a:rPr lang="en-US"/>
              <a:t>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ourier New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compareTo (aString)</a:t>
            </a:r>
            <a:r>
              <a:rPr lang="en-US"/>
              <a:t>: Compares two strings alphabetically and returns an int.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ourier New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equals (aString)</a:t>
            </a:r>
            <a:r>
              <a:rPr lang="en-US"/>
              <a:t>: Returns Boolean (true if the strings are equal).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8" name="Google Shape;328;p3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9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Advanced Operations on Strings (continued)</a:t>
            </a:r>
            <a:endParaRPr/>
          </a:p>
        </p:txBody>
      </p:sp>
      <p:sp>
        <p:nvSpPr>
          <p:cNvPr id="330" name="Google Shape;330;p3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9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Counting the Words in a Sentence: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Example uses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US"/>
              <a:t>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indexOf</a:t>
            </a:r>
            <a:r>
              <a:rPr lang="en-US"/>
              <a:t>,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substring</a:t>
            </a:r>
            <a:r>
              <a:rPr lang="en-US"/>
              <a:t>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Accepts sentences as inputs from the keyboard.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Displays the number of words in each sentence and the average length of a word.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Assumes words are separated by at least one blank, and that punctuation is a part of a word.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Halts when user presses the Enter key.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7" name="Google Shape;337;p4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0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Advanced Operations on Strings (continued)</a:t>
            </a:r>
            <a:endParaRPr/>
          </a:p>
        </p:txBody>
      </p:sp>
      <p:sp>
        <p:nvSpPr>
          <p:cNvPr id="339" name="Google Shape;339;p4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0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Using a Scanner with a String: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 scanner can also be used to read words from a string.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scanner automatically handles details such as skipping multiple spaces between words.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6" name="Google Shape;346;p4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Graphics and GUIs: Timers and Animations</a:t>
            </a:r>
            <a:endParaRPr/>
          </a:p>
        </p:txBody>
      </p:sp>
      <p:sp>
        <p:nvSpPr>
          <p:cNvPr id="348" name="Google Shape;348;p41"/>
          <p:cNvSpPr txBox="1"/>
          <p:nvPr>
            <p:ph idx="1" type="body"/>
          </p:nvPr>
        </p:nvSpPr>
        <p:spPr>
          <a:xfrm>
            <a:off x="838200" y="2362200"/>
            <a:ext cx="79248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The Basic Principles of Animation: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Our perception of movement is based on rapid display of successive frames.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The basic tools for displaying the same object in multiple frames: changing the position of a graphical object, and repainting a panel.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Realistic depiction of motion depends on: speed, acceleration, friction, and object qualities such as bounciness for a ball.</a:t>
            </a:r>
            <a:endParaRPr/>
          </a:p>
        </p:txBody>
      </p:sp>
      <p:sp>
        <p:nvSpPr>
          <p:cNvPr id="349" name="Google Shape;349;p4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2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5" name="Google Shape;355;p4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2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Graphics and GUIs: Timers and Animations (continued)</a:t>
            </a:r>
            <a:endParaRPr/>
          </a:p>
        </p:txBody>
      </p:sp>
      <p:sp>
        <p:nvSpPr>
          <p:cNvPr id="357" name="Google Shape;357;p4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2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Direction and Speed of Moving Objects: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Speed of a moving object: the distance (in pixels) traveled in a given unit of time, and a direction.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Using object-oriented style, the object tracks its own speed and direction.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move ( ) </a:t>
            </a:r>
            <a:r>
              <a:rPr lang="en-US"/>
              <a:t>method moves an object a given distance in a given direction.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 (continued)</a:t>
            </a:r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838200" y="2362200"/>
            <a:ext cx="8077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Construct nested loops.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Create appropriate test cases for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/>
              <a:t> statements and loops.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Understand the purpose of assertions, invariants, and loop verification.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4" name="Google Shape;364;p4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Graphics and GUIs: Timers and Animations (continued)</a:t>
            </a:r>
            <a:endParaRPr/>
          </a:p>
        </p:txBody>
      </p:sp>
      <p:sp>
        <p:nvSpPr>
          <p:cNvPr id="366" name="Google Shape;366;p4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3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Moving a Circle with the Mouse: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Example: program displays a filled circle at the center of the panel.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When the user presses the mouse, the circle moves 50 pixels in its current direction and turns 45°.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4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3" name="Google Shape;373;p4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Graphics and GUIs: Timers and Animations (continued)</a:t>
            </a:r>
            <a:endParaRPr/>
          </a:p>
        </p:txBody>
      </p:sp>
      <p:sp>
        <p:nvSpPr>
          <p:cNvPr id="375" name="Google Shape;375;p4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4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Timers: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basic algorithm for animating a graphical object: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First step occurs when the panel is instantiated.	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Last two are accomplished by sending messages to move the object and repaint the panel.</a:t>
            </a:r>
            <a:endParaRPr/>
          </a:p>
        </p:txBody>
      </p:sp>
      <p:pic>
        <p:nvPicPr>
          <p:cNvPr id="377" name="Google Shape;37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3505200"/>
            <a:ext cx="4953000" cy="12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3" name="Google Shape;383;p4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Graphics and GUIs: Timers and Animations (continued)</a:t>
            </a:r>
            <a:endParaRPr/>
          </a:p>
        </p:txBody>
      </p:sp>
      <p:sp>
        <p:nvSpPr>
          <p:cNvPr id="385" name="Google Shape;385;p4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5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en-US" sz="2200"/>
              <a:t>Timers: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A timer is an object to schedule events at regular intervals.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2000"/>
              <a:t>When instantiated, given an interval in milliseconds and a listener object.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2000"/>
              <a:t>When sent the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-US" sz="2000"/>
              <a:t> message, the clock starts, and with each interval, the listener’s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actionPerformed</a:t>
            </a:r>
            <a:r>
              <a:rPr lang="en-US" sz="2000"/>
              <a:t> method is triggered.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2000"/>
              <a:t>Once started, a timer fires events until it is stopped or the program quits.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2000"/>
              <a:t>The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Timer</a:t>
            </a:r>
            <a:r>
              <a:rPr lang="en-US" sz="2000"/>
              <a:t> class includes methods for stopping a timer, restarting, changing interval, etc.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3" name="Google Shape;393;p4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6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Graphics and GUIs: Timers and Animations (continued)</a:t>
            </a:r>
            <a:endParaRPr/>
          </a:p>
        </p:txBody>
      </p:sp>
      <p:sp>
        <p:nvSpPr>
          <p:cNvPr id="395" name="Google Shape;395;p4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6"/>
          <p:cNvSpPr txBox="1"/>
          <p:nvPr>
            <p:ph idx="1" type="body"/>
          </p:nvPr>
        </p:nvSpPr>
        <p:spPr>
          <a:xfrm>
            <a:off x="838200" y="2362200"/>
            <a:ext cx="80772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A Final Example: A Bouncing Circle: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Example: program bounces a circle back and forth horizontally in its panel.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At startup, circle’s left side is flush with left panel border.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Moves continuously to the right until right side is flush with right panel border.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Reverses direction until left side is flush with left panel border, and repeats.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3" name="Google Shape;403;p4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Design, Testing, and Debugging Hints</a:t>
            </a:r>
            <a:endParaRPr/>
          </a:p>
        </p:txBody>
      </p:sp>
      <p:sp>
        <p:nvSpPr>
          <p:cNvPr id="405" name="Google Shape;405;p4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7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Most errors involving selection statements and loops are not syntax errors, and will only be detected after running the program or with extensive testing.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Braces can affect the logic of a selection statement or loop.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When testing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/>
              <a:t> 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if-else</a:t>
            </a:r>
            <a:r>
              <a:rPr lang="en-US"/>
              <a:t> statements, use test data that exercises the logical branches.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3" name="Google Shape;413;p4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48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Design, Testing, and Debugging Hints (continued)</a:t>
            </a:r>
            <a:endParaRPr/>
          </a:p>
        </p:txBody>
      </p:sp>
      <p:sp>
        <p:nvSpPr>
          <p:cNvPr id="415" name="Google Shape;415;p4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48"/>
          <p:cNvSpPr txBox="1"/>
          <p:nvPr>
            <p:ph idx="1" type="body"/>
          </p:nvPr>
        </p:nvSpPr>
        <p:spPr>
          <a:xfrm>
            <a:off x="838200" y="2362200"/>
            <a:ext cx="81534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When testing if statements, formulate equivalence classes, boundary conditions, and extreme conditions.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Use an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if-else</a:t>
            </a:r>
            <a:r>
              <a:rPr lang="en-US" sz="2600"/>
              <a:t> statement when alternate courses of action are mutually exclusive.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Use limit and typical values when testing a loop.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Check entry and exit conditions for loops.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Use debugging output statements to verify values of the control variable on each pass.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Font typeface="Noto Sans Symbols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2" name="Google Shape;422;p4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9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24" name="Google Shape;424;p49"/>
          <p:cNvSpPr txBox="1"/>
          <p:nvPr>
            <p:ph idx="1" type="body"/>
          </p:nvPr>
        </p:nvSpPr>
        <p:spPr>
          <a:xfrm>
            <a:off x="838200" y="2362200"/>
            <a:ext cx="77724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50"/>
              <a:buFont typeface="Noto Sans Symbols"/>
              <a:buNone/>
            </a:pPr>
            <a:r>
              <a:rPr lang="en-US" sz="2200"/>
              <a:t>In this chapter, you learned: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A complex Boolean expression contains one or more Boolean expressions and the logical operators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-US" sz="2200"/>
              <a:t> (AND),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n-US" sz="2200"/>
              <a:t> (OR), and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US" sz="2200"/>
              <a:t> (NOT).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A truth table can determine the value of any complex Boolean expression.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Java uses short-circuit evaluation of complex Boolean expressions. The evaluation of the operands of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n-US" sz="2200"/>
              <a:t> stops at the first true value, whereas the evaluation of the operands of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-US" sz="2200"/>
              <a:t> stops at the first false value.</a:t>
            </a:r>
            <a:endParaRPr/>
          </a:p>
        </p:txBody>
      </p:sp>
      <p:sp>
        <p:nvSpPr>
          <p:cNvPr id="425" name="Google Shape;425;p4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1" name="Google Shape;431;p5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50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(continued)</a:t>
            </a:r>
            <a:endParaRPr/>
          </a:p>
        </p:txBody>
      </p:sp>
      <p:sp>
        <p:nvSpPr>
          <p:cNvPr id="433" name="Google Shape;433;p5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50"/>
          <p:cNvSpPr txBox="1"/>
          <p:nvPr>
            <p:ph idx="1" type="body"/>
          </p:nvPr>
        </p:nvSpPr>
        <p:spPr>
          <a:xfrm>
            <a:off x="838200" y="2362200"/>
            <a:ext cx="81534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Nested if statements are another way of expressing complex conditions. A nested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/>
              <a:t> statement can be translated to an equivalent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/>
              <a:t> statement that uses logical operators.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An extended or multiway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/>
              <a:t> statement expresses a choice among several mutually exclusive alternatives.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0" name="Google Shape;440;p5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5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(continued)</a:t>
            </a:r>
            <a:endParaRPr/>
          </a:p>
        </p:txBody>
      </p:sp>
      <p:sp>
        <p:nvSpPr>
          <p:cNvPr id="442" name="Google Shape;442;p5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51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Loops can be nested in other loops.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Equivalence classes, boundary conditions, and extreme conditions are important features used in tests of control structures involving complex conditions.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You can verify the correctness of a loop by using assertions, loop variants, and loop invariants.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Vocabulary</a:t>
            </a:r>
            <a:endParaRPr/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838200" y="2362200"/>
            <a:ext cx="3770313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arithmetic overflow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boundary condition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combinatorial explosion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complete code coverage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equivalence class</a:t>
            </a:r>
            <a:endParaRPr/>
          </a:p>
        </p:txBody>
      </p:sp>
      <p:sp>
        <p:nvSpPr>
          <p:cNvPr id="130" name="Google Shape;130;p17"/>
          <p:cNvSpPr txBox="1"/>
          <p:nvPr>
            <p:ph idx="2" type="body"/>
          </p:nvPr>
        </p:nvSpPr>
        <p:spPr>
          <a:xfrm>
            <a:off x="4724400" y="2362200"/>
            <a:ext cx="3770313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extended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/>
              <a:t>statement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extreme condition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input assertion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logical operator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loop invariant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loop variant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Vocabulary (continued)</a:t>
            </a:r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838200" y="2362200"/>
            <a:ext cx="3770313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nested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/>
              <a:t> statement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nested loop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output assertion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quality assurance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robust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truth table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9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Logical Operators</a:t>
            </a:r>
            <a:endParaRPr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Java includes three logical operators: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Equivalent to their meaning in English.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Used in Boolean expressions that control the behavior of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/>
              <a:t>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/>
              <a:t>,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/>
              <a:t> statements.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1" lang="en-US"/>
              <a:t>AND</a:t>
            </a:r>
            <a:r>
              <a:rPr lang="en-US"/>
              <a:t>: if both operands are true, the condition is true. If either or both are false, the condition is false.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1" lang="en-US"/>
              <a:t>OR</a:t>
            </a:r>
            <a:r>
              <a:rPr lang="en-US"/>
              <a:t>: The condition is false only if both operands are false.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1" lang="en-US"/>
              <a:t>NOT</a:t>
            </a:r>
            <a:r>
              <a:rPr lang="en-US"/>
              <a:t>: If the operand is true, the condition is false.</a:t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0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Logical Operators (continued)</a:t>
            </a:r>
            <a:endParaRPr/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General rules for AND, OR, and NOT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3276600"/>
            <a:ext cx="626745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Logical Operators (continued)</a:t>
            </a:r>
            <a:endParaRPr/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Three Operators at Once:</a:t>
            </a:r>
            <a:endParaRPr sz="2600"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Combine operators to create complex conditions.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Add parentheses to remove ambiguity.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Example: If (the sun is shining AND it is 8 a.m.) OR (NOT your brother is visiting) then let’s go for a walk; else, let’s stay at home.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lang="en-US" sz="2200"/>
              <a:t>When do we walk? At 8 a.m. on sunny days or when your brother does not visit.</a:t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2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Logical Operators (continued)</a:t>
            </a:r>
            <a:endParaRPr/>
          </a:p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Java’s Logical Operators and Their Precedence: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AND is represented by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Comes after relational operators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OR is represented by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||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Comes after AND, and before assignment operators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NOT is represented by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Same precedence as +, -</a:t>
            </a:r>
            <a:endParaRPr/>
          </a:p>
        </p:txBody>
      </p:sp>
      <p:sp>
        <p:nvSpPr>
          <p:cNvPr id="174" name="Google Shape;174;p2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psules">
  <a:themeElements>
    <a:clrScheme name="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0099CC"/>
      </a:accent2>
      <a:accent3>
        <a:srgbClr val="FFFFFF"/>
      </a:accent3>
      <a:accent4>
        <a:srgbClr val="002A56"/>
      </a:accent4>
      <a:accent5>
        <a:srgbClr val="ADE2E2"/>
      </a:accent5>
      <a:accent6>
        <a:srgbClr val="008AB9"/>
      </a:accent6>
      <a:hlink>
        <a:srgbClr val="003366"/>
      </a:hlink>
      <a:folHlink>
        <a:srgbClr val="CC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Capsules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