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themeOverride+xml" PartName="/ppt/theme/themeOverr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2"/>
          <p:cNvGrpSpPr/>
          <p:nvPr/>
        </p:nvGrpSpPr>
        <p:grpSpPr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26" name="Google Shape;26;p2"/>
            <p:cNvSpPr/>
            <p:nvPr/>
          </p:nvSpPr>
          <p:spPr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32" y="624"/>
              <a:ext cx="3264" cy="12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29" name="Google Shape;29;p2"/>
            <p:cNvSpPr/>
            <p:nvPr/>
          </p:nvSpPr>
          <p:spPr>
            <a:xfrm flipH="1">
              <a:off x="2288" y="3080"/>
              <a:ext cx="2914" cy="200"/>
            </a:xfrm>
            <a:prstGeom prst="roundRect">
              <a:avLst>
                <a:gd fmla="val 0" name="adj"/>
              </a:avLst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1" name="Google Shape;3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5207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2"/>
          <p:cNvSpPr txBox="1"/>
          <p:nvPr>
            <p:ph idx="1" type="subTitle"/>
          </p:nvPr>
        </p:nvSpPr>
        <p:spPr>
          <a:xfrm>
            <a:off x="4673600" y="2927350"/>
            <a:ext cx="4013200" cy="182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SzPts val="2100"/>
              <a:buFont typeface="Noto Sans Symbols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33" name="Google Shape;33;p2"/>
          <p:cNvSpPr/>
          <p:nvPr>
            <p:ph type="ctrTitle"/>
          </p:nvPr>
        </p:nvSpPr>
        <p:spPr>
          <a:xfrm>
            <a:off x="685800" y="990600"/>
            <a:ext cx="8229600" cy="19050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"/>
          <p:cNvSpPr txBox="1"/>
          <p:nvPr>
            <p:ph idx="12" type="sldNum"/>
          </p:nvPr>
        </p:nvSpPr>
        <p:spPr>
          <a:xfrm>
            <a:off x="76200" y="624840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 rot="5400000">
            <a:off x="2822575" y="377825"/>
            <a:ext cx="3724275" cy="7693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/>
          <p:nvPr>
            <p:ph type="title"/>
          </p:nvPr>
        </p:nvSpPr>
        <p:spPr>
          <a:xfrm>
            <a:off x="6705600" y="762000"/>
            <a:ext cx="1981200" cy="5324475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86" name="Google Shape;86;p12"/>
          <p:cNvSpPr txBox="1"/>
          <p:nvPr/>
        </p:nvSpPr>
        <p:spPr>
          <a:xfrm rot="5400000">
            <a:off x="5159690" y="2559365"/>
            <a:ext cx="5073019" cy="17297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Click to edit Master title style</a:t>
            </a:r>
            <a:endParaRPr b="1" i="0" sz="3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 rot="5400000">
            <a:off x="995363" y="528637"/>
            <a:ext cx="5324475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" type="body"/>
          </p:nvPr>
        </p:nvSpPr>
        <p:spPr>
          <a:xfrm>
            <a:off x="838200" y="2362200"/>
            <a:ext cx="3770313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●"/>
              <a:defRPr sz="2800"/>
            </a:lvl1pPr>
            <a:lvl2pPr indent="-342900" lvl="1" marL="91440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  <a:defRPr sz="2400"/>
            </a:lvl2pPr>
            <a:lvl3pPr indent="-323850" lvl="2" marL="1371600" algn="l">
              <a:spcBef>
                <a:spcPts val="400"/>
              </a:spcBef>
              <a:spcAft>
                <a:spcPts val="0"/>
              </a:spcAft>
              <a:buSzPts val="1500"/>
              <a:buChar char="●"/>
              <a:defRPr sz="2000"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Font typeface="Arial"/>
              <a:buChar char="–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9pPr>
          </a:lstStyle>
          <a:p/>
        </p:txBody>
      </p:sp>
      <p:sp>
        <p:nvSpPr>
          <p:cNvPr id="42" name="Google Shape;42;p4"/>
          <p:cNvSpPr txBox="1"/>
          <p:nvPr>
            <p:ph idx="2" type="body"/>
          </p:nvPr>
        </p:nvSpPr>
        <p:spPr>
          <a:xfrm>
            <a:off x="4760913" y="2362200"/>
            <a:ext cx="3770312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●"/>
              <a:defRPr sz="2800"/>
            </a:lvl1pPr>
            <a:lvl2pPr indent="-342900" lvl="1" marL="91440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  <a:defRPr sz="2400"/>
            </a:lvl2pPr>
            <a:lvl3pPr indent="-323850" lvl="2" marL="1371600" algn="l">
              <a:spcBef>
                <a:spcPts val="400"/>
              </a:spcBef>
              <a:spcAft>
                <a:spcPts val="0"/>
              </a:spcAft>
              <a:buSzPts val="1500"/>
              <a:buChar char="●"/>
              <a:defRPr sz="2000"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Font typeface="Arial"/>
              <a:buChar char="–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9pPr>
          </a:lstStyle>
          <a:p/>
        </p:txBody>
      </p:sp>
      <p:sp>
        <p:nvSpPr>
          <p:cNvPr id="43" name="Google Shape;43;p4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/>
          <p:nvPr>
            <p:ph type="title"/>
          </p:nvPr>
        </p:nvSpPr>
        <p:spPr>
          <a:xfrm>
            <a:off x="722313" y="4406900"/>
            <a:ext cx="7772400" cy="1362075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35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12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9pPr>
          </a:lstStyle>
          <a:p/>
        </p:txBody>
      </p: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8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●"/>
              <a:defRPr sz="2400"/>
            </a:lvl1pPr>
            <a:lvl2pPr indent="-323850" lvl="1" marL="91440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–"/>
              <a:defRPr sz="2000"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 sz="1800"/>
            </a:lvl3pPr>
            <a:lvl4pPr indent="-309880" lvl="3" marL="1828800" algn="l">
              <a:spcBef>
                <a:spcPts val="320"/>
              </a:spcBef>
              <a:spcAft>
                <a:spcPts val="0"/>
              </a:spcAft>
              <a:buSzPts val="1280"/>
              <a:buFont typeface="Arial"/>
              <a:buChar char="–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5pPr>
            <a:lvl6pPr indent="-294639" lvl="5" marL="27432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6pPr>
            <a:lvl7pPr indent="-294639" lvl="6" marL="32004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7pPr>
            <a:lvl8pPr indent="-294640" lvl="7" marL="36576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8pPr>
            <a:lvl9pPr indent="-294640" lvl="8" marL="41148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9pPr>
          </a:lstStyle>
          <a:p/>
        </p:txBody>
      </p:sp>
      <p:sp>
        <p:nvSpPr>
          <p:cNvPr id="52" name="Google Shape;52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8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9pPr>
          </a:lstStyle>
          <a:p/>
        </p:txBody>
      </p:sp>
      <p:sp>
        <p:nvSpPr>
          <p:cNvPr id="53" name="Google Shape;53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●"/>
              <a:defRPr sz="2400"/>
            </a:lvl1pPr>
            <a:lvl2pPr indent="-323850" lvl="1" marL="91440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–"/>
              <a:defRPr sz="2000"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 sz="1800"/>
            </a:lvl3pPr>
            <a:lvl4pPr indent="-309880" lvl="3" marL="1828800" algn="l">
              <a:spcBef>
                <a:spcPts val="320"/>
              </a:spcBef>
              <a:spcAft>
                <a:spcPts val="0"/>
              </a:spcAft>
              <a:buSzPts val="1280"/>
              <a:buFont typeface="Arial"/>
              <a:buChar char="–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5pPr>
            <a:lvl6pPr indent="-294639" lvl="5" marL="27432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6pPr>
            <a:lvl7pPr indent="-294639" lvl="6" marL="32004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7pPr>
            <a:lvl8pPr indent="-294640" lvl="7" marL="36576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8pPr>
            <a:lvl9pPr indent="-294640" lvl="8" marL="41148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8"/>
          <p:cNvGrpSpPr/>
          <p:nvPr/>
        </p:nvGrpSpPr>
        <p:grpSpPr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60" name="Google Shape;60;p8"/>
            <p:cNvGrpSpPr/>
            <p:nvPr/>
          </p:nvGrpSpPr>
          <p:grpSpPr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61" name="Google Shape;61;p8"/>
              <p:cNvSpPr/>
              <p:nvPr/>
            </p:nvSpPr>
            <p:spPr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8"/>
              <p:cNvSpPr/>
              <p:nvPr/>
            </p:nvSpPr>
            <p:spPr>
              <a:xfrm>
                <a:off x="288" y="0"/>
                <a:ext cx="1728" cy="735"/>
              </a:xfrm>
              <a:custGeom>
                <a:rect b="b" l="l" r="r" t="t"/>
                <a:pathLst>
                  <a:path extrusionOk="0" h="735" w="1728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3" name="Google Shape;63;p8"/>
            <p:cNvGrpSpPr/>
            <p:nvPr/>
          </p:nvGrpSpPr>
          <p:grpSpPr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64" name="Google Shape;64;p8"/>
              <p:cNvSpPr/>
              <p:nvPr/>
            </p:nvSpPr>
            <p:spPr>
              <a:xfrm>
                <a:off x="384" y="1248"/>
                <a:ext cx="4416" cy="200"/>
              </a:xfrm>
              <a:prstGeom prst="roundRect">
                <a:avLst>
                  <a:gd fmla="val 0" name="adj"/>
                </a:avLst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8"/>
              <p:cNvSpPr/>
              <p:nvPr/>
            </p:nvSpPr>
            <p:spPr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6" name="Google Shape;66;p8"/>
          <p:cNvSpPr txBox="1"/>
          <p:nvPr/>
        </p:nvSpPr>
        <p:spPr>
          <a:xfrm rot="-5400000">
            <a:off x="-1090612" y="4364037"/>
            <a:ext cx="2667000" cy="49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9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8"/>
          <p:cNvSpPr txBox="1"/>
          <p:nvPr/>
        </p:nvSpPr>
        <p:spPr>
          <a:xfrm>
            <a:off x="1676400" y="6230938"/>
            <a:ext cx="7164388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CLB: MS Office 2007 Companion</a:t>
            </a:r>
            <a:endParaRPr/>
          </a:p>
        </p:txBody>
      </p:sp>
      <p:sp>
        <p:nvSpPr>
          <p:cNvPr id="68" name="Google Shape;68;p8"/>
          <p:cNvSpPr txBox="1"/>
          <p:nvPr/>
        </p:nvSpPr>
        <p:spPr>
          <a:xfrm>
            <a:off x="914400" y="6400800"/>
            <a:ext cx="3886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Campbell</a:t>
            </a:r>
            <a:endParaRPr/>
          </a:p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/>
          <p:nvPr>
            <p:ph type="title"/>
          </p:nvPr>
        </p:nvSpPr>
        <p:spPr>
          <a:xfrm>
            <a:off x="457200" y="273050"/>
            <a:ext cx="3008313" cy="116205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640"/>
              </a:spcBef>
              <a:spcAft>
                <a:spcPts val="0"/>
              </a:spcAft>
              <a:buSzPts val="2400"/>
              <a:buChar char="●"/>
              <a:defRPr sz="3200"/>
            </a:lvl1pPr>
            <a:lvl2pPr indent="-361950" lvl="1" marL="914400" algn="l">
              <a:spcBef>
                <a:spcPts val="560"/>
              </a:spcBef>
              <a:spcAft>
                <a:spcPts val="0"/>
              </a:spcAft>
              <a:buSzPts val="2100"/>
              <a:buFont typeface="Arial"/>
              <a:buChar char="–"/>
              <a:defRPr sz="2800"/>
            </a:lvl2pPr>
            <a:lvl3pPr indent="-342900" lvl="2" marL="1371600" algn="l">
              <a:spcBef>
                <a:spcPts val="480"/>
              </a:spcBef>
              <a:spcAft>
                <a:spcPts val="0"/>
              </a:spcAft>
              <a:buSzPts val="1800"/>
              <a:buChar char="●"/>
              <a:defRPr sz="2400"/>
            </a:lvl3pPr>
            <a:lvl4pPr indent="-330200" lvl="3" marL="1828800" algn="l"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–"/>
              <a:defRPr sz="2000"/>
            </a:lvl4pPr>
            <a:lvl5pPr indent="-311150" lvl="4" marL="22860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5pPr>
            <a:lvl6pPr indent="-311150" lvl="5" marL="27432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6pPr>
            <a:lvl7pPr indent="-311150" lvl="6" marL="32004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7pPr>
            <a:lvl8pPr indent="-311150" lvl="7" marL="36576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8pPr>
            <a:lvl9pPr indent="-311150" lvl="8" marL="41148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72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/>
          <p:nvPr>
            <p:ph type="title"/>
          </p:nvPr>
        </p:nvSpPr>
        <p:spPr>
          <a:xfrm>
            <a:off x="1792288" y="4800600"/>
            <a:ext cx="5486400" cy="566738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72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1" name="Google Shape;11;p1"/>
            <p:cNvGrpSpPr/>
            <p:nvPr/>
          </p:nvGrpSpPr>
          <p:grpSpPr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2" name="Google Shape;12;p1"/>
              <p:cNvSpPr/>
              <p:nvPr/>
            </p:nvSpPr>
            <p:spPr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1"/>
              <p:cNvSpPr/>
              <p:nvPr/>
            </p:nvSpPr>
            <p:spPr>
              <a:xfrm>
                <a:off x="288" y="0"/>
                <a:ext cx="1728" cy="735"/>
              </a:xfrm>
              <a:custGeom>
                <a:rect b="b" l="l" r="r" t="t"/>
                <a:pathLst>
                  <a:path extrusionOk="0" h="735" w="1728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1"/>
            <p:cNvGrpSpPr/>
            <p:nvPr/>
          </p:nvGrpSpPr>
          <p:grpSpPr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5" name="Google Shape;15;p1"/>
              <p:cNvSpPr/>
              <p:nvPr/>
            </p:nvSpPr>
            <p:spPr>
              <a:xfrm>
                <a:off x="384" y="1248"/>
                <a:ext cx="4416" cy="200"/>
              </a:xfrm>
              <a:prstGeom prst="roundRect">
                <a:avLst>
                  <a:gd fmla="val 0" name="adj"/>
                </a:avLst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1"/>
              <p:cNvSpPr/>
              <p:nvPr/>
            </p:nvSpPr>
            <p:spPr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" name="Google Shape;17;p1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2895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2895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2895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2895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"/>
          <p:cNvSpPr txBox="1"/>
          <p:nvPr/>
        </p:nvSpPr>
        <p:spPr>
          <a:xfrm rot="-5400000">
            <a:off x="-939800" y="3676650"/>
            <a:ext cx="26670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9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"/>
          <p:cNvSpPr txBox="1"/>
          <p:nvPr/>
        </p:nvSpPr>
        <p:spPr>
          <a:xfrm>
            <a:off x="838200" y="6324600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Lambert / Osborne</a:t>
            </a:r>
            <a:endParaRPr/>
          </a:p>
        </p:txBody>
      </p:sp>
      <p:sp>
        <p:nvSpPr>
          <p:cNvPr id="21" name="Google Shape;21;p1"/>
          <p:cNvSpPr txBox="1"/>
          <p:nvPr/>
        </p:nvSpPr>
        <p:spPr>
          <a:xfrm>
            <a:off x="4724400" y="6324600"/>
            <a:ext cx="4267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Fundamentals of Java 4E</a:t>
            </a:r>
            <a:endParaRPr/>
          </a:p>
        </p:txBody>
      </p:sp>
      <p:sp>
        <p:nvSpPr>
          <p:cNvPr id="22" name="Google Shape;22;p1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" name="Google Shape;23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30175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8.png"/><Relationship Id="rId4" Type="http://schemas.openxmlformats.org/officeDocument/2006/relationships/image" Target="../media/image16.png"/><Relationship Id="rId5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2.png"/><Relationship Id="rId4" Type="http://schemas.openxmlformats.org/officeDocument/2006/relationships/image" Target="../media/image3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2.png"/><Relationship Id="rId4" Type="http://schemas.openxmlformats.org/officeDocument/2006/relationships/image" Target="../media/image2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6.png"/><Relationship Id="rId4" Type="http://schemas.openxmlformats.org/officeDocument/2006/relationships/image" Target="../media/image2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0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76200" y="624840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14"/>
          <p:cNvSpPr/>
          <p:nvPr>
            <p:ph type="ctrTitle"/>
          </p:nvPr>
        </p:nvSpPr>
        <p:spPr>
          <a:xfrm>
            <a:off x="685800" y="990600"/>
            <a:ext cx="8229600" cy="19050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Chapter 9</a:t>
            </a:r>
            <a:br>
              <a:rPr lang="en-US" sz="3200"/>
            </a:br>
            <a:r>
              <a:rPr lang="en-US" sz="3200"/>
              <a:t>Introduction to HTML and Applets</a:t>
            </a:r>
            <a:endParaRPr/>
          </a:p>
        </p:txBody>
      </p:sp>
      <p:sp>
        <p:nvSpPr>
          <p:cNvPr id="98" name="Google Shape;98;p14"/>
          <p:cNvSpPr txBox="1"/>
          <p:nvPr>
            <p:ph idx="1" type="subTitle"/>
          </p:nvPr>
        </p:nvSpPr>
        <p:spPr>
          <a:xfrm>
            <a:off x="4673600" y="2927350"/>
            <a:ext cx="4241800" cy="182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lang="en-US"/>
              <a:t>Fundamentals of Java: AP Computer Science Essentials, 4th Edition</a:t>
            </a:r>
            <a:endParaRPr/>
          </a:p>
        </p:txBody>
      </p:sp>
      <p:sp>
        <p:nvSpPr>
          <p:cNvPr id="99" name="Google Shape;99;p14"/>
          <p:cNvSpPr txBox="1"/>
          <p:nvPr/>
        </p:nvSpPr>
        <p:spPr>
          <a:xfrm>
            <a:off x="609600" y="6248400"/>
            <a:ext cx="2667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685800" y="6324600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Lambert / Osborne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1" name="Google Shape;181;p23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3"/>
          <p:cNvSpPr/>
          <p:nvPr>
            <p:ph type="title"/>
          </p:nvPr>
        </p:nvSpPr>
        <p:spPr>
          <a:xfrm>
            <a:off x="685800" y="762000"/>
            <a:ext cx="83820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Hypertext, Hypermedia, and the World Wide Web (continued)</a:t>
            </a:r>
            <a:endParaRPr/>
          </a:p>
        </p:txBody>
      </p:sp>
      <p:sp>
        <p:nvSpPr>
          <p:cNvPr id="183" name="Google Shape;183;p23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3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2400"/>
              <a:t>Networks and the World Wide Web (cont):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A networked hypermedia system requires a uniform means of: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–"/>
            </a:pPr>
            <a:r>
              <a:rPr lang="en-US" sz="2000"/>
              <a:t>Representing information using machine-independent hypertext markup language.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–"/>
            </a:pPr>
            <a:r>
              <a:rPr lang="en-US" sz="2000"/>
              <a:t>Assigning node addresses using machine-independent uniform resource locators (URLs).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–"/>
            </a:pPr>
            <a:r>
              <a:rPr lang="en-US" sz="2000"/>
              <a:t>Transmitting information using machine-independent network protocols.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–"/>
            </a:pPr>
            <a:r>
              <a:rPr lang="en-US" sz="2000"/>
              <a:t>Displaying information with browsers from different vendors.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0" name="Google Shape;190;p24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4"/>
          <p:cNvSpPr/>
          <p:nvPr>
            <p:ph type="title"/>
          </p:nvPr>
        </p:nvSpPr>
        <p:spPr>
          <a:xfrm>
            <a:off x="685800" y="762000"/>
            <a:ext cx="83820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 of Hypertext Markup Language</a:t>
            </a:r>
            <a:endParaRPr/>
          </a:p>
        </p:txBody>
      </p:sp>
      <p:sp>
        <p:nvSpPr>
          <p:cNvPr id="192" name="Google Shape;192;p24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4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HTML</a:t>
            </a:r>
            <a:r>
              <a:rPr lang="en-US"/>
              <a:t>: machine-independent way of representing information in a network-based hypermedia system.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Markup tags</a:t>
            </a:r>
            <a:r>
              <a:rPr lang="en-US"/>
              <a:t>: codes that indicate the format of textual elements or links to other nodes.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Browsers interpret codes as commands and display text in desired format.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9" name="Google Shape;199;p25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5"/>
          <p:cNvSpPr/>
          <p:nvPr>
            <p:ph type="title"/>
          </p:nvPr>
        </p:nvSpPr>
        <p:spPr>
          <a:xfrm>
            <a:off x="685800" y="762000"/>
            <a:ext cx="83820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 of Hypertext Markup Language (continued)</a:t>
            </a:r>
            <a:endParaRPr/>
          </a:p>
        </p:txBody>
      </p:sp>
      <p:sp>
        <p:nvSpPr>
          <p:cNvPr id="201" name="Google Shape;201;p25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5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The Internet</a:t>
            </a:r>
            <a:endParaRPr/>
          </a:p>
        </p:txBody>
      </p:sp>
      <p:pic>
        <p:nvPicPr>
          <p:cNvPr id="203" name="Google Shape;20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2895600"/>
            <a:ext cx="5029200" cy="331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9" name="Google Shape;209;p26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6"/>
          <p:cNvSpPr/>
          <p:nvPr>
            <p:ph type="title"/>
          </p:nvPr>
        </p:nvSpPr>
        <p:spPr>
          <a:xfrm>
            <a:off x="685800" y="762000"/>
            <a:ext cx="83820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 of Hypertext Markup Language (continued)</a:t>
            </a:r>
            <a:endParaRPr/>
          </a:p>
        </p:txBody>
      </p:sp>
      <p:sp>
        <p:nvSpPr>
          <p:cNvPr id="211" name="Google Shape;211;p26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6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Includes markups for: title, heading, two paragraphs of text.</a:t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sp>
        <p:nvSpPr>
          <p:cNvPr id="213" name="Google Shape;213;p26"/>
          <p:cNvSpPr txBox="1"/>
          <p:nvPr/>
        </p:nvSpPr>
        <p:spPr>
          <a:xfrm>
            <a:off x="3429000" y="6019800"/>
            <a:ext cx="2362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simple Web page</a:t>
            </a:r>
            <a:endParaRPr/>
          </a:p>
        </p:txBody>
      </p:sp>
      <p:pic>
        <p:nvPicPr>
          <p:cNvPr id="214" name="Google Shape;21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3429000"/>
            <a:ext cx="5029200" cy="2633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0" name="Google Shape;220;p27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7"/>
          <p:cNvSpPr/>
          <p:nvPr>
            <p:ph type="title"/>
          </p:nvPr>
        </p:nvSpPr>
        <p:spPr>
          <a:xfrm>
            <a:off x="685800" y="762000"/>
            <a:ext cx="83820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 of Hypertext Markup Language (continued)</a:t>
            </a:r>
            <a:endParaRPr/>
          </a:p>
        </p:txBody>
      </p:sp>
      <p:sp>
        <p:nvSpPr>
          <p:cNvPr id="222" name="Google Shape;222;p27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7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Code for Figure 9-2:</a:t>
            </a:r>
            <a:endParaRPr/>
          </a:p>
        </p:txBody>
      </p:sp>
      <p:pic>
        <p:nvPicPr>
          <p:cNvPr id="224" name="Google Shape;22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8738" y="3228975"/>
            <a:ext cx="3776662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8875" y="3786188"/>
            <a:ext cx="6918325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1" name="Google Shape;231;p28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8"/>
          <p:cNvSpPr/>
          <p:nvPr>
            <p:ph type="title"/>
          </p:nvPr>
        </p:nvSpPr>
        <p:spPr>
          <a:xfrm>
            <a:off x="685800" y="762000"/>
            <a:ext cx="83820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 of Hypertext Markup Language (continued)</a:t>
            </a:r>
            <a:endParaRPr/>
          </a:p>
        </p:txBody>
      </p:sp>
      <p:sp>
        <p:nvSpPr>
          <p:cNvPr id="233" name="Google Shape;233;p28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8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When the browser displays the document: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Title appears at the top of browser window.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Blank line between the heading and first paragraph and between two paragraphs.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Browser wraps words to fit text within window.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HTML documents typically consist of multiple HTML pages.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File extension .html (UNIX) and .htm (Windows).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Pages can be any size.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0" name="Google Shape;240;p29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9"/>
          <p:cNvSpPr/>
          <p:nvPr>
            <p:ph type="title"/>
          </p:nvPr>
        </p:nvSpPr>
        <p:spPr>
          <a:xfrm>
            <a:off x="685800" y="762000"/>
            <a:ext cx="83820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 of Hypertext Markup Language (continued)</a:t>
            </a:r>
            <a:endParaRPr/>
          </a:p>
        </p:txBody>
      </p:sp>
      <p:sp>
        <p:nvSpPr>
          <p:cNvPr id="242" name="Google Shape;242;p29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9"/>
          <p:cNvSpPr txBox="1"/>
          <p:nvPr>
            <p:ph idx="1" type="body"/>
          </p:nvPr>
        </p:nvSpPr>
        <p:spPr>
          <a:xfrm>
            <a:off x="838200" y="2362200"/>
            <a:ext cx="78486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b="1" lang="en-US" sz="2600"/>
              <a:t>Markup Tags:</a:t>
            </a:r>
            <a:r>
              <a:rPr lang="en-US" sz="2600"/>
              <a:t> 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A markup tag begins with &lt; and ends with &gt;.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Not case-sensitive, but upper-case is used for readability.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Tags usually occur in pairs.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Opening tag: tells where to start format.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Closing tag: begins with / and tells where to end.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Tags can include attributes, such as align center.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9" name="Google Shape;249;p30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0"/>
          <p:cNvSpPr/>
          <p:nvPr>
            <p:ph type="title"/>
          </p:nvPr>
        </p:nvSpPr>
        <p:spPr>
          <a:xfrm>
            <a:off x="685800" y="762000"/>
            <a:ext cx="83820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 of Hypertext Markup Language (continued)</a:t>
            </a:r>
            <a:endParaRPr/>
          </a:p>
        </p:txBody>
      </p:sp>
      <p:sp>
        <p:nvSpPr>
          <p:cNvPr id="251" name="Google Shape;251;p30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0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-US" sz="2200"/>
              <a:t>Basic HTML markup tags</a:t>
            </a:r>
            <a:endParaRPr/>
          </a:p>
        </p:txBody>
      </p:sp>
      <p:pic>
        <p:nvPicPr>
          <p:cNvPr id="253" name="Google Shape;25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2743200"/>
            <a:ext cx="7391400" cy="35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9" name="Google Shape;259;p31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1"/>
          <p:cNvSpPr/>
          <p:nvPr>
            <p:ph type="title"/>
          </p:nvPr>
        </p:nvSpPr>
        <p:spPr>
          <a:xfrm>
            <a:off x="685800" y="762000"/>
            <a:ext cx="83820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 of Hypertext Markup Language (continued)</a:t>
            </a:r>
            <a:endParaRPr/>
          </a:p>
        </p:txBody>
      </p:sp>
      <p:sp>
        <p:nvSpPr>
          <p:cNvPr id="261" name="Google Shape;261;p31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1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Minimal Document Structure:</a:t>
            </a:r>
            <a:r>
              <a:rPr lang="en-US"/>
              <a:t>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Every HTML document should have the following:</a:t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1"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1"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1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&lt;HTML&gt;: tells browser file is HTML.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&lt;HEAD&gt;: identifies first part of document.</a:t>
            </a:r>
            <a:endParaRPr/>
          </a:p>
        </p:txBody>
      </p:sp>
      <p:pic>
        <p:nvPicPr>
          <p:cNvPr id="263" name="Google Shape;26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1800" y="3429000"/>
            <a:ext cx="4208463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9" name="Google Shape;269;p32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2"/>
          <p:cNvSpPr/>
          <p:nvPr>
            <p:ph type="title"/>
          </p:nvPr>
        </p:nvSpPr>
        <p:spPr>
          <a:xfrm>
            <a:off x="685800" y="762000"/>
            <a:ext cx="83820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 of Hypertext Markup Language (continued)</a:t>
            </a:r>
            <a:endParaRPr/>
          </a:p>
        </p:txBody>
      </p:sp>
      <p:sp>
        <p:nvSpPr>
          <p:cNvPr id="271" name="Google Shape;271;p32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2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Minimal Document Structure (cont):</a:t>
            </a:r>
            <a:r>
              <a:rPr lang="en-US"/>
              <a:t>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&lt;TITLE&gt;: title displays at top of browser window and is used during searches for document.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Short, descriptive titles are best.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&lt;BODY&gt;: information in the document.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Browsers ignore extra white space.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Blank lines, tab characters.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15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5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838200" y="23622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Describe the basic features of hypertext, hypermedia, and the World Wide Web.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Use basic HTML markup tags to format text for a Web page.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Construct an HTML list and an HTML table to represent a linear sequence of items and a two-dimensional grid of items, respectively.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8" name="Google Shape;278;p33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3"/>
          <p:cNvSpPr/>
          <p:nvPr>
            <p:ph type="title"/>
          </p:nvPr>
        </p:nvSpPr>
        <p:spPr>
          <a:xfrm>
            <a:off x="685800" y="762000"/>
            <a:ext cx="83820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 of Hypertext Markup Language (continued)</a:t>
            </a:r>
            <a:endParaRPr/>
          </a:p>
        </p:txBody>
      </p:sp>
      <p:sp>
        <p:nvSpPr>
          <p:cNvPr id="280" name="Google Shape;280;p33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3"/>
          <p:cNvSpPr txBox="1"/>
          <p:nvPr>
            <p:ph idx="1" type="body"/>
          </p:nvPr>
        </p:nvSpPr>
        <p:spPr>
          <a:xfrm>
            <a:off x="838200" y="2362200"/>
            <a:ext cx="78486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Commenting an HTML Document:</a:t>
            </a:r>
            <a:r>
              <a:rPr lang="en-US"/>
              <a:t>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Browsers do not interpret or display comments.</a:t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pic>
        <p:nvPicPr>
          <p:cNvPr id="282" name="Google Shape;282;p33"/>
          <p:cNvPicPr preferRelativeResize="0"/>
          <p:nvPr/>
        </p:nvPicPr>
        <p:blipFill rotWithShape="1">
          <a:blip r:embed="rId3">
            <a:alphaModFix/>
          </a:blip>
          <a:srcRect b="30119" l="0" r="0" t="0"/>
          <a:stretch/>
        </p:blipFill>
        <p:spPr>
          <a:xfrm>
            <a:off x="2743200" y="3886200"/>
            <a:ext cx="5715000" cy="2176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4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8" name="Google Shape;288;p34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4"/>
          <p:cNvSpPr/>
          <p:nvPr>
            <p:ph type="title"/>
          </p:nvPr>
        </p:nvSpPr>
        <p:spPr>
          <a:xfrm>
            <a:off x="685800" y="762000"/>
            <a:ext cx="83820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Simple Text Elements</a:t>
            </a:r>
            <a:endParaRPr/>
          </a:p>
        </p:txBody>
      </p:sp>
      <p:sp>
        <p:nvSpPr>
          <p:cNvPr id="290" name="Google Shape;290;p34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4"/>
          <p:cNvSpPr txBox="1"/>
          <p:nvPr>
            <p:ph idx="1" type="body"/>
          </p:nvPr>
        </p:nvSpPr>
        <p:spPr>
          <a:xfrm>
            <a:off x="838200" y="2362200"/>
            <a:ext cx="78486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2400"/>
              <a:t>Headings:</a:t>
            </a:r>
            <a:r>
              <a:rPr lang="en-US" sz="2400"/>
              <a:t>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Six levels (H1 to H6).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Different font size and style from normal text.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Blank line after each heading.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b="1" lang="en-US" sz="2400"/>
              <a:t>Paragraphs: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Left, right, or center alignments.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If the end tag &lt;/P&gt; is omitted, browser ends paragraph at the beginning of next paragraph or heading tag.</a:t>
            </a:r>
            <a:endParaRPr/>
          </a:p>
        </p:txBody>
      </p:sp>
      <p:pic>
        <p:nvPicPr>
          <p:cNvPr id="292" name="Google Shape;29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1000" y="2895600"/>
            <a:ext cx="4419600" cy="3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5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8" name="Google Shape;298;p35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5"/>
          <p:cNvSpPr/>
          <p:nvPr>
            <p:ph type="title"/>
          </p:nvPr>
        </p:nvSpPr>
        <p:spPr>
          <a:xfrm>
            <a:off x="685800" y="762000"/>
            <a:ext cx="83820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Simple Text Elements (continued)</a:t>
            </a:r>
            <a:endParaRPr/>
          </a:p>
        </p:txBody>
      </p:sp>
      <p:sp>
        <p:nvSpPr>
          <p:cNvPr id="300" name="Google Shape;300;p35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5"/>
          <p:cNvSpPr txBox="1"/>
          <p:nvPr>
            <p:ph idx="1" type="body"/>
          </p:nvPr>
        </p:nvSpPr>
        <p:spPr>
          <a:xfrm>
            <a:off x="838200" y="2362200"/>
            <a:ext cx="78486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b="1" lang="en-US" sz="2600"/>
              <a:t>Paragraphs (cont):</a:t>
            </a:r>
            <a:endParaRPr sz="2600"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Word wrap is used to fit paragraphs within browser’s window borders.</a:t>
            </a:r>
            <a:endParaRPr/>
          </a:p>
          <a:p>
            <a:pPr indent="-219075" lvl="0" marL="342900" rtl="0" algn="l">
              <a:spcBef>
                <a:spcPts val="520"/>
              </a:spcBef>
              <a:spcAft>
                <a:spcPts val="0"/>
              </a:spcAft>
              <a:buSzPts val="1950"/>
              <a:buNone/>
            </a:pPr>
            <a:r>
              <a:t/>
            </a:r>
            <a:endParaRPr sz="2600"/>
          </a:p>
        </p:txBody>
      </p:sp>
      <p:sp>
        <p:nvSpPr>
          <p:cNvPr id="302" name="Google Shape;302;p35"/>
          <p:cNvSpPr txBox="1"/>
          <p:nvPr/>
        </p:nvSpPr>
        <p:spPr>
          <a:xfrm>
            <a:off x="2438400" y="6096000"/>
            <a:ext cx="4648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Headings and paragraphs coded with HTML</a:t>
            </a:r>
            <a:endParaRPr/>
          </a:p>
        </p:txBody>
      </p:sp>
      <p:pic>
        <p:nvPicPr>
          <p:cNvPr id="303" name="Google Shape;30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3733800"/>
            <a:ext cx="5486400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6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9" name="Google Shape;309;p36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36"/>
          <p:cNvSpPr/>
          <p:nvPr>
            <p:ph type="title"/>
          </p:nvPr>
        </p:nvSpPr>
        <p:spPr>
          <a:xfrm>
            <a:off x="685800" y="762000"/>
            <a:ext cx="83820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Simple Text Elements (continued)</a:t>
            </a:r>
            <a:endParaRPr/>
          </a:p>
        </p:txBody>
      </p:sp>
      <p:sp>
        <p:nvSpPr>
          <p:cNvPr id="311" name="Google Shape;311;p36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6"/>
          <p:cNvSpPr txBox="1"/>
          <p:nvPr>
            <p:ph idx="1" type="body"/>
          </p:nvPr>
        </p:nvSpPr>
        <p:spPr>
          <a:xfrm>
            <a:off x="838200" y="2362200"/>
            <a:ext cx="80772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b="1" lang="en-US" sz="2600"/>
              <a:t>Forced Line Breaks: 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&lt;BR&gt; tag displays lines of text without word wrap. 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&lt;BR&gt; at end of line; no other end tag needed.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b="1" lang="en-US" sz="2600"/>
              <a:t>Preformatted Text:</a:t>
            </a:r>
            <a:r>
              <a:rPr lang="en-US" sz="2600"/>
              <a:t> 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Displays text with line breaks, extra spaces, and tabs.</a:t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pic>
        <p:nvPicPr>
          <p:cNvPr id="313" name="Google Shape;31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4876800"/>
            <a:ext cx="5313363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7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Character-Level Formatting</a:t>
            </a:r>
            <a:endParaRPr/>
          </a:p>
        </p:txBody>
      </p:sp>
      <p:sp>
        <p:nvSpPr>
          <p:cNvPr id="319" name="Google Shape;319;p37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Some character format tags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 sz="2400"/>
          </a:p>
        </p:txBody>
      </p:sp>
      <p:sp>
        <p:nvSpPr>
          <p:cNvPr id="320" name="Google Shape;320;p37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1" name="Google Shape;32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2819400"/>
            <a:ext cx="7543800" cy="3462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8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7" name="Google Shape;327;p38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38"/>
          <p:cNvSpPr/>
          <p:nvPr>
            <p:ph type="title"/>
          </p:nvPr>
        </p:nvSpPr>
        <p:spPr>
          <a:xfrm>
            <a:off x="685800" y="762000"/>
            <a:ext cx="83820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Character-Level Formatting (continued)</a:t>
            </a:r>
            <a:endParaRPr/>
          </a:p>
        </p:txBody>
      </p:sp>
      <p:sp>
        <p:nvSpPr>
          <p:cNvPr id="329" name="Google Shape;329;p38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38"/>
          <p:cNvSpPr txBox="1"/>
          <p:nvPr>
            <p:ph idx="1" type="body"/>
          </p:nvPr>
        </p:nvSpPr>
        <p:spPr>
          <a:xfrm>
            <a:off x="838200" y="2362200"/>
            <a:ext cx="80772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b="1" lang="en-US" sz="2600"/>
              <a:t>Escape Sequences:</a:t>
            </a:r>
            <a:endParaRPr sz="2600"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For &lt; and &gt; tags: lt is less than; gt is greater than.</a:t>
            </a:r>
            <a:endParaRPr/>
          </a:p>
          <a:p>
            <a:pPr indent="-219075" lvl="0" marL="342900" rtl="0" algn="l">
              <a:spcBef>
                <a:spcPts val="520"/>
              </a:spcBef>
              <a:spcAft>
                <a:spcPts val="0"/>
              </a:spcAft>
              <a:buSzPts val="1950"/>
              <a:buNone/>
            </a:pPr>
            <a:r>
              <a:t/>
            </a:r>
            <a:endParaRPr sz="2600"/>
          </a:p>
        </p:txBody>
      </p:sp>
      <p:pic>
        <p:nvPicPr>
          <p:cNvPr id="331" name="Google Shape;33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3429000"/>
            <a:ext cx="796290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9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7" name="Google Shape;337;p39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39"/>
          <p:cNvSpPr/>
          <p:nvPr>
            <p:ph type="title"/>
          </p:nvPr>
        </p:nvSpPr>
        <p:spPr>
          <a:xfrm>
            <a:off x="685800" y="762000"/>
            <a:ext cx="83820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Lists</a:t>
            </a:r>
            <a:endParaRPr/>
          </a:p>
        </p:txBody>
      </p:sp>
      <p:sp>
        <p:nvSpPr>
          <p:cNvPr id="339" name="Google Shape;339;p39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39"/>
          <p:cNvSpPr txBox="1"/>
          <p:nvPr>
            <p:ph idx="1" type="body"/>
          </p:nvPr>
        </p:nvSpPr>
        <p:spPr>
          <a:xfrm>
            <a:off x="838200" y="2362200"/>
            <a:ext cx="78486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Unordered (bulleted) lists: &lt;UL&gt;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Numbered (ordered) lists: &lt;OL&gt;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Definition  (association) lists: &lt;DL&gt;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To create bulleted and numbered lists: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Start with list tag &lt;UL&gt; or &lt;OL&gt;.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For each item, use &lt;LI&gt; starting tag, then text.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End with list tag &lt;/UL&gt; or &lt;/OL&gt;.</a:t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0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6" name="Google Shape;346;p40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40"/>
          <p:cNvSpPr/>
          <p:nvPr>
            <p:ph type="title"/>
          </p:nvPr>
        </p:nvSpPr>
        <p:spPr>
          <a:xfrm>
            <a:off x="685800" y="762000"/>
            <a:ext cx="83820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Lists (continued)</a:t>
            </a:r>
            <a:endParaRPr/>
          </a:p>
        </p:txBody>
      </p:sp>
      <p:sp>
        <p:nvSpPr>
          <p:cNvPr id="348" name="Google Shape;348;p40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40"/>
          <p:cNvSpPr txBox="1"/>
          <p:nvPr>
            <p:ph idx="1" type="body"/>
          </p:nvPr>
        </p:nvSpPr>
        <p:spPr>
          <a:xfrm>
            <a:off x="838200" y="2362200"/>
            <a:ext cx="78486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An Unordered List Example:</a:t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pic>
        <p:nvPicPr>
          <p:cNvPr id="350" name="Google Shape;35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3124200"/>
            <a:ext cx="3530600" cy="1411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5800" y="3048000"/>
            <a:ext cx="4160838" cy="2411413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0"/>
          <p:cNvSpPr txBox="1"/>
          <p:nvPr/>
        </p:nvSpPr>
        <p:spPr>
          <a:xfrm>
            <a:off x="5105400" y="5410200"/>
            <a:ext cx="2362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unordered (bulleted) list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1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8" name="Google Shape;358;p41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41"/>
          <p:cNvSpPr/>
          <p:nvPr>
            <p:ph type="title"/>
          </p:nvPr>
        </p:nvSpPr>
        <p:spPr>
          <a:xfrm>
            <a:off x="685800" y="762000"/>
            <a:ext cx="83820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Lists (continued)</a:t>
            </a:r>
            <a:endParaRPr/>
          </a:p>
        </p:txBody>
      </p:sp>
      <p:sp>
        <p:nvSpPr>
          <p:cNvPr id="360" name="Google Shape;360;p41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41"/>
          <p:cNvSpPr txBox="1"/>
          <p:nvPr>
            <p:ph idx="1" type="body"/>
          </p:nvPr>
        </p:nvSpPr>
        <p:spPr>
          <a:xfrm>
            <a:off x="838200" y="2362200"/>
            <a:ext cx="78486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A Definition List Example:</a:t>
            </a:r>
            <a:r>
              <a:rPr lang="en-US"/>
              <a:t>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Definition list</a:t>
            </a:r>
            <a:r>
              <a:rPr lang="en-US"/>
              <a:t>: displays terms and their associated definition.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&lt;DL&gt; begins and ends the list.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&lt;DT&gt; precedes each term.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&lt;DD&gt; precedes each definition.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2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7" name="Google Shape;367;p42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42"/>
          <p:cNvSpPr/>
          <p:nvPr>
            <p:ph type="title"/>
          </p:nvPr>
        </p:nvSpPr>
        <p:spPr>
          <a:xfrm>
            <a:off x="685800" y="762000"/>
            <a:ext cx="83820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Lists (continued)</a:t>
            </a:r>
            <a:endParaRPr/>
          </a:p>
        </p:txBody>
      </p:sp>
      <p:sp>
        <p:nvSpPr>
          <p:cNvPr id="369" name="Google Shape;369;p42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42"/>
          <p:cNvSpPr txBox="1"/>
          <p:nvPr>
            <p:ph idx="1" type="body"/>
          </p:nvPr>
        </p:nvSpPr>
        <p:spPr>
          <a:xfrm>
            <a:off x="838200" y="2362200"/>
            <a:ext cx="78486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A Definition List Example (cont):</a:t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pic>
        <p:nvPicPr>
          <p:cNvPr id="371" name="Google Shape;37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4425" y="2971800"/>
            <a:ext cx="3916363" cy="16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47775" y="4567238"/>
            <a:ext cx="2943225" cy="1633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29200" y="3200400"/>
            <a:ext cx="3886200" cy="286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16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6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Objectives (continued)</a:t>
            </a:r>
            <a:endParaRPr/>
          </a:p>
        </p:txBody>
      </p:sp>
      <p:sp>
        <p:nvSpPr>
          <p:cNvPr id="120" name="Google Shape;120;p16"/>
          <p:cNvSpPr txBox="1"/>
          <p:nvPr>
            <p:ph idx="1" type="body"/>
          </p:nvPr>
        </p:nvSpPr>
        <p:spPr>
          <a:xfrm>
            <a:off x="838200" y="23622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Use the appropriate markup tags to include images in Web pages.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Create links to other Web pages using absolute or relative path names.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Convert a Java application to an applet and embed the applet in a Web page.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List the constraints on applets that distinguish them from Java applications.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3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9" name="Google Shape;379;p43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43"/>
          <p:cNvSpPr/>
          <p:nvPr>
            <p:ph type="title"/>
          </p:nvPr>
        </p:nvSpPr>
        <p:spPr>
          <a:xfrm>
            <a:off x="685800" y="762000"/>
            <a:ext cx="83820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Lists (continued)</a:t>
            </a:r>
            <a:endParaRPr/>
          </a:p>
        </p:txBody>
      </p:sp>
      <p:sp>
        <p:nvSpPr>
          <p:cNvPr id="381" name="Google Shape;381;p43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43"/>
          <p:cNvSpPr txBox="1"/>
          <p:nvPr>
            <p:ph idx="1" type="body"/>
          </p:nvPr>
        </p:nvSpPr>
        <p:spPr>
          <a:xfrm>
            <a:off x="838200" y="2362200"/>
            <a:ext cx="40386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A Nested List Example:</a:t>
            </a:r>
            <a:r>
              <a:rPr lang="en-US"/>
              <a:t>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Lists can be nested within other lists.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More than three levels can be difficult to read.</a:t>
            </a:r>
            <a:endParaRPr/>
          </a:p>
        </p:txBody>
      </p:sp>
      <p:pic>
        <p:nvPicPr>
          <p:cNvPr id="383" name="Google Shape;38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400" y="2514600"/>
            <a:ext cx="4162425" cy="365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4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9" name="Google Shape;389;p44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44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Linking to Other Documents</a:t>
            </a:r>
            <a:endParaRPr/>
          </a:p>
        </p:txBody>
      </p:sp>
      <p:sp>
        <p:nvSpPr>
          <p:cNvPr id="391" name="Google Shape;391;p44"/>
          <p:cNvSpPr txBox="1"/>
          <p:nvPr>
            <p:ph idx="1" type="body"/>
          </p:nvPr>
        </p:nvSpPr>
        <p:spPr>
          <a:xfrm>
            <a:off x="838200" y="2362200"/>
            <a:ext cx="78486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Hyperlinks</a:t>
            </a:r>
            <a:r>
              <a:rPr lang="en-US"/>
              <a:t>: also called links, hypertext references, allow readers to move to other pages in the Web.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&lt;A&gt;: stands for anchor.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To place a link in an HTML document: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Identify the target document (path name or URL).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Determine text that labels the link in the browser.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Place the information in an anchor: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2" name="Google Shape;392;p44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3" name="Google Shape;39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6019800"/>
            <a:ext cx="6696075" cy="27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5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9" name="Google Shape;399;p45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45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Linking to Other Documents (continued)</a:t>
            </a:r>
            <a:endParaRPr/>
          </a:p>
        </p:txBody>
      </p:sp>
      <p:sp>
        <p:nvSpPr>
          <p:cNvPr id="401" name="Google Shape;401;p45"/>
          <p:cNvSpPr txBox="1"/>
          <p:nvPr>
            <p:ph idx="1" type="body"/>
          </p:nvPr>
        </p:nvSpPr>
        <p:spPr>
          <a:xfrm>
            <a:off x="838200" y="2362200"/>
            <a:ext cx="79248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Links or anchors can appear within any HTML element.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Often embedded as list items or terms in a paragraph.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Example links to a file courses.html:</a:t>
            </a:r>
            <a:endParaRPr/>
          </a:p>
        </p:txBody>
      </p:sp>
      <p:sp>
        <p:nvSpPr>
          <p:cNvPr id="402" name="Google Shape;402;p45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3" name="Google Shape;403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4800600"/>
            <a:ext cx="8001000" cy="1335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6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9" name="Google Shape;409;p46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46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Linking to Other Documents (continued)</a:t>
            </a:r>
            <a:endParaRPr/>
          </a:p>
        </p:txBody>
      </p:sp>
      <p:sp>
        <p:nvSpPr>
          <p:cNvPr id="411" name="Google Shape;411;p46"/>
          <p:cNvSpPr txBox="1"/>
          <p:nvPr>
            <p:ph idx="1" type="body"/>
          </p:nvPr>
        </p:nvSpPr>
        <p:spPr>
          <a:xfrm>
            <a:off x="762000" y="2286000"/>
            <a:ext cx="82296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 link to another page</a:t>
            </a:r>
            <a:endParaRPr/>
          </a:p>
        </p:txBody>
      </p:sp>
      <p:sp>
        <p:nvSpPr>
          <p:cNvPr id="412" name="Google Shape;412;p46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3" name="Google Shape;41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3429000"/>
            <a:ext cx="4729163" cy="2163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7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9" name="Google Shape;419;p47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47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Linking to Other Documents (continued)</a:t>
            </a:r>
            <a:endParaRPr/>
          </a:p>
        </p:txBody>
      </p:sp>
      <p:sp>
        <p:nvSpPr>
          <p:cNvPr id="421" name="Google Shape;421;p47"/>
          <p:cNvSpPr txBox="1"/>
          <p:nvPr>
            <p:ph idx="1" type="body"/>
          </p:nvPr>
        </p:nvSpPr>
        <p:spPr>
          <a:xfrm>
            <a:off x="838200" y="2362200"/>
            <a:ext cx="79248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Path Names:</a:t>
            </a:r>
            <a:r>
              <a:rPr lang="en-US"/>
              <a:t>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Location of target document.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Absolute path name</a:t>
            </a:r>
            <a:r>
              <a:rPr lang="en-US"/>
              <a:t>: position in a computer’s directory structure.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Relative path name</a:t>
            </a:r>
            <a:r>
              <a:rPr lang="en-US"/>
              <a:t>: location relative to the currently displayed document.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Easier to use because they are shorter and don’t need to be changed when a group of documents is moved.</a:t>
            </a:r>
            <a:endParaRPr/>
          </a:p>
        </p:txBody>
      </p:sp>
      <p:sp>
        <p:nvSpPr>
          <p:cNvPr id="422" name="Google Shape;422;p47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8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8" name="Google Shape;428;p48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48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Linking to Other Documents (continued)</a:t>
            </a:r>
            <a:endParaRPr/>
          </a:p>
        </p:txBody>
      </p:sp>
      <p:sp>
        <p:nvSpPr>
          <p:cNvPr id="430" name="Google Shape;430;p48"/>
          <p:cNvSpPr txBox="1"/>
          <p:nvPr>
            <p:ph idx="1" type="body"/>
          </p:nvPr>
        </p:nvSpPr>
        <p:spPr>
          <a:xfrm>
            <a:off x="838200" y="2362200"/>
            <a:ext cx="77724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URLs: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URLs are used to locate a target document located on another server in the network.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Format for a URL to another Web site (the host):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Example:</a:t>
            </a:r>
            <a:endParaRPr/>
          </a:p>
        </p:txBody>
      </p:sp>
      <p:sp>
        <p:nvSpPr>
          <p:cNvPr id="431" name="Google Shape;431;p48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2" name="Google Shape;432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4343400"/>
            <a:ext cx="476885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1600" y="5257800"/>
            <a:ext cx="6956425" cy="66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9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9" name="Google Shape;439;p49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49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Multimedia</a:t>
            </a:r>
            <a:endParaRPr/>
          </a:p>
        </p:txBody>
      </p:sp>
      <p:sp>
        <p:nvSpPr>
          <p:cNvPr id="441" name="Google Shape;441;p49"/>
          <p:cNvSpPr txBox="1"/>
          <p:nvPr>
            <p:ph idx="1" type="body"/>
          </p:nvPr>
        </p:nvSpPr>
        <p:spPr>
          <a:xfrm>
            <a:off x="838200" y="2362200"/>
            <a:ext cx="7878763" cy="384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Inline Images: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Inline images are graphical images that display when the user opens a page.</a:t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GIF (.gif) or JPEG (.jpg, .jpeg) formats.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Size attributes: height and width in pixels.</a:t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sp>
        <p:nvSpPr>
          <p:cNvPr id="442" name="Google Shape;442;p49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3" name="Google Shape;443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3886200"/>
            <a:ext cx="3476625" cy="34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1600" y="5334000"/>
            <a:ext cx="6172200" cy="642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0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0" name="Google Shape;450;p50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50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Multimedia (continued)</a:t>
            </a:r>
            <a:endParaRPr/>
          </a:p>
        </p:txBody>
      </p:sp>
      <p:sp>
        <p:nvSpPr>
          <p:cNvPr id="452" name="Google Shape;452;p50"/>
          <p:cNvSpPr txBox="1"/>
          <p:nvPr>
            <p:ph idx="1" type="body"/>
          </p:nvPr>
        </p:nvSpPr>
        <p:spPr>
          <a:xfrm>
            <a:off x="838200" y="2362200"/>
            <a:ext cx="78486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Inline Images (cont):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Alignment: position of text relative to image.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By default, text following an image starts at image’s lower-right corner.</a:t>
            </a:r>
            <a:endParaRPr/>
          </a:p>
          <a:p>
            <a:pPr indent="-1714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To detach an image from text, place it in a separate paragraph.</a:t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sp>
        <p:nvSpPr>
          <p:cNvPr id="453" name="Google Shape;453;p50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4" name="Google Shape;454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8200" y="5105400"/>
            <a:ext cx="34544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6400" y="4191000"/>
            <a:ext cx="6629400" cy="525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1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1" name="Google Shape;461;p51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51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Multimedia (continued)</a:t>
            </a:r>
            <a:endParaRPr/>
          </a:p>
        </p:txBody>
      </p:sp>
      <p:sp>
        <p:nvSpPr>
          <p:cNvPr id="463" name="Google Shape;463;p51"/>
          <p:cNvSpPr txBox="1"/>
          <p:nvPr>
            <p:ph idx="1" type="body"/>
          </p:nvPr>
        </p:nvSpPr>
        <p:spPr>
          <a:xfrm>
            <a:off x="838200" y="2362200"/>
            <a:ext cx="77724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External Images: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External images are not displayed until a user clicks a link.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Faster download time for document.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Link can be a string of text or a thumbnail (smaller version of image). </a:t>
            </a:r>
            <a:endParaRPr b="1"/>
          </a:p>
        </p:txBody>
      </p:sp>
      <p:sp>
        <p:nvSpPr>
          <p:cNvPr id="464" name="Google Shape;464;p51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2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0" name="Google Shape;470;p52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52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Multimedia (continued)</a:t>
            </a:r>
            <a:endParaRPr/>
          </a:p>
        </p:txBody>
      </p:sp>
      <p:sp>
        <p:nvSpPr>
          <p:cNvPr id="472" name="Google Shape;472;p52"/>
          <p:cNvSpPr txBox="1"/>
          <p:nvPr>
            <p:ph idx="1" type="body"/>
          </p:nvPr>
        </p:nvSpPr>
        <p:spPr>
          <a:xfrm>
            <a:off x="838200" y="2362200"/>
            <a:ext cx="79248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b="1" lang="en-US" sz="2600"/>
              <a:t>Colors and Backgrounds:</a:t>
            </a:r>
            <a:r>
              <a:rPr lang="en-US" sz="2600"/>
              <a:t> 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Background, text, and link colors are controlled by BGCOLOR, TEXT, and LINK attributes of &lt;BODY&gt; tag.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String of three two-digit hexadecimal numbers specifies a color by indicating RGB components.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Can also use an image as a page background.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Small images can be tiled: repeated across and down.</a:t>
            </a:r>
            <a:endParaRPr/>
          </a:p>
        </p:txBody>
      </p:sp>
      <p:sp>
        <p:nvSpPr>
          <p:cNvPr id="473" name="Google Shape;473;p52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7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Vocabulary</a:t>
            </a:r>
            <a:endParaRPr/>
          </a:p>
        </p:txBody>
      </p:sp>
      <p:sp>
        <p:nvSpPr>
          <p:cNvPr id="129" name="Google Shape;129;p17"/>
          <p:cNvSpPr txBox="1"/>
          <p:nvPr>
            <p:ph idx="1" type="body"/>
          </p:nvPr>
        </p:nvSpPr>
        <p:spPr>
          <a:xfrm>
            <a:off x="838200" y="2362200"/>
            <a:ext cx="3770313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absolute path name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associative link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definition list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external image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hyperlinks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hypermedia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hypertext</a:t>
            </a:r>
            <a:endParaRPr/>
          </a:p>
        </p:txBody>
      </p:sp>
      <p:sp>
        <p:nvSpPr>
          <p:cNvPr id="130" name="Google Shape;130;p17"/>
          <p:cNvSpPr txBox="1"/>
          <p:nvPr>
            <p:ph idx="2" type="body"/>
          </p:nvPr>
        </p:nvSpPr>
        <p:spPr>
          <a:xfrm>
            <a:off x="4724400" y="2362200"/>
            <a:ext cx="3770313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hypertext markup language (HTML)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inline image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markup tag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memex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relative path name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uniform resource locator (URL)</a:t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3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9" name="Google Shape;479;p53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53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Multimedia (continued)</a:t>
            </a:r>
            <a:endParaRPr/>
          </a:p>
        </p:txBody>
      </p:sp>
      <p:sp>
        <p:nvSpPr>
          <p:cNvPr id="481" name="Google Shape;481;p53"/>
          <p:cNvSpPr txBox="1"/>
          <p:nvPr>
            <p:ph idx="1" type="body"/>
          </p:nvPr>
        </p:nvSpPr>
        <p:spPr>
          <a:xfrm>
            <a:off x="838200" y="2362200"/>
            <a:ext cx="79248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Other Media:</a:t>
            </a:r>
            <a:r>
              <a:rPr lang="en-US"/>
              <a:t>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Some hypermedia filename extensions</a:t>
            </a:r>
            <a:endParaRPr b="1"/>
          </a:p>
        </p:txBody>
      </p:sp>
      <p:sp>
        <p:nvSpPr>
          <p:cNvPr id="482" name="Google Shape;482;p53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3" name="Google Shape;483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3733800"/>
            <a:ext cx="7907338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4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9" name="Google Shape;489;p54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54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Tables</a:t>
            </a:r>
            <a:endParaRPr/>
          </a:p>
        </p:txBody>
      </p:sp>
      <p:sp>
        <p:nvSpPr>
          <p:cNvPr id="491" name="Google Shape;491;p54"/>
          <p:cNvSpPr txBox="1"/>
          <p:nvPr>
            <p:ph idx="1" type="body"/>
          </p:nvPr>
        </p:nvSpPr>
        <p:spPr>
          <a:xfrm>
            <a:off x="838200" y="2362200"/>
            <a:ext cx="76200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 table </a:t>
            </a:r>
            <a:endParaRPr b="1"/>
          </a:p>
        </p:txBody>
      </p:sp>
      <p:sp>
        <p:nvSpPr>
          <p:cNvPr id="492" name="Google Shape;492;p54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3" name="Google Shape;493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2438400"/>
            <a:ext cx="5334000" cy="3944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5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9" name="Google Shape;499;p55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55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Tables (continued)</a:t>
            </a:r>
            <a:endParaRPr/>
          </a:p>
        </p:txBody>
      </p:sp>
      <p:sp>
        <p:nvSpPr>
          <p:cNvPr id="501" name="Google Shape;501;p55"/>
          <p:cNvSpPr txBox="1"/>
          <p:nvPr>
            <p:ph idx="1" type="body"/>
          </p:nvPr>
        </p:nvSpPr>
        <p:spPr>
          <a:xfrm>
            <a:off x="838200" y="2362200"/>
            <a:ext cx="79248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Tables usually contain the following elements: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Caption or title at the top.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First row: column headers, describing column data.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Rows of data. Cells can contain any HTML elements (text, images, links, etc.).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02" name="Google Shape;502;p55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6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8" name="Google Shape;508;p56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56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Tables (continued)</a:t>
            </a:r>
            <a:endParaRPr/>
          </a:p>
        </p:txBody>
      </p:sp>
      <p:sp>
        <p:nvSpPr>
          <p:cNvPr id="510" name="Google Shape;510;p56"/>
          <p:cNvSpPr txBox="1"/>
          <p:nvPr>
            <p:ph idx="1" type="body"/>
          </p:nvPr>
        </p:nvSpPr>
        <p:spPr>
          <a:xfrm>
            <a:off x="838200" y="2362200"/>
            <a:ext cx="80772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Table format tags</a:t>
            </a:r>
            <a:endParaRPr/>
          </a:p>
        </p:txBody>
      </p:sp>
      <p:sp>
        <p:nvSpPr>
          <p:cNvPr id="511" name="Google Shape;511;p56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2" name="Google Shape;512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3044825"/>
            <a:ext cx="7772400" cy="221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7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8" name="Google Shape;518;p57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57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Tables (continued)</a:t>
            </a:r>
            <a:endParaRPr/>
          </a:p>
        </p:txBody>
      </p:sp>
      <p:sp>
        <p:nvSpPr>
          <p:cNvPr id="520" name="Google Shape;520;p57"/>
          <p:cNvSpPr txBox="1"/>
          <p:nvPr>
            <p:ph idx="1" type="body"/>
          </p:nvPr>
        </p:nvSpPr>
        <p:spPr>
          <a:xfrm>
            <a:off x="838200" y="2362200"/>
            <a:ext cx="79248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Table attributes</a:t>
            </a:r>
            <a:endParaRPr/>
          </a:p>
        </p:txBody>
      </p:sp>
      <p:sp>
        <p:nvSpPr>
          <p:cNvPr id="521" name="Google Shape;521;p57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2" name="Google Shape;522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2971800"/>
            <a:ext cx="7432675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8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8" name="Google Shape;528;p58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58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Tables (continued)</a:t>
            </a:r>
            <a:endParaRPr/>
          </a:p>
        </p:txBody>
      </p:sp>
      <p:sp>
        <p:nvSpPr>
          <p:cNvPr id="530" name="Google Shape;530;p58"/>
          <p:cNvSpPr txBox="1"/>
          <p:nvPr>
            <p:ph idx="1" type="body"/>
          </p:nvPr>
        </p:nvSpPr>
        <p:spPr>
          <a:xfrm>
            <a:off x="838200" y="2362200"/>
            <a:ext cx="28956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Typical Table Format:</a:t>
            </a:r>
            <a:r>
              <a:rPr lang="en-US"/>
              <a:t>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Blank lines increase readability, but do not affect display.</a:t>
            </a:r>
            <a:endParaRPr b="1"/>
          </a:p>
        </p:txBody>
      </p:sp>
      <p:sp>
        <p:nvSpPr>
          <p:cNvPr id="531" name="Google Shape;531;p58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2" name="Google Shape;532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7625" y="2362200"/>
            <a:ext cx="5057775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59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8" name="Google Shape;538;p59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59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Applets</a:t>
            </a:r>
            <a:endParaRPr/>
          </a:p>
        </p:txBody>
      </p:sp>
      <p:sp>
        <p:nvSpPr>
          <p:cNvPr id="540" name="Google Shape;540;p59"/>
          <p:cNvSpPr txBox="1"/>
          <p:nvPr>
            <p:ph idx="1" type="body"/>
          </p:nvPr>
        </p:nvSpPr>
        <p:spPr>
          <a:xfrm>
            <a:off x="838200" y="2362200"/>
            <a:ext cx="80010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Applet</a:t>
            </a:r>
            <a:r>
              <a:rPr lang="en-US"/>
              <a:t>: Java application that runs in a Web page as a GUI.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Two components: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HTML document with an applet markup tag.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Byte code file for the applet: a compiled Java applet in a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.class </a:t>
            </a:r>
            <a:r>
              <a:rPr lang="en-US"/>
              <a:t>file.</a:t>
            </a:r>
            <a:endParaRPr/>
          </a:p>
          <a:p>
            <a:pPr indent="-1714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41" name="Google Shape;541;p59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2" name="Google Shape;542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4972050"/>
            <a:ext cx="8153400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0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8" name="Google Shape;548;p60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60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Applets (continued)</a:t>
            </a:r>
            <a:endParaRPr/>
          </a:p>
        </p:txBody>
      </p:sp>
      <p:sp>
        <p:nvSpPr>
          <p:cNvPr id="550" name="Google Shape;550;p60"/>
          <p:cNvSpPr txBox="1"/>
          <p:nvPr>
            <p:ph idx="1" type="body"/>
          </p:nvPr>
        </p:nvSpPr>
        <p:spPr>
          <a:xfrm>
            <a:off x="838200" y="2362200"/>
            <a:ext cx="78486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An applet within a Web page</a:t>
            </a:r>
            <a:endParaRPr/>
          </a:p>
        </p:txBody>
      </p:sp>
      <p:sp>
        <p:nvSpPr>
          <p:cNvPr id="551" name="Google Shape;551;p60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2" name="Google Shape;552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2895600"/>
            <a:ext cx="4371975" cy="345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61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8" name="Google Shape;558;p61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61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Applets (continued)</a:t>
            </a:r>
            <a:endParaRPr/>
          </a:p>
        </p:txBody>
      </p:sp>
      <p:sp>
        <p:nvSpPr>
          <p:cNvPr id="560" name="Google Shape;560;p61"/>
          <p:cNvSpPr txBox="1"/>
          <p:nvPr>
            <p:ph idx="1" type="body"/>
          </p:nvPr>
        </p:nvSpPr>
        <p:spPr>
          <a:xfrm>
            <a:off x="838200" y="2362200"/>
            <a:ext cx="79248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Converting an Application to an Applet: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Replace the name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JFrame</a:t>
            </a:r>
            <a:r>
              <a:rPr lang="en-US"/>
              <a:t> with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JApplet</a:t>
            </a:r>
            <a:r>
              <a:rPr lang="en-US"/>
              <a:t> at the beginning of the class definition.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Replace the class’s constructor with the method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-US"/>
              <a:t>:</a:t>
            </a:r>
            <a:endParaRPr/>
          </a:p>
        </p:txBody>
      </p:sp>
      <p:sp>
        <p:nvSpPr>
          <p:cNvPr id="561" name="Google Shape;561;p61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62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7" name="Google Shape;567;p62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62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Applets (continued)</a:t>
            </a:r>
            <a:endParaRPr/>
          </a:p>
        </p:txBody>
      </p:sp>
      <p:sp>
        <p:nvSpPr>
          <p:cNvPr id="569" name="Google Shape;569;p62"/>
          <p:cNvSpPr txBox="1"/>
          <p:nvPr>
            <p:ph idx="1" type="body"/>
          </p:nvPr>
        </p:nvSpPr>
        <p:spPr>
          <a:xfrm>
            <a:off x="838200" y="2362200"/>
            <a:ext cx="78486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2400"/>
              <a:t>Using the Applet Viewer: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Allows programmer to run an applet and view its GUI (not Web page).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650"/>
              <a:buFont typeface="Arial"/>
              <a:buChar char="–"/>
            </a:pPr>
            <a:r>
              <a:rPr lang="en-US" sz="2200"/>
              <a:t>Comes with Sun’s JDK.</a:t>
            </a:r>
            <a:endParaRPr b="1" sz="22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To use the applet viewer: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650"/>
              <a:buFont typeface="Arial"/>
              <a:buChar char="–"/>
            </a:pPr>
            <a:r>
              <a:rPr lang="en-US" sz="2200"/>
              <a:t>Compile Java source program as usual.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650"/>
              <a:buFont typeface="Arial"/>
              <a:buChar char="–"/>
            </a:pPr>
            <a:r>
              <a:rPr lang="en-US" sz="2200"/>
              <a:t>Create HTML file with at least the minimal applet tag.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650"/>
              <a:buFont typeface="Arial"/>
              <a:buChar char="–"/>
            </a:pPr>
            <a:r>
              <a:rPr lang="en-US" sz="2200"/>
              <a:t>At the command line prompt, run the following command:</a:t>
            </a:r>
            <a:endParaRPr/>
          </a:p>
        </p:txBody>
      </p:sp>
      <p:sp>
        <p:nvSpPr>
          <p:cNvPr id="570" name="Google Shape;570;p62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1" name="Google Shape;571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400" y="5715000"/>
            <a:ext cx="4324350" cy="28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18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8"/>
          <p:cNvSpPr/>
          <p:nvPr>
            <p:ph type="title"/>
          </p:nvPr>
        </p:nvSpPr>
        <p:spPr>
          <a:xfrm>
            <a:off x="685800" y="762000"/>
            <a:ext cx="83820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Hypertext, Hypermedia, and the World Wide Web</a:t>
            </a:r>
            <a:endParaRPr/>
          </a:p>
        </p:txBody>
      </p:sp>
      <p:sp>
        <p:nvSpPr>
          <p:cNvPr id="138" name="Google Shape;138;p18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Vannevar Bush: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Scientist at MIT in 1945.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Predicted that computers would be used for data storage and manipulation, and logical reasoning.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Predictions came true in 1950s and 60s with new branches of computer science.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Database management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Artificial intelligence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63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7" name="Google Shape;577;p63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63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Applets (continued)</a:t>
            </a:r>
            <a:endParaRPr/>
          </a:p>
        </p:txBody>
      </p:sp>
      <p:sp>
        <p:nvSpPr>
          <p:cNvPr id="579" name="Google Shape;579;p63"/>
          <p:cNvSpPr txBox="1"/>
          <p:nvPr>
            <p:ph idx="1" type="body"/>
          </p:nvPr>
        </p:nvSpPr>
        <p:spPr>
          <a:xfrm>
            <a:off x="838200" y="2362200"/>
            <a:ext cx="76200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Using the Applet Viewer (cont):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An applet within the applet viewer</a:t>
            </a:r>
            <a:endParaRPr/>
          </a:p>
        </p:txBody>
      </p:sp>
      <p:sp>
        <p:nvSpPr>
          <p:cNvPr id="580" name="Google Shape;580;p63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1" name="Google Shape;581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0" y="3581400"/>
            <a:ext cx="3024188" cy="165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64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7" name="Google Shape;587;p64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64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Applets (continued)</a:t>
            </a:r>
            <a:endParaRPr/>
          </a:p>
        </p:txBody>
      </p:sp>
      <p:sp>
        <p:nvSpPr>
          <p:cNvPr id="589" name="Google Shape;589;p64"/>
          <p:cNvSpPr txBox="1"/>
          <p:nvPr>
            <p:ph idx="1" type="body"/>
          </p:nvPr>
        </p:nvSpPr>
        <p:spPr>
          <a:xfrm>
            <a:off x="838200" y="2362200"/>
            <a:ext cx="77724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Constraints on Applets:</a:t>
            </a:r>
            <a:r>
              <a:rPr lang="en-US"/>
              <a:t>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To ensure security, applets cannot access files on the user’s machine.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Applets and their HTML documents should be in the same directory.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The programs in this book use Java 6.0; only Web browsers that support Java 6.0 can be used.</a:t>
            </a:r>
            <a:endParaRPr/>
          </a:p>
        </p:txBody>
      </p:sp>
      <p:sp>
        <p:nvSpPr>
          <p:cNvPr id="590" name="Google Shape;590;p64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65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6" name="Google Shape;596;p65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65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Applets (continued)</a:t>
            </a:r>
            <a:endParaRPr/>
          </a:p>
        </p:txBody>
      </p:sp>
      <p:sp>
        <p:nvSpPr>
          <p:cNvPr id="598" name="Google Shape;598;p65"/>
          <p:cNvSpPr txBox="1"/>
          <p:nvPr>
            <p:ph idx="1" type="body"/>
          </p:nvPr>
        </p:nvSpPr>
        <p:spPr>
          <a:xfrm>
            <a:off x="838200" y="2362200"/>
            <a:ext cx="80772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2400"/>
              <a:t>Constraints on Applets (cont):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The technique for using dialog boxes for applets is the same as applications, except: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650"/>
              <a:buFont typeface="Arial"/>
              <a:buChar char="–"/>
            </a:pPr>
            <a:r>
              <a:rPr lang="en-US" sz="2200"/>
              <a:t>The parent parameter of the dialog box’s constructor should be 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US" sz="2200"/>
              <a:t> (not the applet).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650"/>
              <a:buFont typeface="Arial"/>
              <a:buChar char="–"/>
            </a:pPr>
            <a:r>
              <a:rPr lang="en-US" sz="2200"/>
              <a:t>You might see a warning message in the dialog box.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650"/>
              <a:buFont typeface="Arial"/>
              <a:buChar char="–"/>
            </a:pPr>
            <a:r>
              <a:rPr lang="en-US" sz="2200"/>
              <a:t>The dialog box does not prevent you from returning to the Web page. Once there, you cannot interact with the applet, but you can browse to other pages and more.</a:t>
            </a:r>
            <a:endParaRPr/>
          </a:p>
        </p:txBody>
      </p:sp>
      <p:sp>
        <p:nvSpPr>
          <p:cNvPr id="599" name="Google Shape;599;p65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66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5" name="Google Shape;605;p66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66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Applets (continued)</a:t>
            </a:r>
            <a:endParaRPr/>
          </a:p>
        </p:txBody>
      </p:sp>
      <p:sp>
        <p:nvSpPr>
          <p:cNvPr id="607" name="Google Shape;607;p66"/>
          <p:cNvSpPr txBox="1"/>
          <p:nvPr>
            <p:ph idx="1" type="body"/>
          </p:nvPr>
        </p:nvSpPr>
        <p:spPr>
          <a:xfrm>
            <a:off x="838200" y="2362200"/>
            <a:ext cx="78486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b="1" lang="en-US" sz="2600"/>
              <a:t>Loading Images into Applets:</a:t>
            </a:r>
            <a:r>
              <a:rPr lang="en-US" sz="2600"/>
              <a:t> 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Images must reside on the Web server from which the applet’s byte code was sent.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JApplet</a:t>
            </a:r>
            <a:r>
              <a:rPr lang="en-US" sz="2600"/>
              <a:t> method 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getDocumentBase ()</a:t>
            </a:r>
            <a:r>
              <a:rPr lang="en-US" sz="2600"/>
              <a:t> locates and returns URL of applet’s Web server.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JApplet</a:t>
            </a:r>
            <a:r>
              <a:rPr lang="en-US" sz="2600"/>
              <a:t> method 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getImage</a:t>
            </a:r>
            <a:r>
              <a:rPr lang="en-US" sz="2600"/>
              <a:t> expects the URL and filename of an image as parameters.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Downloads image from Web server and returns an object of the class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lang="en-US"/>
              <a:t>.</a:t>
            </a:r>
            <a:endParaRPr/>
          </a:p>
        </p:txBody>
      </p:sp>
      <p:sp>
        <p:nvSpPr>
          <p:cNvPr id="608" name="Google Shape;608;p66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67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4" name="Google Shape;614;p67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67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Applets (continued)</a:t>
            </a:r>
            <a:endParaRPr/>
          </a:p>
        </p:txBody>
      </p:sp>
      <p:sp>
        <p:nvSpPr>
          <p:cNvPr id="616" name="Google Shape;616;p67"/>
          <p:cNvSpPr txBox="1"/>
          <p:nvPr>
            <p:ph idx="1" type="body"/>
          </p:nvPr>
        </p:nvSpPr>
        <p:spPr>
          <a:xfrm>
            <a:off x="838200" y="2362200"/>
            <a:ext cx="76200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b="1" lang="en-US" sz="2600"/>
              <a:t>Passing Parameters to Applets: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It is possible to send information from an HTML page to an applet.  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Information is passed in HTML parameter tags and retrieved in the applet’s code.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The parameter tag must appear between the opening and closing applet tags.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The method 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getParameter</a:t>
            </a:r>
            <a:r>
              <a:rPr lang="en-US" sz="2600"/>
              <a:t> can retrieve the parameter’s value as a string.</a:t>
            </a:r>
            <a:endParaRPr/>
          </a:p>
        </p:txBody>
      </p:sp>
      <p:sp>
        <p:nvSpPr>
          <p:cNvPr id="617" name="Google Shape;617;p67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68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3" name="Google Shape;623;p68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68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625" name="Google Shape;625;p68"/>
          <p:cNvSpPr txBox="1"/>
          <p:nvPr>
            <p:ph idx="1" type="body"/>
          </p:nvPr>
        </p:nvSpPr>
        <p:spPr>
          <a:xfrm>
            <a:off x="838200" y="2362200"/>
            <a:ext cx="77724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en-US" sz="2400"/>
              <a:t>In this chapter, you learned: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The World Wide Web is a hypermedia system that allows users to navigate among and use various resources in a nonlinear manner.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HTML tags can be used to format text for Web pages. Other markup tags can be used to organize information in lists and tables in a Web page.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Links to other pages using absolute or relative path names also can be included in HTML elements.</a:t>
            </a:r>
            <a:endParaRPr/>
          </a:p>
        </p:txBody>
      </p:sp>
      <p:sp>
        <p:nvSpPr>
          <p:cNvPr id="626" name="Google Shape;626;p68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69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2" name="Google Shape;632;p69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69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 (continued)</a:t>
            </a:r>
            <a:endParaRPr/>
          </a:p>
        </p:txBody>
      </p:sp>
      <p:sp>
        <p:nvSpPr>
          <p:cNvPr id="634" name="Google Shape;634;p69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69"/>
          <p:cNvSpPr txBox="1"/>
          <p:nvPr>
            <p:ph idx="1" type="body"/>
          </p:nvPr>
        </p:nvSpPr>
        <p:spPr>
          <a:xfrm>
            <a:off x="838200" y="2362200"/>
            <a:ext cx="77724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Web pages also can contain applets or Java applications that are downloaded from a Web server and run in the user’s Web browser.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There are a few simple steps to convert a Java application to an applet. Applets have most of the functionality of applications, including the GUI, but they lack file access to the user’s disks.</a:t>
            </a:r>
            <a:endParaRPr/>
          </a:p>
          <a:p>
            <a:pPr indent="-219075" lvl="0" marL="342900" rtl="0" algn="l">
              <a:spcBef>
                <a:spcPts val="520"/>
              </a:spcBef>
              <a:spcAft>
                <a:spcPts val="0"/>
              </a:spcAft>
              <a:buSzPts val="1950"/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19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9"/>
          <p:cNvSpPr/>
          <p:nvPr>
            <p:ph type="title"/>
          </p:nvPr>
        </p:nvSpPr>
        <p:spPr>
          <a:xfrm>
            <a:off x="685800" y="762000"/>
            <a:ext cx="83820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Hypertext, Hypermedia, and the World Wide Web (continued)</a:t>
            </a:r>
            <a:endParaRPr/>
          </a:p>
        </p:txBody>
      </p:sp>
      <p:sp>
        <p:nvSpPr>
          <p:cNvPr id="147" name="Google Shape;147;p19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9"/>
          <p:cNvSpPr txBox="1"/>
          <p:nvPr>
            <p:ph idx="1" type="body"/>
          </p:nvPr>
        </p:nvSpPr>
        <p:spPr>
          <a:xfrm>
            <a:off x="838200" y="2362200"/>
            <a:ext cx="80010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Bush also asked how to improve ways to consult information during research.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Proposed linking information associatively.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Table or keyed list: data structure that allows a computer to look up an item associated with a key.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b="1" lang="en-US"/>
              <a:t>Memex</a:t>
            </a:r>
            <a:r>
              <a:rPr lang="en-US"/>
              <a:t>: would receive information from copy machine, keyboard or stylus from microfilm.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Computer would maintain associative links and the user’s exploration of them.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" name="Google Shape;154;p20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0"/>
          <p:cNvSpPr/>
          <p:nvPr>
            <p:ph type="title"/>
          </p:nvPr>
        </p:nvSpPr>
        <p:spPr>
          <a:xfrm>
            <a:off x="685800" y="762000"/>
            <a:ext cx="83820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Hypertext, Hypermedia, and the World Wide Web (continued)</a:t>
            </a:r>
            <a:endParaRPr/>
          </a:p>
        </p:txBody>
      </p:sp>
      <p:sp>
        <p:nvSpPr>
          <p:cNvPr id="156" name="Google Shape;156;p20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0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Hypertext and Hypermedia:</a:t>
            </a:r>
            <a:r>
              <a:rPr lang="en-US"/>
              <a:t>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1967, Theodor Holm Nelson coined the term hypertext to refer to Bush’s machine.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Hypertext</a:t>
            </a:r>
            <a:r>
              <a:rPr lang="en-US"/>
              <a:t>: structure of nodes and links.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Each node is a document or chunk of text.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1987, Apple released Hypercard.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A hypermedia platform.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GUIs, images, sound, animation, applications.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21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1"/>
          <p:cNvSpPr/>
          <p:nvPr>
            <p:ph type="title"/>
          </p:nvPr>
        </p:nvSpPr>
        <p:spPr>
          <a:xfrm>
            <a:off x="685800" y="762000"/>
            <a:ext cx="83820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Hypertext, Hypermedia, and the World Wide Web (continued)</a:t>
            </a:r>
            <a:endParaRPr/>
          </a:p>
        </p:txBody>
      </p:sp>
      <p:sp>
        <p:nvSpPr>
          <p:cNvPr id="165" name="Google Shape;165;p21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1"/>
          <p:cNvSpPr txBox="1"/>
          <p:nvPr>
            <p:ph idx="1" type="body"/>
          </p:nvPr>
        </p:nvSpPr>
        <p:spPr>
          <a:xfrm>
            <a:off x="838200" y="2362200"/>
            <a:ext cx="77724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Networks and the World Wide Web:</a:t>
            </a:r>
            <a:r>
              <a:rPr lang="en-US"/>
              <a:t>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World Wide Web: pages stored on different machines around the world, used to share hypertext across a network.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Servers: store pages of information.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Clients: run browsers to access information on servers.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" name="Google Shape;172;p22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2"/>
          <p:cNvSpPr/>
          <p:nvPr>
            <p:ph type="title"/>
          </p:nvPr>
        </p:nvSpPr>
        <p:spPr>
          <a:xfrm>
            <a:off x="685800" y="762000"/>
            <a:ext cx="83820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Hypertext, Hypermedia, and the World Wide Web (continued)</a:t>
            </a:r>
            <a:endParaRPr/>
          </a:p>
        </p:txBody>
      </p:sp>
      <p:sp>
        <p:nvSpPr>
          <p:cNvPr id="174" name="Google Shape;174;p22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2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Networks and the World Wide Web (cont):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Clients and servers can be the same machine.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When you select a link: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Browser sends a message to request information transfer from the node’s machine.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If successful, information is downloaded to user’s browser.</a:t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apsules">
  <a:themeElements>
    <a:clrScheme name="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0099CC"/>
      </a:accent2>
      <a:accent3>
        <a:srgbClr val="FFFFFF"/>
      </a:accent3>
      <a:accent4>
        <a:srgbClr val="002A56"/>
      </a:accent4>
      <a:accent5>
        <a:srgbClr val="ADE2E2"/>
      </a:accent5>
      <a:accent6>
        <a:srgbClr val="008AB9"/>
      </a:accent6>
      <a:hlink>
        <a:srgbClr val="003366"/>
      </a:hlink>
      <a:folHlink>
        <a:srgbClr val="CC99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Capsules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