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2"/>
          <p:cNvGrpSpPr/>
          <p:nvPr/>
        </p:nvGrpSpPr>
        <p:grpSpPr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26" name="Google Shape;26;p2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29" name="Google Shape;29;p2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fmla="val 0" name="adj"/>
              </a:avLst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" name="Google Shape;3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20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33" name="Google Shape;33;p2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822575" y="377825"/>
            <a:ext cx="3724275" cy="769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>
            <p:ph type="title"/>
          </p:nvPr>
        </p:nvSpPr>
        <p:spPr>
          <a:xfrm>
            <a:off x="6705600" y="762000"/>
            <a:ext cx="1981200" cy="5324475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6" name="Google Shape;86;p12"/>
          <p:cNvSpPr txBox="1"/>
          <p:nvPr/>
        </p:nvSpPr>
        <p:spPr>
          <a:xfrm rot="5400000">
            <a:off x="5159690" y="2559365"/>
            <a:ext cx="5073019" cy="17297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b="1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 rot="5400000">
            <a:off x="995363" y="528637"/>
            <a:ext cx="5324475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Font typeface="Arial"/>
              <a:buChar char="–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42" name="Google Shape;42;p4"/>
          <p:cNvSpPr txBox="1"/>
          <p:nvPr>
            <p:ph idx="2" type="body"/>
          </p:nvPr>
        </p:nvSpPr>
        <p:spPr>
          <a:xfrm>
            <a:off x="4760913" y="2362200"/>
            <a:ext cx="3770312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Font typeface="Arial"/>
              <a:buChar char="–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>
            <p:ph type="title"/>
          </p:nvPr>
        </p:nvSpPr>
        <p:spPr>
          <a:xfrm>
            <a:off x="722313" y="4406900"/>
            <a:ext cx="7772400" cy="1362075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12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–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–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60" name="Google Shape;60;p8"/>
            <p:cNvGrpSpPr/>
            <p:nvPr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61" name="Google Shape;61;p8"/>
              <p:cNvSpPr/>
              <p:nvPr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8"/>
              <p:cNvSpPr/>
              <p:nvPr/>
            </p:nvSpPr>
            <p:spPr>
              <a:xfrm>
                <a:off x="288" y="0"/>
                <a:ext cx="1728" cy="735"/>
              </a:xfrm>
              <a:custGeom>
                <a:rect b="b" l="l" r="r" t="t"/>
                <a:pathLst>
                  <a:path extrusionOk="0" h="735" w="1728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" name="Google Shape;63;p8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64" name="Google Shape;64;p8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fmla="val 0" name="adj"/>
                </a:avLst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8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" name="Google Shape;66;p8"/>
          <p:cNvSpPr txBox="1"/>
          <p:nvPr/>
        </p:nvSpPr>
        <p:spPr>
          <a:xfrm rot="-5400000">
            <a:off x="-1090612" y="4364037"/>
            <a:ext cx="26670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10</a:t>
            </a:r>
            <a:endParaRPr/>
          </a:p>
        </p:txBody>
      </p:sp>
      <p:sp>
        <p:nvSpPr>
          <p:cNvPr id="67" name="Google Shape;67;p8"/>
          <p:cNvSpPr txBox="1"/>
          <p:nvPr/>
        </p:nvSpPr>
        <p:spPr>
          <a:xfrm>
            <a:off x="1676400" y="6230938"/>
            <a:ext cx="7164388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CLB: MS Office 2007 Companion</a:t>
            </a:r>
            <a:endParaRPr/>
          </a:p>
        </p:txBody>
      </p:sp>
      <p:sp>
        <p:nvSpPr>
          <p:cNvPr id="68" name="Google Shape;68;p8"/>
          <p:cNvSpPr txBox="1"/>
          <p:nvPr/>
        </p:nvSpPr>
        <p:spPr>
          <a:xfrm>
            <a:off x="914400" y="6400800"/>
            <a:ext cx="3886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Campbell</a:t>
            </a:r>
            <a:endParaRPr/>
          </a:p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>
            <p:ph type="title"/>
          </p:nvPr>
        </p:nvSpPr>
        <p:spPr>
          <a:xfrm>
            <a:off x="457200" y="273050"/>
            <a:ext cx="3008313" cy="11620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361950" lvl="1" marL="91440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Char char="–"/>
              <a:defRPr sz="2800"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–"/>
              <a:defRPr sz="2000"/>
            </a:lvl4pPr>
            <a:lvl5pPr indent="-311150" lvl="4" marL="22860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5pPr>
            <a:lvl6pPr indent="-311150" lvl="5" marL="27432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6pPr>
            <a:lvl7pPr indent="-311150" lvl="6" marL="32004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7pPr>
            <a:lvl8pPr indent="-311150" lvl="7" marL="3657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8pPr>
            <a:lvl9pPr indent="-311150" lvl="8" marL="4114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>
            <p:ph type="title"/>
          </p:nvPr>
        </p:nvSpPr>
        <p:spPr>
          <a:xfrm>
            <a:off x="1792288" y="4800600"/>
            <a:ext cx="5486400" cy="566738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2" name="Google Shape;12;p1"/>
              <p:cNvSpPr/>
              <p:nvPr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288" y="0"/>
                <a:ext cx="1728" cy="735"/>
              </a:xfrm>
              <a:custGeom>
                <a:rect b="b" l="l" r="r" t="t"/>
                <a:pathLst>
                  <a:path extrusionOk="0" h="735" w="1728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5" name="Google Shape;15;p1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fmla="val 0" name="adj"/>
                </a:avLst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" name="Google Shape;17;p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/>
        </p:nvSpPr>
        <p:spPr>
          <a:xfrm rot="-5400000">
            <a:off x="-939800" y="3676650"/>
            <a:ext cx="2667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10</a:t>
            </a:r>
            <a:endParaRPr/>
          </a:p>
        </p:txBody>
      </p:sp>
      <p:sp>
        <p:nvSpPr>
          <p:cNvPr id="20" name="Google Shape;20;p1"/>
          <p:cNvSpPr txBox="1"/>
          <p:nvPr/>
        </p:nvSpPr>
        <p:spPr>
          <a:xfrm>
            <a:off x="838200" y="63246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Lambert / Osborne</a:t>
            </a:r>
            <a:endParaRPr/>
          </a:p>
        </p:txBody>
      </p:sp>
      <p:sp>
        <p:nvSpPr>
          <p:cNvPr id="21" name="Google Shape;21;p1"/>
          <p:cNvSpPr txBox="1"/>
          <p:nvPr/>
        </p:nvSpPr>
        <p:spPr>
          <a:xfrm>
            <a:off x="4724400" y="6324600"/>
            <a:ext cx="426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Fundamentals of Java 4E</a:t>
            </a:r>
            <a:endParaRPr/>
          </a:p>
        </p:txBody>
      </p:sp>
      <p:sp>
        <p:nvSpPr>
          <p:cNvPr id="22" name="Google Shape;22;p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30175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4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Chapter 10</a:t>
            </a:r>
            <a:br>
              <a:rPr lang="en-US" sz="3200"/>
            </a:br>
            <a:r>
              <a:rPr lang="en-US" sz="3200"/>
              <a:t>Introduction to Arrays</a:t>
            </a:r>
            <a:endParaRPr/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4673600" y="2927350"/>
            <a:ext cx="42418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/>
              <a:t>Fundamentals of Java: AP Computer Science Essentials, 4th Edition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609600" y="6248400"/>
            <a:ext cx="2667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685800" y="63246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Lambert / Osborne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3"/>
          <p:cNvSpPr/>
          <p:nvPr>
            <p:ph type="title"/>
          </p:nvPr>
        </p:nvSpPr>
        <p:spPr>
          <a:xfrm>
            <a:off x="6858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Looping Through Arrays (continued)</a:t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Other examples: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Sum the elements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Determine presence of absence of a number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Determine first location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To work with arrays of any size, use the length instance variable in the loop.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/>
          <p:nvPr>
            <p:ph type="title"/>
          </p:nvPr>
        </p:nvSpPr>
        <p:spPr>
          <a:xfrm>
            <a:off x="7620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Declaring Arrays	</a:t>
            </a:r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Example: declaring an array of 500 integers.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Arrays are objects and must be instantiated before using.</a:t>
            </a: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475" y="2971800"/>
            <a:ext cx="795972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5334000"/>
            <a:ext cx="266700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5"/>
          <p:cNvSpPr/>
          <p:nvPr>
            <p:ph type="title"/>
          </p:nvPr>
        </p:nvSpPr>
        <p:spPr>
          <a:xfrm>
            <a:off x="7620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Declaring Arrays (continued)</a:t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Array variables are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/>
              <a:t> before they are assigned array objects.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Failure to assign an array object can result in a null pointer exception.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Two variables can refer to the same array.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To have two variables refer to two separate arrays that have the same values, copy all of the elements from one array to the other.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6"/>
          <p:cNvSpPr/>
          <p:nvPr>
            <p:ph type="title"/>
          </p:nvPr>
        </p:nvSpPr>
        <p:spPr>
          <a:xfrm>
            <a:off x="7620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Declaring Arrays (continued)</a:t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Two variables can refer to the same array object</a:t>
            </a:r>
            <a:endParaRPr/>
          </a:p>
        </p:txBody>
      </p:sp>
      <p:pic>
        <p:nvPicPr>
          <p:cNvPr descr="Fig10-02" id="215" name="Google Shape;21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2971800"/>
            <a:ext cx="300672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2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7"/>
          <p:cNvSpPr/>
          <p:nvPr>
            <p:ph type="title"/>
          </p:nvPr>
        </p:nvSpPr>
        <p:spPr>
          <a:xfrm>
            <a:off x="7620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Declaring Arrays (continued)</a:t>
            </a:r>
            <a:endParaRPr/>
          </a:p>
        </p:txBody>
      </p:sp>
      <p:sp>
        <p:nvSpPr>
          <p:cNvPr id="223" name="Google Shape;223;p2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Because arrays are objects, Java’s garbage collector sweeps them away when they are no longer referenced.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Arrays can be declared, instantiated and initialized in one step.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The list of numbers between the braces is called an initializer list.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5562600"/>
            <a:ext cx="7467600" cy="287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2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8"/>
          <p:cNvSpPr/>
          <p:nvPr>
            <p:ph type="title"/>
          </p:nvPr>
        </p:nvSpPr>
        <p:spPr>
          <a:xfrm>
            <a:off x="7620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Declaring Arrays (continued)</a:t>
            </a:r>
            <a:endParaRPr/>
          </a:p>
        </p:txBody>
      </p:sp>
      <p:sp>
        <p:nvSpPr>
          <p:cNvPr id="233" name="Google Shape;233;p2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Arrays can be formed from any collections of similar items.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Booleans, doubles, characters, strings, and students.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Once an array is instantiated, its size cannot be changed, so make sure the array is large enough from the outset.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9"/>
          <p:cNvSpPr/>
          <p:nvPr>
            <p:ph type="title"/>
          </p:nvPr>
        </p:nvSpPr>
        <p:spPr>
          <a:xfrm>
            <a:off x="7620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Arrays That Are Not Full</a:t>
            </a:r>
            <a:endParaRPr/>
          </a:p>
        </p:txBody>
      </p:sp>
      <p:sp>
        <p:nvSpPr>
          <p:cNvPr id="242" name="Google Shape;242;p2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When an array is instantiated, the computer fills its cells with default values.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Then the application replaces the values with new ones as needed.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 application might not use all of the cells available in an array.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Physical size</a:t>
            </a:r>
            <a:r>
              <a:rPr lang="en-US"/>
              <a:t>: the number of cells in an array.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Logical size</a:t>
            </a:r>
            <a:r>
              <a:rPr lang="en-US"/>
              <a:t>: the number of cells being used.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3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0"/>
          <p:cNvSpPr/>
          <p:nvPr>
            <p:ph type="title"/>
          </p:nvPr>
        </p:nvSpPr>
        <p:spPr>
          <a:xfrm>
            <a:off x="7620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Arrays That Are Not Full (continued)</a:t>
            </a:r>
            <a:endParaRPr/>
          </a:p>
        </p:txBody>
      </p:sp>
      <p:sp>
        <p:nvSpPr>
          <p:cNvPr id="251" name="Google Shape;251;p3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Processing Elements in an Array That Is Not Full:</a:t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When the array is not full, one must replace the physical length with its logical size.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Adding Elements to an Array: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Place the element to be added directly after the last available item.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Check to see if there is a cell, and change the logical size.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3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1"/>
          <p:cNvSpPr/>
          <p:nvPr>
            <p:ph type="title"/>
          </p:nvPr>
        </p:nvSpPr>
        <p:spPr>
          <a:xfrm>
            <a:off x="7620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Arrays That Are Not Full (continued)</a:t>
            </a:r>
            <a:endParaRPr/>
          </a:p>
        </p:txBody>
      </p:sp>
      <p:sp>
        <p:nvSpPr>
          <p:cNvPr id="260" name="Google Shape;260;p3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1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Removing Elements from an Array: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Decrement the logical size, which prevents the application from accessing the garbage elements beyond that point.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Arrays and Text Files: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Text files can be used for output and input.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3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2"/>
          <p:cNvSpPr/>
          <p:nvPr>
            <p:ph type="title"/>
          </p:nvPr>
        </p:nvSpPr>
        <p:spPr>
          <a:xfrm>
            <a:off x="7620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Parallel Arrays</a:t>
            </a:r>
            <a:endParaRPr/>
          </a:p>
        </p:txBody>
      </p:sp>
      <p:sp>
        <p:nvSpPr>
          <p:cNvPr id="269" name="Google Shape;269;p3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Parallel arrays</a:t>
            </a:r>
            <a:r>
              <a:rPr lang="en-US"/>
              <a:t>: using two arrays in which corresponding elements are related.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Example: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An array includes strings of people’s names.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A second array includes integers of the same people’s ages.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5105400"/>
            <a:ext cx="7081838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838200" y="2362200"/>
            <a:ext cx="769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Write programs that handle collections of similar items.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Declare array variables and instantiate array objects.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Manipulate arrays with loops, including the enhanced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/>
              <a:t> loop.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Write methods to manipulate arrays.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Create parallel and two-dimensional arrays.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3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3"/>
          <p:cNvSpPr/>
          <p:nvPr>
            <p:ph type="title"/>
          </p:nvPr>
        </p:nvSpPr>
        <p:spPr>
          <a:xfrm>
            <a:off x="7620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Enhanced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/>
              <a:t> Loop</a:t>
            </a:r>
            <a:endParaRPr/>
          </a:p>
        </p:txBody>
      </p:sp>
      <p:sp>
        <p:nvSpPr>
          <p:cNvPr id="279" name="Google Shape;279;p3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3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 enhanced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/>
              <a:t> loop visits each element in an array from the first position to the last position.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On each pass, the element at the current position is assigned a temporary variable.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The temporary variable has to be compatible with element type of the array.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Allows programmer to skip the use of index variables and other tests.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3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4"/>
          <p:cNvSpPr/>
          <p:nvPr>
            <p:ph type="title"/>
          </p:nvPr>
        </p:nvSpPr>
        <p:spPr>
          <a:xfrm>
            <a:off x="7620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Enhanced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/>
              <a:t> Loop (continued)</a:t>
            </a:r>
            <a:endParaRPr/>
          </a:p>
        </p:txBody>
      </p:sp>
      <p:sp>
        <p:nvSpPr>
          <p:cNvPr id="288" name="Google Shape;288;p3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4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/>
              <a:t> statement can be used to terminate an enhanced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/>
              <a:t> loop early.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Enhanced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/>
              <a:t> loops are simpler and less error-prone than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/>
              <a:t> loops with an index.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3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5"/>
          <p:cNvSpPr/>
          <p:nvPr>
            <p:ph type="title"/>
          </p:nvPr>
        </p:nvSpPr>
        <p:spPr>
          <a:xfrm>
            <a:off x="7620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Enhanced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/>
              <a:t> Loop (continued)</a:t>
            </a:r>
            <a:endParaRPr/>
          </a:p>
        </p:txBody>
      </p:sp>
      <p:sp>
        <p:nvSpPr>
          <p:cNvPr id="297" name="Google Shape;297;p3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5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enhanced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/>
              <a:t> loop cannot be used to: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Reverse through an array.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Assign elements to positions in an array.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Track the index position of the current element.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Access any element other than the current element on each pass.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Also, an enhanced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/>
              <a:t> loop shouldn’t be used for an array that’s not filled.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3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6"/>
          <p:cNvSpPr/>
          <p:nvPr>
            <p:ph type="title"/>
          </p:nvPr>
        </p:nvSpPr>
        <p:spPr>
          <a:xfrm>
            <a:off x="7620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Methods</a:t>
            </a:r>
            <a:endParaRPr/>
          </a:p>
        </p:txBody>
      </p:sp>
      <p:sp>
        <p:nvSpPr>
          <p:cNvPr id="306" name="Google Shape;306;p3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6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When an object is used as a parameter to a method, what actually gets passed is a reference to the object.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Not the object itself.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The actual and formal parameters refer to the same object.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Changes made to the object’s state are in effect after the method terminates.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3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7"/>
          <p:cNvSpPr/>
          <p:nvPr>
            <p:ph type="title"/>
          </p:nvPr>
        </p:nvSpPr>
        <p:spPr>
          <a:xfrm>
            <a:off x="7620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Methods (continued)</a:t>
            </a:r>
            <a:endParaRPr/>
          </a:p>
        </p:txBody>
      </p:sp>
      <p:sp>
        <p:nvSpPr>
          <p:cNvPr id="315" name="Google Shape;315;p3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7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Passing a reference to an object as a parameter</a:t>
            </a:r>
            <a:endParaRPr/>
          </a:p>
        </p:txBody>
      </p:sp>
      <p:pic>
        <p:nvPicPr>
          <p:cNvPr descr="Fig10-03" id="317" name="Google Shape;31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429000"/>
            <a:ext cx="6486525" cy="2719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3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8"/>
          <p:cNvSpPr/>
          <p:nvPr>
            <p:ph type="title"/>
          </p:nvPr>
        </p:nvSpPr>
        <p:spPr>
          <a:xfrm>
            <a:off x="7620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Methods (continued)</a:t>
            </a:r>
            <a:endParaRPr/>
          </a:p>
        </p:txBody>
      </p:sp>
      <p:sp>
        <p:nvSpPr>
          <p:cNvPr id="325" name="Google Shape;325;p3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8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Arrays are objects, so the same rules apply.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When an array is passed as a parameter to a method, the method manipulates the array itself.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Changes made to the array in the method are in effect after the method is executed.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Passing an array to a method leads to trouble if the method mishandles the array.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A method can instantiate a new object or array and return it using the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600"/>
              <a:t> statement.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3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9"/>
          <p:cNvSpPr/>
          <p:nvPr>
            <p:ph type="title"/>
          </p:nvPr>
        </p:nvSpPr>
        <p:spPr>
          <a:xfrm>
            <a:off x="7620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and Methods (continued)</a:t>
            </a:r>
            <a:endParaRPr/>
          </a:p>
        </p:txBody>
      </p:sp>
      <p:sp>
        <p:nvSpPr>
          <p:cNvPr id="334" name="Google Shape;334;p3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9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Example: copy an array.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336" name="Google Shape;33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971800"/>
            <a:ext cx="579120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2" name="Google Shape;342;p4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0"/>
          <p:cNvSpPr/>
          <p:nvPr>
            <p:ph type="title"/>
          </p:nvPr>
        </p:nvSpPr>
        <p:spPr>
          <a:xfrm>
            <a:off x="7620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of Objects</a:t>
            </a:r>
            <a:endParaRPr/>
          </a:p>
        </p:txBody>
      </p:sp>
      <p:sp>
        <p:nvSpPr>
          <p:cNvPr id="344" name="Google Shape;344;p4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0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Arrays can hold references to objects of any type.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When an array of objects is instantiated, each cell is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/>
              <a:t> by default until reset to a new object.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4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1"/>
          <p:cNvSpPr/>
          <p:nvPr>
            <p:ph type="title"/>
          </p:nvPr>
        </p:nvSpPr>
        <p:spPr>
          <a:xfrm>
            <a:off x="7620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Graphics and GUIs: Changing the View of Student Test Scores</a:t>
            </a:r>
            <a:endParaRPr/>
          </a:p>
        </p:txBody>
      </p:sp>
      <p:sp>
        <p:nvSpPr>
          <p:cNvPr id="353" name="Google Shape;353;p4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1"/>
          <p:cNvSpPr txBox="1"/>
          <p:nvPr>
            <p:ph idx="1" type="body"/>
          </p:nvPr>
        </p:nvSpPr>
        <p:spPr>
          <a:xfrm>
            <a:off x="838200" y="2362200"/>
            <a:ext cx="7543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Organizing the code between the model and the view splits the code between: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Managing the interface.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Manipulating database.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GUI interface to view a database needs buttons to support navigating between records.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Also to add or modify records.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" name="Google Shape;360;p4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2"/>
          <p:cNvSpPr/>
          <p:nvPr>
            <p:ph type="title"/>
          </p:nvPr>
        </p:nvSpPr>
        <p:spPr>
          <a:xfrm>
            <a:off x="7620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Graphics and GUIs: Changing the View of Student Test Scores (continued)</a:t>
            </a:r>
            <a:endParaRPr/>
          </a:p>
        </p:txBody>
      </p:sp>
      <p:sp>
        <p:nvSpPr>
          <p:cNvPr id="362" name="Google Shape;362;p4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2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GUI for the student test scores program</a:t>
            </a:r>
            <a:endParaRPr/>
          </a:p>
        </p:txBody>
      </p:sp>
      <p:pic>
        <p:nvPicPr>
          <p:cNvPr descr="Fig10-06" id="364" name="Google Shape;36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895600"/>
            <a:ext cx="5843588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Vocabulary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array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element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enhanced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/>
              <a:t> loop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index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initializer list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logical size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parallel arrays</a:t>
            </a:r>
            <a:endParaRPr/>
          </a:p>
        </p:txBody>
      </p:sp>
      <p:sp>
        <p:nvSpPr>
          <p:cNvPr id="120" name="Google Shape;120;p16"/>
          <p:cNvSpPr txBox="1"/>
          <p:nvPr>
            <p:ph idx="2" type="body"/>
          </p:nvPr>
        </p:nvSpPr>
        <p:spPr>
          <a:xfrm>
            <a:off x="47244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physical size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procedural decomposition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range-bound error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structure chart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subscript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0" name="Google Shape;370;p4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3"/>
          <p:cNvSpPr/>
          <p:nvPr>
            <p:ph type="title"/>
          </p:nvPr>
        </p:nvSpPr>
        <p:spPr>
          <a:xfrm>
            <a:off x="7620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Graphics and GUIs: Changing the View of Student Test Scores (continued)</a:t>
            </a:r>
            <a:endParaRPr/>
          </a:p>
        </p:txBody>
      </p:sp>
      <p:sp>
        <p:nvSpPr>
          <p:cNvPr id="372" name="Google Shape;372;p4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3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Description of buttons:</a:t>
            </a:r>
            <a:endParaRPr/>
          </a:p>
        </p:txBody>
      </p:sp>
      <p:pic>
        <p:nvPicPr>
          <p:cNvPr descr="Tbl10-02" id="374" name="Google Shape;37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048000"/>
            <a:ext cx="7924800" cy="26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" name="Google Shape;380;p4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Design, Testing, and Debugging Hints</a:t>
            </a:r>
            <a:endParaRPr/>
          </a:p>
        </p:txBody>
      </p:sp>
      <p:sp>
        <p:nvSpPr>
          <p:cNvPr id="382" name="Google Shape;382;p44"/>
          <p:cNvSpPr txBox="1"/>
          <p:nvPr>
            <p:ph idx="1" type="body"/>
          </p:nvPr>
        </p:nvSpPr>
        <p:spPr>
          <a:xfrm>
            <a:off x="838200" y="2362200"/>
            <a:ext cx="79248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To set up an array: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Declare an array variable.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Instantiate an array object and assign it to the array variable.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Initialize the cells in the array with data, as appropriate.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Try to estimate the number of cells needed for an array when creating it.</a:t>
            </a:r>
            <a:endParaRPr/>
          </a:p>
        </p:txBody>
      </p:sp>
      <p:sp>
        <p:nvSpPr>
          <p:cNvPr id="383" name="Google Shape;383;p4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9" name="Google Shape;389;p4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Design, Testing, and Debugging Hints (continued)</a:t>
            </a:r>
            <a:endParaRPr/>
          </a:p>
        </p:txBody>
      </p:sp>
      <p:sp>
        <p:nvSpPr>
          <p:cNvPr id="391" name="Google Shape;391;p45"/>
          <p:cNvSpPr txBox="1"/>
          <p:nvPr>
            <p:ph idx="1" type="body"/>
          </p:nvPr>
        </p:nvSpPr>
        <p:spPr>
          <a:xfrm>
            <a:off x="838200" y="2362200"/>
            <a:ext cx="8153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Array variables are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2600"/>
              <a:t> until assigned objects.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The index of an array cell ranges from 0 to the length of the array minus 1.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To access the last cell, use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&lt;array&gt;.length-1</a:t>
            </a:r>
            <a:r>
              <a:rPr lang="en-US" sz="2600"/>
              <a:t>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Avoid having more than one array variable refer to the same array object.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When an array is not full, track the current number of elements.</a:t>
            </a:r>
            <a:endParaRPr/>
          </a:p>
        </p:txBody>
      </p:sp>
      <p:sp>
        <p:nvSpPr>
          <p:cNvPr id="392" name="Google Shape;392;p4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8" name="Google Shape;398;p4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00" name="Google Shape;400;p46"/>
          <p:cNvSpPr txBox="1"/>
          <p:nvPr>
            <p:ph idx="1" type="body"/>
          </p:nvPr>
        </p:nvSpPr>
        <p:spPr>
          <a:xfrm>
            <a:off x="838200" y="2362200"/>
            <a:ext cx="80772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US"/>
              <a:t>In this chapter, you learned: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Arrays are collections of similar items or elements. The items in arrays are ordered by position.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Arrays are useful when a program needs to manipulate many similar items, such as a group of students or a number of test scores.</a:t>
            </a:r>
            <a:endParaRPr/>
          </a:p>
        </p:txBody>
      </p:sp>
      <p:sp>
        <p:nvSpPr>
          <p:cNvPr id="401" name="Google Shape;401;p4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7" name="Google Shape;407;p4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(continued)</a:t>
            </a:r>
            <a:endParaRPr/>
          </a:p>
        </p:txBody>
      </p:sp>
      <p:sp>
        <p:nvSpPr>
          <p:cNvPr id="409" name="Google Shape;409;p4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7"/>
          <p:cNvSpPr txBox="1"/>
          <p:nvPr>
            <p:ph idx="1" type="body"/>
          </p:nvPr>
        </p:nvSpPr>
        <p:spPr>
          <a:xfrm>
            <a:off x="838200" y="2362200"/>
            <a:ext cx="80772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Arrays are objects. Thus, they must be instantiated and they can be referred to by more than one variable.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 array can be passed to a method as a parameter and returned as a value.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Parallel arrays are useful for organizing information with corresponding elements.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6" name="Google Shape;416;p4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(continued)</a:t>
            </a:r>
            <a:endParaRPr/>
          </a:p>
        </p:txBody>
      </p:sp>
      <p:sp>
        <p:nvSpPr>
          <p:cNvPr id="418" name="Google Shape;418;p4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8"/>
          <p:cNvSpPr txBox="1"/>
          <p:nvPr>
            <p:ph idx="1" type="body"/>
          </p:nvPr>
        </p:nvSpPr>
        <p:spPr>
          <a:xfrm>
            <a:off x="838200" y="2362200"/>
            <a:ext cx="8001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Two-dimensional arrays store values in a row-and-column arrangement similar to a table.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enhanced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/>
              <a:t> loop is a simplified version of a loop for visiting each element of an array from the first position to the last position.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>
            <p:ph type="title"/>
          </p:nvPr>
        </p:nvSpPr>
        <p:spPr>
          <a:xfrm>
            <a:off x="7620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 array is a data structure that consists of an ordered collection of similar items.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 array has a single name.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items in an array are referred to in terms of their position in the array.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Arrays are used to manipulate multiple values.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>
            <p:ph type="title"/>
          </p:nvPr>
        </p:nvSpPr>
        <p:spPr>
          <a:xfrm>
            <a:off x="7620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Conceptual Overview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items in an array are called </a:t>
            </a:r>
            <a:r>
              <a:rPr b="1" lang="en-US"/>
              <a:t>elements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All of the elements need to be of the same type.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The type can be any primitive or reference type.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length of an array is measured by the number of elements.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The first element is </a:t>
            </a:r>
            <a:r>
              <a:rPr i="1" lang="en-US"/>
              <a:t>element</a:t>
            </a:r>
            <a:r>
              <a:rPr lang="en-US"/>
              <a:t>[0], the second is </a:t>
            </a:r>
            <a:r>
              <a:rPr i="1" lang="en-US"/>
              <a:t>element</a:t>
            </a:r>
            <a:r>
              <a:rPr lang="en-US"/>
              <a:t>[1], etc.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An item’s position with an array is its index or subscript.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/>
          <p:nvPr>
            <p:ph type="title"/>
          </p:nvPr>
        </p:nvSpPr>
        <p:spPr>
          <a:xfrm>
            <a:off x="762000" y="762000"/>
            <a:ext cx="8001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Conceptual Overview (continued)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Three arrays, each containing five elements</a:t>
            </a:r>
            <a:endParaRPr/>
          </a:p>
        </p:txBody>
      </p:sp>
      <p:pic>
        <p:nvPicPr>
          <p:cNvPr descr="Fig10-01" id="148" name="Google Shape;1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971800"/>
            <a:ext cx="7486650" cy="3265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/>
          <p:nvPr>
            <p:ph type="title"/>
          </p:nvPr>
        </p:nvSpPr>
        <p:spPr>
          <a:xfrm>
            <a:off x="7620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Array Manipulations 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mechanics of manipulating arrays are fairly straightforward.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First, declare and instantiate the array.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&lt;array name&gt;[&lt;index&gt;]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Index must be between 0 and the length minus 1.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The subscript operator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 ]</a:t>
            </a:r>
            <a:r>
              <a:rPr lang="en-US"/>
              <a:t>) has the same precedence as the method selector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/>
              <a:t>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>
            <p:ph type="title"/>
          </p:nvPr>
        </p:nvSpPr>
        <p:spPr>
          <a:xfrm>
            <a:off x="7620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Array Manipulations (continued)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JVM checks the values of subscripts before using them.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Throws an exception if they are out of bounds (less than 0 or greater than array length minus 1).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The detection of a range-bound error is similar to the JVM’s behavior when a program attempts to divide by 0.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 array’s length is stored in the public instance variable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/>
          <p:nvPr>
            <p:ph type="title"/>
          </p:nvPr>
        </p:nvSpPr>
        <p:spPr>
          <a:xfrm>
            <a:off x="7620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Looping Through Arrays</a:t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Traversal</a:t>
            </a:r>
            <a:r>
              <a:rPr lang="en-US"/>
              <a:t>: a loop that iterates through an array one element at a time.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Count the Occurrences:</a:t>
            </a:r>
            <a:endParaRPr/>
          </a:p>
        </p:txBody>
      </p:sp>
      <p:pic>
        <p:nvPicPr>
          <p:cNvPr id="176" name="Google Shape;1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810000"/>
            <a:ext cx="73152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0099CC"/>
      </a:accent2>
      <a:accent3>
        <a:srgbClr val="FFFFFF"/>
      </a:accent3>
      <a:accent4>
        <a:srgbClr val="002A56"/>
      </a:accent4>
      <a:accent5>
        <a:srgbClr val="ADE2E2"/>
      </a:accent5>
      <a:accent6>
        <a:srgbClr val="008AB9"/>
      </a:accent6>
      <a:hlink>
        <a:srgbClr val="003366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Capsules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