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8" name="Google Shape;17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7" name="Google Shape;18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7" name="Google Shape;19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6" name="Google Shape;20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5" name="Google Shape;21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4" name="Google Shape;22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4" name="Google Shape;23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5" name="Google Shape;24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4" name="Google Shape;25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4" name="Google Shape;26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3" name="Google Shape;27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3" name="Google Shape;28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2" name="Google Shape;29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1" name="Google Shape;30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9" name="Google Shape;30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9" name="Google Shape;31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9" name="Google Shape;32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8" name="Google Shape;33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5" name="Google Shape;34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2" name="Google Shape;35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0" name="Google Shape;36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7" name="Google Shape;36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4" name="Google Shape;37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2" name="Google Shape;38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9" name="Google Shape;38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6" name="Google Shape;39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3" name="Google Shape;40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0" name="Google Shape;41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7" name="Google Shape;41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4" name="Google Shape;42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1" name="Google Shape;43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8" name="Google Shape;43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5" name="Google Shape;44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2" name="Google Shape;45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9" name="Google Shape;45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7" name="Google Shape;46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6" name="Google Shape;47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5" name="Google Shape;485;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5" name="Google Shape;49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4" name="Google Shape;50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 name="Google Shape;1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5" name="Google Shape;51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4" name="Google Shape;52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3" name="Google Shape;533;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3" name="Google Shape;54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2" name="Google Shape;55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2" name="Google Shape;56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1" name="Google Shape;57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0" name="Google Shape;580;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9" name="Google Shape;58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8" name="Google Shape;59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 name="Google Shape;14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7" name="Google Shape;607;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6" name="Google Shape;616;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1" name="Google Shape;15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0" name="Google Shape;16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grpSp>
        <p:nvGrpSpPr>
          <p:cNvPr id="25" name="Google Shape;25;p2"/>
          <p:cNvGrpSpPr/>
          <p:nvPr/>
        </p:nvGrpSpPr>
        <p:grpSpPr>
          <a:xfrm>
            <a:off x="0" y="0"/>
            <a:ext cx="5867400" cy="6858000"/>
            <a:chOff x="0" y="0"/>
            <a:chExt cx="3696" cy="4320"/>
          </a:xfrm>
        </p:grpSpPr>
        <p:sp>
          <p:nvSpPr>
            <p:cNvPr id="26" name="Google Shape;26;p2"/>
            <p:cNvSpPr/>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 name="Google Shape;27;p2"/>
            <p:cNvSpPr/>
            <p:nvPr/>
          </p:nvSpPr>
          <p:spPr>
            <a:xfrm>
              <a:off x="432" y="624"/>
              <a:ext cx="3264" cy="12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8" name="Google Shape;28;p2"/>
          <p:cNvGrpSpPr/>
          <p:nvPr/>
        </p:nvGrpSpPr>
        <p:grpSpPr>
          <a:xfrm>
            <a:off x="3632200" y="4889500"/>
            <a:ext cx="4876800" cy="319088"/>
            <a:chOff x="2288" y="3080"/>
            <a:chExt cx="3072" cy="201"/>
          </a:xfrm>
        </p:grpSpPr>
        <p:sp>
          <p:nvSpPr>
            <p:cNvPr id="29" name="Google Shape;29;p2"/>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 name="Google Shape;30;p2"/>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31" name="Google Shape;31;p2"/>
          <p:cNvPicPr preferRelativeResize="0"/>
          <p:nvPr/>
        </p:nvPicPr>
        <p:blipFill rotWithShape="1">
          <a:blip r:embed="rId2">
            <a:alphaModFix/>
          </a:blip>
          <a:srcRect b="0" l="0" r="0" t="0"/>
          <a:stretch/>
        </p:blipFill>
        <p:spPr>
          <a:xfrm>
            <a:off x="0" y="0"/>
            <a:ext cx="520700" cy="6858000"/>
          </a:xfrm>
          <a:prstGeom prst="rect">
            <a:avLst/>
          </a:prstGeom>
          <a:noFill/>
          <a:ln>
            <a:noFill/>
          </a:ln>
        </p:spPr>
      </p:pic>
      <p:sp>
        <p:nvSpPr>
          <p:cNvPr id="32" name="Google Shape;32;p2"/>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chemeClr val="dk2"/>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33" name="Google Shape;33;p2"/>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4" name="Google Shape;34;p2"/>
          <p:cNvSpPr txBox="1"/>
          <p:nvPr>
            <p:ph idx="12" type="sldNum"/>
          </p:nvPr>
        </p:nvSpPr>
        <p:spPr>
          <a:xfrm>
            <a:off x="76200" y="6248400"/>
            <a:ext cx="587375" cy="488950"/>
          </a:xfrm>
          <a:prstGeom prst="rect">
            <a:avLst/>
          </a:prstGeom>
          <a:noFill/>
          <a:ln>
            <a:noFill/>
          </a:ln>
        </p:spPr>
        <p:txBody>
          <a:bodyPr anchorCtr="0" anchor="b" bIns="45700" lIns="91425" spcFirstLastPara="1" rIns="91425" wrap="square" tIns="45700">
            <a:noAutofit/>
          </a:bodyPr>
          <a:lstStyle>
            <a:lvl1pPr indent="0" lvl="0" marL="0" marR="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marR="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marR="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marR="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marR="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marR="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marR="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marR="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marR="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1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2" name="Google Shape;82;p11"/>
          <p:cNvSpPr txBox="1"/>
          <p:nvPr>
            <p:ph idx="1" type="body"/>
          </p:nvPr>
        </p:nvSpPr>
        <p:spPr>
          <a:xfrm rot="5400000">
            <a:off x="2822575" y="377825"/>
            <a:ext cx="3724275" cy="76930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83" name="Google Shape;83;p1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p:nvPr>
            <p:ph type="title"/>
          </p:nvPr>
        </p:nvSpPr>
        <p:spPr>
          <a:xfrm>
            <a:off x="6705600" y="762000"/>
            <a:ext cx="1981200" cy="5324475"/>
          </a:xfrm>
          <a:prstGeom prst="roundRect">
            <a:avLst>
              <a:gd fmla="val 21667"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86" name="Google Shape;86;p12"/>
          <p:cNvSpPr txBox="1"/>
          <p:nvPr/>
        </p:nvSpPr>
        <p:spPr>
          <a:xfrm rot="5400000">
            <a:off x="5159690" y="2559365"/>
            <a:ext cx="5073019" cy="1729744"/>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chemeClr val="dk2"/>
                </a:solidFill>
                <a:latin typeface="Arial"/>
                <a:ea typeface="Arial"/>
                <a:cs typeface="Arial"/>
                <a:sym typeface="Arial"/>
              </a:rPr>
              <a:t>Click to edit Master title style</a:t>
            </a:r>
            <a:endParaRPr b="1" i="0" sz="3600" u="none" cap="none" strike="noStrike">
              <a:solidFill>
                <a:schemeClr val="dk2"/>
              </a:solidFill>
              <a:latin typeface="Arial"/>
              <a:ea typeface="Arial"/>
              <a:cs typeface="Arial"/>
              <a:sym typeface="Arial"/>
            </a:endParaRPr>
          </a:p>
        </p:txBody>
      </p:sp>
      <p:sp>
        <p:nvSpPr>
          <p:cNvPr id="87" name="Google Shape;87;p12"/>
          <p:cNvSpPr txBox="1"/>
          <p:nvPr>
            <p:ph idx="1" type="body"/>
          </p:nvPr>
        </p:nvSpPr>
        <p:spPr>
          <a:xfrm rot="5400000">
            <a:off x="995363" y="528637"/>
            <a:ext cx="5324475" cy="5791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88" name="Google Shape;88;p1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89" name="Shape 89"/>
        <p:cNvGrpSpPr/>
        <p:nvPr/>
      </p:nvGrpSpPr>
      <p:grpSpPr>
        <a:xfrm>
          <a:off x="0" y="0"/>
          <a:ext cx="0" cy="0"/>
          <a:chOff x="0" y="0"/>
          <a:chExt cx="0" cy="0"/>
        </a:xfrm>
      </p:grpSpPr>
      <p:sp>
        <p:nvSpPr>
          <p:cNvPr id="90" name="Google Shape;90;p1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7" name="Google Shape;37;p3"/>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8" name="Google Shape;38;p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marR="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marR="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marR="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marR="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marR="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marR="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marR="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marR="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1" name="Google Shape;41;p4"/>
          <p:cNvSpPr txBox="1"/>
          <p:nvPr>
            <p:ph idx="1" type="body"/>
          </p:nvPr>
        </p:nvSpPr>
        <p:spPr>
          <a:xfrm>
            <a:off x="838200" y="2362200"/>
            <a:ext cx="3770313" cy="37242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42" name="Google Shape;42;p4"/>
          <p:cNvSpPr txBox="1"/>
          <p:nvPr>
            <p:ph idx="2" type="body"/>
          </p:nvPr>
        </p:nvSpPr>
        <p:spPr>
          <a:xfrm>
            <a:off x="4760913" y="2362200"/>
            <a:ext cx="3770312" cy="37242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43" name="Google Shape;43;p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5"/>
          <p:cNvSpPr/>
          <p:nvPr>
            <p:ph type="title"/>
          </p:nvPr>
        </p:nvSpPr>
        <p:spPr>
          <a:xfrm>
            <a:off x="722313" y="4406900"/>
            <a:ext cx="7772400" cy="1362075"/>
          </a:xfrm>
          <a:prstGeom prst="roundRect">
            <a:avLst>
              <a:gd fmla="val 21667" name="adj"/>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350"/>
              <a:buFont typeface="Arial"/>
              <a:buNone/>
              <a:defRPr sz="1800"/>
            </a:lvl2pPr>
            <a:lvl3pPr indent="-228600" lvl="2" marL="1371600" algn="l">
              <a:spcBef>
                <a:spcPts val="320"/>
              </a:spcBef>
              <a:spcAft>
                <a:spcPts val="0"/>
              </a:spcAft>
              <a:buSzPts val="1200"/>
              <a:buNone/>
              <a:defRPr sz="1600"/>
            </a:lvl3pPr>
            <a:lvl4pPr indent="-228600" lvl="3" marL="1828800" algn="l">
              <a:spcBef>
                <a:spcPts val="280"/>
              </a:spcBef>
              <a:spcAft>
                <a:spcPts val="0"/>
              </a:spcAft>
              <a:buSzPts val="1120"/>
              <a:buFont typeface="Arial"/>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
        <p:nvSpPr>
          <p:cNvPr id="47" name="Google Shape;47;p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6"/>
          <p:cNvSpPr/>
          <p:nvPr>
            <p:ph type="title"/>
          </p:nvPr>
        </p:nvSpPr>
        <p:spPr>
          <a:xfrm>
            <a:off x="457200" y="274638"/>
            <a:ext cx="82296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0" name="Google Shape;50;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51" name="Google Shape;51;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52" name="Google Shape;52;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53" name="Google Shape;53;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54" name="Google Shape;54;p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7" name="Google Shape;57;p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8" name="Shape 58"/>
        <p:cNvGrpSpPr/>
        <p:nvPr/>
      </p:nvGrpSpPr>
      <p:grpSpPr>
        <a:xfrm>
          <a:off x="0" y="0"/>
          <a:ext cx="0" cy="0"/>
          <a:chOff x="0" y="0"/>
          <a:chExt cx="0" cy="0"/>
        </a:xfrm>
      </p:grpSpPr>
      <p:grpSp>
        <p:nvGrpSpPr>
          <p:cNvPr id="59" name="Google Shape;59;p8"/>
          <p:cNvGrpSpPr/>
          <p:nvPr/>
        </p:nvGrpSpPr>
        <p:grpSpPr>
          <a:xfrm>
            <a:off x="0" y="0"/>
            <a:ext cx="7620000" cy="6858000"/>
            <a:chOff x="0" y="0"/>
            <a:chExt cx="4800" cy="4320"/>
          </a:xfrm>
        </p:grpSpPr>
        <p:grpSp>
          <p:nvGrpSpPr>
            <p:cNvPr id="60" name="Google Shape;60;p8"/>
            <p:cNvGrpSpPr/>
            <p:nvPr/>
          </p:nvGrpSpPr>
          <p:grpSpPr>
            <a:xfrm>
              <a:off x="0" y="0"/>
              <a:ext cx="2016" cy="4320"/>
              <a:chOff x="0" y="0"/>
              <a:chExt cx="2016" cy="4320"/>
            </a:xfrm>
          </p:grpSpPr>
          <p:sp>
            <p:nvSpPr>
              <p:cNvPr id="61" name="Google Shape;61;p8"/>
              <p:cNvSpPr/>
              <p:nvPr/>
            </p:nvSpPr>
            <p:spPr>
              <a:xfrm>
                <a:off x="0" y="0"/>
                <a:ext cx="4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8"/>
              <p:cNvSpPr/>
              <p:nvPr/>
            </p:nvSpPr>
            <p:spPr>
              <a:xfrm>
                <a:off x="288" y="0"/>
                <a:ext cx="1728" cy="735"/>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63" name="Google Shape;63;p8"/>
            <p:cNvGrpSpPr/>
            <p:nvPr/>
          </p:nvGrpSpPr>
          <p:grpSpPr>
            <a:xfrm>
              <a:off x="144" y="1248"/>
              <a:ext cx="4656" cy="201"/>
              <a:chOff x="144" y="1248"/>
              <a:chExt cx="4656" cy="201"/>
            </a:xfrm>
          </p:grpSpPr>
          <p:sp>
            <p:nvSpPr>
              <p:cNvPr id="64" name="Google Shape;64;p8"/>
              <p:cNvSpPr/>
              <p:nvPr/>
            </p:nvSpPr>
            <p:spPr>
              <a:xfrm>
                <a:off x="384" y="1248"/>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8"/>
              <p:cNvSpPr/>
              <p:nvPr/>
            </p:nvSpPr>
            <p:spPr>
              <a:xfrm flipH="1">
                <a:off x="144" y="1248"/>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66" name="Google Shape;66;p8"/>
          <p:cNvSpPr txBox="1"/>
          <p:nvPr/>
        </p:nvSpPr>
        <p:spPr>
          <a:xfrm rot="-5400000">
            <a:off x="-1090612" y="4364037"/>
            <a:ext cx="2667000" cy="4921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Chapter 11</a:t>
            </a:r>
            <a:endParaRPr b="1" sz="2000">
              <a:solidFill>
                <a:schemeClr val="dk1"/>
              </a:solidFill>
              <a:latin typeface="Arial"/>
              <a:ea typeface="Arial"/>
              <a:cs typeface="Arial"/>
              <a:sym typeface="Arial"/>
            </a:endParaRPr>
          </a:p>
        </p:txBody>
      </p:sp>
      <p:sp>
        <p:nvSpPr>
          <p:cNvPr id="67" name="Google Shape;67;p8"/>
          <p:cNvSpPr txBox="1"/>
          <p:nvPr/>
        </p:nvSpPr>
        <p:spPr>
          <a:xfrm>
            <a:off x="1676400" y="6230938"/>
            <a:ext cx="7164388" cy="47466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CLB: MS Office 2007 Companion</a:t>
            </a:r>
            <a:endParaRPr/>
          </a:p>
        </p:txBody>
      </p:sp>
      <p:sp>
        <p:nvSpPr>
          <p:cNvPr id="68" name="Google Shape;68;p8"/>
          <p:cNvSpPr txBox="1"/>
          <p:nvPr/>
        </p:nvSpPr>
        <p:spPr>
          <a:xfrm>
            <a:off x="914400" y="6400800"/>
            <a:ext cx="3886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Campbell</a:t>
            </a:r>
            <a:endParaRPr/>
          </a:p>
        </p:txBody>
      </p:sp>
      <p:sp>
        <p:nvSpPr>
          <p:cNvPr id="69" name="Google Shape;69;p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p:nvPr>
            <p:ph type="title"/>
          </p:nvPr>
        </p:nvSpPr>
        <p:spPr>
          <a:xfrm>
            <a:off x="457200" y="273050"/>
            <a:ext cx="3008313" cy="116205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Font typeface="Arial"/>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Font typeface="Arial"/>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73" name="Google Shape;73;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74" name="Google Shape;74;p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p:nvPr>
            <p:ph type="title"/>
          </p:nvPr>
        </p:nvSpPr>
        <p:spPr>
          <a:xfrm>
            <a:off x="1792288" y="4800600"/>
            <a:ext cx="5486400" cy="566738"/>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7" name="Google Shape;77;p10"/>
          <p:cNvSpPr/>
          <p:nvPr>
            <p:ph idx="2" type="pic"/>
          </p:nvPr>
        </p:nvSpPr>
        <p:spPr>
          <a:xfrm>
            <a:off x="1792288" y="612775"/>
            <a:ext cx="5486400" cy="4114800"/>
          </a:xfrm>
          <a:prstGeom prst="rect">
            <a:avLst/>
          </a:prstGeom>
          <a:noFill/>
          <a:ln>
            <a:noFill/>
          </a:ln>
        </p:spPr>
      </p:sp>
      <p:sp>
        <p:nvSpPr>
          <p:cNvPr id="78" name="Google Shape;7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79" name="Google Shape;79;p1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7620000" cy="6858000"/>
            <a:chOff x="0" y="0"/>
            <a:chExt cx="4800" cy="4320"/>
          </a:xfrm>
        </p:grpSpPr>
        <p:grpSp>
          <p:nvGrpSpPr>
            <p:cNvPr id="11" name="Google Shape;11;p1"/>
            <p:cNvGrpSpPr/>
            <p:nvPr/>
          </p:nvGrpSpPr>
          <p:grpSpPr>
            <a:xfrm>
              <a:off x="0" y="0"/>
              <a:ext cx="2016" cy="4320"/>
              <a:chOff x="0" y="0"/>
              <a:chExt cx="2016" cy="4320"/>
            </a:xfrm>
          </p:grpSpPr>
          <p:sp>
            <p:nvSpPr>
              <p:cNvPr id="12" name="Google Shape;12;p1"/>
              <p:cNvSpPr/>
              <p:nvPr/>
            </p:nvSpPr>
            <p:spPr>
              <a:xfrm>
                <a:off x="0" y="0"/>
                <a:ext cx="4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 name="Google Shape;13;p1"/>
              <p:cNvSpPr/>
              <p:nvPr/>
            </p:nvSpPr>
            <p:spPr>
              <a:xfrm>
                <a:off x="288" y="0"/>
                <a:ext cx="1728" cy="735"/>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14" name="Google Shape;14;p1"/>
            <p:cNvGrpSpPr/>
            <p:nvPr/>
          </p:nvGrpSpPr>
          <p:grpSpPr>
            <a:xfrm>
              <a:off x="144" y="1248"/>
              <a:ext cx="4656" cy="201"/>
              <a:chOff x="144" y="1248"/>
              <a:chExt cx="4656" cy="201"/>
            </a:xfrm>
          </p:grpSpPr>
          <p:sp>
            <p:nvSpPr>
              <p:cNvPr id="15" name="Google Shape;15;p1"/>
              <p:cNvSpPr/>
              <p:nvPr/>
            </p:nvSpPr>
            <p:spPr>
              <a:xfrm>
                <a:off x="384" y="1248"/>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 name="Google Shape;16;p1"/>
              <p:cNvSpPr/>
              <p:nvPr/>
            </p:nvSpPr>
            <p:spPr>
              <a:xfrm flipH="1">
                <a:off x="144" y="1248"/>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
        <p:nvSpPr>
          <p:cNvPr id="17" name="Google Shape;17;p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8" name="Google Shape;18;p1"/>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19" name="Google Shape;19;p1"/>
          <p:cNvSpPr txBox="1"/>
          <p:nvPr/>
        </p:nvSpPr>
        <p:spPr>
          <a:xfrm rot="-5400000">
            <a:off x="-936625" y="4137025"/>
            <a:ext cx="2667000" cy="7937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b="1" i="0" lang="en-US" sz="2000" u="none" cap="none" strike="noStrike">
                <a:solidFill>
                  <a:schemeClr val="dk1"/>
                </a:solidFill>
                <a:latin typeface="Arial"/>
                <a:ea typeface="Arial"/>
                <a:cs typeface="Arial"/>
                <a:sym typeface="Arial"/>
              </a:rPr>
            </a:br>
            <a:r>
              <a:rPr b="1" i="0" lang="en-US" sz="2000" u="none" cap="none" strike="noStrike">
                <a:solidFill>
                  <a:schemeClr val="dk1"/>
                </a:solidFill>
                <a:latin typeface="Arial"/>
                <a:ea typeface="Arial"/>
                <a:cs typeface="Arial"/>
                <a:sym typeface="Arial"/>
              </a:rPr>
              <a:t>Chapter 11</a:t>
            </a:r>
            <a:endParaRPr b="1" i="0" sz="2000" u="none" cap="none" strike="noStrike">
              <a:solidFill>
                <a:schemeClr val="dk1"/>
              </a:solidFill>
              <a:latin typeface="Arial"/>
              <a:ea typeface="Arial"/>
              <a:cs typeface="Arial"/>
              <a:sym typeface="Arial"/>
            </a:endParaRPr>
          </a:p>
        </p:txBody>
      </p:sp>
      <p:sp>
        <p:nvSpPr>
          <p:cNvPr id="20" name="Google Shape;20;p1"/>
          <p:cNvSpPr txBox="1"/>
          <p:nvPr/>
        </p:nvSpPr>
        <p:spPr>
          <a:xfrm>
            <a:off x="838200" y="6324600"/>
            <a:ext cx="25146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Lambert / Osborne</a:t>
            </a:r>
            <a:endParaRPr/>
          </a:p>
        </p:txBody>
      </p:sp>
      <p:sp>
        <p:nvSpPr>
          <p:cNvPr id="21" name="Google Shape;21;p1"/>
          <p:cNvSpPr txBox="1"/>
          <p:nvPr/>
        </p:nvSpPr>
        <p:spPr>
          <a:xfrm>
            <a:off x="4724400" y="6324600"/>
            <a:ext cx="4267200" cy="3968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2000" u="none" cap="none" strike="noStrike">
                <a:solidFill>
                  <a:schemeClr val="dk1"/>
                </a:solidFill>
                <a:latin typeface="Arial"/>
                <a:ea typeface="Arial"/>
                <a:cs typeface="Arial"/>
                <a:sym typeface="Arial"/>
              </a:rPr>
              <a:t>Fundamentals of Java 4E</a:t>
            </a:r>
            <a:endParaRPr/>
          </a:p>
        </p:txBody>
      </p:sp>
      <p:sp>
        <p:nvSpPr>
          <p:cNvPr id="22" name="Google Shape;22;p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marR="0" rt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marR="0" rt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marR="0" rt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marR="0" rt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marR="0" rt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marR="0" rt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marR="0" rt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23" name="Google Shape;23;p1"/>
          <p:cNvPicPr preferRelativeResize="0"/>
          <p:nvPr/>
        </p:nvPicPr>
        <p:blipFill rotWithShape="1">
          <a:blip r:embed="rId1">
            <a:alphaModFix/>
          </a:blip>
          <a:srcRect b="0" l="0" r="0" t="0"/>
          <a:stretch/>
        </p:blipFill>
        <p:spPr>
          <a:xfrm>
            <a:off x="0" y="0"/>
            <a:ext cx="130175"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7.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idx="12" type="sldNum"/>
          </p:nvPr>
        </p:nvSpPr>
        <p:spPr>
          <a:xfrm>
            <a:off x="76200" y="6248400"/>
            <a:ext cx="587375" cy="4889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97" name="Google Shape;97;p14"/>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200"/>
              <a:t>Chapter 11</a:t>
            </a:r>
            <a:br>
              <a:rPr lang="en-US" sz="3200"/>
            </a:br>
            <a:r>
              <a:rPr lang="en-US" sz="3200"/>
              <a:t>Classes Continued</a:t>
            </a:r>
            <a:endParaRPr/>
          </a:p>
        </p:txBody>
      </p:sp>
      <p:sp>
        <p:nvSpPr>
          <p:cNvPr id="98" name="Google Shape;98;p14"/>
          <p:cNvSpPr txBox="1"/>
          <p:nvPr>
            <p:ph idx="1" type="subTitle"/>
          </p:nvPr>
        </p:nvSpPr>
        <p:spPr>
          <a:xfrm>
            <a:off x="4673600" y="2927350"/>
            <a:ext cx="4241800" cy="18224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100"/>
              <a:buNone/>
            </a:pPr>
            <a:r>
              <a:rPr b="1" lang="en-US"/>
              <a:t>Fundamentals of Java: AP Computer Science Essentials, 4th Edition</a:t>
            </a:r>
            <a:endParaRPr/>
          </a:p>
        </p:txBody>
      </p:sp>
      <p:sp>
        <p:nvSpPr>
          <p:cNvPr id="99" name="Google Shape;99;p14"/>
          <p:cNvSpPr txBox="1"/>
          <p:nvPr/>
        </p:nvSpPr>
        <p:spPr>
          <a:xfrm>
            <a:off x="609600" y="6248400"/>
            <a:ext cx="2667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0" name="Google Shape;100;p14"/>
          <p:cNvSpPr txBox="1"/>
          <p:nvPr/>
        </p:nvSpPr>
        <p:spPr>
          <a:xfrm>
            <a:off x="685800" y="6324600"/>
            <a:ext cx="25146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Lambert / Osborne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81" name="Google Shape;181;p2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82" name="Google Shape;182;p2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Class (</a:t>
            </a:r>
            <a:r>
              <a:rPr lang="en-US">
                <a:latin typeface="Courier New"/>
                <a:ea typeface="Courier New"/>
                <a:cs typeface="Courier New"/>
                <a:sym typeface="Courier New"/>
              </a:rPr>
              <a:t>static</a:t>
            </a:r>
            <a:r>
              <a:rPr lang="en-US"/>
              <a:t>) Variables and Methods (continued)</a:t>
            </a:r>
            <a:endParaRPr/>
          </a:p>
        </p:txBody>
      </p:sp>
      <p:sp>
        <p:nvSpPr>
          <p:cNvPr id="183" name="Google Shape;183;p23"/>
          <p:cNvSpPr txBox="1"/>
          <p:nvPr>
            <p:ph idx="1" type="body"/>
          </p:nvPr>
        </p:nvSpPr>
        <p:spPr>
          <a:xfrm>
            <a:off x="838200" y="2362200"/>
            <a:ext cx="8001000" cy="35718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en-US" sz="2400"/>
              <a:t>Counting the Number of Students Instantiated (cont):</a:t>
            </a:r>
            <a:endParaRPr sz="2400"/>
          </a:p>
          <a:p>
            <a:pPr indent="-342900" lvl="0" marL="342900" rtl="0" algn="l">
              <a:spcBef>
                <a:spcPts val="560"/>
              </a:spcBef>
              <a:spcAft>
                <a:spcPts val="0"/>
              </a:spcAft>
              <a:buSzPts val="1800"/>
              <a:buChar char="●"/>
            </a:pPr>
            <a:r>
              <a:rPr lang="en-US" sz="2400"/>
              <a:t>Introduce </a:t>
            </a:r>
            <a:r>
              <a:rPr lang="en-US" sz="2400">
                <a:latin typeface="Courier New"/>
                <a:ea typeface="Courier New"/>
                <a:cs typeface="Courier New"/>
                <a:sym typeface="Courier New"/>
              </a:rPr>
              <a:t>studentCount</a:t>
            </a:r>
            <a:r>
              <a:rPr lang="en-US" sz="2400"/>
              <a:t> variable.</a:t>
            </a:r>
            <a:r>
              <a:rPr lang="en-US"/>
              <a:t> </a:t>
            </a:r>
            <a:endParaRPr/>
          </a:p>
          <a:p>
            <a:pPr indent="-285750" lvl="1" marL="742950" rtl="0" algn="l">
              <a:spcBef>
                <a:spcPts val="440"/>
              </a:spcBef>
              <a:spcAft>
                <a:spcPts val="0"/>
              </a:spcAft>
              <a:buSzPts val="1650"/>
              <a:buFont typeface="Arial"/>
              <a:buChar char="–"/>
            </a:pPr>
            <a:r>
              <a:rPr lang="en-US" sz="2200"/>
              <a:t>Incremented each time a student object is instantiated.</a:t>
            </a:r>
            <a:endParaRPr/>
          </a:p>
          <a:p>
            <a:pPr indent="-285750" lvl="1" marL="742950" rtl="0" algn="l">
              <a:spcBef>
                <a:spcPts val="440"/>
              </a:spcBef>
              <a:spcAft>
                <a:spcPts val="0"/>
              </a:spcAft>
              <a:buSzPts val="1650"/>
              <a:buFont typeface="Arial"/>
              <a:buChar char="–"/>
            </a:pPr>
            <a:r>
              <a:rPr lang="en-US" sz="2200"/>
              <a:t>Because it is independent of any particular student object, it must be a class variable.</a:t>
            </a:r>
            <a:endParaRPr/>
          </a:p>
          <a:p>
            <a:pPr indent="-342900" lvl="0" marL="342900" rtl="0" algn="l">
              <a:spcBef>
                <a:spcPts val="480"/>
              </a:spcBef>
              <a:spcAft>
                <a:spcPts val="0"/>
              </a:spcAft>
              <a:buSzPts val="1800"/>
              <a:buChar char="●"/>
            </a:pPr>
            <a:r>
              <a:rPr lang="en-US" sz="2400"/>
              <a:t>Method to access </a:t>
            </a:r>
            <a:r>
              <a:rPr lang="en-US" sz="2400">
                <a:latin typeface="Courier New"/>
                <a:ea typeface="Courier New"/>
                <a:cs typeface="Courier New"/>
                <a:sym typeface="Courier New"/>
              </a:rPr>
              <a:t>studentCount</a:t>
            </a:r>
            <a:r>
              <a:rPr lang="en-US" sz="2400"/>
              <a:t> variable.</a:t>
            </a:r>
            <a:endParaRPr/>
          </a:p>
          <a:p>
            <a:pPr indent="-285750" lvl="1" marL="742950" rtl="0" algn="l">
              <a:spcBef>
                <a:spcPts val="440"/>
              </a:spcBef>
              <a:spcAft>
                <a:spcPts val="0"/>
              </a:spcAft>
              <a:buSzPts val="1650"/>
              <a:buFont typeface="Courier New"/>
              <a:buChar char="–"/>
            </a:pPr>
            <a:r>
              <a:rPr lang="en-US" sz="2200">
                <a:latin typeface="Courier New"/>
                <a:ea typeface="Courier New"/>
                <a:cs typeface="Courier New"/>
                <a:sym typeface="Courier New"/>
              </a:rPr>
              <a:t>getStudentCount</a:t>
            </a:r>
            <a:r>
              <a:rPr lang="en-US" sz="2200"/>
              <a:t> returns variable’s value on demand.</a:t>
            </a:r>
            <a:endParaRPr/>
          </a:p>
          <a:p>
            <a:pPr indent="-285750" lvl="1" marL="742950" rtl="0" algn="l">
              <a:spcBef>
                <a:spcPts val="440"/>
              </a:spcBef>
              <a:spcAft>
                <a:spcPts val="0"/>
              </a:spcAft>
              <a:buSzPts val="1650"/>
              <a:buFont typeface="Arial"/>
              <a:buChar char="–"/>
            </a:pPr>
            <a:r>
              <a:rPr lang="en-US" sz="2200"/>
              <a:t>Does not manipulate any particular student object, so must be a class method.</a:t>
            </a:r>
            <a:endParaRPr/>
          </a:p>
        </p:txBody>
      </p:sp>
      <p:sp>
        <p:nvSpPr>
          <p:cNvPr id="184" name="Google Shape;184;p2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90" name="Google Shape;190;p2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91" name="Google Shape;191;p2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Class (</a:t>
            </a:r>
            <a:r>
              <a:rPr lang="en-US">
                <a:latin typeface="Courier New"/>
                <a:ea typeface="Courier New"/>
                <a:cs typeface="Courier New"/>
                <a:sym typeface="Courier New"/>
              </a:rPr>
              <a:t>static</a:t>
            </a:r>
            <a:r>
              <a:rPr lang="en-US"/>
              <a:t>) Variables and Methods (continued)</a:t>
            </a:r>
            <a:endParaRPr/>
          </a:p>
        </p:txBody>
      </p:sp>
      <p:sp>
        <p:nvSpPr>
          <p:cNvPr id="192" name="Google Shape;192;p24"/>
          <p:cNvSpPr txBox="1"/>
          <p:nvPr>
            <p:ph idx="1" type="body"/>
          </p:nvPr>
        </p:nvSpPr>
        <p:spPr>
          <a:xfrm>
            <a:off x="838200" y="2362200"/>
            <a:ext cx="76962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Modifying the </a:t>
            </a:r>
            <a:r>
              <a:rPr b="1" lang="en-US">
                <a:latin typeface="Courier New"/>
                <a:ea typeface="Courier New"/>
                <a:cs typeface="Courier New"/>
                <a:sym typeface="Courier New"/>
              </a:rPr>
              <a:t>Student</a:t>
            </a:r>
            <a:r>
              <a:rPr b="1" lang="en-US"/>
              <a:t> Class:</a:t>
            </a:r>
            <a:endParaRPr/>
          </a:p>
          <a:p>
            <a:pPr indent="-342900" lvl="0" marL="342900" rtl="0" algn="l">
              <a:spcBef>
                <a:spcPts val="560"/>
              </a:spcBef>
              <a:spcAft>
                <a:spcPts val="0"/>
              </a:spcAft>
              <a:buSzPts val="2100"/>
              <a:buChar char="●"/>
            </a:pPr>
            <a:r>
              <a:rPr lang="en-US"/>
              <a:t>Add the class variable and method to class template.	</a:t>
            </a:r>
            <a:endParaRPr/>
          </a:p>
          <a:p>
            <a:pPr indent="-171450" lvl="1" marL="742950" rtl="0" algn="l">
              <a:spcBef>
                <a:spcPts val="480"/>
              </a:spcBef>
              <a:spcAft>
                <a:spcPts val="0"/>
              </a:spcAft>
              <a:buSzPts val="1800"/>
              <a:buFont typeface="Arial"/>
              <a:buNone/>
            </a:pPr>
            <a:r>
              <a:t/>
            </a:r>
            <a:endParaRPr/>
          </a:p>
        </p:txBody>
      </p:sp>
      <p:sp>
        <p:nvSpPr>
          <p:cNvPr id="193" name="Google Shape;193;p2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194" name="Google Shape;194;p24"/>
          <p:cNvPicPr preferRelativeResize="0"/>
          <p:nvPr/>
        </p:nvPicPr>
        <p:blipFill rotWithShape="1">
          <a:blip r:embed="rId3">
            <a:alphaModFix/>
          </a:blip>
          <a:srcRect b="0" l="0" r="0" t="0"/>
          <a:stretch/>
        </p:blipFill>
        <p:spPr>
          <a:xfrm>
            <a:off x="914400" y="4038600"/>
            <a:ext cx="8039100" cy="14747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0" name="Google Shape;200;p2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01" name="Google Shape;201;p2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Class (</a:t>
            </a:r>
            <a:r>
              <a:rPr lang="en-US">
                <a:latin typeface="Courier New"/>
                <a:ea typeface="Courier New"/>
                <a:cs typeface="Courier New"/>
                <a:sym typeface="Courier New"/>
              </a:rPr>
              <a:t>static</a:t>
            </a:r>
            <a:r>
              <a:rPr lang="en-US"/>
              <a:t>) Variables and Methods (continued)</a:t>
            </a:r>
            <a:endParaRPr/>
          </a:p>
        </p:txBody>
      </p:sp>
      <p:sp>
        <p:nvSpPr>
          <p:cNvPr id="202" name="Google Shape;202;p25"/>
          <p:cNvSpPr txBox="1"/>
          <p:nvPr>
            <p:ph idx="1" type="body"/>
          </p:nvPr>
        </p:nvSpPr>
        <p:spPr>
          <a:xfrm>
            <a:off x="838200" y="2362200"/>
            <a:ext cx="8077200" cy="35718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Class Constants:</a:t>
            </a:r>
            <a:r>
              <a:rPr lang="en-US"/>
              <a:t> </a:t>
            </a:r>
            <a:endParaRPr/>
          </a:p>
          <a:p>
            <a:pPr indent="-342900" lvl="0" marL="342900" rtl="0" algn="l">
              <a:spcBef>
                <a:spcPts val="560"/>
              </a:spcBef>
              <a:spcAft>
                <a:spcPts val="0"/>
              </a:spcAft>
              <a:buSzPts val="2100"/>
              <a:buChar char="●"/>
            </a:pPr>
            <a:r>
              <a:rPr lang="en-US"/>
              <a:t>Class constant value is assigned when a variable is declared and cannot be changed.</a:t>
            </a:r>
            <a:endParaRPr/>
          </a:p>
          <a:p>
            <a:pPr indent="-285750" lvl="1" marL="742950" rtl="0" algn="l">
              <a:spcBef>
                <a:spcPts val="480"/>
              </a:spcBef>
              <a:spcAft>
                <a:spcPts val="0"/>
              </a:spcAft>
              <a:buSzPts val="1800"/>
              <a:buFont typeface="Arial"/>
              <a:buChar char="–"/>
            </a:pPr>
            <a:r>
              <a:rPr lang="en-US"/>
              <a:t>Names are usually capitalized.</a:t>
            </a:r>
            <a:endParaRPr/>
          </a:p>
          <a:p>
            <a:pPr indent="-342900" lvl="0" marL="342900" rtl="0" algn="l">
              <a:spcBef>
                <a:spcPts val="560"/>
              </a:spcBef>
              <a:spcAft>
                <a:spcPts val="0"/>
              </a:spcAft>
              <a:buSzPts val="2100"/>
              <a:buChar char="●"/>
            </a:pPr>
            <a:r>
              <a:rPr lang="en-US"/>
              <a:t>Example: </a:t>
            </a:r>
            <a:r>
              <a:rPr lang="en-US">
                <a:latin typeface="Courier New"/>
                <a:ea typeface="Courier New"/>
                <a:cs typeface="Courier New"/>
                <a:sym typeface="Courier New"/>
              </a:rPr>
              <a:t>max</a:t>
            </a:r>
            <a:r>
              <a:rPr lang="en-US"/>
              <a:t> in class </a:t>
            </a:r>
            <a:r>
              <a:rPr lang="en-US">
                <a:latin typeface="Courier New"/>
                <a:ea typeface="Courier New"/>
                <a:cs typeface="Courier New"/>
                <a:sym typeface="Courier New"/>
              </a:rPr>
              <a:t>Math</a:t>
            </a:r>
            <a:r>
              <a:rPr lang="en-US"/>
              <a:t> returns the maximum of two parameters and </a:t>
            </a:r>
            <a:r>
              <a:rPr lang="en-US">
                <a:latin typeface="Courier New"/>
                <a:ea typeface="Courier New"/>
                <a:cs typeface="Courier New"/>
                <a:sym typeface="Courier New"/>
              </a:rPr>
              <a:t>min</a:t>
            </a:r>
            <a:r>
              <a:rPr lang="en-US"/>
              <a:t> returns the minimum.</a:t>
            </a:r>
            <a:endParaRPr/>
          </a:p>
          <a:p>
            <a:pPr indent="-285750" lvl="1" marL="742950" rtl="0" algn="l">
              <a:spcBef>
                <a:spcPts val="480"/>
              </a:spcBef>
              <a:spcAft>
                <a:spcPts val="0"/>
              </a:spcAft>
              <a:buSzPts val="1800"/>
              <a:buFont typeface="Arial"/>
              <a:buChar char="–"/>
            </a:pPr>
            <a:r>
              <a:rPr lang="en-US"/>
              <a:t>Public because clients might like to access them.</a:t>
            </a:r>
            <a:endParaRPr/>
          </a:p>
        </p:txBody>
      </p:sp>
      <p:sp>
        <p:nvSpPr>
          <p:cNvPr id="203" name="Google Shape;203;p2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9" name="Google Shape;209;p2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10" name="Google Shape;210;p2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Class (</a:t>
            </a:r>
            <a:r>
              <a:rPr lang="en-US">
                <a:latin typeface="Courier New"/>
                <a:ea typeface="Courier New"/>
                <a:cs typeface="Courier New"/>
                <a:sym typeface="Courier New"/>
              </a:rPr>
              <a:t>static</a:t>
            </a:r>
            <a:r>
              <a:rPr lang="en-US"/>
              <a:t>) Variables and Methods (continued)</a:t>
            </a:r>
            <a:endParaRPr/>
          </a:p>
        </p:txBody>
      </p:sp>
      <p:sp>
        <p:nvSpPr>
          <p:cNvPr id="211" name="Google Shape;211;p26"/>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Rules for Using </a:t>
            </a:r>
            <a:r>
              <a:rPr b="1" lang="en-US">
                <a:latin typeface="Courier New"/>
                <a:ea typeface="Courier New"/>
                <a:cs typeface="Courier New"/>
                <a:sym typeface="Courier New"/>
              </a:rPr>
              <a:t>static</a:t>
            </a:r>
            <a:r>
              <a:rPr b="1" lang="en-US"/>
              <a:t> Variables:</a:t>
            </a:r>
            <a:endParaRPr/>
          </a:p>
          <a:p>
            <a:pPr indent="-342900" lvl="0" marL="342900" rtl="0" algn="l">
              <a:spcBef>
                <a:spcPts val="560"/>
              </a:spcBef>
              <a:spcAft>
                <a:spcPts val="0"/>
              </a:spcAft>
              <a:buSzPts val="2100"/>
              <a:buChar char="●"/>
            </a:pPr>
            <a:r>
              <a:rPr lang="en-US"/>
              <a:t>Class method can reference only </a:t>
            </a:r>
            <a:r>
              <a:rPr lang="en-US">
                <a:latin typeface="Courier New"/>
                <a:ea typeface="Courier New"/>
                <a:cs typeface="Courier New"/>
                <a:sym typeface="Courier New"/>
              </a:rPr>
              <a:t>static</a:t>
            </a:r>
            <a:r>
              <a:rPr lang="en-US"/>
              <a:t> variables (not instance).</a:t>
            </a:r>
            <a:endParaRPr/>
          </a:p>
          <a:p>
            <a:pPr indent="-342900" lvl="0" marL="342900" rtl="0" algn="l">
              <a:spcBef>
                <a:spcPts val="560"/>
              </a:spcBef>
              <a:spcAft>
                <a:spcPts val="0"/>
              </a:spcAft>
              <a:buSzPts val="2100"/>
              <a:buChar char="●"/>
            </a:pPr>
            <a:r>
              <a:rPr lang="en-US"/>
              <a:t>Instance methods can reference </a:t>
            </a:r>
            <a:r>
              <a:rPr lang="en-US">
                <a:latin typeface="Courier New"/>
                <a:ea typeface="Courier New"/>
                <a:cs typeface="Courier New"/>
                <a:sym typeface="Courier New"/>
              </a:rPr>
              <a:t>static</a:t>
            </a:r>
            <a:r>
              <a:rPr lang="en-US"/>
              <a:t> and instance variables.</a:t>
            </a:r>
            <a:endParaRPr/>
          </a:p>
          <a:p>
            <a:pPr indent="-342900" lvl="0" marL="342900" rtl="0" algn="l">
              <a:spcBef>
                <a:spcPts val="560"/>
              </a:spcBef>
              <a:spcAft>
                <a:spcPts val="0"/>
              </a:spcAft>
              <a:buSzPts val="2100"/>
              <a:buChar char="●"/>
            </a:pPr>
            <a:r>
              <a:rPr b="1" lang="en-US"/>
              <a:t>The </a:t>
            </a:r>
            <a:r>
              <a:rPr b="1" lang="en-US">
                <a:latin typeface="Courier New"/>
                <a:ea typeface="Courier New"/>
                <a:cs typeface="Courier New"/>
                <a:sym typeface="Courier New"/>
              </a:rPr>
              <a:t>Math</a:t>
            </a:r>
            <a:r>
              <a:rPr b="1" lang="en-US"/>
              <a:t> Class Revisited:</a:t>
            </a:r>
            <a:endParaRPr/>
          </a:p>
          <a:p>
            <a:pPr indent="-342900" lvl="0" marL="342900" rtl="0" algn="l">
              <a:spcBef>
                <a:spcPts val="560"/>
              </a:spcBef>
              <a:spcAft>
                <a:spcPts val="0"/>
              </a:spcAft>
              <a:buSzPts val="2100"/>
              <a:buChar char="●"/>
            </a:pPr>
            <a:r>
              <a:rPr lang="en-US"/>
              <a:t>All of the methods and variables in the example </a:t>
            </a:r>
            <a:r>
              <a:rPr lang="en-US">
                <a:latin typeface="Courier New"/>
                <a:ea typeface="Courier New"/>
                <a:cs typeface="Courier New"/>
                <a:sym typeface="Courier New"/>
              </a:rPr>
              <a:t>Math</a:t>
            </a:r>
            <a:r>
              <a:rPr lang="en-US"/>
              <a:t> class are static.</a:t>
            </a:r>
            <a:endParaRPr/>
          </a:p>
        </p:txBody>
      </p:sp>
      <p:sp>
        <p:nvSpPr>
          <p:cNvPr id="212" name="Google Shape;212;p2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8" name="Google Shape;218;p2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19" name="Google Shape;219;p2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Turtle Graphics</a:t>
            </a:r>
            <a:endParaRPr/>
          </a:p>
        </p:txBody>
      </p:sp>
      <p:sp>
        <p:nvSpPr>
          <p:cNvPr id="220" name="Google Shape;220;p27"/>
          <p:cNvSpPr txBox="1"/>
          <p:nvPr>
            <p:ph idx="1" type="body"/>
          </p:nvPr>
        </p:nvSpPr>
        <p:spPr>
          <a:xfrm>
            <a:off x="838200" y="2362200"/>
            <a:ext cx="8001000" cy="34956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latin typeface="Courier New"/>
                <a:ea typeface="Courier New"/>
                <a:cs typeface="Courier New"/>
                <a:sym typeface="Courier New"/>
              </a:rPr>
              <a:t>TurtleGraphics</a:t>
            </a:r>
            <a:r>
              <a:rPr lang="en-US"/>
              <a:t>: nonstandard open-source Java package.</a:t>
            </a:r>
            <a:endParaRPr/>
          </a:p>
          <a:p>
            <a:pPr indent="-342900" lvl="0" marL="342900" rtl="0" algn="l">
              <a:spcBef>
                <a:spcPts val="560"/>
              </a:spcBef>
              <a:spcAft>
                <a:spcPts val="0"/>
              </a:spcAft>
              <a:buSzPts val="2100"/>
              <a:buChar char="●"/>
            </a:pPr>
            <a:r>
              <a:rPr b="1" lang="en-US"/>
              <a:t>Turtle Graphics Messages:</a:t>
            </a:r>
            <a:endParaRPr/>
          </a:p>
          <a:p>
            <a:pPr indent="-342900" lvl="0" marL="342900" rtl="0" algn="l">
              <a:spcBef>
                <a:spcPts val="560"/>
              </a:spcBef>
              <a:spcAft>
                <a:spcPts val="0"/>
              </a:spcAft>
              <a:buSzPts val="2100"/>
              <a:buChar char="●"/>
            </a:pPr>
            <a:r>
              <a:rPr lang="en-US"/>
              <a:t>The pen is an instance of the class </a:t>
            </a:r>
            <a:r>
              <a:rPr lang="en-US">
                <a:latin typeface="Courier New"/>
                <a:ea typeface="Courier New"/>
                <a:cs typeface="Courier New"/>
                <a:sym typeface="Courier New"/>
              </a:rPr>
              <a:t>StandardPen</a:t>
            </a:r>
            <a:r>
              <a:rPr lang="en-US"/>
              <a:t>.</a:t>
            </a:r>
            <a:endParaRPr/>
          </a:p>
          <a:p>
            <a:pPr indent="-342900" lvl="0" marL="342900" rtl="0" algn="l">
              <a:spcBef>
                <a:spcPts val="560"/>
              </a:spcBef>
              <a:spcAft>
                <a:spcPts val="0"/>
              </a:spcAft>
              <a:buSzPts val="2100"/>
              <a:buChar char="●"/>
            </a:pPr>
            <a:r>
              <a:rPr lang="en-US"/>
              <a:t>Drawing is done in a window by sending messages to the pen.</a:t>
            </a:r>
            <a:endParaRPr/>
          </a:p>
        </p:txBody>
      </p:sp>
      <p:sp>
        <p:nvSpPr>
          <p:cNvPr id="221" name="Google Shape;221;p2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27" name="Google Shape;227;p2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28" name="Google Shape;228;p2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Turtle Graphics (continued)</a:t>
            </a:r>
            <a:endParaRPr/>
          </a:p>
        </p:txBody>
      </p:sp>
      <p:sp>
        <p:nvSpPr>
          <p:cNvPr id="229" name="Google Shape;229;p28"/>
          <p:cNvSpPr txBox="1"/>
          <p:nvPr>
            <p:ph idx="1" type="body"/>
          </p:nvPr>
        </p:nvSpPr>
        <p:spPr>
          <a:xfrm>
            <a:off x="838200" y="2362200"/>
            <a:ext cx="2590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Turtle Graphics Messages (cont):</a:t>
            </a:r>
            <a:endParaRPr/>
          </a:p>
          <a:p>
            <a:pPr indent="-342900" lvl="0" marL="342900" rtl="0" algn="l">
              <a:spcBef>
                <a:spcPts val="520"/>
              </a:spcBef>
              <a:spcAft>
                <a:spcPts val="0"/>
              </a:spcAft>
              <a:buSzPts val="1950"/>
              <a:buChar char="●"/>
            </a:pPr>
            <a:r>
              <a:rPr lang="en-US" sz="2600"/>
              <a:t>Pen messages</a:t>
            </a:r>
            <a:endParaRPr/>
          </a:p>
          <a:p>
            <a:pPr indent="-219075" lvl="0" marL="342900" rtl="0" algn="l">
              <a:spcBef>
                <a:spcPts val="520"/>
              </a:spcBef>
              <a:spcAft>
                <a:spcPts val="0"/>
              </a:spcAft>
              <a:buSzPts val="1950"/>
              <a:buNone/>
            </a:pPr>
            <a:r>
              <a:t/>
            </a:r>
            <a:endParaRPr sz="2600"/>
          </a:p>
        </p:txBody>
      </p:sp>
      <p:sp>
        <p:nvSpPr>
          <p:cNvPr id="230" name="Google Shape;230;p2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231" name="Google Shape;231;p28"/>
          <p:cNvPicPr preferRelativeResize="0"/>
          <p:nvPr/>
        </p:nvPicPr>
        <p:blipFill rotWithShape="1">
          <a:blip r:embed="rId3">
            <a:alphaModFix/>
          </a:blip>
          <a:srcRect b="0" l="0" r="0" t="0"/>
          <a:stretch/>
        </p:blipFill>
        <p:spPr>
          <a:xfrm>
            <a:off x="3200400" y="2438400"/>
            <a:ext cx="5791200" cy="3854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37" name="Google Shape;237;p2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38" name="Google Shape;238;p2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Turtle Graphics (continued)</a:t>
            </a:r>
            <a:endParaRPr/>
          </a:p>
        </p:txBody>
      </p:sp>
      <p:sp>
        <p:nvSpPr>
          <p:cNvPr id="239" name="Google Shape;239;p29"/>
          <p:cNvSpPr txBox="1"/>
          <p:nvPr>
            <p:ph idx="1" type="body"/>
          </p:nvPr>
        </p:nvSpPr>
        <p:spPr>
          <a:xfrm>
            <a:off x="838200" y="2362200"/>
            <a:ext cx="5257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Turtle Graphics Messages (cont):</a:t>
            </a:r>
            <a:endParaRPr/>
          </a:p>
          <a:p>
            <a:pPr indent="-342900" lvl="0" marL="342900" rtl="0" algn="l">
              <a:spcBef>
                <a:spcPts val="560"/>
              </a:spcBef>
              <a:spcAft>
                <a:spcPts val="0"/>
              </a:spcAft>
              <a:buSzPts val="2100"/>
              <a:buChar char="●"/>
            </a:pPr>
            <a:r>
              <a:rPr lang="en-US"/>
              <a:t>Initially, a pen is:</a:t>
            </a:r>
            <a:endParaRPr/>
          </a:p>
          <a:p>
            <a:pPr indent="-285750" lvl="1" marL="742950" rtl="0" algn="l">
              <a:spcBef>
                <a:spcPts val="480"/>
              </a:spcBef>
              <a:spcAft>
                <a:spcPts val="0"/>
              </a:spcAft>
              <a:buSzPts val="1800"/>
              <a:buFont typeface="Arial"/>
              <a:buChar char="–"/>
            </a:pPr>
            <a:r>
              <a:rPr lang="en-US"/>
              <a:t>In the center of a graphics window (position [0,0]).</a:t>
            </a:r>
            <a:endParaRPr/>
          </a:p>
          <a:p>
            <a:pPr indent="-285750" lvl="1" marL="742950" rtl="0" algn="l">
              <a:spcBef>
                <a:spcPts val="480"/>
              </a:spcBef>
              <a:spcAft>
                <a:spcPts val="0"/>
              </a:spcAft>
              <a:buSzPts val="1800"/>
              <a:buFont typeface="Arial"/>
              <a:buChar char="–"/>
            </a:pPr>
            <a:r>
              <a:rPr lang="en-US"/>
              <a:t>In the down position, pointing north.</a:t>
            </a:r>
            <a:endParaRPr/>
          </a:p>
          <a:p>
            <a:pPr indent="-209550" lvl="0" marL="342900" rtl="0" algn="l">
              <a:spcBef>
                <a:spcPts val="560"/>
              </a:spcBef>
              <a:spcAft>
                <a:spcPts val="0"/>
              </a:spcAft>
              <a:buSzPts val="2100"/>
              <a:buNone/>
            </a:pPr>
            <a:r>
              <a:t/>
            </a:r>
            <a:endParaRPr/>
          </a:p>
        </p:txBody>
      </p:sp>
      <p:sp>
        <p:nvSpPr>
          <p:cNvPr id="240" name="Google Shape;240;p2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41" name="Google Shape;241;p29"/>
          <p:cNvSpPr txBox="1"/>
          <p:nvPr/>
        </p:nvSpPr>
        <p:spPr>
          <a:xfrm>
            <a:off x="6096000" y="5257800"/>
            <a:ext cx="2590800" cy="5175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A square drawn at the center of a graphics window</a:t>
            </a:r>
            <a:endParaRPr/>
          </a:p>
        </p:txBody>
      </p:sp>
      <p:pic>
        <p:nvPicPr>
          <p:cNvPr descr="Fig11-01" id="242" name="Google Shape;242;p29"/>
          <p:cNvPicPr preferRelativeResize="0"/>
          <p:nvPr/>
        </p:nvPicPr>
        <p:blipFill rotWithShape="1">
          <a:blip r:embed="rId3">
            <a:alphaModFix/>
          </a:blip>
          <a:srcRect b="0" l="0" r="0" t="0"/>
          <a:stretch/>
        </p:blipFill>
        <p:spPr>
          <a:xfrm>
            <a:off x="6096000" y="2819400"/>
            <a:ext cx="2444750" cy="2447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48" name="Google Shape;248;p3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49" name="Google Shape;249;p3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Java Interfaces—The Client Perspective</a:t>
            </a:r>
            <a:endParaRPr/>
          </a:p>
        </p:txBody>
      </p:sp>
      <p:sp>
        <p:nvSpPr>
          <p:cNvPr id="250" name="Google Shape;250;p30"/>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Two definitions of interface:</a:t>
            </a:r>
            <a:endParaRPr/>
          </a:p>
          <a:p>
            <a:pPr indent="-285750" lvl="1" marL="742950" rtl="0" algn="l">
              <a:spcBef>
                <a:spcPts val="480"/>
              </a:spcBef>
              <a:spcAft>
                <a:spcPts val="0"/>
              </a:spcAft>
              <a:buSzPts val="1800"/>
              <a:buFont typeface="Arial"/>
              <a:buChar char="–"/>
            </a:pPr>
            <a:r>
              <a:rPr lang="en-US"/>
              <a:t>Part of software that interacts with human users.</a:t>
            </a:r>
            <a:endParaRPr/>
          </a:p>
          <a:p>
            <a:pPr indent="-285750" lvl="1" marL="742950" rtl="0" algn="l">
              <a:spcBef>
                <a:spcPts val="480"/>
              </a:spcBef>
              <a:spcAft>
                <a:spcPts val="0"/>
              </a:spcAft>
              <a:buSzPts val="1800"/>
              <a:buFont typeface="Arial"/>
              <a:buChar char="–"/>
            </a:pPr>
            <a:r>
              <a:rPr lang="en-US"/>
              <a:t>A list of a class’s public methods.</a:t>
            </a:r>
            <a:endParaRPr/>
          </a:p>
          <a:p>
            <a:pPr indent="-342900" lvl="0" marL="342900" rtl="0" algn="l">
              <a:spcBef>
                <a:spcPts val="560"/>
              </a:spcBef>
              <a:spcAft>
                <a:spcPts val="0"/>
              </a:spcAft>
              <a:buSzPts val="2100"/>
              <a:buChar char="●"/>
            </a:pPr>
            <a:r>
              <a:rPr lang="en-US"/>
              <a:t>When related classes have the same interface, they can be used interchangeably.</a:t>
            </a:r>
            <a:endParaRPr/>
          </a:p>
          <a:p>
            <a:pPr indent="-342900" lvl="0" marL="342900" rtl="0" algn="l">
              <a:spcBef>
                <a:spcPts val="560"/>
              </a:spcBef>
              <a:spcAft>
                <a:spcPts val="0"/>
              </a:spcAft>
              <a:buSzPts val="2100"/>
              <a:buChar char="●"/>
            </a:pPr>
            <a:r>
              <a:rPr lang="en-US"/>
              <a:t>Example: </a:t>
            </a:r>
            <a:r>
              <a:rPr lang="en-US">
                <a:latin typeface="Courier New"/>
                <a:ea typeface="Courier New"/>
                <a:cs typeface="Courier New"/>
                <a:sym typeface="Courier New"/>
              </a:rPr>
              <a:t>StandardPen</a:t>
            </a:r>
            <a:r>
              <a:rPr lang="en-US"/>
              <a:t> is one of five classes that conform to the same interface.</a:t>
            </a:r>
            <a:endParaRPr/>
          </a:p>
          <a:p>
            <a:pPr indent="-285750" lvl="1" marL="742950" rtl="0" algn="l">
              <a:spcBef>
                <a:spcPts val="480"/>
              </a:spcBef>
              <a:spcAft>
                <a:spcPts val="0"/>
              </a:spcAft>
              <a:buSzPts val="1800"/>
              <a:buFont typeface="Courier New"/>
              <a:buChar char="–"/>
            </a:pPr>
            <a:r>
              <a:rPr lang="en-US">
                <a:latin typeface="Courier New"/>
                <a:ea typeface="Courier New"/>
                <a:cs typeface="Courier New"/>
                <a:sym typeface="Courier New"/>
              </a:rPr>
              <a:t>WigglePen</a:t>
            </a:r>
            <a:r>
              <a:rPr lang="en-US"/>
              <a:t> and </a:t>
            </a:r>
            <a:r>
              <a:rPr lang="en-US">
                <a:latin typeface="Courier New"/>
                <a:ea typeface="Courier New"/>
                <a:cs typeface="Courier New"/>
                <a:sym typeface="Courier New"/>
              </a:rPr>
              <a:t>RainbowPen</a:t>
            </a:r>
            <a:r>
              <a:rPr lang="en-US"/>
              <a:t>.</a:t>
            </a:r>
            <a:endParaRPr/>
          </a:p>
        </p:txBody>
      </p:sp>
      <p:sp>
        <p:nvSpPr>
          <p:cNvPr id="251" name="Google Shape;251;p3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57" name="Google Shape;257;p3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58" name="Google Shape;258;p3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Java Interfaces—The Client Perspective (continued)</a:t>
            </a:r>
            <a:endParaRPr/>
          </a:p>
        </p:txBody>
      </p:sp>
      <p:sp>
        <p:nvSpPr>
          <p:cNvPr id="259" name="Google Shape;259;p31"/>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The </a:t>
            </a:r>
            <a:r>
              <a:rPr b="1" lang="en-US">
                <a:latin typeface="Courier New"/>
                <a:ea typeface="Courier New"/>
                <a:cs typeface="Courier New"/>
                <a:sym typeface="Courier New"/>
              </a:rPr>
              <a:t>Pen</a:t>
            </a:r>
            <a:r>
              <a:rPr b="1" lang="en-US"/>
              <a:t> interface:</a:t>
            </a:r>
            <a:endParaRPr/>
          </a:p>
          <a:p>
            <a:pPr indent="-209550" lvl="0" marL="342900" rtl="0" algn="l">
              <a:spcBef>
                <a:spcPts val="560"/>
              </a:spcBef>
              <a:spcAft>
                <a:spcPts val="0"/>
              </a:spcAft>
              <a:buSzPts val="2100"/>
              <a:buNone/>
            </a:pPr>
            <a:r>
              <a:t/>
            </a:r>
            <a:endParaRPr/>
          </a:p>
        </p:txBody>
      </p:sp>
      <p:sp>
        <p:nvSpPr>
          <p:cNvPr id="260" name="Google Shape;260;p3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261" name="Google Shape;261;p31"/>
          <p:cNvPicPr preferRelativeResize="0"/>
          <p:nvPr/>
        </p:nvPicPr>
        <p:blipFill rotWithShape="1">
          <a:blip r:embed="rId3">
            <a:alphaModFix/>
          </a:blip>
          <a:srcRect b="0" l="0" r="0" t="0"/>
          <a:stretch/>
        </p:blipFill>
        <p:spPr>
          <a:xfrm>
            <a:off x="1981200" y="2819400"/>
            <a:ext cx="5486400" cy="3530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67" name="Google Shape;267;p3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68" name="Google Shape;268;p3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Java Interfaces—The Client Perspective (continued)</a:t>
            </a:r>
            <a:endParaRPr/>
          </a:p>
        </p:txBody>
      </p:sp>
      <p:sp>
        <p:nvSpPr>
          <p:cNvPr id="269" name="Google Shape;269;p32"/>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Drawing with Different Types of Pens:</a:t>
            </a:r>
            <a:endParaRPr/>
          </a:p>
          <a:p>
            <a:pPr indent="-342900" lvl="0" marL="342900" rtl="0" algn="l">
              <a:spcBef>
                <a:spcPts val="560"/>
              </a:spcBef>
              <a:spcAft>
                <a:spcPts val="0"/>
              </a:spcAft>
              <a:buSzPts val="2100"/>
              <a:buChar char="●"/>
            </a:pPr>
            <a:r>
              <a:rPr lang="en-US"/>
              <a:t>Three variables (</a:t>
            </a:r>
            <a:r>
              <a:rPr lang="en-US">
                <a:latin typeface="Courier New"/>
                <a:ea typeface="Courier New"/>
                <a:cs typeface="Courier New"/>
                <a:sym typeface="Courier New"/>
              </a:rPr>
              <a:t>p1, p2, p3</a:t>
            </a:r>
            <a:r>
              <a:rPr lang="en-US"/>
              <a:t>) given the type </a:t>
            </a:r>
            <a:r>
              <a:rPr lang="en-US">
                <a:latin typeface="Courier New"/>
                <a:ea typeface="Courier New"/>
                <a:cs typeface="Courier New"/>
                <a:sym typeface="Courier New"/>
              </a:rPr>
              <a:t>Pen</a:t>
            </a:r>
            <a:r>
              <a:rPr lang="en-US"/>
              <a:t>.</a:t>
            </a:r>
            <a:endParaRPr/>
          </a:p>
          <a:p>
            <a:pPr indent="-342900" lvl="0" marL="342900" rtl="0" algn="l">
              <a:spcBef>
                <a:spcPts val="560"/>
              </a:spcBef>
              <a:spcAft>
                <a:spcPts val="0"/>
              </a:spcAft>
              <a:buSzPts val="2100"/>
              <a:buChar char="●"/>
            </a:pPr>
            <a:r>
              <a:rPr lang="en-US"/>
              <a:t>Variables are associated with specialized pen objects.</a:t>
            </a:r>
            <a:endParaRPr/>
          </a:p>
          <a:p>
            <a:pPr indent="-342900" lvl="0" marL="342900" rtl="0" algn="l">
              <a:spcBef>
                <a:spcPts val="560"/>
              </a:spcBef>
              <a:spcAft>
                <a:spcPts val="0"/>
              </a:spcAft>
              <a:buSzPts val="2100"/>
              <a:buChar char="●"/>
            </a:pPr>
            <a:r>
              <a:rPr lang="en-US"/>
              <a:t>Each object responds to the same messages with slightly different behaviors.</a:t>
            </a:r>
            <a:endParaRPr/>
          </a:p>
        </p:txBody>
      </p:sp>
      <p:sp>
        <p:nvSpPr>
          <p:cNvPr id="270" name="Google Shape;270;p3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07" name="Google Shape;107;p1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i="0" lang="en-US" sz="2600" u="none" cap="none" strike="noStrike">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08" name="Google Shape;108;p1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09" name="Google Shape;109;p1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Objectives</a:t>
            </a:r>
            <a:endParaRPr/>
          </a:p>
        </p:txBody>
      </p:sp>
      <p:sp>
        <p:nvSpPr>
          <p:cNvPr id="110" name="Google Shape;110;p15"/>
          <p:cNvSpPr txBox="1"/>
          <p:nvPr>
            <p:ph idx="1" type="body"/>
          </p:nvPr>
        </p:nvSpPr>
        <p:spPr>
          <a:xfrm>
            <a:off x="838200" y="2362200"/>
            <a:ext cx="8077200" cy="3581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Explain when it is appropriate to include class (</a:t>
            </a:r>
            <a:r>
              <a:rPr lang="en-US">
                <a:latin typeface="Courier New"/>
                <a:ea typeface="Courier New"/>
                <a:cs typeface="Courier New"/>
                <a:sym typeface="Courier New"/>
              </a:rPr>
              <a:t>static</a:t>
            </a:r>
            <a:r>
              <a:rPr lang="en-US"/>
              <a:t>) variables and methods in a class.</a:t>
            </a:r>
            <a:endParaRPr/>
          </a:p>
          <a:p>
            <a:pPr indent="-342900" lvl="0" marL="342900" rtl="0" algn="l">
              <a:spcBef>
                <a:spcPts val="560"/>
              </a:spcBef>
              <a:spcAft>
                <a:spcPts val="0"/>
              </a:spcAft>
              <a:buSzPts val="2100"/>
              <a:buChar char="●"/>
            </a:pPr>
            <a:r>
              <a:rPr lang="en-US"/>
              <a:t>Describe the role of Java interfaces in a software system and define an interface for a set of implementing classes.</a:t>
            </a:r>
            <a:endParaRPr/>
          </a:p>
          <a:p>
            <a:pPr indent="-342900" lvl="0" marL="342900" rtl="0" algn="l">
              <a:spcBef>
                <a:spcPts val="560"/>
              </a:spcBef>
              <a:spcAft>
                <a:spcPts val="0"/>
              </a:spcAft>
              <a:buSzPts val="2100"/>
              <a:buChar char="●"/>
            </a:pPr>
            <a:r>
              <a:rPr lang="en-US"/>
              <a:t>Explain how to extend a class through inheritance.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76" name="Google Shape;276;p3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77" name="Google Shape;277;p3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Java Interfaces—The Client Perspective (continued)</a:t>
            </a:r>
            <a:endParaRPr/>
          </a:p>
        </p:txBody>
      </p:sp>
      <p:sp>
        <p:nvSpPr>
          <p:cNvPr id="278" name="Google Shape;278;p33"/>
          <p:cNvSpPr txBox="1"/>
          <p:nvPr>
            <p:ph idx="1" type="body"/>
          </p:nvPr>
        </p:nvSpPr>
        <p:spPr>
          <a:xfrm>
            <a:off x="838200" y="2362200"/>
            <a:ext cx="81534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Drawing with Different Types of Pens (cont):</a:t>
            </a:r>
            <a:endParaRPr/>
          </a:p>
          <a:p>
            <a:pPr indent="-342900" lvl="0" marL="342900" rtl="0" algn="l">
              <a:spcBef>
                <a:spcPts val="560"/>
              </a:spcBef>
              <a:spcAft>
                <a:spcPts val="0"/>
              </a:spcAft>
              <a:buSzPts val="2100"/>
              <a:buChar char="●"/>
            </a:pPr>
            <a:r>
              <a:rPr lang="en-US"/>
              <a:t>A square drawn with three types of pens</a:t>
            </a:r>
            <a:endParaRPr/>
          </a:p>
        </p:txBody>
      </p:sp>
      <p:sp>
        <p:nvSpPr>
          <p:cNvPr id="279" name="Google Shape;279;p3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descr="Fig11-02" id="280" name="Google Shape;280;p33"/>
          <p:cNvPicPr preferRelativeResize="0"/>
          <p:nvPr/>
        </p:nvPicPr>
        <p:blipFill rotWithShape="1">
          <a:blip r:embed="rId3">
            <a:alphaModFix/>
          </a:blip>
          <a:srcRect b="0" l="0" r="0" t="0"/>
          <a:stretch/>
        </p:blipFill>
        <p:spPr>
          <a:xfrm>
            <a:off x="990600" y="3581400"/>
            <a:ext cx="7924800" cy="255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86" name="Google Shape;286;p3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87" name="Google Shape;287;p3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Java Interfaces—The Client Perspective (continued)</a:t>
            </a:r>
            <a:endParaRPr/>
          </a:p>
        </p:txBody>
      </p:sp>
      <p:sp>
        <p:nvSpPr>
          <p:cNvPr id="288" name="Google Shape;288;p34"/>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Static Helper Methods:</a:t>
            </a:r>
            <a:endParaRPr/>
          </a:p>
          <a:p>
            <a:pPr indent="-342900" lvl="0" marL="342900" rtl="0" algn="l">
              <a:spcBef>
                <a:spcPts val="560"/>
              </a:spcBef>
              <a:spcAft>
                <a:spcPts val="0"/>
              </a:spcAft>
              <a:buSzPts val="2100"/>
              <a:buChar char="●"/>
            </a:pPr>
            <a:r>
              <a:rPr lang="en-US"/>
              <a:t>Factor common pattern of code into a method where it’s written just once.</a:t>
            </a:r>
            <a:endParaRPr/>
          </a:p>
          <a:p>
            <a:pPr indent="-285750" lvl="1" marL="742950" rtl="0" algn="l">
              <a:spcBef>
                <a:spcPts val="480"/>
              </a:spcBef>
              <a:spcAft>
                <a:spcPts val="0"/>
              </a:spcAft>
              <a:buSzPts val="1800"/>
              <a:buFont typeface="Arial"/>
              <a:buChar char="–"/>
            </a:pPr>
            <a:r>
              <a:rPr lang="en-US"/>
              <a:t>Example: </a:t>
            </a:r>
            <a:r>
              <a:rPr lang="en-US">
                <a:latin typeface="Courier New"/>
                <a:ea typeface="Courier New"/>
                <a:cs typeface="Courier New"/>
                <a:sym typeface="Courier New"/>
              </a:rPr>
              <a:t>drawSquare</a:t>
            </a:r>
            <a:r>
              <a:rPr lang="en-US"/>
              <a:t>.</a:t>
            </a:r>
            <a:endParaRPr/>
          </a:p>
          <a:p>
            <a:pPr indent="-342900" lvl="0" marL="342900" rtl="0" algn="l">
              <a:spcBef>
                <a:spcPts val="560"/>
              </a:spcBef>
              <a:spcAft>
                <a:spcPts val="0"/>
              </a:spcAft>
              <a:buSzPts val="2100"/>
              <a:buChar char="●"/>
            </a:pPr>
            <a:r>
              <a:rPr b="1" lang="en-US"/>
              <a:t>Using Interface Names:</a:t>
            </a:r>
            <a:endParaRPr/>
          </a:p>
          <a:p>
            <a:pPr indent="-342900" lvl="0" marL="342900" rtl="0" algn="l">
              <a:spcBef>
                <a:spcPts val="560"/>
              </a:spcBef>
              <a:spcAft>
                <a:spcPts val="0"/>
              </a:spcAft>
              <a:buSzPts val="2100"/>
              <a:buChar char="●"/>
            </a:pPr>
            <a:r>
              <a:rPr lang="en-US"/>
              <a:t>Methods that use interface types are general.</a:t>
            </a:r>
            <a:endParaRPr/>
          </a:p>
          <a:p>
            <a:pPr indent="-342900" lvl="0" marL="342900" rtl="0" algn="l">
              <a:spcBef>
                <a:spcPts val="560"/>
              </a:spcBef>
              <a:spcAft>
                <a:spcPts val="0"/>
              </a:spcAft>
              <a:buSzPts val="2100"/>
              <a:buChar char="●"/>
            </a:pPr>
            <a:r>
              <a:rPr lang="en-US"/>
              <a:t>It is easier to maintain a program that uses interface types.</a:t>
            </a:r>
            <a:endParaRPr/>
          </a:p>
        </p:txBody>
      </p:sp>
      <p:sp>
        <p:nvSpPr>
          <p:cNvPr id="289" name="Google Shape;289;p3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95" name="Google Shape;295;p3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96" name="Google Shape;296;p3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Java Interfaces—The Implementation Perspective</a:t>
            </a:r>
            <a:endParaRPr/>
          </a:p>
        </p:txBody>
      </p:sp>
      <p:sp>
        <p:nvSpPr>
          <p:cNvPr id="297" name="Google Shape;297;p35"/>
          <p:cNvSpPr txBox="1"/>
          <p:nvPr>
            <p:ph idx="1" type="body"/>
          </p:nvPr>
        </p:nvSpPr>
        <p:spPr>
          <a:xfrm>
            <a:off x="838200" y="2362200"/>
            <a:ext cx="76962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Suppose we need to perform basic manipulations on circles and rectangles.</a:t>
            </a:r>
            <a:endParaRPr/>
          </a:p>
          <a:p>
            <a:pPr indent="-285750" lvl="1" marL="742950" rtl="0" algn="l">
              <a:spcBef>
                <a:spcPts val="480"/>
              </a:spcBef>
              <a:spcAft>
                <a:spcPts val="0"/>
              </a:spcAft>
              <a:buSzPts val="1800"/>
              <a:buFont typeface="Arial"/>
              <a:buChar char="–"/>
            </a:pPr>
            <a:r>
              <a:rPr lang="en-US"/>
              <a:t>Positioning, moving, and stretching.</a:t>
            </a:r>
            <a:endParaRPr/>
          </a:p>
          <a:p>
            <a:pPr indent="-285750" lvl="1" marL="742950" rtl="0" algn="l">
              <a:spcBef>
                <a:spcPts val="480"/>
              </a:spcBef>
              <a:spcAft>
                <a:spcPts val="0"/>
              </a:spcAft>
              <a:buSzPts val="1800"/>
              <a:buFont typeface="Arial"/>
              <a:buChar char="–"/>
            </a:pPr>
            <a:r>
              <a:rPr lang="en-US"/>
              <a:t>Want shapes to implement methods that compute area, draw themselves with a pen, and return descriptions of themselves.</a:t>
            </a:r>
            <a:endParaRPr/>
          </a:p>
        </p:txBody>
      </p:sp>
      <p:sp>
        <p:nvSpPr>
          <p:cNvPr id="298" name="Google Shape;298;p3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200"/>
              <a:t>Java Interfaces—The Implementation Perspective (continued)</a:t>
            </a:r>
            <a:endParaRPr/>
          </a:p>
        </p:txBody>
      </p:sp>
      <p:sp>
        <p:nvSpPr>
          <p:cNvPr id="304" name="Google Shape;304;p36"/>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Behavior described in an interface called </a:t>
            </a:r>
            <a:r>
              <a:rPr lang="en-US">
                <a:latin typeface="Courier New"/>
                <a:ea typeface="Courier New"/>
                <a:cs typeface="Courier New"/>
                <a:sym typeface="Courier New"/>
              </a:rPr>
              <a:t>Shape</a:t>
            </a:r>
            <a:r>
              <a:rPr lang="en-US"/>
              <a:t>:</a:t>
            </a:r>
            <a:endParaRPr/>
          </a:p>
          <a:p>
            <a:pPr indent="-209550" lvl="0" marL="342900" rtl="0" algn="l">
              <a:spcBef>
                <a:spcPts val="560"/>
              </a:spcBef>
              <a:spcAft>
                <a:spcPts val="0"/>
              </a:spcAft>
              <a:buSzPts val="2100"/>
              <a:buNone/>
            </a:pPr>
            <a:r>
              <a:t/>
            </a:r>
            <a:endParaRPr/>
          </a:p>
        </p:txBody>
      </p:sp>
      <p:sp>
        <p:nvSpPr>
          <p:cNvPr id="305" name="Google Shape;305;p3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306" name="Google Shape;306;p36"/>
          <p:cNvPicPr preferRelativeResize="0"/>
          <p:nvPr/>
        </p:nvPicPr>
        <p:blipFill rotWithShape="1">
          <a:blip r:embed="rId3">
            <a:alphaModFix/>
          </a:blip>
          <a:srcRect b="0" l="0" r="0" t="0"/>
          <a:stretch/>
        </p:blipFill>
        <p:spPr>
          <a:xfrm>
            <a:off x="2667000" y="2895600"/>
            <a:ext cx="5943600" cy="3429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12" name="Google Shape;312;p3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13" name="Google Shape;313;p3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200"/>
              <a:t>Java Interfaces—The Implementation Perspective (continued)</a:t>
            </a:r>
            <a:endParaRPr/>
          </a:p>
        </p:txBody>
      </p:sp>
      <p:sp>
        <p:nvSpPr>
          <p:cNvPr id="314" name="Google Shape;314;p37"/>
          <p:cNvSpPr txBox="1"/>
          <p:nvPr>
            <p:ph idx="1" type="body"/>
          </p:nvPr>
        </p:nvSpPr>
        <p:spPr>
          <a:xfrm>
            <a:off x="838200" y="2362200"/>
            <a:ext cx="76962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Classes </a:t>
            </a:r>
            <a:r>
              <a:rPr b="1" lang="en-US" sz="2600">
                <a:latin typeface="Courier New"/>
                <a:ea typeface="Courier New"/>
                <a:cs typeface="Courier New"/>
                <a:sym typeface="Courier New"/>
              </a:rPr>
              <a:t>Circle</a:t>
            </a:r>
            <a:r>
              <a:rPr b="1" lang="en-US" sz="2600"/>
              <a:t> and </a:t>
            </a:r>
            <a:r>
              <a:rPr b="1" lang="en-US" sz="2600">
                <a:latin typeface="Courier New"/>
                <a:ea typeface="Courier New"/>
                <a:cs typeface="Courier New"/>
                <a:sym typeface="Courier New"/>
              </a:rPr>
              <a:t>Rect</a:t>
            </a:r>
            <a:r>
              <a:rPr b="1" lang="en-US" sz="2600"/>
              <a:t>:</a:t>
            </a:r>
            <a:endParaRPr/>
          </a:p>
          <a:p>
            <a:pPr indent="-219075" lvl="0" marL="342900" rtl="0" algn="l">
              <a:spcBef>
                <a:spcPts val="520"/>
              </a:spcBef>
              <a:spcAft>
                <a:spcPts val="0"/>
              </a:spcAft>
              <a:buSzPts val="1950"/>
              <a:buNone/>
            </a:pPr>
            <a:r>
              <a:t/>
            </a:r>
            <a:endParaRPr sz="2600"/>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a:p>
            <a:pPr indent="-342900" lvl="0" marL="342900" rtl="0" algn="l">
              <a:spcBef>
                <a:spcPts val="520"/>
              </a:spcBef>
              <a:spcAft>
                <a:spcPts val="0"/>
              </a:spcAft>
              <a:buSzPts val="1950"/>
              <a:buChar char="●"/>
            </a:pPr>
            <a:r>
              <a:rPr lang="en-US" sz="2600"/>
              <a:t>The phrase </a:t>
            </a:r>
            <a:r>
              <a:rPr lang="en-US" sz="2600">
                <a:latin typeface="Courier New"/>
                <a:ea typeface="Courier New"/>
                <a:cs typeface="Courier New"/>
                <a:sym typeface="Courier New"/>
              </a:rPr>
              <a:t>implements Shape</a:t>
            </a:r>
            <a:r>
              <a:rPr lang="en-US" sz="2600"/>
              <a:t> implies that:</a:t>
            </a:r>
            <a:endParaRPr/>
          </a:p>
          <a:p>
            <a:pPr indent="-285750" lvl="1" marL="742950" rtl="0" algn="l">
              <a:spcBef>
                <a:spcPts val="480"/>
              </a:spcBef>
              <a:spcAft>
                <a:spcPts val="0"/>
              </a:spcAft>
              <a:buSzPts val="1800"/>
              <a:buFont typeface="Arial"/>
              <a:buChar char="–"/>
            </a:pPr>
            <a:r>
              <a:rPr lang="en-US"/>
              <a:t>Both classes implement all the methods in the </a:t>
            </a:r>
            <a:r>
              <a:rPr lang="en-US">
                <a:latin typeface="Courier New"/>
                <a:ea typeface="Courier New"/>
                <a:cs typeface="Courier New"/>
                <a:sym typeface="Courier New"/>
              </a:rPr>
              <a:t>Shape</a:t>
            </a:r>
            <a:r>
              <a:rPr lang="en-US"/>
              <a:t> interface.</a:t>
            </a:r>
            <a:endParaRPr/>
          </a:p>
          <a:p>
            <a:pPr indent="-285750" lvl="1" marL="742950" rtl="0" algn="l">
              <a:spcBef>
                <a:spcPts val="480"/>
              </a:spcBef>
              <a:spcAft>
                <a:spcPts val="0"/>
              </a:spcAft>
              <a:buSzPts val="1800"/>
              <a:buFont typeface="Arial"/>
              <a:buChar char="–"/>
            </a:pPr>
            <a:r>
              <a:rPr lang="en-US"/>
              <a:t>A variable declared as a </a:t>
            </a:r>
            <a:r>
              <a:rPr lang="en-US">
                <a:latin typeface="Courier New"/>
                <a:ea typeface="Courier New"/>
                <a:cs typeface="Courier New"/>
                <a:sym typeface="Courier New"/>
              </a:rPr>
              <a:t>Shape</a:t>
            </a:r>
            <a:r>
              <a:rPr lang="en-US"/>
              <a:t> can be associated with an object of either class.</a:t>
            </a:r>
            <a:endParaRPr/>
          </a:p>
        </p:txBody>
      </p:sp>
      <p:sp>
        <p:nvSpPr>
          <p:cNvPr id="315" name="Google Shape;315;p3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316" name="Google Shape;316;p37"/>
          <p:cNvPicPr preferRelativeResize="0"/>
          <p:nvPr/>
        </p:nvPicPr>
        <p:blipFill rotWithShape="1">
          <a:blip r:embed="rId3">
            <a:alphaModFix/>
          </a:blip>
          <a:srcRect b="0" l="0" r="0" t="0"/>
          <a:stretch/>
        </p:blipFill>
        <p:spPr>
          <a:xfrm>
            <a:off x="1905000" y="2819400"/>
            <a:ext cx="4800600" cy="1597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22" name="Google Shape;322;p3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23" name="Google Shape;323;p3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200"/>
              <a:t>Java Interfaces—The Implementation Perspective (continued)</a:t>
            </a:r>
            <a:endParaRPr/>
          </a:p>
        </p:txBody>
      </p:sp>
      <p:sp>
        <p:nvSpPr>
          <p:cNvPr id="324" name="Google Shape;324;p38"/>
          <p:cNvSpPr txBox="1"/>
          <p:nvPr>
            <p:ph idx="1" type="body"/>
          </p:nvPr>
        </p:nvSpPr>
        <p:spPr>
          <a:xfrm>
            <a:off x="838200" y="2362200"/>
            <a:ext cx="77724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Testing the Classes:</a:t>
            </a:r>
            <a:endParaRPr/>
          </a:p>
          <a:p>
            <a:pPr indent="-342900" lvl="0" marL="342900" rtl="0" algn="l">
              <a:spcBef>
                <a:spcPts val="560"/>
              </a:spcBef>
              <a:spcAft>
                <a:spcPts val="0"/>
              </a:spcAft>
              <a:buSzPts val="2100"/>
              <a:buChar char="●"/>
            </a:pPr>
            <a:r>
              <a:rPr lang="en-US"/>
              <a:t>Output from the </a:t>
            </a:r>
            <a:r>
              <a:rPr lang="en-US">
                <a:latin typeface="Courier New"/>
                <a:ea typeface="Courier New"/>
                <a:cs typeface="Courier New"/>
                <a:sym typeface="Courier New"/>
              </a:rPr>
              <a:t>TestShapes</a:t>
            </a:r>
            <a:r>
              <a:rPr lang="en-US"/>
              <a:t> program</a:t>
            </a:r>
            <a:endParaRPr/>
          </a:p>
        </p:txBody>
      </p:sp>
      <p:sp>
        <p:nvSpPr>
          <p:cNvPr id="325" name="Google Shape;325;p3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descr="Fig11-03" id="326" name="Google Shape;326;p38"/>
          <p:cNvPicPr preferRelativeResize="0"/>
          <p:nvPr/>
        </p:nvPicPr>
        <p:blipFill rotWithShape="1">
          <a:blip r:embed="rId3">
            <a:alphaModFix/>
          </a:blip>
          <a:srcRect b="0" l="0" r="0" t="0"/>
          <a:stretch/>
        </p:blipFill>
        <p:spPr>
          <a:xfrm>
            <a:off x="1066800" y="3505200"/>
            <a:ext cx="7391400" cy="25638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32" name="Google Shape;332;p3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33" name="Google Shape;333;p3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200"/>
              <a:t>Java Interfaces—The Implementation Perspective (continued)</a:t>
            </a:r>
            <a:endParaRPr/>
          </a:p>
        </p:txBody>
      </p:sp>
      <p:sp>
        <p:nvSpPr>
          <p:cNvPr id="334" name="Google Shape;334;p39"/>
          <p:cNvSpPr txBox="1"/>
          <p:nvPr>
            <p:ph idx="1" type="body"/>
          </p:nvPr>
        </p:nvSpPr>
        <p:spPr>
          <a:xfrm>
            <a:off x="838200" y="2362200"/>
            <a:ext cx="77724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Final Observations:</a:t>
            </a:r>
            <a:endParaRPr/>
          </a:p>
          <a:p>
            <a:pPr indent="-342900" lvl="0" marL="342900" rtl="0" algn="l">
              <a:spcBef>
                <a:spcPts val="520"/>
              </a:spcBef>
              <a:spcAft>
                <a:spcPts val="0"/>
              </a:spcAft>
              <a:buSzPts val="1950"/>
              <a:buChar char="●"/>
            </a:pPr>
            <a:r>
              <a:rPr lang="en-US" sz="2600"/>
              <a:t>An interface contains methods (not variables).</a:t>
            </a:r>
            <a:endParaRPr/>
          </a:p>
          <a:p>
            <a:pPr indent="-342900" lvl="0" marL="342900" rtl="0" algn="l">
              <a:spcBef>
                <a:spcPts val="520"/>
              </a:spcBef>
              <a:spcAft>
                <a:spcPts val="0"/>
              </a:spcAft>
              <a:buSzPts val="1950"/>
              <a:buChar char="●"/>
            </a:pPr>
            <a:r>
              <a:rPr lang="en-US" sz="2600"/>
              <a:t>Methods in an interface are usually public.</a:t>
            </a:r>
            <a:endParaRPr/>
          </a:p>
          <a:p>
            <a:pPr indent="-342900" lvl="0" marL="342900" rtl="0" algn="l">
              <a:spcBef>
                <a:spcPts val="520"/>
              </a:spcBef>
              <a:spcAft>
                <a:spcPts val="0"/>
              </a:spcAft>
              <a:buSzPts val="1950"/>
              <a:buChar char="●"/>
            </a:pPr>
            <a:r>
              <a:rPr lang="en-US" sz="2600"/>
              <a:t>Polymorphic methods: when more than one class implements an interface.</a:t>
            </a:r>
            <a:endParaRPr/>
          </a:p>
          <a:p>
            <a:pPr indent="-342900" lvl="0" marL="342900" rtl="0" algn="l">
              <a:spcBef>
                <a:spcPts val="520"/>
              </a:spcBef>
              <a:spcAft>
                <a:spcPts val="0"/>
              </a:spcAft>
              <a:buSzPts val="1950"/>
              <a:buChar char="●"/>
            </a:pPr>
            <a:r>
              <a:rPr lang="en-US" sz="2600"/>
              <a:t>A class can implement more than one interface, and methods in addition to those in the interface.</a:t>
            </a:r>
            <a:endParaRPr/>
          </a:p>
          <a:p>
            <a:pPr indent="-342900" lvl="0" marL="342900" rtl="0" algn="l">
              <a:spcBef>
                <a:spcPts val="520"/>
              </a:spcBef>
              <a:spcAft>
                <a:spcPts val="0"/>
              </a:spcAft>
              <a:buSzPts val="1950"/>
              <a:buChar char="●"/>
            </a:pPr>
            <a:r>
              <a:rPr lang="en-US" sz="2600"/>
              <a:t>Interfaces can be organized in an inheritance hierarchy.</a:t>
            </a:r>
            <a:endParaRPr/>
          </a:p>
        </p:txBody>
      </p:sp>
      <p:sp>
        <p:nvSpPr>
          <p:cNvPr id="335" name="Google Shape;335;p3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Code Reuse Through Inheritance</a:t>
            </a:r>
            <a:endParaRPr/>
          </a:p>
        </p:txBody>
      </p:sp>
      <p:sp>
        <p:nvSpPr>
          <p:cNvPr id="341" name="Google Shape;341;p40"/>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All Java classes are part of an immense hierarchy, with </a:t>
            </a:r>
            <a:r>
              <a:rPr lang="en-US">
                <a:latin typeface="Courier New"/>
                <a:ea typeface="Courier New"/>
                <a:cs typeface="Courier New"/>
                <a:sym typeface="Courier New"/>
              </a:rPr>
              <a:t>Object</a:t>
            </a:r>
            <a:r>
              <a:rPr lang="en-US"/>
              <a:t> at the room.</a:t>
            </a:r>
            <a:endParaRPr/>
          </a:p>
          <a:p>
            <a:pPr indent="-342900" lvl="0" marL="342900" rtl="0" algn="l">
              <a:spcBef>
                <a:spcPts val="560"/>
              </a:spcBef>
              <a:spcAft>
                <a:spcPts val="0"/>
              </a:spcAft>
              <a:buSzPts val="2100"/>
              <a:buChar char="●"/>
            </a:pPr>
            <a:r>
              <a:rPr lang="en-US"/>
              <a:t>A class can add new variables to inherited characteristics as needed.</a:t>
            </a:r>
            <a:endParaRPr/>
          </a:p>
          <a:p>
            <a:pPr indent="-342900" lvl="0" marL="342900" rtl="0" algn="l">
              <a:spcBef>
                <a:spcPts val="560"/>
              </a:spcBef>
              <a:spcAft>
                <a:spcPts val="0"/>
              </a:spcAft>
              <a:buSzPts val="2100"/>
              <a:buChar char="●"/>
            </a:pPr>
            <a:r>
              <a:rPr lang="en-US"/>
              <a:t>Classes can also add new methods and/or modify inherited methods.</a:t>
            </a:r>
            <a:endParaRPr/>
          </a:p>
        </p:txBody>
      </p:sp>
      <p:sp>
        <p:nvSpPr>
          <p:cNvPr id="342" name="Google Shape;342;p4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Code Reuse Through Inheritance (continued)</a:t>
            </a:r>
            <a:endParaRPr/>
          </a:p>
        </p:txBody>
      </p:sp>
      <p:sp>
        <p:nvSpPr>
          <p:cNvPr id="348" name="Google Shape;348;p41"/>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Review of Terminology:</a:t>
            </a:r>
            <a:endParaRPr/>
          </a:p>
          <a:p>
            <a:pPr indent="-342900" lvl="0" marL="342900" rtl="0" algn="l">
              <a:spcBef>
                <a:spcPts val="560"/>
              </a:spcBef>
              <a:spcAft>
                <a:spcPts val="0"/>
              </a:spcAft>
              <a:buSzPts val="2100"/>
              <a:buChar char="●"/>
            </a:pPr>
            <a:r>
              <a:rPr b="1" lang="en-US"/>
              <a:t>Root</a:t>
            </a:r>
            <a:r>
              <a:rPr lang="en-US"/>
              <a:t>: top position in upside-down tree hierarchy (</a:t>
            </a:r>
            <a:r>
              <a:rPr lang="en-US">
                <a:latin typeface="Courier New"/>
                <a:ea typeface="Courier New"/>
                <a:cs typeface="Courier New"/>
                <a:sym typeface="Courier New"/>
              </a:rPr>
              <a:t>Object</a:t>
            </a:r>
            <a:r>
              <a:rPr lang="en-US"/>
              <a:t>).</a:t>
            </a:r>
            <a:endParaRPr/>
          </a:p>
          <a:p>
            <a:pPr indent="-342900" lvl="0" marL="342900" rtl="0" algn="l">
              <a:spcBef>
                <a:spcPts val="560"/>
              </a:spcBef>
              <a:spcAft>
                <a:spcPts val="0"/>
              </a:spcAft>
              <a:buSzPts val="2100"/>
              <a:buChar char="●"/>
            </a:pPr>
            <a:r>
              <a:rPr b="1" lang="en-US"/>
              <a:t>Subclasses</a:t>
            </a:r>
            <a:r>
              <a:rPr lang="en-US"/>
              <a:t>: extend </a:t>
            </a:r>
            <a:r>
              <a:rPr lang="en-US">
                <a:latin typeface="Courier New"/>
                <a:ea typeface="Courier New"/>
                <a:cs typeface="Courier New"/>
                <a:sym typeface="Courier New"/>
              </a:rPr>
              <a:t>Object</a:t>
            </a:r>
            <a:r>
              <a:rPr lang="en-US"/>
              <a:t> (</a:t>
            </a:r>
            <a:r>
              <a:rPr lang="en-US">
                <a:latin typeface="Courier New"/>
                <a:ea typeface="Courier New"/>
                <a:cs typeface="Courier New"/>
                <a:sym typeface="Courier New"/>
              </a:rPr>
              <a:t>AAA</a:t>
            </a:r>
            <a:r>
              <a:rPr lang="en-US"/>
              <a:t>).</a:t>
            </a:r>
            <a:endParaRPr/>
          </a:p>
          <a:p>
            <a:pPr indent="-342900" lvl="0" marL="342900" rtl="0" algn="l">
              <a:spcBef>
                <a:spcPts val="560"/>
              </a:spcBef>
              <a:spcAft>
                <a:spcPts val="0"/>
              </a:spcAft>
              <a:buSzPts val="2100"/>
              <a:buChar char="●"/>
            </a:pPr>
            <a:r>
              <a:rPr b="1" lang="en-US"/>
              <a:t>Superclass</a:t>
            </a:r>
            <a:r>
              <a:rPr lang="en-US"/>
              <a:t>: the class immediately above another (</a:t>
            </a:r>
            <a:r>
              <a:rPr lang="en-US">
                <a:latin typeface="Courier New"/>
                <a:ea typeface="Courier New"/>
                <a:cs typeface="Courier New"/>
                <a:sym typeface="Courier New"/>
              </a:rPr>
              <a:t>AAA</a:t>
            </a:r>
            <a:r>
              <a:rPr lang="en-US"/>
              <a:t> to </a:t>
            </a:r>
            <a:r>
              <a:rPr lang="en-US">
                <a:latin typeface="Courier New"/>
                <a:ea typeface="Courier New"/>
                <a:cs typeface="Courier New"/>
                <a:sym typeface="Courier New"/>
              </a:rPr>
              <a:t>BBB</a:t>
            </a:r>
            <a:r>
              <a:rPr lang="en-US"/>
              <a:t> and </a:t>
            </a:r>
            <a:r>
              <a:rPr lang="en-US">
                <a:latin typeface="Courier New"/>
                <a:ea typeface="Courier New"/>
                <a:cs typeface="Courier New"/>
                <a:sym typeface="Courier New"/>
              </a:rPr>
              <a:t>CCC</a:t>
            </a:r>
            <a:r>
              <a:rPr lang="en-US"/>
              <a:t>).</a:t>
            </a:r>
            <a:endParaRPr/>
          </a:p>
        </p:txBody>
      </p:sp>
      <p:sp>
        <p:nvSpPr>
          <p:cNvPr id="349" name="Google Shape;349;p4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Code Reuse Through Inheritance (continued)</a:t>
            </a:r>
            <a:endParaRPr/>
          </a:p>
        </p:txBody>
      </p:sp>
      <p:sp>
        <p:nvSpPr>
          <p:cNvPr id="355" name="Google Shape;355;p42"/>
          <p:cNvSpPr txBox="1"/>
          <p:nvPr>
            <p:ph idx="1" type="body"/>
          </p:nvPr>
        </p:nvSpPr>
        <p:spPr>
          <a:xfrm>
            <a:off x="838200" y="2362200"/>
            <a:ext cx="3810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Review of Terminology (cont):</a:t>
            </a:r>
            <a:endParaRPr/>
          </a:p>
          <a:p>
            <a:pPr indent="-342900" lvl="0" marL="342900" rtl="0" algn="l">
              <a:spcBef>
                <a:spcPts val="560"/>
              </a:spcBef>
              <a:spcAft>
                <a:spcPts val="0"/>
              </a:spcAft>
              <a:buSzPts val="2100"/>
              <a:buChar char="●"/>
            </a:pPr>
            <a:r>
              <a:rPr lang="en-US"/>
              <a:t> Part of a class hierarchy</a:t>
            </a:r>
            <a:endParaRPr/>
          </a:p>
        </p:txBody>
      </p:sp>
      <p:sp>
        <p:nvSpPr>
          <p:cNvPr id="356" name="Google Shape;356;p4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Fig11-04" id="357" name="Google Shape;357;p42"/>
          <p:cNvPicPr preferRelativeResize="0"/>
          <p:nvPr/>
        </p:nvPicPr>
        <p:blipFill rotWithShape="1">
          <a:blip r:embed="rId3">
            <a:alphaModFix/>
          </a:blip>
          <a:srcRect b="0" l="0" r="0" t="0"/>
          <a:stretch/>
        </p:blipFill>
        <p:spPr>
          <a:xfrm>
            <a:off x="3886200" y="2743200"/>
            <a:ext cx="4905375" cy="317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17" name="Google Shape;117;p1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18" name="Google Shape;118;p1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19" name="Google Shape;119;p1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Objectives (continued)</a:t>
            </a:r>
            <a:endParaRPr/>
          </a:p>
        </p:txBody>
      </p:sp>
      <p:sp>
        <p:nvSpPr>
          <p:cNvPr id="120" name="Google Shape;120;p16"/>
          <p:cNvSpPr txBox="1"/>
          <p:nvPr>
            <p:ph idx="1" type="body"/>
          </p:nvPr>
        </p:nvSpPr>
        <p:spPr>
          <a:xfrm>
            <a:off x="838200" y="2362200"/>
            <a:ext cx="7924800" cy="3505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sz="2600"/>
              <a:t>Discuss the use of polymorphism and explain how to override methods in a superclass.</a:t>
            </a:r>
            <a:endParaRPr/>
          </a:p>
          <a:p>
            <a:pPr indent="-342900" lvl="0" marL="342900" rtl="0" algn="l">
              <a:spcBef>
                <a:spcPts val="520"/>
              </a:spcBef>
              <a:spcAft>
                <a:spcPts val="0"/>
              </a:spcAft>
              <a:buSzPts val="1950"/>
              <a:buChar char="●"/>
            </a:pPr>
            <a:r>
              <a:rPr lang="en-US" sz="2600"/>
              <a:t>Place the common features (variables and methods) of a set of classes in an abstract class.</a:t>
            </a:r>
            <a:endParaRPr/>
          </a:p>
          <a:p>
            <a:pPr indent="-342900" lvl="0" marL="342900" rtl="0" algn="l">
              <a:spcBef>
                <a:spcPts val="520"/>
              </a:spcBef>
              <a:spcAft>
                <a:spcPts val="0"/>
              </a:spcAft>
              <a:buSzPts val="1950"/>
              <a:buChar char="●"/>
            </a:pPr>
            <a:r>
              <a:rPr lang="en-US" sz="2600"/>
              <a:t>Explain the implications of reference types for equality, copying, and mixed-mode operations.</a:t>
            </a:r>
            <a:endParaRPr/>
          </a:p>
          <a:p>
            <a:pPr indent="-342900" lvl="0" marL="342900" rtl="0" algn="l">
              <a:spcBef>
                <a:spcPts val="520"/>
              </a:spcBef>
              <a:spcAft>
                <a:spcPts val="0"/>
              </a:spcAft>
              <a:buSzPts val="1950"/>
              <a:buChar char="●"/>
            </a:pPr>
            <a:r>
              <a:rPr lang="en-US" sz="2600"/>
              <a:t>Define and use methods that have preconditions, postconditions, and that throw exceptions.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Code Reuse Through Inheritance (continued)</a:t>
            </a:r>
            <a:endParaRPr/>
          </a:p>
        </p:txBody>
      </p:sp>
      <p:sp>
        <p:nvSpPr>
          <p:cNvPr id="363" name="Google Shape;363;p43"/>
          <p:cNvSpPr txBox="1"/>
          <p:nvPr>
            <p:ph idx="1" type="body"/>
          </p:nvPr>
        </p:nvSpPr>
        <p:spPr>
          <a:xfrm>
            <a:off x="838200" y="2362200"/>
            <a:ext cx="81534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latin typeface="Courier New"/>
                <a:ea typeface="Courier New"/>
                <a:cs typeface="Courier New"/>
                <a:sym typeface="Courier New"/>
              </a:rPr>
              <a:t>Wheel</a:t>
            </a:r>
            <a:r>
              <a:rPr b="1" lang="en-US"/>
              <a:t> as a </a:t>
            </a:r>
            <a:r>
              <a:rPr b="1" lang="en-US">
                <a:latin typeface="Courier New"/>
                <a:ea typeface="Courier New"/>
                <a:cs typeface="Courier New"/>
                <a:sym typeface="Courier New"/>
              </a:rPr>
              <a:t>Subclass</a:t>
            </a:r>
            <a:r>
              <a:rPr b="1" lang="en-US"/>
              <a:t> of Circle:</a:t>
            </a:r>
            <a:endParaRPr/>
          </a:p>
          <a:p>
            <a:pPr indent="-342900" lvl="0" marL="342900" rtl="0" algn="l">
              <a:spcBef>
                <a:spcPts val="560"/>
              </a:spcBef>
              <a:spcAft>
                <a:spcPts val="0"/>
              </a:spcAft>
              <a:buSzPts val="2100"/>
              <a:buChar char="●"/>
            </a:pPr>
            <a:r>
              <a:rPr lang="en-US">
                <a:latin typeface="Courier New"/>
                <a:ea typeface="Courier New"/>
                <a:cs typeface="Courier New"/>
                <a:sym typeface="Courier New"/>
              </a:rPr>
              <a:t>Wheel</a:t>
            </a:r>
            <a:r>
              <a:rPr lang="en-US"/>
              <a:t> extends </a:t>
            </a:r>
            <a:r>
              <a:rPr lang="en-US">
                <a:latin typeface="Courier New"/>
                <a:ea typeface="Courier New"/>
                <a:cs typeface="Courier New"/>
                <a:sym typeface="Courier New"/>
              </a:rPr>
              <a:t>Circle</a:t>
            </a:r>
            <a:r>
              <a:rPr lang="en-US"/>
              <a:t>, so it inherits properties from </a:t>
            </a:r>
            <a:r>
              <a:rPr lang="en-US">
                <a:latin typeface="Courier New"/>
                <a:ea typeface="Courier New"/>
                <a:cs typeface="Courier New"/>
                <a:sym typeface="Courier New"/>
              </a:rPr>
              <a:t>Circle</a:t>
            </a:r>
            <a:r>
              <a:rPr lang="en-US"/>
              <a:t>, such as </a:t>
            </a:r>
            <a:r>
              <a:rPr lang="en-US">
                <a:latin typeface="Courier New"/>
                <a:ea typeface="Courier New"/>
                <a:cs typeface="Courier New"/>
                <a:sym typeface="Courier New"/>
              </a:rPr>
              <a:t>implements Shape</a:t>
            </a:r>
            <a:r>
              <a:rPr lang="en-US"/>
              <a:t>.</a:t>
            </a:r>
            <a:endParaRPr/>
          </a:p>
          <a:p>
            <a:pPr indent="-342900" lvl="0" marL="342900" rtl="0" algn="l">
              <a:spcBef>
                <a:spcPts val="560"/>
              </a:spcBef>
              <a:spcAft>
                <a:spcPts val="0"/>
              </a:spcAft>
              <a:buSzPts val="2100"/>
              <a:buChar char="●"/>
            </a:pPr>
            <a:r>
              <a:rPr lang="en-US"/>
              <a:t>The variable </a:t>
            </a:r>
            <a:r>
              <a:rPr lang="en-US">
                <a:latin typeface="Courier New"/>
                <a:ea typeface="Courier New"/>
                <a:cs typeface="Courier New"/>
                <a:sym typeface="Courier New"/>
              </a:rPr>
              <a:t>spokes</a:t>
            </a:r>
            <a:r>
              <a:rPr lang="en-US"/>
              <a:t> is the only one declared; all others are inherited from </a:t>
            </a:r>
            <a:r>
              <a:rPr lang="en-US">
                <a:latin typeface="Courier New"/>
                <a:ea typeface="Courier New"/>
                <a:cs typeface="Courier New"/>
                <a:sym typeface="Courier New"/>
              </a:rPr>
              <a:t>Circle</a:t>
            </a:r>
            <a:r>
              <a:rPr lang="en-US"/>
              <a:t>.</a:t>
            </a:r>
            <a:endParaRPr/>
          </a:p>
          <a:p>
            <a:pPr indent="-285750" lvl="1" marL="742950" rtl="0" algn="l">
              <a:spcBef>
                <a:spcPts val="480"/>
              </a:spcBef>
              <a:spcAft>
                <a:spcPts val="0"/>
              </a:spcAft>
              <a:buSzPts val="1800"/>
              <a:buFont typeface="Courier New"/>
              <a:buChar char="–"/>
            </a:pPr>
            <a:r>
              <a:rPr lang="en-US">
                <a:latin typeface="Courier New"/>
                <a:ea typeface="Courier New"/>
                <a:cs typeface="Courier New"/>
                <a:sym typeface="Courier New"/>
              </a:rPr>
              <a:t>Circle</a:t>
            </a:r>
            <a:r>
              <a:rPr lang="en-US"/>
              <a:t> variables must be declared protected.</a:t>
            </a:r>
            <a:endParaRPr/>
          </a:p>
          <a:p>
            <a:pPr indent="-285750" lvl="1" marL="742950" rtl="0" algn="l">
              <a:spcBef>
                <a:spcPts val="480"/>
              </a:spcBef>
              <a:spcAft>
                <a:spcPts val="0"/>
              </a:spcAft>
              <a:buSzPts val="1800"/>
              <a:buFont typeface="Courier New"/>
              <a:buChar char="–"/>
            </a:pPr>
            <a:r>
              <a:rPr lang="en-US">
                <a:latin typeface="Courier New"/>
                <a:ea typeface="Courier New"/>
                <a:cs typeface="Courier New"/>
                <a:sym typeface="Courier New"/>
              </a:rPr>
              <a:t>Circle’</a:t>
            </a:r>
            <a:r>
              <a:rPr lang="en-US"/>
              <a:t>s descendents can access the variables while hiding them from other classes.</a:t>
            </a:r>
            <a:endParaRPr/>
          </a:p>
        </p:txBody>
      </p:sp>
      <p:sp>
        <p:nvSpPr>
          <p:cNvPr id="364" name="Google Shape;364;p4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Code Reuse Through Inheritance (continued)</a:t>
            </a:r>
            <a:endParaRPr/>
          </a:p>
        </p:txBody>
      </p:sp>
      <p:sp>
        <p:nvSpPr>
          <p:cNvPr id="370" name="Google Shape;370;p44"/>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Detailed Explanation:</a:t>
            </a:r>
            <a:endParaRPr/>
          </a:p>
          <a:p>
            <a:pPr indent="-342900" lvl="0" marL="342900" rtl="0" algn="l">
              <a:spcBef>
                <a:spcPts val="560"/>
              </a:spcBef>
              <a:spcAft>
                <a:spcPts val="0"/>
              </a:spcAft>
              <a:buSzPts val="2100"/>
              <a:buChar char="●"/>
            </a:pPr>
            <a:r>
              <a:rPr lang="en-US"/>
              <a:t>A </a:t>
            </a:r>
            <a:r>
              <a:rPr lang="en-US">
                <a:latin typeface="Courier New"/>
                <a:ea typeface="Courier New"/>
                <a:cs typeface="Courier New"/>
                <a:sym typeface="Courier New"/>
              </a:rPr>
              <a:t>protected</a:t>
            </a:r>
            <a:r>
              <a:rPr lang="en-US"/>
              <a:t> method is accessible to a class’s descendents, but not any other classes in the hierarchy.</a:t>
            </a:r>
            <a:endParaRPr/>
          </a:p>
          <a:p>
            <a:pPr indent="-342900" lvl="0" marL="342900" rtl="0" algn="l">
              <a:spcBef>
                <a:spcPts val="560"/>
              </a:spcBef>
              <a:spcAft>
                <a:spcPts val="0"/>
              </a:spcAft>
              <a:buSzPts val="2100"/>
              <a:buChar char="●"/>
            </a:pPr>
            <a:r>
              <a:rPr lang="en-US"/>
              <a:t>The keyword </a:t>
            </a:r>
            <a:r>
              <a:rPr lang="en-US">
                <a:latin typeface="Courier New"/>
                <a:ea typeface="Courier New"/>
                <a:cs typeface="Courier New"/>
                <a:sym typeface="Courier New"/>
              </a:rPr>
              <a:t>super</a:t>
            </a:r>
            <a:r>
              <a:rPr lang="en-US"/>
              <a:t> activates a constructor in </a:t>
            </a:r>
            <a:r>
              <a:rPr lang="en-US">
                <a:latin typeface="Courier New"/>
                <a:ea typeface="Courier New"/>
                <a:cs typeface="Courier New"/>
                <a:sym typeface="Courier New"/>
              </a:rPr>
              <a:t>Circle</a:t>
            </a:r>
            <a:r>
              <a:rPr lang="en-US"/>
              <a:t>, and the parameter list used with </a:t>
            </a:r>
            <a:r>
              <a:rPr lang="en-US">
                <a:latin typeface="Courier New"/>
                <a:ea typeface="Courier New"/>
                <a:cs typeface="Courier New"/>
                <a:sym typeface="Courier New"/>
              </a:rPr>
              <a:t>super</a:t>
            </a:r>
            <a:r>
              <a:rPr lang="en-US"/>
              <a:t> determines which constructor in </a:t>
            </a:r>
            <a:r>
              <a:rPr lang="en-US">
                <a:latin typeface="Courier New"/>
                <a:ea typeface="Courier New"/>
                <a:cs typeface="Courier New"/>
                <a:sym typeface="Courier New"/>
              </a:rPr>
              <a:t>Circle</a:t>
            </a:r>
            <a:r>
              <a:rPr lang="en-US"/>
              <a:t> is called.</a:t>
            </a:r>
            <a:endParaRPr/>
          </a:p>
        </p:txBody>
      </p:sp>
      <p:sp>
        <p:nvSpPr>
          <p:cNvPr id="371" name="Google Shape;371;p4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Code Reuse Through Inheritance (continued)</a:t>
            </a:r>
            <a:endParaRPr/>
          </a:p>
        </p:txBody>
      </p:sp>
      <p:sp>
        <p:nvSpPr>
          <p:cNvPr id="377" name="Google Shape;377;p45"/>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Detailed Explanation (cont):</a:t>
            </a:r>
            <a:endParaRPr/>
          </a:p>
          <a:p>
            <a:pPr indent="-342900" lvl="0" marL="342900" rtl="0" algn="l">
              <a:spcBef>
                <a:spcPts val="560"/>
              </a:spcBef>
              <a:spcAft>
                <a:spcPts val="0"/>
              </a:spcAft>
              <a:buSzPts val="2100"/>
              <a:buChar char="●"/>
            </a:pPr>
            <a:r>
              <a:rPr lang="en-US"/>
              <a:t>The keyword super can be used in methods other than constructors:</a:t>
            </a:r>
            <a:endParaRPr/>
          </a:p>
          <a:p>
            <a:pPr indent="-285750" lvl="1" marL="742950" rtl="0" algn="l">
              <a:spcBef>
                <a:spcPts val="480"/>
              </a:spcBef>
              <a:spcAft>
                <a:spcPts val="0"/>
              </a:spcAft>
              <a:buSzPts val="1800"/>
              <a:buFont typeface="Arial"/>
              <a:buChar char="–"/>
            </a:pPr>
            <a:r>
              <a:rPr lang="en-US"/>
              <a:t>Can appear in any place with the method.</a:t>
            </a:r>
            <a:endParaRPr/>
          </a:p>
          <a:p>
            <a:pPr indent="-171450" lvl="1" marL="742950" rtl="0" algn="l">
              <a:spcBef>
                <a:spcPts val="480"/>
              </a:spcBef>
              <a:spcAft>
                <a:spcPts val="0"/>
              </a:spcAft>
              <a:buSzPts val="1800"/>
              <a:buFont typeface="Arial"/>
              <a:buNone/>
            </a:pPr>
            <a:r>
              <a:t/>
            </a:r>
            <a:endParaRPr/>
          </a:p>
          <a:p>
            <a:pPr indent="-285750" lvl="1" marL="742950" rtl="0" algn="l">
              <a:spcBef>
                <a:spcPts val="480"/>
              </a:spcBef>
              <a:spcAft>
                <a:spcPts val="0"/>
              </a:spcAft>
              <a:buSzPts val="1800"/>
              <a:buFont typeface="Arial"/>
              <a:buChar char="–"/>
            </a:pPr>
            <a:r>
              <a:rPr lang="en-US"/>
              <a:t>Activates the named method in the superclass (polymorphic).</a:t>
            </a:r>
            <a:endParaRPr/>
          </a:p>
        </p:txBody>
      </p:sp>
      <p:sp>
        <p:nvSpPr>
          <p:cNvPr id="378" name="Google Shape;378;p4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379" name="Google Shape;379;p45"/>
          <p:cNvPicPr preferRelativeResize="0"/>
          <p:nvPr/>
        </p:nvPicPr>
        <p:blipFill rotWithShape="1">
          <a:blip r:embed="rId3">
            <a:alphaModFix/>
          </a:blip>
          <a:srcRect b="0" l="0" r="0" t="0"/>
          <a:stretch/>
        </p:blipFill>
        <p:spPr>
          <a:xfrm>
            <a:off x="1752600" y="4267200"/>
            <a:ext cx="5753100" cy="400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Code Reuse Through Inheritance (continued)</a:t>
            </a:r>
            <a:endParaRPr/>
          </a:p>
        </p:txBody>
      </p:sp>
      <p:sp>
        <p:nvSpPr>
          <p:cNvPr id="385" name="Google Shape;385;p46"/>
          <p:cNvSpPr txBox="1"/>
          <p:nvPr>
            <p:ph idx="1" type="body"/>
          </p:nvPr>
        </p:nvSpPr>
        <p:spPr>
          <a:xfrm>
            <a:off x="838200" y="2362200"/>
            <a:ext cx="7848600" cy="3648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en-US" sz="2400"/>
              <a:t>Detailed Explanation (cont):</a:t>
            </a:r>
            <a:endParaRPr/>
          </a:p>
          <a:p>
            <a:pPr indent="-342900" lvl="0" marL="342900" rtl="0" algn="l">
              <a:spcBef>
                <a:spcPts val="480"/>
              </a:spcBef>
              <a:spcAft>
                <a:spcPts val="0"/>
              </a:spcAft>
              <a:buSzPts val="1800"/>
              <a:buChar char="●"/>
            </a:pPr>
            <a:r>
              <a:rPr lang="en-US" sz="2400"/>
              <a:t>Methods that are inherited unchanged from </a:t>
            </a:r>
            <a:r>
              <a:rPr lang="en-US" sz="2400">
                <a:latin typeface="Courier New"/>
                <a:ea typeface="Courier New"/>
                <a:cs typeface="Courier New"/>
                <a:sym typeface="Courier New"/>
              </a:rPr>
              <a:t>Circle</a:t>
            </a:r>
            <a:r>
              <a:rPr lang="en-US" sz="2400"/>
              <a:t> are not implemented in </a:t>
            </a:r>
            <a:r>
              <a:rPr lang="en-US" sz="2400">
                <a:latin typeface="Courier New"/>
                <a:ea typeface="Courier New"/>
                <a:cs typeface="Courier New"/>
                <a:sym typeface="Courier New"/>
              </a:rPr>
              <a:t>Wheel</a:t>
            </a:r>
            <a:r>
              <a:rPr lang="en-US" sz="2400"/>
              <a:t>.</a:t>
            </a:r>
            <a:endParaRPr/>
          </a:p>
          <a:p>
            <a:pPr indent="-342900" lvl="0" marL="342900" rtl="0" algn="l">
              <a:spcBef>
                <a:spcPts val="480"/>
              </a:spcBef>
              <a:spcAft>
                <a:spcPts val="0"/>
              </a:spcAft>
              <a:buSzPts val="1800"/>
              <a:buChar char="●"/>
            </a:pPr>
            <a:r>
              <a:rPr lang="en-US" sz="2400"/>
              <a:t>Methods redefined in class </a:t>
            </a:r>
            <a:r>
              <a:rPr lang="en-US" sz="2400">
                <a:latin typeface="Courier New"/>
                <a:ea typeface="Courier New"/>
                <a:cs typeface="Courier New"/>
                <a:sym typeface="Courier New"/>
              </a:rPr>
              <a:t>Wheel</a:t>
            </a:r>
            <a:r>
              <a:rPr lang="en-US" sz="2400"/>
              <a:t> when the wheel object responds differently to a message than a circle object.</a:t>
            </a:r>
            <a:endParaRPr/>
          </a:p>
          <a:p>
            <a:pPr indent="-342900" lvl="0" marL="342900" rtl="0" algn="l">
              <a:spcBef>
                <a:spcPts val="480"/>
              </a:spcBef>
              <a:spcAft>
                <a:spcPts val="0"/>
              </a:spcAft>
              <a:buSzPts val="1800"/>
              <a:buChar char="●"/>
            </a:pPr>
            <a:r>
              <a:rPr lang="en-US" sz="2400"/>
              <a:t>Subclasses can have methods not in the superclass.</a:t>
            </a:r>
            <a:endParaRPr/>
          </a:p>
          <a:p>
            <a:pPr indent="-342900" lvl="0" marL="342900" rtl="0" algn="l">
              <a:spcBef>
                <a:spcPts val="480"/>
              </a:spcBef>
              <a:spcAft>
                <a:spcPts val="0"/>
              </a:spcAft>
              <a:buSzPts val="1800"/>
              <a:buChar char="●"/>
            </a:pPr>
            <a:r>
              <a:rPr lang="en-US" sz="2400"/>
              <a:t>You cannot cast a variable to a type that conflicts with its identity.</a:t>
            </a:r>
            <a:endParaRPr/>
          </a:p>
        </p:txBody>
      </p:sp>
      <p:sp>
        <p:nvSpPr>
          <p:cNvPr id="386" name="Google Shape;386;p4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Working with Arrays of Objects </a:t>
            </a:r>
            <a:endParaRPr/>
          </a:p>
        </p:txBody>
      </p:sp>
      <p:sp>
        <p:nvSpPr>
          <p:cNvPr id="392" name="Google Shape;392;p47"/>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The element type of an array can be primitive, reference (abstract or concrete), or an interface.</a:t>
            </a:r>
            <a:endParaRPr/>
          </a:p>
          <a:p>
            <a:pPr indent="-285750" lvl="1" marL="742950" rtl="0" algn="l">
              <a:spcBef>
                <a:spcPts val="480"/>
              </a:spcBef>
              <a:spcAft>
                <a:spcPts val="0"/>
              </a:spcAft>
              <a:buSzPts val="1800"/>
              <a:buFont typeface="Arial"/>
              <a:buChar char="–"/>
            </a:pPr>
            <a:r>
              <a:rPr lang="en-US"/>
              <a:t>Primitive and concrete: all array elements are the same type and respond to the same type of operators or methods.</a:t>
            </a:r>
            <a:endParaRPr/>
          </a:p>
          <a:p>
            <a:pPr indent="-285750" lvl="1" marL="742950" rtl="0" algn="l">
              <a:spcBef>
                <a:spcPts val="480"/>
              </a:spcBef>
              <a:spcAft>
                <a:spcPts val="0"/>
              </a:spcAft>
              <a:buSzPts val="1800"/>
              <a:buFont typeface="Arial"/>
              <a:buChar char="–"/>
            </a:pPr>
            <a:r>
              <a:rPr lang="en-US"/>
              <a:t>Interfaces, abstract, or superclasses: arrays can contain objects of different types.</a:t>
            </a:r>
            <a:endParaRPr/>
          </a:p>
        </p:txBody>
      </p:sp>
      <p:sp>
        <p:nvSpPr>
          <p:cNvPr id="393" name="Google Shape;393;p4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Working with Arrays of Objects (continued)</a:t>
            </a:r>
            <a:endParaRPr/>
          </a:p>
        </p:txBody>
      </p:sp>
      <p:sp>
        <p:nvSpPr>
          <p:cNvPr id="399" name="Google Shape;399;p48"/>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Polymorphism, Casting, and </a:t>
            </a:r>
            <a:r>
              <a:rPr b="1" lang="en-US">
                <a:latin typeface="Courier New"/>
                <a:ea typeface="Courier New"/>
                <a:cs typeface="Courier New"/>
                <a:sym typeface="Courier New"/>
              </a:rPr>
              <a:t>instanceOf</a:t>
            </a:r>
            <a:r>
              <a:rPr b="1" lang="en-US"/>
              <a:t>:</a:t>
            </a:r>
            <a:endParaRPr/>
          </a:p>
          <a:p>
            <a:pPr indent="-342900" lvl="0" marL="342900" rtl="0" algn="l">
              <a:spcBef>
                <a:spcPts val="560"/>
              </a:spcBef>
              <a:spcAft>
                <a:spcPts val="0"/>
              </a:spcAft>
              <a:buSzPts val="2100"/>
              <a:buChar char="●"/>
            </a:pPr>
            <a:r>
              <a:rPr lang="en-US"/>
              <a:t>Polymorphism can be used to send messages to elements that are of different concrete classes if they are implement </a:t>
            </a:r>
            <a:r>
              <a:rPr lang="en-US">
                <a:latin typeface="Courier New"/>
                <a:ea typeface="Courier New"/>
                <a:cs typeface="Courier New"/>
                <a:sym typeface="Courier New"/>
              </a:rPr>
              <a:t>Shape</a:t>
            </a:r>
            <a:r>
              <a:rPr lang="en-US"/>
              <a:t>, for example.</a:t>
            </a:r>
            <a:endParaRPr/>
          </a:p>
          <a:p>
            <a:pPr indent="-342900" lvl="0" marL="342900" rtl="0" algn="l">
              <a:spcBef>
                <a:spcPts val="560"/>
              </a:spcBef>
              <a:spcAft>
                <a:spcPts val="0"/>
              </a:spcAft>
              <a:buSzPts val="2100"/>
              <a:buChar char="●"/>
            </a:pPr>
            <a:r>
              <a:rPr lang="en-US"/>
              <a:t>Use parentheses to determine casting order.</a:t>
            </a:r>
            <a:endParaRPr/>
          </a:p>
          <a:p>
            <a:pPr indent="-342900" lvl="0" marL="342900" rtl="0" algn="l">
              <a:spcBef>
                <a:spcPts val="560"/>
              </a:spcBef>
              <a:spcAft>
                <a:spcPts val="0"/>
              </a:spcAft>
              <a:buSzPts val="2100"/>
              <a:buChar char="●"/>
            </a:pPr>
            <a:r>
              <a:rPr lang="en-US">
                <a:latin typeface="Courier New"/>
                <a:ea typeface="Courier New"/>
                <a:cs typeface="Courier New"/>
                <a:sym typeface="Courier New"/>
              </a:rPr>
              <a:t>instanceOf</a:t>
            </a:r>
            <a:r>
              <a:rPr lang="en-US"/>
              <a:t> variable: used to determine if an object’s type before casting an object to it.</a:t>
            </a:r>
            <a:endParaRPr/>
          </a:p>
        </p:txBody>
      </p:sp>
      <p:sp>
        <p:nvSpPr>
          <p:cNvPr id="400" name="Google Shape;400;p4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Working with Arrays of Objects (continued)</a:t>
            </a:r>
            <a:endParaRPr/>
          </a:p>
        </p:txBody>
      </p:sp>
      <p:sp>
        <p:nvSpPr>
          <p:cNvPr id="406" name="Google Shape;406;p49"/>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Arrays of </a:t>
            </a:r>
            <a:r>
              <a:rPr b="1" lang="en-US">
                <a:latin typeface="Courier New"/>
                <a:ea typeface="Courier New"/>
                <a:cs typeface="Courier New"/>
                <a:sym typeface="Courier New"/>
              </a:rPr>
              <a:t>Object</a:t>
            </a:r>
            <a:r>
              <a:rPr b="1" lang="en-US"/>
              <a:t>:</a:t>
            </a:r>
            <a:endParaRPr/>
          </a:p>
          <a:p>
            <a:pPr indent="-342900" lvl="0" marL="342900" rtl="0" algn="l">
              <a:spcBef>
                <a:spcPts val="560"/>
              </a:spcBef>
              <a:spcAft>
                <a:spcPts val="0"/>
              </a:spcAft>
              <a:buSzPts val="2100"/>
              <a:buChar char="●"/>
            </a:pPr>
            <a:r>
              <a:rPr lang="en-US"/>
              <a:t>Can insert any </a:t>
            </a:r>
            <a:r>
              <a:rPr lang="en-US">
                <a:latin typeface="Courier New"/>
                <a:ea typeface="Courier New"/>
                <a:cs typeface="Courier New"/>
                <a:sym typeface="Courier New"/>
              </a:rPr>
              <a:t>Object</a:t>
            </a:r>
            <a:r>
              <a:rPr lang="en-US"/>
              <a:t> into an array of object, and replace any array of </a:t>
            </a:r>
            <a:r>
              <a:rPr lang="en-US">
                <a:latin typeface="Courier New"/>
                <a:ea typeface="Courier New"/>
                <a:cs typeface="Courier New"/>
                <a:sym typeface="Courier New"/>
              </a:rPr>
              <a:t>Object</a:t>
            </a:r>
            <a:r>
              <a:rPr lang="en-US"/>
              <a:t> with another array of any reference type.</a:t>
            </a:r>
            <a:endParaRPr/>
          </a:p>
          <a:p>
            <a:pPr indent="-342900" lvl="0" marL="342900" rtl="0" algn="l">
              <a:spcBef>
                <a:spcPts val="560"/>
              </a:spcBef>
              <a:spcAft>
                <a:spcPts val="0"/>
              </a:spcAft>
              <a:buSzPts val="2100"/>
              <a:buChar char="●"/>
            </a:pPr>
            <a:r>
              <a:rPr lang="en-US"/>
              <a:t>Be careful when an object is accessed in an </a:t>
            </a:r>
            <a:r>
              <a:rPr lang="en-US">
                <a:latin typeface="Courier New"/>
                <a:ea typeface="Courier New"/>
                <a:cs typeface="Courier New"/>
                <a:sym typeface="Courier New"/>
              </a:rPr>
              <a:t>Object</a:t>
            </a:r>
            <a:r>
              <a:rPr lang="en-US"/>
              <a:t> array: casting often must occur because </a:t>
            </a:r>
            <a:r>
              <a:rPr lang="en-US">
                <a:latin typeface="Courier New"/>
                <a:ea typeface="Courier New"/>
                <a:cs typeface="Courier New"/>
                <a:sym typeface="Courier New"/>
              </a:rPr>
              <a:t>Object</a:t>
            </a:r>
            <a:r>
              <a:rPr lang="en-US"/>
              <a:t> includes so few methods the array element supports.</a:t>
            </a:r>
            <a:endParaRPr/>
          </a:p>
        </p:txBody>
      </p:sp>
      <p:sp>
        <p:nvSpPr>
          <p:cNvPr id="407" name="Google Shape;407;p4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Inheritance and Abstract Classes</a:t>
            </a:r>
            <a:endParaRPr/>
          </a:p>
        </p:txBody>
      </p:sp>
      <p:sp>
        <p:nvSpPr>
          <p:cNvPr id="413" name="Google Shape;413;p50"/>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Inheritance reduces code duplication.</a:t>
            </a:r>
            <a:endParaRPr/>
          </a:p>
          <a:p>
            <a:pPr indent="-342900" lvl="0" marL="342900" rtl="0" algn="l">
              <a:spcBef>
                <a:spcPts val="560"/>
              </a:spcBef>
              <a:spcAft>
                <a:spcPts val="0"/>
              </a:spcAft>
              <a:buSzPts val="2100"/>
              <a:buChar char="●"/>
            </a:pPr>
            <a:r>
              <a:rPr b="1" lang="en-US"/>
              <a:t>Abstract class</a:t>
            </a:r>
            <a:r>
              <a:rPr lang="en-US"/>
              <a:t>: cannot be instantiated.</a:t>
            </a:r>
            <a:endParaRPr/>
          </a:p>
          <a:p>
            <a:pPr indent="-342900" lvl="0" marL="342900" rtl="0" algn="l">
              <a:spcBef>
                <a:spcPts val="560"/>
              </a:spcBef>
              <a:spcAft>
                <a:spcPts val="0"/>
              </a:spcAft>
              <a:buSzPts val="2100"/>
              <a:buChar char="●"/>
            </a:pPr>
            <a:r>
              <a:rPr b="1" lang="en-US"/>
              <a:t>Concrete class</a:t>
            </a:r>
            <a:r>
              <a:rPr lang="en-US"/>
              <a:t>: extends a class and are instantiated.</a:t>
            </a:r>
            <a:endParaRPr/>
          </a:p>
          <a:p>
            <a:pPr indent="-342900" lvl="0" marL="342900" rtl="0" algn="l">
              <a:spcBef>
                <a:spcPts val="560"/>
              </a:spcBef>
              <a:spcAft>
                <a:spcPts val="0"/>
              </a:spcAft>
              <a:buSzPts val="2100"/>
              <a:buChar char="●"/>
            </a:pPr>
            <a:r>
              <a:rPr b="1" lang="en-US"/>
              <a:t>Abstract methods</a:t>
            </a:r>
            <a:r>
              <a:rPr lang="en-US"/>
              <a:t>: methods in an abstract class for which you cannot write any code.</a:t>
            </a:r>
            <a:endParaRPr/>
          </a:p>
          <a:p>
            <a:pPr indent="-342900" lvl="0" marL="342900" rtl="0" algn="l">
              <a:spcBef>
                <a:spcPts val="560"/>
              </a:spcBef>
              <a:spcAft>
                <a:spcPts val="0"/>
              </a:spcAft>
              <a:buSzPts val="2100"/>
              <a:buChar char="●"/>
            </a:pPr>
            <a:r>
              <a:rPr b="1" lang="en-US"/>
              <a:t>Final method</a:t>
            </a:r>
            <a:r>
              <a:rPr lang="en-US"/>
              <a:t>: cannot be overridden by a subclass.</a:t>
            </a:r>
            <a:endParaRPr/>
          </a:p>
        </p:txBody>
      </p:sp>
      <p:sp>
        <p:nvSpPr>
          <p:cNvPr id="414" name="Google Shape;414;p5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1"/>
          <p:cNvSpPr/>
          <p:nvPr>
            <p:ph type="title"/>
          </p:nvPr>
        </p:nvSpPr>
        <p:spPr>
          <a:xfrm>
            <a:off x="762000" y="914400"/>
            <a:ext cx="82296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2800"/>
              <a:t>Some Observations About Interfaces, Inheritance, and Relationships Among Classes </a:t>
            </a:r>
            <a:endParaRPr/>
          </a:p>
        </p:txBody>
      </p:sp>
      <p:sp>
        <p:nvSpPr>
          <p:cNvPr id="420" name="Google Shape;420;p51"/>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sz="2600"/>
              <a:t>A Java interface has a name and consists of method headers.</a:t>
            </a:r>
            <a:endParaRPr/>
          </a:p>
          <a:p>
            <a:pPr indent="-342900" lvl="0" marL="342900" rtl="0" algn="l">
              <a:spcBef>
                <a:spcPts val="520"/>
              </a:spcBef>
              <a:spcAft>
                <a:spcPts val="0"/>
              </a:spcAft>
              <a:buSzPts val="1950"/>
              <a:buChar char="●"/>
            </a:pPr>
            <a:r>
              <a:rPr lang="en-US" sz="2600"/>
              <a:t>One or more classes can implement the same interface.</a:t>
            </a:r>
            <a:endParaRPr/>
          </a:p>
          <a:p>
            <a:pPr indent="-342900" lvl="0" marL="342900" rtl="0" algn="l">
              <a:spcBef>
                <a:spcPts val="520"/>
              </a:spcBef>
              <a:spcAft>
                <a:spcPts val="0"/>
              </a:spcAft>
              <a:buSzPts val="1950"/>
              <a:buChar char="●"/>
            </a:pPr>
            <a:r>
              <a:rPr lang="en-US" sz="2600"/>
              <a:t>If a variable is declared to be interface, it cannot be associated with an object from any class that implements the interface.</a:t>
            </a:r>
            <a:endParaRPr/>
          </a:p>
          <a:p>
            <a:pPr indent="-342900" lvl="0" marL="342900" rtl="0" algn="l">
              <a:spcBef>
                <a:spcPts val="520"/>
              </a:spcBef>
              <a:spcAft>
                <a:spcPts val="0"/>
              </a:spcAft>
              <a:buSzPts val="1950"/>
              <a:buChar char="●"/>
            </a:pPr>
            <a:r>
              <a:rPr lang="en-US" sz="2600"/>
              <a:t>If a class implements an interface, so do its subclasses.</a:t>
            </a:r>
            <a:endParaRPr/>
          </a:p>
        </p:txBody>
      </p:sp>
      <p:sp>
        <p:nvSpPr>
          <p:cNvPr id="421" name="Google Shape;421;p5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2"/>
          <p:cNvSpPr/>
          <p:nvPr>
            <p:ph type="title"/>
          </p:nvPr>
        </p:nvSpPr>
        <p:spPr>
          <a:xfrm>
            <a:off x="762000" y="914400"/>
            <a:ext cx="82296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2800"/>
              <a:t>Some Observations About Interfaces, Inheritance, and Relationships Among Classes (continued)</a:t>
            </a:r>
            <a:endParaRPr/>
          </a:p>
        </p:txBody>
      </p:sp>
      <p:sp>
        <p:nvSpPr>
          <p:cNvPr id="427" name="Google Shape;427;p52"/>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A subclass inherits the characteristics of its superclass.</a:t>
            </a:r>
            <a:endParaRPr/>
          </a:p>
          <a:p>
            <a:pPr indent="-285750" lvl="1" marL="742950" rtl="0" algn="l">
              <a:spcBef>
                <a:spcPts val="480"/>
              </a:spcBef>
              <a:spcAft>
                <a:spcPts val="0"/>
              </a:spcAft>
              <a:buSzPts val="1800"/>
              <a:buFont typeface="Arial"/>
              <a:buChar char="–"/>
            </a:pPr>
            <a:r>
              <a:rPr lang="en-US"/>
              <a:t>A subclass can add new variables and methods or modify inherited methods.</a:t>
            </a:r>
            <a:endParaRPr/>
          </a:p>
          <a:p>
            <a:pPr indent="-342900" lvl="0" marL="342900" rtl="0" algn="l">
              <a:spcBef>
                <a:spcPts val="560"/>
              </a:spcBef>
              <a:spcAft>
                <a:spcPts val="0"/>
              </a:spcAft>
              <a:buSzPts val="2100"/>
              <a:buChar char="●"/>
            </a:pPr>
            <a:r>
              <a:rPr lang="en-US"/>
              <a:t>Characteristics common to several classes can be collected in common abstract superclass that is never instantiated.</a:t>
            </a:r>
            <a:endParaRPr/>
          </a:p>
          <a:p>
            <a:pPr indent="-342900" lvl="0" marL="342900" rtl="0" algn="l">
              <a:spcBef>
                <a:spcPts val="560"/>
              </a:spcBef>
              <a:spcAft>
                <a:spcPts val="0"/>
              </a:spcAft>
              <a:buSzPts val="2100"/>
              <a:buChar char="●"/>
            </a:pPr>
            <a:r>
              <a:rPr lang="en-US"/>
              <a:t>Abstract class can contain headers for abstract methods implemented in subclasses.</a:t>
            </a:r>
            <a:endParaRPr/>
          </a:p>
        </p:txBody>
      </p:sp>
      <p:sp>
        <p:nvSpPr>
          <p:cNvPr id="428" name="Google Shape;428;p5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26" name="Google Shape;126;p1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27" name="Google Shape;127;p1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28" name="Google Shape;128;p1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Vocabulary</a:t>
            </a:r>
            <a:endParaRPr/>
          </a:p>
        </p:txBody>
      </p:sp>
      <p:sp>
        <p:nvSpPr>
          <p:cNvPr id="129" name="Google Shape;129;p17"/>
          <p:cNvSpPr txBox="1"/>
          <p:nvPr>
            <p:ph idx="1" type="body"/>
          </p:nvPr>
        </p:nvSpPr>
        <p:spPr>
          <a:xfrm>
            <a:off x="838200" y="2362200"/>
            <a:ext cx="3657600" cy="35718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abstract class</a:t>
            </a:r>
            <a:endParaRPr/>
          </a:p>
          <a:p>
            <a:pPr indent="-342900" lvl="0" marL="342900" rtl="0" algn="l">
              <a:spcBef>
                <a:spcPts val="560"/>
              </a:spcBef>
              <a:spcAft>
                <a:spcPts val="0"/>
              </a:spcAft>
              <a:buSzPts val="2100"/>
              <a:buChar char="●"/>
            </a:pPr>
            <a:r>
              <a:rPr lang="en-US"/>
              <a:t>abstract method</a:t>
            </a:r>
            <a:endParaRPr/>
          </a:p>
          <a:p>
            <a:pPr indent="-342900" lvl="0" marL="342900" rtl="0" algn="l">
              <a:spcBef>
                <a:spcPts val="560"/>
              </a:spcBef>
              <a:spcAft>
                <a:spcPts val="0"/>
              </a:spcAft>
              <a:buSzPts val="2100"/>
              <a:buChar char="●"/>
            </a:pPr>
            <a:r>
              <a:rPr lang="en-US"/>
              <a:t>aggregation</a:t>
            </a:r>
            <a:endParaRPr/>
          </a:p>
          <a:p>
            <a:pPr indent="-342900" lvl="0" marL="342900" rtl="0" algn="l">
              <a:spcBef>
                <a:spcPts val="560"/>
              </a:spcBef>
              <a:spcAft>
                <a:spcPts val="0"/>
              </a:spcAft>
              <a:buSzPts val="2100"/>
              <a:buChar char="●"/>
            </a:pPr>
            <a:r>
              <a:rPr lang="en-US"/>
              <a:t>aliasing</a:t>
            </a:r>
            <a:endParaRPr/>
          </a:p>
          <a:p>
            <a:pPr indent="-342900" lvl="0" marL="342900" rtl="0" algn="l">
              <a:spcBef>
                <a:spcPts val="560"/>
              </a:spcBef>
              <a:spcAft>
                <a:spcPts val="0"/>
              </a:spcAft>
              <a:buSzPts val="2100"/>
              <a:buChar char="●"/>
            </a:pPr>
            <a:r>
              <a:rPr lang="en-US"/>
              <a:t>class (</a:t>
            </a:r>
            <a:r>
              <a:rPr lang="en-US">
                <a:latin typeface="Courier New"/>
                <a:ea typeface="Courier New"/>
                <a:cs typeface="Courier New"/>
                <a:sym typeface="Courier New"/>
              </a:rPr>
              <a:t>static</a:t>
            </a:r>
            <a:r>
              <a:rPr lang="en-US"/>
              <a:t>) method</a:t>
            </a:r>
            <a:endParaRPr/>
          </a:p>
          <a:p>
            <a:pPr indent="-342900" lvl="0" marL="342900" rtl="0" algn="l">
              <a:spcBef>
                <a:spcPts val="560"/>
              </a:spcBef>
              <a:spcAft>
                <a:spcPts val="0"/>
              </a:spcAft>
              <a:buSzPts val="2100"/>
              <a:buChar char="●"/>
            </a:pPr>
            <a:r>
              <a:rPr lang="en-US"/>
              <a:t>class (</a:t>
            </a:r>
            <a:r>
              <a:rPr lang="en-US">
                <a:latin typeface="Courier New"/>
                <a:ea typeface="Courier New"/>
                <a:cs typeface="Courier New"/>
                <a:sym typeface="Courier New"/>
              </a:rPr>
              <a:t>static</a:t>
            </a:r>
            <a:r>
              <a:rPr lang="en-US"/>
              <a:t>) variable</a:t>
            </a:r>
            <a:endParaRPr/>
          </a:p>
          <a:p>
            <a:pPr indent="-209550" lvl="0" marL="342900" rtl="0" algn="l">
              <a:spcBef>
                <a:spcPts val="560"/>
              </a:spcBef>
              <a:spcAft>
                <a:spcPts val="0"/>
              </a:spcAft>
              <a:buSzPts val="2100"/>
              <a:buNone/>
            </a:pPr>
            <a:r>
              <a:t/>
            </a:r>
            <a:endParaRPr/>
          </a:p>
        </p:txBody>
      </p:sp>
      <p:sp>
        <p:nvSpPr>
          <p:cNvPr id="130" name="Google Shape;130;p17"/>
          <p:cNvSpPr txBox="1"/>
          <p:nvPr>
            <p:ph idx="2" type="body"/>
          </p:nvPr>
        </p:nvSpPr>
        <p:spPr>
          <a:xfrm>
            <a:off x="4724400" y="2362200"/>
            <a:ext cx="3657600" cy="3648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concrete class</a:t>
            </a:r>
            <a:endParaRPr/>
          </a:p>
          <a:p>
            <a:pPr indent="-342900" lvl="0" marL="342900" rtl="0" algn="l">
              <a:spcBef>
                <a:spcPts val="560"/>
              </a:spcBef>
              <a:spcAft>
                <a:spcPts val="0"/>
              </a:spcAft>
              <a:buSzPts val="2100"/>
              <a:buChar char="●"/>
            </a:pPr>
            <a:r>
              <a:rPr lang="en-US"/>
              <a:t>dependency</a:t>
            </a:r>
            <a:endParaRPr/>
          </a:p>
          <a:p>
            <a:pPr indent="-342900" lvl="0" marL="342900" rtl="0" algn="l">
              <a:spcBef>
                <a:spcPts val="560"/>
              </a:spcBef>
              <a:spcAft>
                <a:spcPts val="0"/>
              </a:spcAft>
              <a:buSzPts val="2100"/>
              <a:buChar char="●"/>
            </a:pPr>
            <a:r>
              <a:rPr lang="en-US"/>
              <a:t>final method</a:t>
            </a:r>
            <a:endParaRPr/>
          </a:p>
          <a:p>
            <a:pPr indent="-342900" lvl="0" marL="342900" rtl="0" algn="l">
              <a:spcBef>
                <a:spcPts val="560"/>
              </a:spcBef>
              <a:spcAft>
                <a:spcPts val="0"/>
              </a:spcAft>
              <a:buSzPts val="2100"/>
              <a:buChar char="●"/>
            </a:pPr>
            <a:r>
              <a:rPr lang="en-US"/>
              <a:t>inheritance</a:t>
            </a:r>
            <a:endParaRPr/>
          </a:p>
          <a:p>
            <a:pPr indent="-342900" lvl="0" marL="342900" rtl="0" algn="l">
              <a:spcBef>
                <a:spcPts val="560"/>
              </a:spcBef>
              <a:spcAft>
                <a:spcPts val="0"/>
              </a:spcAft>
              <a:buSzPts val="2100"/>
              <a:buChar char="●"/>
            </a:pPr>
            <a:r>
              <a:rPr lang="en-US"/>
              <a:t>interface</a:t>
            </a:r>
            <a:endParaRPr/>
          </a:p>
          <a:p>
            <a:pPr indent="-342900" lvl="0" marL="342900" rtl="0" algn="l">
              <a:spcBef>
                <a:spcPts val="560"/>
              </a:spcBef>
              <a:spcAft>
                <a:spcPts val="0"/>
              </a:spcAft>
              <a:buSzPts val="2100"/>
              <a:buChar char="●"/>
            </a:pPr>
            <a:r>
              <a:rPr lang="en-US"/>
              <a:t>overriding</a:t>
            </a:r>
            <a:endParaRPr/>
          </a:p>
          <a:p>
            <a:pPr indent="-342900" lvl="0" marL="342900" rtl="0" algn="l">
              <a:spcBef>
                <a:spcPts val="560"/>
              </a:spcBef>
              <a:spcAft>
                <a:spcPts val="0"/>
              </a:spcAft>
              <a:buSzPts val="2100"/>
              <a:buChar char="●"/>
            </a:pPr>
            <a:r>
              <a:rPr lang="en-US"/>
              <a:t>postcondition</a:t>
            </a:r>
            <a:endParaRPr/>
          </a:p>
          <a:p>
            <a:pPr indent="-342900" lvl="0" marL="342900" rtl="0" algn="l">
              <a:spcBef>
                <a:spcPts val="560"/>
              </a:spcBef>
              <a:spcAft>
                <a:spcPts val="0"/>
              </a:spcAft>
              <a:buSzPts val="2100"/>
              <a:buChar char="●"/>
            </a:pPr>
            <a:r>
              <a:rPr lang="en-US"/>
              <a:t>precondition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3"/>
          <p:cNvSpPr/>
          <p:nvPr>
            <p:ph type="title"/>
          </p:nvPr>
        </p:nvSpPr>
        <p:spPr>
          <a:xfrm>
            <a:off x="762000" y="914400"/>
            <a:ext cx="82296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2800"/>
              <a:t>Some Observations About Interfaces, Inheritance, and Relationships Among Classes (continued)</a:t>
            </a:r>
            <a:endParaRPr/>
          </a:p>
        </p:txBody>
      </p:sp>
      <p:sp>
        <p:nvSpPr>
          <p:cNvPr id="434" name="Google Shape;434;p53"/>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Finding the Right Method:</a:t>
            </a:r>
            <a:endParaRPr/>
          </a:p>
          <a:p>
            <a:pPr indent="-342900" lvl="0" marL="342900" rtl="0" algn="l">
              <a:spcBef>
                <a:spcPts val="560"/>
              </a:spcBef>
              <a:spcAft>
                <a:spcPts val="0"/>
              </a:spcAft>
              <a:buSzPts val="2100"/>
              <a:buChar char="●"/>
            </a:pPr>
            <a:r>
              <a:rPr lang="en-US"/>
              <a:t>When a message is sent to an object, Java looks for a matching method.</a:t>
            </a:r>
            <a:endParaRPr/>
          </a:p>
          <a:p>
            <a:pPr indent="-285750" lvl="1" marL="742950" rtl="0" algn="l">
              <a:spcBef>
                <a:spcPts val="480"/>
              </a:spcBef>
              <a:spcAft>
                <a:spcPts val="0"/>
              </a:spcAft>
              <a:buSzPts val="1800"/>
              <a:buFont typeface="Arial"/>
              <a:buChar char="–"/>
            </a:pPr>
            <a:r>
              <a:rPr lang="en-US"/>
              <a:t>Starts in object’s class, continues up hierarchy.</a:t>
            </a:r>
            <a:endParaRPr/>
          </a:p>
          <a:p>
            <a:pPr indent="-342900" lvl="0" marL="342900" rtl="0" algn="l">
              <a:spcBef>
                <a:spcPts val="560"/>
              </a:spcBef>
              <a:spcAft>
                <a:spcPts val="0"/>
              </a:spcAft>
              <a:buSzPts val="2100"/>
              <a:buChar char="●"/>
            </a:pPr>
            <a:r>
              <a:rPr b="1" lang="en-US"/>
              <a:t>Implementation, Extension, Overriding, and Finality:</a:t>
            </a:r>
            <a:endParaRPr/>
          </a:p>
          <a:p>
            <a:pPr indent="-342900" lvl="0" marL="342900" rtl="0" algn="l">
              <a:spcBef>
                <a:spcPts val="560"/>
              </a:spcBef>
              <a:spcAft>
                <a:spcPts val="0"/>
              </a:spcAft>
              <a:buSzPts val="2100"/>
              <a:buChar char="●"/>
            </a:pPr>
            <a:r>
              <a:rPr lang="en-US"/>
              <a:t>Each subclass is forced to implement the abstract methods in its superclass.</a:t>
            </a:r>
            <a:endParaRPr/>
          </a:p>
        </p:txBody>
      </p:sp>
      <p:sp>
        <p:nvSpPr>
          <p:cNvPr id="435" name="Google Shape;435;p5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4"/>
          <p:cNvSpPr/>
          <p:nvPr>
            <p:ph type="title"/>
          </p:nvPr>
        </p:nvSpPr>
        <p:spPr>
          <a:xfrm>
            <a:off x="762000" y="914400"/>
            <a:ext cx="82296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2800"/>
              <a:t>Some Observations About Interfaces, Inheritance, and Relationships Among Classes (continued)</a:t>
            </a:r>
            <a:endParaRPr/>
          </a:p>
        </p:txBody>
      </p:sp>
      <p:sp>
        <p:nvSpPr>
          <p:cNvPr id="441" name="Google Shape;441;p54"/>
          <p:cNvSpPr txBox="1"/>
          <p:nvPr>
            <p:ph idx="1" type="body"/>
          </p:nvPr>
        </p:nvSpPr>
        <p:spPr>
          <a:xfrm>
            <a:off x="838200" y="2362200"/>
            <a:ext cx="80772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en-US" sz="2400"/>
              <a:t>Implementation, Extension, Overriding, and Finality (cont):</a:t>
            </a:r>
            <a:endParaRPr sz="2400"/>
          </a:p>
          <a:p>
            <a:pPr indent="-342900" lvl="0" marL="342900" rtl="0" algn="l">
              <a:spcBef>
                <a:spcPts val="480"/>
              </a:spcBef>
              <a:spcAft>
                <a:spcPts val="0"/>
              </a:spcAft>
              <a:buSzPts val="1800"/>
              <a:buChar char="●"/>
            </a:pPr>
            <a:r>
              <a:rPr lang="en-US" sz="2400"/>
              <a:t>There are two kinds of extension:</a:t>
            </a:r>
            <a:endParaRPr/>
          </a:p>
          <a:p>
            <a:pPr indent="-285750" lvl="1" marL="742950" rtl="0" algn="l">
              <a:spcBef>
                <a:spcPts val="440"/>
              </a:spcBef>
              <a:spcAft>
                <a:spcPts val="0"/>
              </a:spcAft>
              <a:buSzPts val="1650"/>
              <a:buFont typeface="Arial"/>
              <a:buChar char="–"/>
            </a:pPr>
            <a:r>
              <a:rPr lang="en-US" sz="2200"/>
              <a:t>The subclass method does not exist in the superclass.</a:t>
            </a:r>
            <a:endParaRPr/>
          </a:p>
          <a:p>
            <a:pPr indent="-285750" lvl="1" marL="742950" rtl="0" algn="l">
              <a:spcBef>
                <a:spcPts val="440"/>
              </a:spcBef>
              <a:spcAft>
                <a:spcPts val="0"/>
              </a:spcAft>
              <a:buSzPts val="1650"/>
              <a:buFont typeface="Arial"/>
              <a:buChar char="–"/>
            </a:pPr>
            <a:r>
              <a:rPr lang="en-US" sz="2200"/>
              <a:t>The subclass method invokes the same method in the superclass and extends the superclass’s behavior with its own operations.</a:t>
            </a:r>
            <a:endParaRPr/>
          </a:p>
          <a:p>
            <a:pPr indent="-342900" lvl="0" marL="342900" rtl="0" algn="l">
              <a:spcBef>
                <a:spcPts val="480"/>
              </a:spcBef>
              <a:spcAft>
                <a:spcPts val="0"/>
              </a:spcAft>
              <a:buSzPts val="1800"/>
              <a:buChar char="●"/>
            </a:pPr>
            <a:r>
              <a:rPr lang="en-US" sz="2400"/>
              <a:t>Overriding: the subclass method is a replacement of the superclass method.</a:t>
            </a:r>
            <a:endParaRPr/>
          </a:p>
        </p:txBody>
      </p:sp>
      <p:sp>
        <p:nvSpPr>
          <p:cNvPr id="442" name="Google Shape;442;p5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5"/>
          <p:cNvSpPr/>
          <p:nvPr>
            <p:ph type="title"/>
          </p:nvPr>
        </p:nvSpPr>
        <p:spPr>
          <a:xfrm>
            <a:off x="762000" y="914400"/>
            <a:ext cx="82296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2800"/>
              <a:t>Some Observations About Interfaces, Inheritance, and Relationships Among Classes (continued)</a:t>
            </a:r>
            <a:endParaRPr/>
          </a:p>
        </p:txBody>
      </p:sp>
      <p:sp>
        <p:nvSpPr>
          <p:cNvPr id="448" name="Google Shape;448;p55"/>
          <p:cNvSpPr txBox="1"/>
          <p:nvPr>
            <p:ph idx="1" type="body"/>
          </p:nvPr>
        </p:nvSpPr>
        <p:spPr>
          <a:xfrm>
            <a:off x="838200" y="2362200"/>
            <a:ext cx="8305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Implementation, Extension, Overriding, and Finality (cont):</a:t>
            </a:r>
            <a:endParaRPr sz="2600"/>
          </a:p>
          <a:p>
            <a:pPr indent="-342900" lvl="0" marL="342900" rtl="0" algn="l">
              <a:spcBef>
                <a:spcPts val="520"/>
              </a:spcBef>
              <a:spcAft>
                <a:spcPts val="0"/>
              </a:spcAft>
              <a:buSzPts val="1950"/>
              <a:buChar char="●"/>
            </a:pPr>
            <a:r>
              <a:rPr lang="en-US" sz="2600"/>
              <a:t>A </a:t>
            </a:r>
            <a:r>
              <a:rPr lang="en-US" sz="2600">
                <a:latin typeface="Courier New"/>
                <a:ea typeface="Courier New"/>
                <a:cs typeface="Courier New"/>
                <a:sym typeface="Courier New"/>
              </a:rPr>
              <a:t>final</a:t>
            </a:r>
            <a:r>
              <a:rPr lang="en-US" sz="2600"/>
              <a:t> method is complete and cannot be modified by the subclasses.</a:t>
            </a:r>
            <a:endParaRPr b="1" sz="2600"/>
          </a:p>
          <a:p>
            <a:pPr indent="-342900" lvl="0" marL="342900" rtl="0" algn="l">
              <a:spcBef>
                <a:spcPts val="520"/>
              </a:spcBef>
              <a:spcAft>
                <a:spcPts val="0"/>
              </a:spcAft>
              <a:buSzPts val="1950"/>
              <a:buChar char="●"/>
            </a:pPr>
            <a:r>
              <a:rPr b="1" lang="en-US" sz="2600"/>
              <a:t>Working Without Interfaces:</a:t>
            </a:r>
            <a:endParaRPr/>
          </a:p>
          <a:p>
            <a:pPr indent="-342900" lvl="0" marL="342900" rtl="0" algn="l">
              <a:spcBef>
                <a:spcPts val="520"/>
              </a:spcBef>
              <a:spcAft>
                <a:spcPts val="0"/>
              </a:spcAft>
              <a:buSzPts val="1950"/>
              <a:buChar char="●"/>
            </a:pPr>
            <a:r>
              <a:rPr lang="en-US" sz="2600"/>
              <a:t>Interfaces are useful but not necessary.</a:t>
            </a:r>
            <a:endParaRPr/>
          </a:p>
          <a:p>
            <a:pPr indent="-342900" lvl="0" marL="342900" rtl="0" algn="l">
              <a:spcBef>
                <a:spcPts val="520"/>
              </a:spcBef>
              <a:spcAft>
                <a:spcPts val="0"/>
              </a:spcAft>
              <a:buSzPts val="1950"/>
              <a:buChar char="●"/>
            </a:pPr>
            <a:r>
              <a:rPr lang="en-US" sz="2600"/>
              <a:t>Hierarchies of interfaces are used to organize behavior and hierarchies of classes to maximize code reuse.</a:t>
            </a:r>
            <a:endParaRPr/>
          </a:p>
        </p:txBody>
      </p:sp>
      <p:sp>
        <p:nvSpPr>
          <p:cNvPr id="449" name="Google Shape;449;p5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6"/>
          <p:cNvSpPr/>
          <p:nvPr>
            <p:ph type="title"/>
          </p:nvPr>
        </p:nvSpPr>
        <p:spPr>
          <a:xfrm>
            <a:off x="762000" y="914400"/>
            <a:ext cx="82296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2800"/>
              <a:t>Some Observations About Interfaces, Inheritance, and Relationships Among Classes (continued)</a:t>
            </a:r>
            <a:endParaRPr/>
          </a:p>
        </p:txBody>
      </p:sp>
      <p:sp>
        <p:nvSpPr>
          <p:cNvPr id="455" name="Google Shape;455;p56"/>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Relationships among Classes:</a:t>
            </a:r>
            <a:endParaRPr/>
          </a:p>
          <a:p>
            <a:pPr indent="-342900" lvl="0" marL="342900" rtl="0" algn="l">
              <a:spcBef>
                <a:spcPts val="560"/>
              </a:spcBef>
              <a:spcAft>
                <a:spcPts val="0"/>
              </a:spcAft>
              <a:buSzPts val="2100"/>
              <a:buChar char="●"/>
            </a:pPr>
            <a:r>
              <a:rPr b="1" lang="en-US"/>
              <a:t>Dependency</a:t>
            </a:r>
            <a:r>
              <a:rPr lang="en-US"/>
              <a:t>: an object of once class can send a message to an object of another class.</a:t>
            </a:r>
            <a:endParaRPr/>
          </a:p>
          <a:p>
            <a:pPr indent="-342900" lvl="0" marL="342900" rtl="0" algn="l">
              <a:spcBef>
                <a:spcPts val="560"/>
              </a:spcBef>
              <a:spcAft>
                <a:spcPts val="0"/>
              </a:spcAft>
              <a:buSzPts val="2100"/>
              <a:buChar char="●"/>
            </a:pPr>
            <a:r>
              <a:rPr b="1" lang="en-US"/>
              <a:t>Aggregation </a:t>
            </a:r>
            <a:r>
              <a:rPr lang="en-US"/>
              <a:t>or</a:t>
            </a:r>
            <a:r>
              <a:rPr b="1" lang="en-US"/>
              <a:t> has-a</a:t>
            </a:r>
            <a:r>
              <a:rPr lang="en-US"/>
              <a:t>: an object of one class can contain objects of another class as structural components.</a:t>
            </a:r>
            <a:endParaRPr/>
          </a:p>
          <a:p>
            <a:pPr indent="-342900" lvl="0" marL="342900" rtl="0" algn="l">
              <a:spcBef>
                <a:spcPts val="560"/>
              </a:spcBef>
              <a:spcAft>
                <a:spcPts val="0"/>
              </a:spcAft>
              <a:buSzPts val="2100"/>
              <a:buChar char="●"/>
            </a:pPr>
            <a:r>
              <a:rPr b="1" lang="en-US"/>
              <a:t>Inheritance </a:t>
            </a:r>
            <a:r>
              <a:rPr lang="en-US"/>
              <a:t>or</a:t>
            </a:r>
            <a:r>
              <a:rPr b="1" lang="en-US"/>
              <a:t> is-a</a:t>
            </a:r>
            <a:r>
              <a:rPr lang="en-US"/>
              <a:t>: an object’s class can be a subclass of a more general class.</a:t>
            </a:r>
            <a:endParaRPr/>
          </a:p>
        </p:txBody>
      </p:sp>
      <p:sp>
        <p:nvSpPr>
          <p:cNvPr id="456" name="Google Shape;456;p5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7"/>
          <p:cNvSpPr/>
          <p:nvPr>
            <p:ph type="title"/>
          </p:nvPr>
        </p:nvSpPr>
        <p:spPr>
          <a:xfrm>
            <a:off x="762000" y="914400"/>
            <a:ext cx="82296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2800"/>
              <a:t>Some Observations About Interfaces, Inheritance, and Relationships Among Classes (continued)</a:t>
            </a:r>
            <a:endParaRPr/>
          </a:p>
        </p:txBody>
      </p:sp>
      <p:sp>
        <p:nvSpPr>
          <p:cNvPr id="462" name="Google Shape;462;p57"/>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Relationships among Classes (cont):</a:t>
            </a:r>
            <a:endParaRPr sz="2600"/>
          </a:p>
          <a:p>
            <a:pPr indent="-342900" lvl="0" marL="342900" rtl="0" algn="l">
              <a:spcBef>
                <a:spcPts val="520"/>
              </a:spcBef>
              <a:spcAft>
                <a:spcPts val="0"/>
              </a:spcAft>
              <a:buSzPts val="1950"/>
              <a:buChar char="●"/>
            </a:pPr>
            <a:r>
              <a:rPr lang="en-US" sz="2600"/>
              <a:t> Three types of relationships among classes</a:t>
            </a:r>
            <a:endParaRPr/>
          </a:p>
        </p:txBody>
      </p:sp>
      <p:sp>
        <p:nvSpPr>
          <p:cNvPr id="463" name="Google Shape;463;p5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Fig11-07" id="464" name="Google Shape;464;p57"/>
          <p:cNvPicPr preferRelativeResize="0"/>
          <p:nvPr/>
        </p:nvPicPr>
        <p:blipFill rotWithShape="1">
          <a:blip r:embed="rId3">
            <a:alphaModFix/>
          </a:blip>
          <a:srcRect b="0" l="0" r="0" t="0"/>
          <a:stretch/>
        </p:blipFill>
        <p:spPr>
          <a:xfrm>
            <a:off x="1905000" y="3352800"/>
            <a:ext cx="5334000" cy="297973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70" name="Google Shape;470;p5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71" name="Google Shape;471;p5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Acceptable Classes for Parameters and Return Values</a:t>
            </a:r>
            <a:endParaRPr/>
          </a:p>
        </p:txBody>
      </p:sp>
      <p:sp>
        <p:nvSpPr>
          <p:cNvPr id="472" name="Google Shape;472;p58"/>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sz="2600"/>
              <a:t>The rules of Java as enforced by the compiler state that in any situation when an object of class </a:t>
            </a:r>
            <a:r>
              <a:rPr lang="en-US" sz="2600">
                <a:latin typeface="Courier New"/>
                <a:ea typeface="Courier New"/>
                <a:cs typeface="Courier New"/>
                <a:sym typeface="Courier New"/>
              </a:rPr>
              <a:t>BBB</a:t>
            </a:r>
            <a:r>
              <a:rPr lang="en-US" sz="2600"/>
              <a:t> is expected, it is acceptable to substitute an object of a subclass but never of a superclass.</a:t>
            </a:r>
            <a:endParaRPr/>
          </a:p>
          <a:p>
            <a:pPr indent="-285750" lvl="1" marL="742950" rtl="0" algn="l">
              <a:spcBef>
                <a:spcPts val="480"/>
              </a:spcBef>
              <a:spcAft>
                <a:spcPts val="0"/>
              </a:spcAft>
              <a:buSzPts val="1800"/>
              <a:buFont typeface="Arial"/>
              <a:buChar char="–"/>
            </a:pPr>
            <a:r>
              <a:rPr lang="en-US"/>
              <a:t>A subclass of </a:t>
            </a:r>
            <a:r>
              <a:rPr lang="en-US">
                <a:latin typeface="Courier New"/>
                <a:ea typeface="Courier New"/>
                <a:cs typeface="Courier New"/>
                <a:sym typeface="Courier New"/>
              </a:rPr>
              <a:t>BBB</a:t>
            </a:r>
            <a:r>
              <a:rPr lang="en-US"/>
              <a:t> inherits </a:t>
            </a:r>
            <a:r>
              <a:rPr lang="en-US">
                <a:latin typeface="Courier New"/>
                <a:ea typeface="Courier New"/>
                <a:cs typeface="Courier New"/>
                <a:sym typeface="Courier New"/>
              </a:rPr>
              <a:t>BBB</a:t>
            </a:r>
            <a:r>
              <a:rPr lang="en-US"/>
              <a:t>’s methods.</a:t>
            </a:r>
            <a:endParaRPr/>
          </a:p>
          <a:p>
            <a:pPr indent="-285750" lvl="1" marL="742950" rtl="0" algn="l">
              <a:spcBef>
                <a:spcPts val="480"/>
              </a:spcBef>
              <a:spcAft>
                <a:spcPts val="0"/>
              </a:spcAft>
              <a:buSzPts val="1800"/>
              <a:buFont typeface="Arial"/>
              <a:buChar char="–"/>
            </a:pPr>
            <a:r>
              <a:rPr lang="en-US"/>
              <a:t>No guarantees about the methods in the superclass.</a:t>
            </a:r>
            <a:endParaRPr/>
          </a:p>
          <a:p>
            <a:pPr indent="-342900" lvl="0" marL="342900" rtl="0" algn="l">
              <a:spcBef>
                <a:spcPts val="520"/>
              </a:spcBef>
              <a:spcAft>
                <a:spcPts val="0"/>
              </a:spcAft>
              <a:buSzPts val="1950"/>
              <a:buChar char="●"/>
            </a:pPr>
            <a:r>
              <a:rPr lang="en-US" sz="2600"/>
              <a:t>References to objects can be passed to and returned from methods.</a:t>
            </a:r>
            <a:endParaRPr/>
          </a:p>
        </p:txBody>
      </p:sp>
      <p:sp>
        <p:nvSpPr>
          <p:cNvPr id="473" name="Google Shape;473;p5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79" name="Google Shape;479;p5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80" name="Google Shape;480;p5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Error Handling with Classes</a:t>
            </a:r>
            <a:endParaRPr/>
          </a:p>
        </p:txBody>
      </p:sp>
      <p:sp>
        <p:nvSpPr>
          <p:cNvPr id="481" name="Google Shape;481;p59"/>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Preconditions and Postconditions:</a:t>
            </a:r>
            <a:endParaRPr/>
          </a:p>
          <a:p>
            <a:pPr indent="-342900" lvl="0" marL="342900" rtl="0" algn="l">
              <a:spcBef>
                <a:spcPts val="560"/>
              </a:spcBef>
              <a:spcAft>
                <a:spcPts val="0"/>
              </a:spcAft>
              <a:buSzPts val="2100"/>
              <a:buChar char="●"/>
            </a:pPr>
            <a:r>
              <a:rPr b="1" lang="en-US"/>
              <a:t>Preconditions</a:t>
            </a:r>
            <a:r>
              <a:rPr lang="en-US"/>
              <a:t>: things that must be true before a method is invoked.</a:t>
            </a:r>
            <a:endParaRPr/>
          </a:p>
          <a:p>
            <a:pPr indent="-342900" lvl="0" marL="342900" rtl="0" algn="l">
              <a:spcBef>
                <a:spcPts val="560"/>
              </a:spcBef>
              <a:spcAft>
                <a:spcPts val="0"/>
              </a:spcAft>
              <a:buSzPts val="2100"/>
              <a:buChar char="●"/>
            </a:pPr>
            <a:r>
              <a:rPr b="1" lang="en-US"/>
              <a:t>Postconditions</a:t>
            </a:r>
            <a:r>
              <a:rPr lang="en-US"/>
              <a:t>: what will be true after method has executed.</a:t>
            </a:r>
            <a:endParaRPr/>
          </a:p>
          <a:p>
            <a:pPr indent="-342900" lvl="0" marL="342900" rtl="0" algn="l">
              <a:spcBef>
                <a:spcPts val="560"/>
              </a:spcBef>
              <a:spcAft>
                <a:spcPts val="0"/>
              </a:spcAft>
              <a:buSzPts val="2100"/>
              <a:buChar char="●"/>
            </a:pPr>
            <a:r>
              <a:rPr lang="en-US"/>
              <a:t>Written as comments above a method’s header.</a:t>
            </a:r>
            <a:endParaRPr/>
          </a:p>
          <a:p>
            <a:pPr indent="-342900" lvl="0" marL="342900" rtl="0" algn="l">
              <a:spcBef>
                <a:spcPts val="560"/>
              </a:spcBef>
              <a:spcAft>
                <a:spcPts val="0"/>
              </a:spcAft>
              <a:buSzPts val="2100"/>
              <a:buChar char="●"/>
            </a:pPr>
            <a:r>
              <a:rPr lang="en-US"/>
              <a:t>Not all methods have pre- and postconditions.</a:t>
            </a:r>
            <a:endParaRPr/>
          </a:p>
        </p:txBody>
      </p:sp>
      <p:sp>
        <p:nvSpPr>
          <p:cNvPr id="482" name="Google Shape;482;p5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88" name="Google Shape;488;p6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89" name="Google Shape;489;p6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br>
              <a:rPr lang="en-US"/>
            </a:br>
            <a:r>
              <a:rPr lang="en-US"/>
              <a:t>Exceptions</a:t>
            </a:r>
            <a:endParaRPr/>
          </a:p>
        </p:txBody>
      </p:sp>
      <p:sp>
        <p:nvSpPr>
          <p:cNvPr id="490" name="Google Shape;490;p60"/>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Examples of Exceptions:</a:t>
            </a:r>
            <a:endParaRPr/>
          </a:p>
          <a:p>
            <a:pPr indent="-342900" lvl="0" marL="342900" rtl="0" algn="l">
              <a:spcBef>
                <a:spcPts val="560"/>
              </a:spcBef>
              <a:spcAft>
                <a:spcPts val="0"/>
              </a:spcAft>
              <a:buSzPts val="2100"/>
              <a:buChar char="●"/>
            </a:pPr>
            <a:r>
              <a:rPr lang="en-US"/>
              <a:t>Arithmetic, null pointer, out-of-bounds.</a:t>
            </a:r>
            <a:endParaRPr/>
          </a:p>
          <a:p>
            <a:pPr indent="-342900" lvl="0" marL="342900" rtl="0" algn="l">
              <a:spcBef>
                <a:spcPts val="560"/>
              </a:spcBef>
              <a:spcAft>
                <a:spcPts val="0"/>
              </a:spcAft>
              <a:buSzPts val="2100"/>
              <a:buChar char="●"/>
            </a:pPr>
            <a:r>
              <a:rPr lang="en-US"/>
              <a:t>Other types of exceptions can be used to enforce preconditions.</a:t>
            </a:r>
            <a:endParaRPr/>
          </a:p>
          <a:p>
            <a:pPr indent="-342900" lvl="0" marL="342900" rtl="0" algn="l">
              <a:spcBef>
                <a:spcPts val="560"/>
              </a:spcBef>
              <a:spcAft>
                <a:spcPts val="0"/>
              </a:spcAft>
              <a:buSzPts val="2100"/>
              <a:buChar char="●"/>
            </a:pPr>
            <a:r>
              <a:rPr lang="en-US"/>
              <a:t>Syntax: </a:t>
            </a:r>
            <a:r>
              <a:rPr lang="en-US">
                <a:latin typeface="Courier New"/>
                <a:ea typeface="Courier New"/>
                <a:cs typeface="Courier New"/>
                <a:sym typeface="Courier New"/>
              </a:rPr>
              <a:t>&lt;a string&gt;</a:t>
            </a:r>
            <a:r>
              <a:rPr lang="en-US"/>
              <a:t> is the message to display.</a:t>
            </a:r>
            <a:endParaRPr/>
          </a:p>
        </p:txBody>
      </p:sp>
      <p:sp>
        <p:nvSpPr>
          <p:cNvPr id="491" name="Google Shape;491;p6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492" name="Google Shape;492;p60"/>
          <p:cNvPicPr preferRelativeResize="0"/>
          <p:nvPr/>
        </p:nvPicPr>
        <p:blipFill rotWithShape="1">
          <a:blip r:embed="rId3">
            <a:alphaModFix/>
          </a:blip>
          <a:srcRect b="0" l="0" r="0" t="0"/>
          <a:stretch/>
        </p:blipFill>
        <p:spPr>
          <a:xfrm>
            <a:off x="1752600" y="5486400"/>
            <a:ext cx="5895975" cy="342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98" name="Google Shape;498;p6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99" name="Google Shape;499;p6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br>
              <a:rPr lang="en-US"/>
            </a:br>
            <a:r>
              <a:rPr lang="en-US"/>
              <a:t>Exceptions (continued)</a:t>
            </a:r>
            <a:endParaRPr/>
          </a:p>
        </p:txBody>
      </p:sp>
      <p:sp>
        <p:nvSpPr>
          <p:cNvPr id="500" name="Google Shape;500;p61"/>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How Exceptions Work:</a:t>
            </a:r>
            <a:endParaRPr/>
          </a:p>
          <a:p>
            <a:pPr indent="-342900" lvl="0" marL="342900" rtl="0" algn="l">
              <a:spcBef>
                <a:spcPts val="520"/>
              </a:spcBef>
              <a:spcAft>
                <a:spcPts val="0"/>
              </a:spcAft>
              <a:buSzPts val="1950"/>
              <a:buChar char="●"/>
            </a:pPr>
            <a:r>
              <a:rPr lang="en-US" sz="2600"/>
              <a:t>Program keeps track of a chain of method calls.</a:t>
            </a:r>
            <a:endParaRPr/>
          </a:p>
          <a:p>
            <a:pPr indent="-342900" lvl="0" marL="342900" rtl="0" algn="l">
              <a:spcBef>
                <a:spcPts val="520"/>
              </a:spcBef>
              <a:spcAft>
                <a:spcPts val="0"/>
              </a:spcAft>
              <a:buSzPts val="1950"/>
              <a:buChar char="●"/>
            </a:pPr>
            <a:r>
              <a:rPr lang="en-US" sz="2600"/>
              <a:t>When code throws an exception, the computer looks for a </a:t>
            </a:r>
            <a:r>
              <a:rPr lang="en-US" sz="2600">
                <a:latin typeface="Courier New"/>
                <a:ea typeface="Courier New"/>
                <a:cs typeface="Courier New"/>
                <a:sym typeface="Courier New"/>
              </a:rPr>
              <a:t>try-catch</a:t>
            </a:r>
            <a:r>
              <a:rPr lang="en-US" sz="2600"/>
              <a:t> statement.</a:t>
            </a:r>
            <a:endParaRPr/>
          </a:p>
          <a:p>
            <a:pPr indent="-285750" lvl="1" marL="742950" rtl="0" algn="l">
              <a:spcBef>
                <a:spcPts val="480"/>
              </a:spcBef>
              <a:spcAft>
                <a:spcPts val="0"/>
              </a:spcAft>
              <a:buSzPts val="1800"/>
              <a:buFont typeface="Arial"/>
              <a:buChar char="–"/>
            </a:pPr>
            <a:r>
              <a:rPr lang="en-US"/>
              <a:t>If none, control returns to the caller of the method.</a:t>
            </a:r>
            <a:endParaRPr/>
          </a:p>
          <a:p>
            <a:pPr indent="-285750" lvl="1" marL="742950" rtl="0" algn="l">
              <a:spcBef>
                <a:spcPts val="480"/>
              </a:spcBef>
              <a:spcAft>
                <a:spcPts val="0"/>
              </a:spcAft>
              <a:buSzPts val="1800"/>
              <a:buFont typeface="Arial"/>
              <a:buChar char="–"/>
            </a:pPr>
            <a:r>
              <a:rPr lang="en-US"/>
              <a:t>Looks at caller for </a:t>
            </a:r>
            <a:r>
              <a:rPr lang="en-US">
                <a:latin typeface="Courier New"/>
                <a:ea typeface="Courier New"/>
                <a:cs typeface="Courier New"/>
                <a:sym typeface="Courier New"/>
              </a:rPr>
              <a:t>try-catch</a:t>
            </a:r>
            <a:r>
              <a:rPr lang="en-US"/>
              <a:t>, etc.</a:t>
            </a:r>
            <a:endParaRPr/>
          </a:p>
          <a:p>
            <a:pPr indent="-342900" lvl="0" marL="342900" rtl="0" algn="l">
              <a:spcBef>
                <a:spcPts val="520"/>
              </a:spcBef>
              <a:spcAft>
                <a:spcPts val="0"/>
              </a:spcAft>
              <a:buSzPts val="1950"/>
              <a:buChar char="●"/>
            </a:pPr>
            <a:r>
              <a:rPr lang="en-US" sz="2600"/>
              <a:t>When the </a:t>
            </a:r>
            <a:r>
              <a:rPr lang="en-US" sz="2600">
                <a:latin typeface="Courier New"/>
                <a:ea typeface="Courier New"/>
                <a:cs typeface="Courier New"/>
                <a:sym typeface="Courier New"/>
              </a:rPr>
              <a:t>main </a:t>
            </a:r>
            <a:r>
              <a:rPr lang="en-US" sz="2600"/>
              <a:t>method is reached, computer halts the program.</a:t>
            </a:r>
            <a:endParaRPr/>
          </a:p>
          <a:p>
            <a:pPr indent="-285750" lvl="1" marL="742950" rtl="0" algn="l">
              <a:spcBef>
                <a:spcPts val="480"/>
              </a:spcBef>
              <a:spcAft>
                <a:spcPts val="0"/>
              </a:spcAft>
              <a:buSzPts val="1800"/>
              <a:buFont typeface="Arial"/>
              <a:buChar char="–"/>
            </a:pPr>
            <a:r>
              <a:rPr lang="en-US"/>
              <a:t>Method calls, exception type, and error message.</a:t>
            </a:r>
            <a:endParaRPr/>
          </a:p>
        </p:txBody>
      </p:sp>
      <p:sp>
        <p:nvSpPr>
          <p:cNvPr id="501" name="Google Shape;501;p6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07" name="Google Shape;507;p6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08" name="Google Shape;508;p6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br>
              <a:rPr lang="en-US"/>
            </a:br>
            <a:r>
              <a:rPr lang="en-US"/>
              <a:t>Exceptions (continued)</a:t>
            </a:r>
            <a:endParaRPr/>
          </a:p>
        </p:txBody>
      </p:sp>
      <p:sp>
        <p:nvSpPr>
          <p:cNvPr id="509" name="Google Shape;509;p62"/>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en-US" sz="2400"/>
              <a:t>Throwing Exceptions to Enforce Preconditions:</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p:txBody>
      </p:sp>
      <p:sp>
        <p:nvSpPr>
          <p:cNvPr id="510" name="Google Shape;510;p6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511" name="Google Shape;511;p62"/>
          <p:cNvPicPr preferRelativeResize="0"/>
          <p:nvPr/>
        </p:nvPicPr>
        <p:blipFill rotWithShape="1">
          <a:blip r:embed="rId3">
            <a:alphaModFix/>
          </a:blip>
          <a:srcRect b="0" l="0" r="0" t="0"/>
          <a:stretch/>
        </p:blipFill>
        <p:spPr>
          <a:xfrm>
            <a:off x="1981200" y="2743200"/>
            <a:ext cx="4724400" cy="709613"/>
          </a:xfrm>
          <a:prstGeom prst="rect">
            <a:avLst/>
          </a:prstGeom>
          <a:noFill/>
          <a:ln>
            <a:noFill/>
          </a:ln>
        </p:spPr>
      </p:pic>
      <p:pic>
        <p:nvPicPr>
          <p:cNvPr id="512" name="Google Shape;512;p62"/>
          <p:cNvPicPr preferRelativeResize="0"/>
          <p:nvPr/>
        </p:nvPicPr>
        <p:blipFill rotWithShape="1">
          <a:blip r:embed="rId4">
            <a:alphaModFix/>
          </a:blip>
          <a:srcRect b="0" l="0" r="0" t="0"/>
          <a:stretch/>
        </p:blipFill>
        <p:spPr>
          <a:xfrm>
            <a:off x="1981200" y="3429000"/>
            <a:ext cx="6553200" cy="2892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6" name="Google Shape;136;p1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37" name="Google Shape;137;p18"/>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Introduction</a:t>
            </a:r>
            <a:endParaRPr/>
          </a:p>
        </p:txBody>
      </p:sp>
      <p:sp>
        <p:nvSpPr>
          <p:cNvPr id="138" name="Google Shape;138;p1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39" name="Google Shape;139;p18"/>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The real power of object-oriented programming is the capacity to reduce code and distribute responsibilities for such things are error handling in a software system.</a:t>
            </a:r>
            <a:endParaRPr/>
          </a:p>
          <a:p>
            <a:pPr indent="-342900" lvl="0" marL="342900" rtl="0" algn="l">
              <a:spcBef>
                <a:spcPts val="560"/>
              </a:spcBef>
              <a:spcAft>
                <a:spcPts val="0"/>
              </a:spcAft>
              <a:buSzPts val="2100"/>
              <a:buChar char="●"/>
            </a:pPr>
            <a:r>
              <a:rPr b="1" lang="en-US"/>
              <a:t>Static variables and methods</a:t>
            </a:r>
            <a:r>
              <a:rPr lang="en-US"/>
              <a:t>: when information that needs to be stared among all instances of a class it is represented by static variables and accessed by static methods.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18" name="Google Shape;518;p6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19" name="Google Shape;519;p6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br>
              <a:rPr lang="en-US"/>
            </a:br>
            <a:r>
              <a:rPr lang="en-US"/>
              <a:t>Exceptions (continued)</a:t>
            </a:r>
            <a:endParaRPr/>
          </a:p>
        </p:txBody>
      </p:sp>
      <p:sp>
        <p:nvSpPr>
          <p:cNvPr id="520" name="Google Shape;520;p63"/>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Catching an Exception:</a:t>
            </a:r>
            <a:endParaRPr/>
          </a:p>
          <a:p>
            <a:pPr indent="-342900" lvl="0" marL="342900" rtl="0" algn="l">
              <a:spcBef>
                <a:spcPts val="520"/>
              </a:spcBef>
              <a:spcAft>
                <a:spcPts val="0"/>
              </a:spcAft>
              <a:buSzPts val="1950"/>
              <a:buChar char="●"/>
            </a:pPr>
            <a:r>
              <a:rPr lang="en-US" sz="2600"/>
              <a:t>Clients should still check preconditions of methods to avoid run-time errors.</a:t>
            </a:r>
            <a:endParaRPr/>
          </a:p>
          <a:p>
            <a:pPr indent="-342900" lvl="0" marL="342900" rtl="0" algn="l">
              <a:spcBef>
                <a:spcPts val="520"/>
              </a:spcBef>
              <a:spcAft>
                <a:spcPts val="0"/>
              </a:spcAft>
              <a:buSzPts val="1950"/>
              <a:buChar char="●"/>
            </a:pPr>
            <a:r>
              <a:rPr lang="en-US" sz="2600"/>
              <a:t>Use an </a:t>
            </a:r>
            <a:r>
              <a:rPr lang="en-US" sz="2600">
                <a:latin typeface="Courier New"/>
                <a:ea typeface="Courier New"/>
                <a:cs typeface="Courier New"/>
                <a:sym typeface="Courier New"/>
              </a:rPr>
              <a:t>if-else </a:t>
            </a:r>
            <a:r>
              <a:rPr lang="en-US" sz="2600"/>
              <a:t>statement to ask questions.</a:t>
            </a:r>
            <a:endParaRPr/>
          </a:p>
          <a:p>
            <a:pPr indent="-342900" lvl="0" marL="342900" rtl="0" algn="l">
              <a:spcBef>
                <a:spcPts val="520"/>
              </a:spcBef>
              <a:spcAft>
                <a:spcPts val="0"/>
              </a:spcAft>
              <a:buSzPts val="1950"/>
              <a:buChar char="●"/>
            </a:pPr>
            <a:r>
              <a:rPr lang="en-US" sz="2600"/>
              <a:t>Embed the call to a method within a </a:t>
            </a:r>
            <a:r>
              <a:rPr lang="en-US" sz="2600">
                <a:latin typeface="Courier New"/>
                <a:ea typeface="Courier New"/>
                <a:cs typeface="Courier New"/>
                <a:sym typeface="Courier New"/>
              </a:rPr>
              <a:t>try-catch</a:t>
            </a:r>
            <a:r>
              <a:rPr lang="en-US" sz="2600"/>
              <a:t>.</a:t>
            </a:r>
            <a:endParaRPr/>
          </a:p>
          <a:p>
            <a:pPr indent="-285750" lvl="1" marL="742950" rtl="0" algn="l">
              <a:spcBef>
                <a:spcPts val="480"/>
              </a:spcBef>
              <a:spcAft>
                <a:spcPts val="0"/>
              </a:spcAft>
              <a:buSzPts val="1800"/>
              <a:buFont typeface="Arial"/>
              <a:buChar char="–"/>
            </a:pPr>
            <a:r>
              <a:rPr lang="en-US"/>
              <a:t>Attempt the call of a method whose preconditions may be violated.</a:t>
            </a:r>
            <a:endParaRPr/>
          </a:p>
          <a:p>
            <a:pPr indent="-285750" lvl="1" marL="742950" rtl="0" algn="l">
              <a:spcBef>
                <a:spcPts val="480"/>
              </a:spcBef>
              <a:spcAft>
                <a:spcPts val="0"/>
              </a:spcAft>
              <a:buSzPts val="1800"/>
              <a:buFont typeface="Arial"/>
              <a:buChar char="–"/>
            </a:pPr>
            <a:r>
              <a:rPr lang="en-US"/>
              <a:t>Catch and respond to exceptions.</a:t>
            </a:r>
            <a:endParaRPr/>
          </a:p>
        </p:txBody>
      </p:sp>
      <p:sp>
        <p:nvSpPr>
          <p:cNvPr id="521" name="Google Shape;521;p6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27" name="Google Shape;527;p6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28" name="Google Shape;528;p6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br>
              <a:rPr lang="en-US"/>
            </a:br>
            <a:r>
              <a:rPr lang="en-US"/>
              <a:t>Exceptions (continued)</a:t>
            </a:r>
            <a:endParaRPr/>
          </a:p>
        </p:txBody>
      </p:sp>
      <p:sp>
        <p:nvSpPr>
          <p:cNvPr id="529" name="Google Shape;529;p64"/>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Creating Online Documentation With </a:t>
            </a:r>
            <a:r>
              <a:rPr b="1" lang="en-US">
                <a:latin typeface="Courier New"/>
                <a:ea typeface="Courier New"/>
                <a:cs typeface="Courier New"/>
                <a:sym typeface="Courier New"/>
              </a:rPr>
              <a:t>javadoc</a:t>
            </a:r>
            <a:r>
              <a:rPr b="1" lang="en-US"/>
              <a:t>:</a:t>
            </a:r>
            <a:endParaRPr/>
          </a:p>
          <a:p>
            <a:pPr indent="-342900" lvl="0" marL="342900" rtl="0" algn="l">
              <a:spcBef>
                <a:spcPts val="560"/>
              </a:spcBef>
              <a:spcAft>
                <a:spcPts val="0"/>
              </a:spcAft>
              <a:buSzPts val="2100"/>
              <a:buChar char="●"/>
            </a:pPr>
            <a:r>
              <a:rPr lang="en-US"/>
              <a:t>Edit the </a:t>
            </a:r>
            <a:r>
              <a:rPr lang="en-US">
                <a:latin typeface="Courier New"/>
                <a:ea typeface="Courier New"/>
                <a:cs typeface="Courier New"/>
                <a:sym typeface="Courier New"/>
              </a:rPr>
              <a:t>.java </a:t>
            </a:r>
            <a:r>
              <a:rPr lang="en-US"/>
              <a:t>file to include special comment syntax to mark the information that will appear in the documentation.</a:t>
            </a:r>
            <a:endParaRPr/>
          </a:p>
          <a:p>
            <a:pPr indent="-342900" lvl="0" marL="342900" rtl="0" algn="l">
              <a:spcBef>
                <a:spcPts val="560"/>
              </a:spcBef>
              <a:spcAft>
                <a:spcPts val="0"/>
              </a:spcAft>
              <a:buSzPts val="2100"/>
              <a:buChar char="●"/>
            </a:pPr>
            <a:r>
              <a:rPr lang="en-US"/>
              <a:t>Run the </a:t>
            </a:r>
            <a:r>
              <a:rPr lang="en-US">
                <a:latin typeface="Courier New"/>
                <a:ea typeface="Courier New"/>
                <a:cs typeface="Courier New"/>
                <a:sym typeface="Courier New"/>
              </a:rPr>
              <a:t>javadoc</a:t>
            </a:r>
            <a:r>
              <a:rPr lang="en-US"/>
              <a:t> command with the </a:t>
            </a:r>
            <a:r>
              <a:rPr lang="en-US">
                <a:latin typeface="Courier New"/>
                <a:ea typeface="Courier New"/>
                <a:cs typeface="Courier New"/>
                <a:sym typeface="Courier New"/>
              </a:rPr>
              <a:t>.java </a:t>
            </a:r>
            <a:r>
              <a:rPr lang="en-US"/>
              <a:t>file to create the documentation.</a:t>
            </a:r>
            <a:endParaRPr/>
          </a:p>
        </p:txBody>
      </p:sp>
      <p:sp>
        <p:nvSpPr>
          <p:cNvPr id="530" name="Google Shape;530;p6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36" name="Google Shape;536;p6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37" name="Google Shape;537;p6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br>
              <a:rPr lang="en-US"/>
            </a:br>
            <a:r>
              <a:rPr lang="en-US"/>
              <a:t>Exceptions (continued)</a:t>
            </a:r>
            <a:endParaRPr/>
          </a:p>
        </p:txBody>
      </p:sp>
      <p:sp>
        <p:nvSpPr>
          <p:cNvPr id="538" name="Google Shape;538;p65"/>
          <p:cNvSpPr txBox="1"/>
          <p:nvPr>
            <p:ph idx="1" type="body"/>
          </p:nvPr>
        </p:nvSpPr>
        <p:spPr>
          <a:xfrm>
            <a:off x="838200" y="2362200"/>
            <a:ext cx="2667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50"/>
              <a:buChar char="●"/>
            </a:pPr>
            <a:r>
              <a:rPr b="1" lang="en-US" sz="2200"/>
              <a:t>Creating Online Documentation With </a:t>
            </a:r>
            <a:r>
              <a:rPr b="1" lang="en-US" sz="2200">
                <a:latin typeface="Courier New"/>
                <a:ea typeface="Courier New"/>
                <a:cs typeface="Courier New"/>
                <a:sym typeface="Courier New"/>
              </a:rPr>
              <a:t>javadoc</a:t>
            </a:r>
            <a:r>
              <a:rPr b="1" lang="en-US" sz="2200"/>
              <a:t> (cont):</a:t>
            </a:r>
            <a:endParaRPr sz="2200">
              <a:latin typeface="Courier New"/>
              <a:ea typeface="Courier New"/>
              <a:cs typeface="Courier New"/>
              <a:sym typeface="Courier New"/>
            </a:endParaRPr>
          </a:p>
          <a:p>
            <a:pPr indent="-342900" lvl="0" marL="342900" rtl="0" algn="l">
              <a:spcBef>
                <a:spcPts val="440"/>
              </a:spcBef>
              <a:spcAft>
                <a:spcPts val="0"/>
              </a:spcAft>
              <a:buSzPts val="1650"/>
              <a:buChar char="●"/>
            </a:pPr>
            <a:r>
              <a:rPr lang="en-US" sz="2200">
                <a:latin typeface="Courier New"/>
                <a:ea typeface="Courier New"/>
                <a:cs typeface="Courier New"/>
                <a:sym typeface="Courier New"/>
              </a:rPr>
              <a:t>javadoc</a:t>
            </a:r>
            <a:r>
              <a:rPr lang="en-US" sz="2200"/>
              <a:t> Web pages for the </a:t>
            </a:r>
            <a:r>
              <a:rPr lang="en-US" sz="2200">
                <a:latin typeface="Courier New"/>
                <a:ea typeface="Courier New"/>
                <a:cs typeface="Courier New"/>
                <a:sym typeface="Courier New"/>
              </a:rPr>
              <a:t>Student</a:t>
            </a:r>
            <a:r>
              <a:rPr lang="en-US" sz="2200"/>
              <a:t> class</a:t>
            </a:r>
            <a:endParaRPr/>
          </a:p>
        </p:txBody>
      </p:sp>
      <p:sp>
        <p:nvSpPr>
          <p:cNvPr id="539" name="Google Shape;539;p6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descr="Fig11-09" id="540" name="Google Shape;540;p65"/>
          <p:cNvPicPr preferRelativeResize="0"/>
          <p:nvPr/>
        </p:nvPicPr>
        <p:blipFill rotWithShape="1">
          <a:blip r:embed="rId3">
            <a:alphaModFix/>
          </a:blip>
          <a:srcRect b="0" l="0" r="0" t="0"/>
          <a:stretch/>
        </p:blipFill>
        <p:spPr>
          <a:xfrm>
            <a:off x="3429000" y="2438400"/>
            <a:ext cx="5410200" cy="384968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46" name="Google Shape;546;p6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47" name="Google Shape;547;p6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br>
              <a:rPr lang="en-US"/>
            </a:br>
            <a:r>
              <a:rPr lang="en-US"/>
              <a:t>Reference Types, Equality, and Object Identity</a:t>
            </a:r>
            <a:endParaRPr/>
          </a:p>
        </p:txBody>
      </p:sp>
      <p:sp>
        <p:nvSpPr>
          <p:cNvPr id="548" name="Google Shape;548;p66"/>
          <p:cNvSpPr txBox="1"/>
          <p:nvPr>
            <p:ph idx="1" type="body"/>
          </p:nvPr>
        </p:nvSpPr>
        <p:spPr>
          <a:xfrm>
            <a:off x="838200" y="2362200"/>
            <a:ext cx="77724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en-US" sz="2400"/>
              <a:t>Aliasing</a:t>
            </a:r>
            <a:r>
              <a:rPr lang="en-US" sz="2400"/>
              <a:t>: when more than one variable points to the same object.</a:t>
            </a:r>
            <a:endParaRPr/>
          </a:p>
          <a:p>
            <a:pPr indent="-285750" lvl="1" marL="742950" rtl="0" algn="l">
              <a:spcBef>
                <a:spcPts val="440"/>
              </a:spcBef>
              <a:spcAft>
                <a:spcPts val="0"/>
              </a:spcAft>
              <a:buSzPts val="1650"/>
              <a:buFont typeface="Arial"/>
              <a:buChar char="–"/>
            </a:pPr>
            <a:r>
              <a:rPr lang="en-US" sz="2200"/>
              <a:t>Occurs when a programmer assigns one object variable to another.</a:t>
            </a:r>
            <a:endParaRPr/>
          </a:p>
          <a:p>
            <a:pPr indent="-342900" lvl="0" marL="342900" rtl="0" algn="l">
              <a:spcBef>
                <a:spcPts val="480"/>
              </a:spcBef>
              <a:spcAft>
                <a:spcPts val="0"/>
              </a:spcAft>
              <a:buSzPts val="1800"/>
              <a:buChar char="●"/>
            </a:pPr>
            <a:r>
              <a:rPr b="1" lang="en-US" sz="2400"/>
              <a:t>Comparing Objects for Equality:</a:t>
            </a:r>
            <a:endParaRPr/>
          </a:p>
          <a:p>
            <a:pPr indent="-342900" lvl="0" marL="342900" rtl="0" algn="l">
              <a:spcBef>
                <a:spcPts val="480"/>
              </a:spcBef>
              <a:spcAft>
                <a:spcPts val="0"/>
              </a:spcAft>
              <a:buSzPts val="1800"/>
              <a:buChar char="●"/>
            </a:pPr>
            <a:r>
              <a:rPr lang="en-US" sz="2400"/>
              <a:t>Use the equality operator </a:t>
            </a:r>
            <a:r>
              <a:rPr lang="en-US" sz="2400">
                <a:latin typeface="Courier New"/>
                <a:ea typeface="Courier New"/>
                <a:cs typeface="Courier New"/>
                <a:sym typeface="Courier New"/>
              </a:rPr>
              <a:t>== </a:t>
            </a:r>
            <a:r>
              <a:rPr lang="en-US" sz="2400"/>
              <a:t>or the instance method </a:t>
            </a:r>
            <a:r>
              <a:rPr lang="en-US" sz="2400">
                <a:latin typeface="Courier New"/>
                <a:ea typeface="Courier New"/>
                <a:cs typeface="Courier New"/>
                <a:sym typeface="Courier New"/>
              </a:rPr>
              <a:t>equals</a:t>
            </a:r>
            <a:r>
              <a:rPr lang="en-US" sz="2400"/>
              <a:t>.</a:t>
            </a:r>
            <a:endParaRPr/>
          </a:p>
          <a:p>
            <a:pPr indent="-285750" lvl="1" marL="742950" rtl="0" algn="l">
              <a:spcBef>
                <a:spcPts val="440"/>
              </a:spcBef>
              <a:spcAft>
                <a:spcPts val="0"/>
              </a:spcAft>
              <a:buSzPts val="1650"/>
              <a:buFont typeface="Courier New"/>
              <a:buChar char="–"/>
            </a:pPr>
            <a:r>
              <a:rPr lang="en-US" sz="2200">
                <a:latin typeface="Courier New"/>
                <a:ea typeface="Courier New"/>
                <a:cs typeface="Courier New"/>
                <a:sym typeface="Courier New"/>
              </a:rPr>
              <a:t>==</a:t>
            </a:r>
            <a:r>
              <a:rPr lang="en-US" sz="2200"/>
              <a:t> tests for object identity; </a:t>
            </a:r>
            <a:r>
              <a:rPr lang="en-US" sz="2200">
                <a:latin typeface="Courier New"/>
                <a:ea typeface="Courier New"/>
                <a:cs typeface="Courier New"/>
                <a:sym typeface="Courier New"/>
              </a:rPr>
              <a:t>equals</a:t>
            </a:r>
            <a:r>
              <a:rPr lang="en-US" sz="2200"/>
              <a:t> tests for structural similarity as defined by implementing class.</a:t>
            </a:r>
            <a:endParaRPr/>
          </a:p>
        </p:txBody>
      </p:sp>
      <p:sp>
        <p:nvSpPr>
          <p:cNvPr id="549" name="Google Shape;549;p6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55" name="Google Shape;555;p6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56" name="Google Shape;556;p6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br>
              <a:rPr lang="en-US"/>
            </a:br>
            <a:r>
              <a:rPr lang="en-US"/>
              <a:t>Reference Types, Equality, and Object Identity (continued)</a:t>
            </a:r>
            <a:endParaRPr/>
          </a:p>
        </p:txBody>
      </p:sp>
      <p:sp>
        <p:nvSpPr>
          <p:cNvPr id="557" name="Google Shape;557;p67"/>
          <p:cNvSpPr txBox="1"/>
          <p:nvPr>
            <p:ph idx="1" type="body"/>
          </p:nvPr>
        </p:nvSpPr>
        <p:spPr>
          <a:xfrm>
            <a:off x="838200" y="2362200"/>
            <a:ext cx="7467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Copying Objects:</a:t>
            </a:r>
            <a:endParaRPr/>
          </a:p>
          <a:p>
            <a:pPr indent="-342900" lvl="0" marL="342900" rtl="0" algn="l">
              <a:spcBef>
                <a:spcPts val="520"/>
              </a:spcBef>
              <a:spcAft>
                <a:spcPts val="0"/>
              </a:spcAft>
              <a:buSzPts val="1950"/>
              <a:buChar char="●"/>
            </a:pPr>
            <a:r>
              <a:rPr lang="en-US" sz="2600"/>
              <a:t>The attempt to copy an object with an assignment statement can cause problems.</a:t>
            </a:r>
            <a:endParaRPr/>
          </a:p>
          <a:p>
            <a:pPr indent="-342900" lvl="0" marL="342900" rtl="0" algn="l">
              <a:spcBef>
                <a:spcPts val="520"/>
              </a:spcBef>
              <a:spcAft>
                <a:spcPts val="0"/>
              </a:spcAft>
              <a:buSzPts val="1950"/>
              <a:buChar char="●"/>
            </a:pPr>
            <a:r>
              <a:rPr lang="en-US" sz="2600"/>
              <a:t>When clients of a class copy objects, they can implement the Java interface </a:t>
            </a:r>
            <a:r>
              <a:rPr lang="en-US" sz="2600">
                <a:latin typeface="Courier New"/>
                <a:ea typeface="Courier New"/>
                <a:cs typeface="Courier New"/>
                <a:sym typeface="Courier New"/>
              </a:rPr>
              <a:t>Cloneable</a:t>
            </a:r>
            <a:r>
              <a:rPr lang="en-US" sz="2600"/>
              <a:t>.</a:t>
            </a:r>
            <a:endParaRPr/>
          </a:p>
          <a:p>
            <a:pPr indent="-285750" lvl="1" marL="742950" rtl="0" algn="l">
              <a:spcBef>
                <a:spcPts val="480"/>
              </a:spcBef>
              <a:spcAft>
                <a:spcPts val="0"/>
              </a:spcAft>
              <a:buSzPts val="1800"/>
              <a:buFont typeface="Arial"/>
              <a:buChar char="–"/>
            </a:pPr>
            <a:r>
              <a:rPr lang="en-US"/>
              <a:t>Authorizes the method </a:t>
            </a:r>
            <a:r>
              <a:rPr lang="en-US">
                <a:latin typeface="Courier New"/>
                <a:ea typeface="Courier New"/>
                <a:cs typeface="Courier New"/>
                <a:sym typeface="Courier New"/>
              </a:rPr>
              <a:t>clone</a:t>
            </a:r>
            <a:r>
              <a:rPr lang="en-US"/>
              <a:t>, which creates a copy.</a:t>
            </a:r>
            <a:endParaRPr/>
          </a:p>
        </p:txBody>
      </p:sp>
      <p:sp>
        <p:nvSpPr>
          <p:cNvPr id="558" name="Google Shape;558;p6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559" name="Google Shape;559;p67"/>
          <p:cNvPicPr preferRelativeResize="0"/>
          <p:nvPr/>
        </p:nvPicPr>
        <p:blipFill rotWithShape="1">
          <a:blip r:embed="rId3">
            <a:alphaModFix/>
          </a:blip>
          <a:srcRect b="0" l="0" r="0" t="0"/>
          <a:stretch/>
        </p:blipFill>
        <p:spPr>
          <a:xfrm>
            <a:off x="2667000" y="5029200"/>
            <a:ext cx="4953000" cy="11842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65" name="Google Shape;565;p6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66" name="Google Shape;566;p6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br>
              <a:rPr lang="en-US"/>
            </a:br>
            <a:r>
              <a:rPr lang="en-US"/>
              <a:t>Graphics and GUIs: Drawing Multiple Shapes</a:t>
            </a:r>
            <a:endParaRPr/>
          </a:p>
        </p:txBody>
      </p:sp>
      <p:sp>
        <p:nvSpPr>
          <p:cNvPr id="567" name="Google Shape;567;p68"/>
          <p:cNvSpPr txBox="1"/>
          <p:nvPr>
            <p:ph idx="1" type="body"/>
          </p:nvPr>
        </p:nvSpPr>
        <p:spPr>
          <a:xfrm>
            <a:off x="838200" y="2362200"/>
            <a:ext cx="7620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Java’s Forgetful Bitmap:</a:t>
            </a:r>
            <a:endParaRPr/>
          </a:p>
          <a:p>
            <a:pPr indent="-342900" lvl="0" marL="342900" rtl="0" algn="l">
              <a:spcBef>
                <a:spcPts val="560"/>
              </a:spcBef>
              <a:spcAft>
                <a:spcPts val="0"/>
              </a:spcAft>
              <a:buSzPts val="2100"/>
              <a:buChar char="●"/>
            </a:pPr>
            <a:r>
              <a:rPr lang="en-US"/>
              <a:t>The bitmap of a Java graphics content does not retain information about images and shapes after they are drawn to a window.</a:t>
            </a:r>
            <a:endParaRPr/>
          </a:p>
          <a:p>
            <a:pPr indent="-342900" lvl="0" marL="342900" rtl="0" algn="l">
              <a:spcBef>
                <a:spcPts val="560"/>
              </a:spcBef>
              <a:spcAft>
                <a:spcPts val="0"/>
              </a:spcAft>
              <a:buSzPts val="2100"/>
              <a:buChar char="●"/>
            </a:pPr>
            <a:r>
              <a:rPr lang="en-US"/>
              <a:t>Programmers write a </a:t>
            </a:r>
            <a:r>
              <a:rPr lang="en-US">
                <a:latin typeface="Courier New"/>
                <a:ea typeface="Courier New"/>
                <a:cs typeface="Courier New"/>
                <a:sym typeface="Courier New"/>
              </a:rPr>
              <a:t>paintComponent</a:t>
            </a:r>
            <a:r>
              <a:rPr lang="en-US"/>
              <a:t> method and use </a:t>
            </a:r>
            <a:r>
              <a:rPr lang="en-US">
                <a:latin typeface="Courier New"/>
                <a:ea typeface="Courier New"/>
                <a:cs typeface="Courier New"/>
                <a:sym typeface="Courier New"/>
              </a:rPr>
              <a:t>repaint</a:t>
            </a:r>
            <a:r>
              <a:rPr lang="en-US"/>
              <a:t> for window refreshes.</a:t>
            </a:r>
            <a:endParaRPr/>
          </a:p>
        </p:txBody>
      </p:sp>
      <p:sp>
        <p:nvSpPr>
          <p:cNvPr id="568" name="Google Shape;568;p6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74" name="Google Shape;574;p6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75" name="Google Shape;575;p6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br>
              <a:rPr lang="en-US"/>
            </a:br>
            <a:r>
              <a:rPr lang="en-US"/>
              <a:t>Graphics and GUIs: Drawing Multiple Shapes (continued)</a:t>
            </a:r>
            <a:endParaRPr/>
          </a:p>
        </p:txBody>
      </p:sp>
      <p:sp>
        <p:nvSpPr>
          <p:cNvPr id="576" name="Google Shape;576;p69"/>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A Database of Circles:</a:t>
            </a:r>
            <a:endParaRPr/>
          </a:p>
          <a:p>
            <a:pPr indent="-342900" lvl="0" marL="342900" rtl="0" algn="l">
              <a:spcBef>
                <a:spcPts val="520"/>
              </a:spcBef>
              <a:spcAft>
                <a:spcPts val="0"/>
              </a:spcAft>
              <a:buSzPts val="1950"/>
              <a:buChar char="●"/>
            </a:pPr>
            <a:r>
              <a:rPr lang="en-US" sz="2600"/>
              <a:t>Example: stores circles to be accessed in an array.</a:t>
            </a:r>
            <a:endParaRPr/>
          </a:p>
          <a:p>
            <a:pPr indent="-285750" lvl="1" marL="742950" rtl="0" algn="l">
              <a:spcBef>
                <a:spcPts val="480"/>
              </a:spcBef>
              <a:spcAft>
                <a:spcPts val="0"/>
              </a:spcAft>
              <a:buSzPts val="1800"/>
              <a:buFont typeface="Courier New"/>
              <a:buChar char="–"/>
            </a:pPr>
            <a:r>
              <a:rPr lang="en-US">
                <a:latin typeface="Courier New"/>
                <a:ea typeface="Courier New"/>
                <a:cs typeface="Courier New"/>
                <a:sym typeface="Courier New"/>
              </a:rPr>
              <a:t>paintComponent</a:t>
            </a:r>
            <a:r>
              <a:rPr lang="en-US"/>
              <a:t> traverses array to paint all circles.</a:t>
            </a:r>
            <a:endParaRPr/>
          </a:p>
          <a:p>
            <a:pPr indent="-285750" lvl="1" marL="742950" rtl="0" algn="l">
              <a:spcBef>
                <a:spcPts val="480"/>
              </a:spcBef>
              <a:spcAft>
                <a:spcPts val="0"/>
              </a:spcAft>
              <a:buSzPts val="1800"/>
              <a:buFont typeface="Arial"/>
              <a:buChar char="–"/>
            </a:pPr>
            <a:r>
              <a:rPr lang="en-US"/>
              <a:t>Method </a:t>
            </a:r>
            <a:r>
              <a:rPr lang="en-US">
                <a:latin typeface="Courier New"/>
                <a:ea typeface="Courier New"/>
                <a:cs typeface="Courier New"/>
                <a:sym typeface="Courier New"/>
              </a:rPr>
              <a:t>mousePressed</a:t>
            </a:r>
            <a:r>
              <a:rPr lang="en-US"/>
              <a:t> in class </a:t>
            </a:r>
            <a:r>
              <a:rPr lang="en-US">
                <a:latin typeface="Courier New"/>
                <a:ea typeface="Courier New"/>
                <a:cs typeface="Courier New"/>
                <a:sym typeface="Courier New"/>
              </a:rPr>
              <a:t>PanelListener</a:t>
            </a:r>
            <a:r>
              <a:rPr lang="en-US"/>
              <a:t> searches the array for a circle that contains the mouse coordinates.</a:t>
            </a:r>
            <a:endParaRPr/>
          </a:p>
          <a:p>
            <a:pPr indent="-285750" lvl="1" marL="742950" rtl="0" algn="l">
              <a:spcBef>
                <a:spcPts val="480"/>
              </a:spcBef>
              <a:spcAft>
                <a:spcPts val="0"/>
              </a:spcAft>
              <a:buSzPts val="1800"/>
              <a:buFont typeface="Arial"/>
              <a:buChar char="–"/>
            </a:pPr>
            <a:r>
              <a:rPr lang="en-US"/>
              <a:t>If one is found, the variable </a:t>
            </a:r>
            <a:r>
              <a:rPr lang="en-US">
                <a:latin typeface="Courier New"/>
                <a:ea typeface="Courier New"/>
                <a:cs typeface="Courier New"/>
                <a:sym typeface="Courier New"/>
              </a:rPr>
              <a:t>selectedCircle</a:t>
            </a:r>
            <a:r>
              <a:rPr lang="en-US"/>
              <a:t> is set to that circle.</a:t>
            </a:r>
            <a:endParaRPr/>
          </a:p>
        </p:txBody>
      </p:sp>
      <p:sp>
        <p:nvSpPr>
          <p:cNvPr id="577" name="Google Shape;577;p6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83" name="Google Shape;583;p7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84" name="Google Shape;584;p7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br>
              <a:rPr lang="en-US"/>
            </a:br>
            <a:r>
              <a:rPr lang="en-US"/>
              <a:t>Graphics and GUIs: Drawing Multiple Shapes (continued)</a:t>
            </a:r>
            <a:endParaRPr/>
          </a:p>
        </p:txBody>
      </p:sp>
      <p:sp>
        <p:nvSpPr>
          <p:cNvPr id="585" name="Google Shape;585;p70"/>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A Database of Shapes:</a:t>
            </a:r>
            <a:endParaRPr/>
          </a:p>
          <a:p>
            <a:pPr indent="-342900" lvl="0" marL="342900" rtl="0" algn="l">
              <a:spcBef>
                <a:spcPts val="560"/>
              </a:spcBef>
              <a:spcAft>
                <a:spcPts val="0"/>
              </a:spcAft>
              <a:buSzPts val="2100"/>
              <a:buChar char="●"/>
            </a:pPr>
            <a:r>
              <a:rPr lang="en-US"/>
              <a:t>Example: many types of shapes organized in a hierarchy that implements a common interface.</a:t>
            </a:r>
            <a:endParaRPr/>
          </a:p>
          <a:p>
            <a:pPr indent="-285750" lvl="1" marL="742950" rtl="0" algn="l">
              <a:spcBef>
                <a:spcPts val="480"/>
              </a:spcBef>
              <a:spcAft>
                <a:spcPts val="0"/>
              </a:spcAft>
              <a:buSzPts val="1800"/>
              <a:buFont typeface="Arial"/>
              <a:buChar char="–"/>
            </a:pPr>
            <a:r>
              <a:rPr lang="en-US"/>
              <a:t>Change array declaration from </a:t>
            </a:r>
            <a:r>
              <a:rPr lang="en-US">
                <a:latin typeface="Courier New"/>
                <a:ea typeface="Courier New"/>
                <a:cs typeface="Courier New"/>
                <a:sym typeface="Courier New"/>
              </a:rPr>
              <a:t>private Circle[] database;</a:t>
            </a:r>
            <a:r>
              <a:rPr lang="en-US"/>
              <a:t> to </a:t>
            </a:r>
            <a:r>
              <a:rPr lang="en-US">
                <a:latin typeface="Courier New"/>
                <a:ea typeface="Courier New"/>
                <a:cs typeface="Courier New"/>
                <a:sym typeface="Courier New"/>
              </a:rPr>
              <a:t>private Shape[] database;</a:t>
            </a:r>
            <a:endParaRPr/>
          </a:p>
          <a:p>
            <a:pPr indent="-285750" lvl="1" marL="742950" rtl="0" algn="l">
              <a:spcBef>
                <a:spcPts val="480"/>
              </a:spcBef>
              <a:spcAft>
                <a:spcPts val="0"/>
              </a:spcAft>
              <a:buSzPts val="1800"/>
              <a:buFont typeface="Arial"/>
              <a:buChar char="–"/>
            </a:pPr>
            <a:r>
              <a:rPr lang="en-US"/>
              <a:t>Now array can store any object whose class implements the </a:t>
            </a:r>
            <a:r>
              <a:rPr lang="en-US">
                <a:latin typeface="Courier New"/>
                <a:ea typeface="Courier New"/>
                <a:cs typeface="Courier New"/>
                <a:sym typeface="Courier New"/>
              </a:rPr>
              <a:t>Shape</a:t>
            </a:r>
            <a:r>
              <a:rPr lang="en-US"/>
              <a:t> interface.</a:t>
            </a:r>
            <a:endParaRPr/>
          </a:p>
        </p:txBody>
      </p:sp>
      <p:sp>
        <p:nvSpPr>
          <p:cNvPr id="586" name="Google Shape;586;p7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7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92" name="Google Shape;592;p7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93" name="Google Shape;593;p7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br>
              <a:rPr lang="en-US"/>
            </a:br>
            <a:r>
              <a:rPr lang="en-US"/>
              <a:t>Graphics and GUIs: Drawing Multiple Shapes (continued)</a:t>
            </a:r>
            <a:endParaRPr/>
          </a:p>
        </p:txBody>
      </p:sp>
      <p:sp>
        <p:nvSpPr>
          <p:cNvPr id="594" name="Google Shape;594;p71"/>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The Model/View Pattern Revisited:</a:t>
            </a:r>
            <a:endParaRPr/>
          </a:p>
          <a:p>
            <a:pPr indent="-342900" lvl="0" marL="342900" rtl="0" algn="l">
              <a:spcBef>
                <a:spcPts val="560"/>
              </a:spcBef>
              <a:spcAft>
                <a:spcPts val="0"/>
              </a:spcAft>
              <a:buSzPts val="2100"/>
              <a:buChar char="●"/>
            </a:pPr>
            <a:r>
              <a:rPr lang="en-US"/>
              <a:t>The panel should be responsible for displaying shapes, not managing array of shapes.</a:t>
            </a:r>
            <a:endParaRPr/>
          </a:p>
          <a:p>
            <a:pPr indent="-342900" lvl="0" marL="342900" rtl="0" algn="l">
              <a:spcBef>
                <a:spcPts val="560"/>
              </a:spcBef>
              <a:spcAft>
                <a:spcPts val="0"/>
              </a:spcAft>
              <a:buSzPts val="2100"/>
              <a:buChar char="●"/>
            </a:pPr>
            <a:r>
              <a:rPr lang="en-US"/>
              <a:t>Example: place all of the shapes in a distinct model object of type </a:t>
            </a:r>
            <a:r>
              <a:rPr lang="en-US">
                <a:latin typeface="Courier New"/>
                <a:ea typeface="Courier New"/>
                <a:cs typeface="Courier New"/>
                <a:sym typeface="Courier New"/>
              </a:rPr>
              <a:t>ShapeModel</a:t>
            </a:r>
            <a:r>
              <a:rPr lang="en-US"/>
              <a:t>.</a:t>
            </a:r>
            <a:endParaRPr/>
          </a:p>
          <a:p>
            <a:pPr indent="-285750" lvl="1" marL="742950" rtl="0" algn="l">
              <a:spcBef>
                <a:spcPts val="480"/>
              </a:spcBef>
              <a:spcAft>
                <a:spcPts val="0"/>
              </a:spcAft>
              <a:buSzPts val="1800"/>
              <a:buFont typeface="Arial"/>
              <a:buChar char="–"/>
            </a:pPr>
            <a:r>
              <a:rPr lang="en-US"/>
              <a:t>Adding, selecting, and drawing shapes.</a:t>
            </a:r>
            <a:endParaRPr/>
          </a:p>
          <a:p>
            <a:pPr indent="-171450" lvl="1" marL="742950" rtl="0" algn="l">
              <a:spcBef>
                <a:spcPts val="480"/>
              </a:spcBef>
              <a:spcAft>
                <a:spcPts val="0"/>
              </a:spcAft>
              <a:buSzPts val="1800"/>
              <a:buFont typeface="Arial"/>
              <a:buNone/>
            </a:pPr>
            <a:r>
              <a:t/>
            </a:r>
            <a:endParaRPr/>
          </a:p>
        </p:txBody>
      </p:sp>
      <p:sp>
        <p:nvSpPr>
          <p:cNvPr id="595" name="Google Shape;595;p7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01" name="Google Shape;601;p7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602" name="Google Shape;602;p7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a:t>
            </a:r>
            <a:endParaRPr/>
          </a:p>
        </p:txBody>
      </p:sp>
      <p:sp>
        <p:nvSpPr>
          <p:cNvPr id="603" name="Google Shape;603;p72"/>
          <p:cNvSpPr txBox="1"/>
          <p:nvPr>
            <p:ph idx="1" type="body"/>
          </p:nvPr>
        </p:nvSpPr>
        <p:spPr>
          <a:xfrm>
            <a:off x="838200" y="2362200"/>
            <a:ext cx="80772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Font typeface="Noto Sans Symbols"/>
              <a:buNone/>
            </a:pPr>
            <a:r>
              <a:rPr lang="en-US" sz="2600"/>
              <a:t>In this chapter, you learned:</a:t>
            </a:r>
            <a:endParaRPr/>
          </a:p>
          <a:p>
            <a:pPr indent="-342900" lvl="0" marL="342900" rtl="0" algn="l">
              <a:spcBef>
                <a:spcPts val="520"/>
              </a:spcBef>
              <a:spcAft>
                <a:spcPts val="0"/>
              </a:spcAft>
              <a:buSzPts val="1950"/>
              <a:buChar char="●"/>
            </a:pPr>
            <a:r>
              <a:rPr lang="en-US" sz="2600"/>
              <a:t>Class (</a:t>
            </a:r>
            <a:r>
              <a:rPr lang="en-US" sz="2600">
                <a:latin typeface="Courier New"/>
                <a:ea typeface="Courier New"/>
                <a:cs typeface="Courier New"/>
                <a:sym typeface="Courier New"/>
              </a:rPr>
              <a:t>static</a:t>
            </a:r>
            <a:r>
              <a:rPr lang="en-US" sz="2600"/>
              <a:t>) variables provide storage for data that all instances of a class can access but do not have to own separately. Class (</a:t>
            </a:r>
            <a:r>
              <a:rPr lang="en-US" sz="2600">
                <a:latin typeface="Courier New"/>
                <a:ea typeface="Courier New"/>
                <a:cs typeface="Courier New"/>
                <a:sym typeface="Courier New"/>
              </a:rPr>
              <a:t>static</a:t>
            </a:r>
            <a:r>
              <a:rPr lang="en-US" sz="2600"/>
              <a:t>) methods are written primarily for class variables.</a:t>
            </a:r>
            <a:endParaRPr/>
          </a:p>
          <a:p>
            <a:pPr indent="-342900" lvl="0" marL="342900" rtl="0" algn="l">
              <a:spcBef>
                <a:spcPts val="520"/>
              </a:spcBef>
              <a:spcAft>
                <a:spcPts val="0"/>
              </a:spcAft>
              <a:buSzPts val="1950"/>
              <a:buChar char="●"/>
            </a:pPr>
            <a:r>
              <a:rPr lang="en-US" sz="2600"/>
              <a:t>An interface specifies a set of methods that implementing classes must include. An interface gives clients enough information to use a class.</a:t>
            </a:r>
            <a:endParaRPr/>
          </a:p>
        </p:txBody>
      </p:sp>
      <p:sp>
        <p:nvSpPr>
          <p:cNvPr id="604" name="Google Shape;604;p7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45" name="Google Shape;145;p1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46" name="Google Shape;146;p1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Introduction (continued)</a:t>
            </a:r>
            <a:endParaRPr/>
          </a:p>
        </p:txBody>
      </p:sp>
      <p:sp>
        <p:nvSpPr>
          <p:cNvPr id="147" name="Google Shape;147;p19"/>
          <p:cNvSpPr txBox="1"/>
          <p:nvPr>
            <p:ph idx="1" type="body"/>
          </p:nvPr>
        </p:nvSpPr>
        <p:spPr>
          <a:xfrm>
            <a:off x="838200" y="2362200"/>
            <a:ext cx="7848600" cy="34194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Interfaces</a:t>
            </a:r>
            <a:r>
              <a:rPr lang="en-US"/>
              <a:t>: way of requiring a class to implement a set of methods and a way of informing clients about services. The glue that holds together cooperating classes.</a:t>
            </a:r>
            <a:endParaRPr/>
          </a:p>
          <a:p>
            <a:pPr indent="-342900" lvl="0" marL="342900" rtl="0" algn="l">
              <a:spcBef>
                <a:spcPts val="560"/>
              </a:spcBef>
              <a:spcAft>
                <a:spcPts val="0"/>
              </a:spcAft>
              <a:buSzPts val="2100"/>
              <a:buChar char="●"/>
            </a:pPr>
            <a:r>
              <a:rPr b="1" lang="en-US"/>
              <a:t>Inheritance</a:t>
            </a:r>
            <a:r>
              <a:rPr lang="en-US"/>
              <a:t>: mechanism for reusing code by extending characteristics through a hierarchy.</a:t>
            </a:r>
            <a:endParaRPr/>
          </a:p>
          <a:p>
            <a:pPr indent="-342900" lvl="0" marL="342900" rtl="0" algn="l">
              <a:spcBef>
                <a:spcPts val="560"/>
              </a:spcBef>
              <a:spcAft>
                <a:spcPts val="0"/>
              </a:spcAft>
              <a:buSzPts val="2100"/>
              <a:buChar char="●"/>
            </a:pPr>
            <a:r>
              <a:rPr b="1" lang="en-US"/>
              <a:t>Abstract class</a:t>
            </a:r>
            <a:r>
              <a:rPr lang="en-US"/>
              <a:t>: uninstantiated class used to define common features and behavior of a subclass.</a:t>
            </a:r>
            <a:endParaRPr/>
          </a:p>
        </p:txBody>
      </p:sp>
      <p:sp>
        <p:nvSpPr>
          <p:cNvPr id="148" name="Google Shape;148;p1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10" name="Google Shape;610;p7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611" name="Google Shape;611;p7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 (continued)</a:t>
            </a:r>
            <a:endParaRPr/>
          </a:p>
        </p:txBody>
      </p:sp>
      <p:sp>
        <p:nvSpPr>
          <p:cNvPr id="612" name="Google Shape;612;p7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613" name="Google Shape;613;p73"/>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sz="2400"/>
              <a:t>Polymorphism and inheritance provide a means of reducing the amount of code that must be written by servers and learned by clients in a system with a large number of cooperating classes. Classes that extend other classes inherit their data and methods. Methods in different classes that have the same name are polymorphic. Abstract classes, which are not instantiated, exist for the sole purpose of organizing related subclasses and containing their common data and methods.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19" name="Google Shape;619;p7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620" name="Google Shape;620;p7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 (continued)</a:t>
            </a:r>
            <a:endParaRPr/>
          </a:p>
        </p:txBody>
      </p:sp>
      <p:sp>
        <p:nvSpPr>
          <p:cNvPr id="621" name="Google Shape;621;p7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622" name="Google Shape;622;p74"/>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Error handling can be distributed among methods and classes by using preconditions, postconditions, and exceptions.</a:t>
            </a:r>
            <a:endParaRPr/>
          </a:p>
          <a:p>
            <a:pPr indent="-342900" lvl="0" marL="342900" rtl="0" algn="l">
              <a:spcBef>
                <a:spcPts val="560"/>
              </a:spcBef>
              <a:spcAft>
                <a:spcPts val="0"/>
              </a:spcAft>
              <a:buSzPts val="2100"/>
              <a:buChar char="●"/>
            </a:pPr>
            <a:r>
              <a:rPr lang="en-US"/>
              <a:t>Because of the possibility of aliasing, the programmer should provide an equals method for comparing two objects for equality and a clone method for creating a copy of an object.</a:t>
            </a:r>
            <a:endParaRPr/>
          </a:p>
          <a:p>
            <a:pPr indent="-209550" lvl="0" marL="342900" rtl="0" algn="l">
              <a:spcBef>
                <a:spcPts val="560"/>
              </a:spcBef>
              <a:spcAft>
                <a:spcPts val="0"/>
              </a:spcAft>
              <a:buSzPts val="21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54" name="Google Shape;154;p2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55" name="Google Shape;155;p2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Introduction (continued)</a:t>
            </a:r>
            <a:endParaRPr/>
          </a:p>
        </p:txBody>
      </p:sp>
      <p:sp>
        <p:nvSpPr>
          <p:cNvPr id="156" name="Google Shape;156;p20"/>
          <p:cNvSpPr txBox="1"/>
          <p:nvPr>
            <p:ph idx="1" type="body"/>
          </p:nvPr>
        </p:nvSpPr>
        <p:spPr>
          <a:xfrm>
            <a:off x="838200" y="2362200"/>
            <a:ext cx="7924800" cy="34194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Polymorphism</a:t>
            </a:r>
            <a:r>
              <a:rPr lang="en-US" sz="2600"/>
              <a:t>: when similar methods in different classes use the same name. </a:t>
            </a:r>
            <a:endParaRPr/>
          </a:p>
          <a:p>
            <a:pPr indent="-342900" lvl="0" marL="342900" rtl="0" algn="l">
              <a:spcBef>
                <a:spcPts val="520"/>
              </a:spcBef>
              <a:spcAft>
                <a:spcPts val="0"/>
              </a:spcAft>
              <a:buSzPts val="1950"/>
              <a:buChar char="●"/>
            </a:pPr>
            <a:r>
              <a:rPr b="1" lang="en-US" sz="2600"/>
              <a:t>Preconditions</a:t>
            </a:r>
            <a:r>
              <a:rPr lang="en-US" sz="2600"/>
              <a:t>: specify the use of methods.</a:t>
            </a:r>
            <a:endParaRPr/>
          </a:p>
          <a:p>
            <a:pPr indent="-342900" lvl="0" marL="342900" rtl="0" algn="l">
              <a:spcBef>
                <a:spcPts val="520"/>
              </a:spcBef>
              <a:spcAft>
                <a:spcPts val="0"/>
              </a:spcAft>
              <a:buSzPts val="1950"/>
              <a:buChar char="●"/>
            </a:pPr>
            <a:r>
              <a:rPr b="1" lang="en-US" sz="2600"/>
              <a:t>Postconditions</a:t>
            </a:r>
            <a:r>
              <a:rPr lang="en-US" sz="2600"/>
              <a:t>: results if preconditions are met.</a:t>
            </a:r>
            <a:endParaRPr/>
          </a:p>
          <a:p>
            <a:pPr indent="-342900" lvl="0" marL="342900" rtl="0" algn="l">
              <a:spcBef>
                <a:spcPts val="520"/>
              </a:spcBef>
              <a:spcAft>
                <a:spcPts val="0"/>
              </a:spcAft>
              <a:buSzPts val="1950"/>
              <a:buChar char="●"/>
            </a:pPr>
            <a:r>
              <a:rPr b="1" lang="en-US" sz="2600"/>
              <a:t>Exceptions</a:t>
            </a:r>
            <a:r>
              <a:rPr lang="en-US" sz="2600"/>
              <a:t>: halt the program at an error.</a:t>
            </a:r>
            <a:endParaRPr/>
          </a:p>
          <a:p>
            <a:pPr indent="-342900" lvl="0" marL="342900" rtl="0" algn="l">
              <a:spcBef>
                <a:spcPts val="520"/>
              </a:spcBef>
              <a:spcAft>
                <a:spcPts val="0"/>
              </a:spcAft>
              <a:buSzPts val="1950"/>
              <a:buChar char="●"/>
            </a:pPr>
            <a:r>
              <a:rPr b="1" lang="en-US" sz="2600"/>
              <a:t>Reference types</a:t>
            </a:r>
            <a:r>
              <a:rPr lang="en-US" sz="2600"/>
              <a:t>: issues when comparing and copying objects (identity of an object; there can be multiple references to the same object).</a:t>
            </a:r>
            <a:endParaRPr/>
          </a:p>
          <a:p>
            <a:pPr indent="-219075" lvl="0" marL="342900" rtl="0" algn="l">
              <a:spcBef>
                <a:spcPts val="520"/>
              </a:spcBef>
              <a:spcAft>
                <a:spcPts val="0"/>
              </a:spcAft>
              <a:buSzPts val="1950"/>
              <a:buNone/>
            </a:pPr>
            <a:r>
              <a:t/>
            </a:r>
            <a:endParaRPr sz="2600"/>
          </a:p>
        </p:txBody>
      </p:sp>
      <p:sp>
        <p:nvSpPr>
          <p:cNvPr id="157" name="Google Shape;157;p2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3" name="Google Shape;163;p2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64" name="Google Shape;164;p2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Class (</a:t>
            </a:r>
            <a:r>
              <a:rPr lang="en-US">
                <a:latin typeface="Courier New"/>
                <a:ea typeface="Courier New"/>
                <a:cs typeface="Courier New"/>
                <a:sym typeface="Courier New"/>
              </a:rPr>
              <a:t>static</a:t>
            </a:r>
            <a:r>
              <a:rPr lang="en-US"/>
              <a:t>) Variables and Methods</a:t>
            </a:r>
            <a:endParaRPr/>
          </a:p>
        </p:txBody>
      </p:sp>
      <p:sp>
        <p:nvSpPr>
          <p:cNvPr id="165" name="Google Shape;165;p21"/>
          <p:cNvSpPr txBox="1"/>
          <p:nvPr>
            <p:ph idx="1" type="body"/>
          </p:nvPr>
        </p:nvSpPr>
        <p:spPr>
          <a:xfrm>
            <a:off x="838200" y="2362200"/>
            <a:ext cx="7848600" cy="34956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An instance variable belongs to an object and is an allocated storage when the object is created.</a:t>
            </a:r>
            <a:endParaRPr/>
          </a:p>
          <a:p>
            <a:pPr indent="-285750" lvl="1" marL="742950" rtl="0" algn="l">
              <a:spcBef>
                <a:spcPts val="480"/>
              </a:spcBef>
              <a:spcAft>
                <a:spcPts val="0"/>
              </a:spcAft>
              <a:buSzPts val="1800"/>
              <a:buFont typeface="Arial"/>
              <a:buChar char="–"/>
            </a:pPr>
            <a:r>
              <a:rPr lang="en-US"/>
              <a:t>Each object has its own set of instance variables.</a:t>
            </a:r>
            <a:endParaRPr/>
          </a:p>
          <a:p>
            <a:pPr indent="-285750" lvl="1" marL="742950" rtl="0" algn="l">
              <a:spcBef>
                <a:spcPts val="480"/>
              </a:spcBef>
              <a:spcAft>
                <a:spcPts val="0"/>
              </a:spcAft>
              <a:buSzPts val="1800"/>
              <a:buFont typeface="Arial"/>
              <a:buChar char="–"/>
            </a:pPr>
            <a:r>
              <a:rPr lang="en-US"/>
              <a:t>A instance method is activated when a message is sent to the object.</a:t>
            </a:r>
            <a:endParaRPr/>
          </a:p>
          <a:p>
            <a:pPr indent="-342900" lvl="0" marL="342900" rtl="0" algn="l">
              <a:spcBef>
                <a:spcPts val="560"/>
              </a:spcBef>
              <a:spcAft>
                <a:spcPts val="0"/>
              </a:spcAft>
              <a:buSzPts val="2100"/>
              <a:buChar char="●"/>
            </a:pPr>
            <a:r>
              <a:rPr lang="en-US"/>
              <a:t>Class variables belong to a class. </a:t>
            </a:r>
            <a:endParaRPr/>
          </a:p>
          <a:p>
            <a:pPr indent="-285750" lvl="1" marL="742950" rtl="0" algn="l">
              <a:spcBef>
                <a:spcPts val="480"/>
              </a:spcBef>
              <a:spcAft>
                <a:spcPts val="0"/>
              </a:spcAft>
              <a:buSzPts val="1800"/>
              <a:buFont typeface="Arial"/>
              <a:buChar char="–"/>
            </a:pPr>
            <a:r>
              <a:rPr lang="en-US"/>
              <a:t>Storage is allocated at program startup and is independent of number of instances created.</a:t>
            </a:r>
            <a:endParaRPr/>
          </a:p>
        </p:txBody>
      </p:sp>
      <p:sp>
        <p:nvSpPr>
          <p:cNvPr id="166" name="Google Shape;166;p2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72" name="Google Shape;172;p2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73" name="Google Shape;173;p2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Class (</a:t>
            </a:r>
            <a:r>
              <a:rPr lang="en-US">
                <a:latin typeface="Courier New"/>
                <a:ea typeface="Courier New"/>
                <a:cs typeface="Courier New"/>
                <a:sym typeface="Courier New"/>
              </a:rPr>
              <a:t>static</a:t>
            </a:r>
            <a:r>
              <a:rPr lang="en-US"/>
              <a:t>) Variables and Methods (continued)</a:t>
            </a:r>
            <a:endParaRPr/>
          </a:p>
        </p:txBody>
      </p:sp>
      <p:sp>
        <p:nvSpPr>
          <p:cNvPr id="174" name="Google Shape;174;p22"/>
          <p:cNvSpPr txBox="1"/>
          <p:nvPr>
            <p:ph idx="1" type="body"/>
          </p:nvPr>
        </p:nvSpPr>
        <p:spPr>
          <a:xfrm>
            <a:off x="838200" y="2362200"/>
            <a:ext cx="7772400" cy="36480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Class method</a:t>
            </a:r>
            <a:r>
              <a:rPr lang="en-US"/>
              <a:t>: activated when a message is sent to the class rather than the object.</a:t>
            </a:r>
            <a:endParaRPr/>
          </a:p>
          <a:p>
            <a:pPr indent="-285750" lvl="1" marL="742950" rtl="0" algn="l">
              <a:spcBef>
                <a:spcPts val="480"/>
              </a:spcBef>
              <a:spcAft>
                <a:spcPts val="0"/>
              </a:spcAft>
              <a:buSzPts val="1800"/>
              <a:buFont typeface="Arial"/>
              <a:buChar char="–"/>
            </a:pPr>
            <a:r>
              <a:rPr lang="en-US"/>
              <a:t>The </a:t>
            </a:r>
            <a:r>
              <a:rPr lang="en-US">
                <a:latin typeface="Courier New"/>
                <a:ea typeface="Courier New"/>
                <a:cs typeface="Courier New"/>
                <a:sym typeface="Courier New"/>
              </a:rPr>
              <a:t>static</a:t>
            </a:r>
            <a:r>
              <a:rPr lang="en-US"/>
              <a:t> modifier designates class variables and methods.</a:t>
            </a:r>
            <a:endParaRPr/>
          </a:p>
          <a:p>
            <a:pPr indent="-342900" lvl="0" marL="342900" rtl="0" algn="l">
              <a:spcBef>
                <a:spcPts val="560"/>
              </a:spcBef>
              <a:spcAft>
                <a:spcPts val="0"/>
              </a:spcAft>
              <a:buSzPts val="2100"/>
              <a:buChar char="●"/>
            </a:pPr>
            <a:r>
              <a:rPr b="1" lang="en-US"/>
              <a:t>Counting the Number of Students Instantiated:</a:t>
            </a:r>
            <a:endParaRPr/>
          </a:p>
          <a:p>
            <a:pPr indent="-342900" lvl="0" marL="342900" rtl="0" algn="l">
              <a:spcBef>
                <a:spcPts val="560"/>
              </a:spcBef>
              <a:spcAft>
                <a:spcPts val="0"/>
              </a:spcAft>
              <a:buSzPts val="2100"/>
              <a:buChar char="●"/>
            </a:pPr>
            <a:r>
              <a:rPr lang="en-US"/>
              <a:t>Example: count student objects instantiated during execution of an application.</a:t>
            </a:r>
            <a:endParaRPr/>
          </a:p>
        </p:txBody>
      </p:sp>
      <p:sp>
        <p:nvSpPr>
          <p:cNvPr id="175" name="Google Shape;175;p2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psules">
  <a:themeElements>
    <a:clrScheme name="">
      <a:dk1>
        <a:srgbClr val="003366"/>
      </a:dk1>
      <a:lt1>
        <a:srgbClr val="FFFFFF"/>
      </a:lt1>
      <a:dk2>
        <a:srgbClr val="006666"/>
      </a:dk2>
      <a:lt2>
        <a:srgbClr val="666699"/>
      </a:lt2>
      <a:accent1>
        <a:srgbClr val="33CCCC"/>
      </a:accent1>
      <a:accent2>
        <a:srgbClr val="0099CC"/>
      </a:accent2>
      <a:accent3>
        <a:srgbClr val="FFFFFF"/>
      </a:accent3>
      <a:accent4>
        <a:srgbClr val="002A56"/>
      </a:accent4>
      <a:accent5>
        <a:srgbClr val="ADE2E2"/>
      </a:accent5>
      <a:accent6>
        <a:srgbClr val="008AB9"/>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