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6" name="Google Shape;26;p2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9" name="Google Shape;29;p2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20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3" name="Google Shape;33;p2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822575" y="377825"/>
            <a:ext cx="37242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6" name="Google Shape;86;p12"/>
          <p:cNvSpPr txBox="1"/>
          <p:nvPr/>
        </p:nvSpPr>
        <p:spPr>
          <a:xfrm rot="5400000">
            <a:off x="5159690" y="2559365"/>
            <a:ext cx="5073019" cy="1729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995363" y="528637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60" name="Google Shape;60;p8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1" name="Google Shape;61;p8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8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8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4" name="Google Shape;64;p8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" name="Google Shape;66;p8"/>
          <p:cNvSpPr txBox="1"/>
          <p:nvPr/>
        </p:nvSpPr>
        <p:spPr>
          <a:xfrm rot="-5400000">
            <a:off x="-1090612" y="4364037"/>
            <a:ext cx="26670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12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1676400" y="6230938"/>
            <a:ext cx="7164388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CLB: MS Office 2007 Companion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914400" y="6400800"/>
            <a:ext cx="3886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Campbell</a:t>
            </a:r>
            <a:endParaRPr/>
          </a:p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" name="Google Shape;12;p1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/>
        </p:nvSpPr>
        <p:spPr>
          <a:xfrm rot="-5400000">
            <a:off x="-936625" y="4137025"/>
            <a:ext cx="266700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12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8382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4724400" y="6324600"/>
            <a:ext cx="426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Fundamentals of Java 4E</a:t>
            </a:r>
            <a:endParaRPr/>
          </a:p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30175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Chapter 12</a:t>
            </a:r>
            <a:br>
              <a:rPr lang="en-US" sz="3200"/>
            </a:br>
            <a:r>
              <a:rPr lang="en-US" sz="3200"/>
              <a:t>Arrays Continued</a:t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4673600" y="2927350"/>
            <a:ext cx="42418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Fundamentals of Java: AP Computer Science Essentials, 4th Edition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09600" y="6248400"/>
            <a:ext cx="2667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858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Searching (continued)</a:t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Implementing the Method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b="1" lang="en-US"/>
              <a:t>: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819400"/>
            <a:ext cx="65151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38200" y="2362200"/>
            <a:ext cx="411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Sorting</a:t>
            </a:r>
            <a:r>
              <a:rPr lang="en-US"/>
              <a:t>: arranging the elements in an array in an order.</a:t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5486400" y="5715000"/>
            <a:ext cx="281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array before and after sorting</a:t>
            </a:r>
            <a:endParaRPr/>
          </a:p>
        </p:txBody>
      </p:sp>
      <p:pic>
        <p:nvPicPr>
          <p:cNvPr descr="Fig12-02" id="198" name="Google Shape;1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2514600"/>
            <a:ext cx="2513013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(continued)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Selection Sort: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For each index position i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Find the smallest data value in the array from positions i through length -1, where length is the number of values stored.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Exchange the smallest value with the value at position i.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(continued)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Selection Sort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trace of the data during a selection sort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bl12-02"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657600"/>
            <a:ext cx="76962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(continued)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Selection Sort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Before writing a selection sort algorithm: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If the array is of length </a:t>
            </a:r>
            <a:r>
              <a:rPr i="1" lang="en-US"/>
              <a:t>n</a:t>
            </a:r>
            <a:r>
              <a:rPr lang="en-US"/>
              <a:t>, we need </a:t>
            </a:r>
            <a:r>
              <a:rPr i="1" lang="en-US"/>
              <a:t>n</a:t>
            </a:r>
            <a:r>
              <a:rPr lang="en-US"/>
              <a:t>-1 steps.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We must be able to find the smallest number.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We need to exchange appropriate array items.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4724400"/>
            <a:ext cx="4800600" cy="160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(continued)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838200" y="2362200"/>
            <a:ext cx="7543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Bubble Sort: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bubble sort causes a pass through the array to compare adjacent pairs of items.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When two items are out of order with respect to each other, they are swapped.</a:t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(continued)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Bubble Sort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 trace of the data during a pass of a bubble sort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Swapped items have an asterisk (*)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bl12-03"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17938"/>
            <a:ext cx="7620000" cy="22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(continued)</a:t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Bubble Sort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bubble sort algorithm uses a nested loop.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The outer loop controls the number of successively smaller passes through the array.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The inner loop controls the pairs of adjacent items being compared.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If a pass is made through the inner loop without a swap, the array is sorted.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For a loop that is nearly ordered, use a bubble sort for efficiency.</a:t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(continued)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Insertion Sort: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insertion sort takes advantage of an array’s partial ordering.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goal is that on the </a:t>
            </a:r>
            <a:r>
              <a:rPr i="1" lang="en-US"/>
              <a:t>k</a:t>
            </a:r>
            <a:r>
              <a:rPr lang="en-US"/>
              <a:t>th pass, the </a:t>
            </a:r>
            <a:r>
              <a:rPr i="1" lang="en-US"/>
              <a:t>k</a:t>
            </a:r>
            <a:r>
              <a:rPr lang="en-US"/>
              <a:t>th item among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a[0],a[1],…a[k] </a:t>
            </a:r>
            <a:r>
              <a:rPr lang="en-US"/>
              <a:t>is inserted into its rightful place among the first </a:t>
            </a:r>
            <a:r>
              <a:rPr i="1" lang="en-US"/>
              <a:t>k</a:t>
            </a:r>
            <a:r>
              <a:rPr lang="en-US"/>
              <a:t> items in the array.</a:t>
            </a:r>
            <a:endParaRPr/>
          </a:p>
        </p:txBody>
      </p:sp>
      <p:sp>
        <p:nvSpPr>
          <p:cNvPr id="264" name="Google Shape;264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(continued)</a:t>
            </a:r>
            <a:endParaRPr/>
          </a:p>
        </p:txBody>
      </p:sp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Insertion Sort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 trace of the data during an insertion sort.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Data items are sorted relative to each other above the asterisked (*) item.</a:t>
            </a:r>
            <a:endParaRPr/>
          </a:p>
        </p:txBody>
      </p:sp>
      <p:sp>
        <p:nvSpPr>
          <p:cNvPr id="273" name="Google Shape;273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bl12-04" id="274" name="Google Shape;2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4191000"/>
            <a:ext cx="67818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38200" y="23622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a method for searching an array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a method for sorting an array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methods to perform insertions and removals at given positions in an array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Create and manipulate two-dimensional arrays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(continued)</a:t>
            </a:r>
            <a:endParaRPr/>
          </a:p>
        </p:txBody>
      </p:sp>
      <p:sp>
        <p:nvSpPr>
          <p:cNvPr id="282" name="Google Shape;282;p33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Sorting Arrays of Objects: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Any sort method can sort arrays of objects.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Assume that the objects implement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-US"/>
              <a:t> interface and support the method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Then, replace the element type of all array parameters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/>
              <a:t> and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/>
              <a:t>.</a:t>
            </a:r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(continued)</a:t>
            </a:r>
            <a:endParaRPr/>
          </a:p>
        </p:txBody>
      </p:sp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838200" y="2362200"/>
            <a:ext cx="7239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Testing Sort Algorithms: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Each sort method and its helper methods should be defined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private static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You should test methods with an array that has already been sorted as well.</a:t>
            </a:r>
            <a:endParaRPr/>
          </a:p>
        </p:txBody>
      </p:sp>
      <p:sp>
        <p:nvSpPr>
          <p:cNvPr id="292" name="Google Shape;292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Insertions and Removals</a:t>
            </a:r>
            <a:endParaRPr/>
          </a:p>
        </p:txBody>
      </p:sp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838200" y="2362200"/>
            <a:ext cx="7620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Four assumptions when adding or removing elements to arbitrary positions in an array: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Arrays are fixed size; a full array cannot be added to.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We are working with an array of objects, although any element type could be used.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For insertions: 0 &lt;= target index &lt;= logical size.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The new element is inserted at the target index, or after the last elements if the target index equals the logical size.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For removals: 0 &lt;= target index &lt; logical size.</a:t>
            </a:r>
            <a:endParaRPr/>
          </a:p>
        </p:txBody>
      </p:sp>
      <p:sp>
        <p:nvSpPr>
          <p:cNvPr id="301" name="Google Shape;301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Insertions and Removals (continued)</a:t>
            </a:r>
            <a:endParaRPr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Inserting an Item into an Array at an Arbitrary Position: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Check for available space and validity of target index, or return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600"/>
              <a:t>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Shift items from logical end of array to target index down by one position.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Assign a new item to the cell at the target index.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Increment the logical size by one.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Return true.</a:t>
            </a:r>
            <a:endParaRPr/>
          </a:p>
        </p:txBody>
      </p:sp>
      <p:sp>
        <p:nvSpPr>
          <p:cNvPr id="310" name="Google Shape;310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Insertions and Removals (continued)</a:t>
            </a:r>
            <a:endParaRPr/>
          </a:p>
        </p:txBody>
      </p:sp>
      <p:sp>
        <p:nvSpPr>
          <p:cNvPr id="318" name="Google Shape;318;p37"/>
          <p:cNvSpPr txBox="1"/>
          <p:nvPr>
            <p:ph idx="1" type="body"/>
          </p:nvPr>
        </p:nvSpPr>
        <p:spPr>
          <a:xfrm>
            <a:off x="838200" y="2362200"/>
            <a:ext cx="7543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Inserting an Item into an Array at an Arbitrary Position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Inserting an item into an array</a:t>
            </a:r>
            <a:endParaRPr/>
          </a:p>
        </p:txBody>
      </p:sp>
      <p:sp>
        <p:nvSpPr>
          <p:cNvPr id="319" name="Google Shape;319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2-03" id="320" name="Google Shape;3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810000"/>
            <a:ext cx="6096000" cy="2516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Insertions and Removals (continued)</a:t>
            </a:r>
            <a:endParaRPr/>
          </a:p>
        </p:txBody>
      </p:sp>
      <p:sp>
        <p:nvSpPr>
          <p:cNvPr id="328" name="Google Shape;328;p38"/>
          <p:cNvSpPr txBox="1"/>
          <p:nvPr>
            <p:ph idx="1" type="body"/>
          </p:nvPr>
        </p:nvSpPr>
        <p:spPr>
          <a:xfrm>
            <a:off x="838200" y="2362200"/>
            <a:ext cx="7543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Removing an Item from an Array: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Check validity of target index, or return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Shift items from target index to logical end of array up by one position.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Decrement the logical size by one.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Return true.</a:t>
            </a:r>
            <a:endParaRPr/>
          </a:p>
        </p:txBody>
      </p:sp>
      <p:sp>
        <p:nvSpPr>
          <p:cNvPr id="329" name="Google Shape;329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Insertions and Removals (continued)</a:t>
            </a:r>
            <a:endParaRPr/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Removing an Item from an Array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Removing an item from an array</a:t>
            </a:r>
            <a:endParaRPr/>
          </a:p>
        </p:txBody>
      </p:sp>
      <p:sp>
        <p:nvSpPr>
          <p:cNvPr id="338" name="Google Shape;338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2-04"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457575"/>
            <a:ext cx="64008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Insertions and Removals (continued)</a:t>
            </a:r>
            <a:endParaRPr/>
          </a:p>
        </p:txBody>
      </p:sp>
      <p:sp>
        <p:nvSpPr>
          <p:cNvPr id="347" name="Google Shape;347;p40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A Tester Program for Array Methods: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Example: specifying two methods in the context of a tester program.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Method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insertItem</a:t>
            </a:r>
            <a:r>
              <a:rPr lang="en-US"/>
              <a:t> expects the array, its logical size, target index, and new item as parameters.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client must check the Boolean value to take proper action, such as increment the logical size.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Two-Dimensional Arrays</a:t>
            </a:r>
            <a:endParaRPr/>
          </a:p>
        </p:txBody>
      </p:sp>
      <p:sp>
        <p:nvSpPr>
          <p:cNvPr id="356" name="Google Shape;356;p41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One-dimensional array</a:t>
            </a:r>
            <a:r>
              <a:rPr lang="en-US"/>
              <a:t>: a simple list of items.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Multidimensional array</a:t>
            </a:r>
            <a:r>
              <a:rPr lang="en-US"/>
              <a:t>: multiple lists of items.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Two-dimensional array</a:t>
            </a:r>
            <a:r>
              <a:rPr lang="en-US"/>
              <a:t>: i.e. a table of numbers.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To specify that the value in row 2, column 3 is 23:</a:t>
            </a:r>
            <a:endParaRPr/>
          </a:p>
        </p:txBody>
      </p:sp>
      <p:sp>
        <p:nvSpPr>
          <p:cNvPr id="357" name="Google Shape;357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5791200"/>
            <a:ext cx="7696200" cy="3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Two-Dimensional Arrays (continued)</a:t>
            </a:r>
            <a:endParaRPr/>
          </a:p>
        </p:txBody>
      </p:sp>
      <p:sp>
        <p:nvSpPr>
          <p:cNvPr id="366" name="Google Shape;366;p42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two-dimensional array with four rows and five columns</a:t>
            </a:r>
            <a:endParaRPr/>
          </a:p>
        </p:txBody>
      </p:sp>
      <p:sp>
        <p:nvSpPr>
          <p:cNvPr id="367" name="Google Shape;367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2-05" id="368" name="Google Shape;36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429000"/>
            <a:ext cx="6705600" cy="2798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binary search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bubble sort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insertion sort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linear search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multidimensional array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2" type="body"/>
          </p:nvPr>
        </p:nvSpPr>
        <p:spPr>
          <a:xfrm>
            <a:off x="47244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one-dimensional array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ragged array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selection sort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two-dimensional array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Two-Dimensional Arrays (continued)</a:t>
            </a:r>
            <a:endParaRPr/>
          </a:p>
        </p:txBody>
      </p:sp>
      <p:sp>
        <p:nvSpPr>
          <p:cNvPr id="376" name="Google Shape;376;p43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Two-dimensional arrays can be used to sum rows or columns.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Declare and Instantiate: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77" name="Google Shape;377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114800"/>
            <a:ext cx="8077200" cy="12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Two-Dimensional Arrays (continued)</a:t>
            </a:r>
            <a:endParaRPr/>
          </a:p>
        </p:txBody>
      </p:sp>
      <p:sp>
        <p:nvSpPr>
          <p:cNvPr id="386" name="Google Shape;386;p44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Declare and Instantiate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Another way of visualizing a two-dimensional array</a:t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2-06" id="388" name="Google Shape;38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3352800"/>
            <a:ext cx="5486400" cy="296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Two-Dimensional Arrays (continued)</a:t>
            </a:r>
            <a:endParaRPr/>
          </a:p>
        </p:txBody>
      </p:sp>
      <p:sp>
        <p:nvSpPr>
          <p:cNvPr id="396" name="Google Shape;396;p45"/>
          <p:cNvSpPr txBox="1"/>
          <p:nvPr>
            <p:ph idx="1" type="body"/>
          </p:nvPr>
        </p:nvSpPr>
        <p:spPr>
          <a:xfrm>
            <a:off x="838200" y="2362200"/>
            <a:ext cx="7543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Declare and Instantiate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Initializer lists can be used with two-dimensional arrays.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Use a list of lists.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Variable Length Rows: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Ragged array: when the rows of a two-dimensional array are not the same length.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All the elements of a two-dimensional array must be of the same type.</a:t>
            </a:r>
            <a:endParaRPr/>
          </a:p>
        </p:txBody>
      </p:sp>
      <p:sp>
        <p:nvSpPr>
          <p:cNvPr id="397" name="Google Shape;397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Two-Dimensional Arrays </a:t>
            </a:r>
            <a:endParaRPr/>
          </a:p>
        </p:txBody>
      </p:sp>
      <p:sp>
        <p:nvSpPr>
          <p:cNvPr id="405" name="Google Shape;405;p46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Two-dimensional arrays are most useful for representing data in a two-dimensional grid.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The Game of Tic-Tac-Toe: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Game board is an object that allows the user to: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View the state of the game in two-dimensions.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Place X or O.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Determine if game has been won/board is full.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Reset board.</a:t>
            </a:r>
            <a:endParaRPr/>
          </a:p>
        </p:txBody>
      </p:sp>
      <p:sp>
        <p:nvSpPr>
          <p:cNvPr id="406" name="Google Shape;406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4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Two-Dimensional Arrays (continued)</a:t>
            </a:r>
            <a:endParaRPr/>
          </a:p>
        </p:txBody>
      </p:sp>
      <p:sp>
        <p:nvSpPr>
          <p:cNvPr id="414" name="Google Shape;414;p47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Tracking Golf Scores: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Sample session of golf program</a:t>
            </a:r>
            <a:endParaRPr/>
          </a:p>
        </p:txBody>
      </p:sp>
      <p:sp>
        <p:nvSpPr>
          <p:cNvPr id="415" name="Google Shape;415;p4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2-08" id="416" name="Google Shape;41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429000"/>
            <a:ext cx="52578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4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Two-Dimensional Arrays (continued)</a:t>
            </a:r>
            <a:endParaRPr/>
          </a:p>
        </p:txBody>
      </p:sp>
      <p:sp>
        <p:nvSpPr>
          <p:cNvPr id="424" name="Google Shape;424;p48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Tracking Golf Scores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GolfScoreCard</a:t>
            </a:r>
            <a:r>
              <a:rPr lang="en-US" sz="2600"/>
              <a:t> class represents a card as two arrays.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First contains the dates from the input file.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Second is a two-dimensional array (rounds, scores).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25" name="Google Shape;425;p4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8"/>
          <p:cNvSpPr txBox="1"/>
          <p:nvPr/>
        </p:nvSpPr>
        <p:spPr>
          <a:xfrm>
            <a:off x="2971800" y="6096000"/>
            <a:ext cx="441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arrays for the golf scores tracking program</a:t>
            </a:r>
            <a:endParaRPr/>
          </a:p>
        </p:txBody>
      </p:sp>
      <p:pic>
        <p:nvPicPr>
          <p:cNvPr descr="Fig12-09" id="427" name="Google Shape;42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4648200"/>
            <a:ext cx="4267200" cy="149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" name="Google Shape;433;p4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Menus</a:t>
            </a:r>
            <a:endParaRPr/>
          </a:p>
        </p:txBody>
      </p:sp>
      <p:sp>
        <p:nvSpPr>
          <p:cNvPr id="435" name="Google Shape;435;p49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Example: adding drop-down menus to a GUI.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Menu bar, menus, and menu selections.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Create a menu item object for each menu item, a menu object for each menu, and a menu bar object in which all menu objects will appear.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Menu items emit action events when selected.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Attach action listeners for tasks to the menu items.</a:t>
            </a:r>
            <a:endParaRPr/>
          </a:p>
        </p:txBody>
      </p:sp>
      <p:sp>
        <p:nvSpPr>
          <p:cNvPr id="436" name="Google Shape;436;p4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2" name="Google Shape;442;p5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Menus (continued)</a:t>
            </a:r>
            <a:endParaRPr/>
          </a:p>
        </p:txBody>
      </p:sp>
      <p:sp>
        <p:nvSpPr>
          <p:cNvPr id="444" name="Google Shape;444;p50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new user interface for the student test scores program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45" name="Google Shape;445;p5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2-13" id="446" name="Google Shape;44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581400"/>
            <a:ext cx="7543800" cy="21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2" name="Google Shape;452;p5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54" name="Google Shape;454;p51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In this chapter, you learned: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linear search is a simple search method that works well for small- and medium-sized arrays.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binary search is a clever search method that works well for large arrays but assumes that the elements are sorted.</a:t>
            </a:r>
            <a:endParaRPr/>
          </a:p>
        </p:txBody>
      </p:sp>
      <p:sp>
        <p:nvSpPr>
          <p:cNvPr id="455" name="Google Shape;455;p5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p5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463" name="Google Shape;463;p5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2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Comparisons of objects are accomplished by implementing the Comparable interface, which requires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/>
              <a:t> method.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Selection sort, bubble sort, and insertion sort are simple sort methods that work well for small- and medium-sized arrays.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Searching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Searching collections of elements for a target element is a common software operation.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Linear Search: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linear search examines each element in a sequence.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Starts with the first.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Loop breaks if the target is found.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0" name="Google Shape;470;p5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472" name="Google Shape;472;p5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3"/>
          <p:cNvSpPr txBox="1"/>
          <p:nvPr>
            <p:ph idx="1" type="body"/>
          </p:nvPr>
        </p:nvSpPr>
        <p:spPr>
          <a:xfrm>
            <a:off x="838200" y="2362200"/>
            <a:ext cx="7543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Insertions and removals of elements at arbitrary positions are complex operations that require careful design and implementation.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Two-dimensional arrays store values in a row-and-column arrangement similar to a table.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Searching (continued)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38200" y="2362200"/>
            <a:ext cx="7620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Searching an Array of Objects: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200400"/>
            <a:ext cx="70961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Searching (continued)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838200" y="2362200"/>
            <a:ext cx="7391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Binary Search: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 binary search examines the element at an array’s midpoint on each pass through the search loop.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If  the current element matches the target, we return its position.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If the current element is less than the target, we search to the right; otherwise, to the left.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Searching (continued)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Binary Search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trace of a binary search of an array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2-01" id="158" name="Google Shape;1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460750"/>
            <a:ext cx="5791200" cy="2570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Searching (continued)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Comparing Objects and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b="1" lang="en-US"/>
              <a:t> Interface: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When using binary search with an array of objects, we must compare two objects.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/>
              <a:t>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/>
              <a:t> are not good choices.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-US"/>
              <a:t> interface includes the method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/>
              <a:t>.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Searching (continued)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Comparing Objects and the </a:t>
            </a: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b="1" lang="en-US" sz="2600"/>
              <a:t> Interface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Before sending the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 sz="2600"/>
              <a:t> message, the object must be cast to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-US" sz="2600"/>
              <a:t>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/>
              <a:t> does not implement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-US"/>
              <a:t> interface or include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/>
              <a:t> method.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bl12-01"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953000"/>
            <a:ext cx="8077200" cy="134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