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9" name="Google Shape;2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1" name="Google Shape;2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1" name="Google Shape;2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1" name="Google Shape;31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1" name="Google Shape;33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1" name="Google Shape;3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0" name="Google Shape;35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9" name="Google Shape;3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8" name="Google Shape;3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9" name="Google Shape;3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9" name="Google Shape;39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1" name="Google Shape;42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7" name="Google Shape;47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7" name="Google Shape;48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7" name="Google Shape;49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6" name="Google Shape;50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5" name="Google Shape;51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4" name="Google Shape;52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5" name="Google Shape;53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6" name="Google Shape;54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5" name="Google Shape;555;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5" name="Google Shape;56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4" name="Google Shape;57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3" name="Google Shape;583;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2" name="Google Shape;59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
          <p:cNvGrpSpPr/>
          <p:nvPr/>
        </p:nvGrpSpPr>
        <p:grpSpPr>
          <a:xfrm>
            <a:off x="0" y="0"/>
            <a:ext cx="5867400" cy="6858000"/>
            <a:chOff x="0" y="0"/>
            <a:chExt cx="3696" cy="4320"/>
          </a:xfrm>
        </p:grpSpPr>
        <p:sp>
          <p:nvSpPr>
            <p:cNvPr id="26" name="Google Shape;26;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 name="Google Shape;27;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8" name="Google Shape;28;p2"/>
          <p:cNvGrpSpPr/>
          <p:nvPr/>
        </p:nvGrpSpPr>
        <p:grpSpPr>
          <a:xfrm>
            <a:off x="3632200" y="4889500"/>
            <a:ext cx="4876800" cy="319088"/>
            <a:chOff x="2288" y="3080"/>
            <a:chExt cx="3072" cy="201"/>
          </a:xfrm>
        </p:grpSpPr>
        <p:sp>
          <p:nvSpPr>
            <p:cNvPr id="29" name="Google Shape;29;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 name="Google Shape;31;p2"/>
          <p:cNvPicPr preferRelativeResize="0"/>
          <p:nvPr/>
        </p:nvPicPr>
        <p:blipFill rotWithShape="1">
          <a:blip r:embed="rId2">
            <a:alphaModFix/>
          </a:blip>
          <a:srcRect b="0" l="0" r="0" t="0"/>
          <a:stretch/>
        </p:blipFill>
        <p:spPr>
          <a:xfrm>
            <a:off x="0" y="0"/>
            <a:ext cx="520700" cy="6858000"/>
          </a:xfrm>
          <a:prstGeom prst="rect">
            <a:avLst/>
          </a:prstGeom>
          <a:noFill/>
          <a:ln>
            <a:noFill/>
          </a:ln>
        </p:spPr>
      </p:pic>
      <p:sp>
        <p:nvSpPr>
          <p:cNvPr id="32" name="Google Shape;32;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3" name="Google Shape;33;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1"/>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3" name="Google Shape;83;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6" name="Google Shape;86;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87" name="Google Shape;87;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4"/>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4"/>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1" name="Google Shape;5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2" name="Google Shape;5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3" name="Google Shape;5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4" name="Google Shape;54;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grpSp>
        <p:nvGrpSpPr>
          <p:cNvPr id="59" name="Google Shape;59;p8"/>
          <p:cNvGrpSpPr/>
          <p:nvPr/>
        </p:nvGrpSpPr>
        <p:grpSpPr>
          <a:xfrm>
            <a:off x="0" y="0"/>
            <a:ext cx="7620000" cy="6858000"/>
            <a:chOff x="0" y="0"/>
            <a:chExt cx="4800" cy="4320"/>
          </a:xfrm>
        </p:grpSpPr>
        <p:grpSp>
          <p:nvGrpSpPr>
            <p:cNvPr id="60" name="Google Shape;60;p8"/>
            <p:cNvGrpSpPr/>
            <p:nvPr/>
          </p:nvGrpSpPr>
          <p:grpSpPr>
            <a:xfrm>
              <a:off x="0" y="0"/>
              <a:ext cx="2016" cy="4320"/>
              <a:chOff x="0" y="0"/>
              <a:chExt cx="2016" cy="4320"/>
            </a:xfrm>
          </p:grpSpPr>
          <p:sp>
            <p:nvSpPr>
              <p:cNvPr id="61" name="Google Shape;61;p8"/>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8"/>
            <p:cNvGrpSpPr/>
            <p:nvPr/>
          </p:nvGrpSpPr>
          <p:grpSpPr>
            <a:xfrm>
              <a:off x="144" y="1248"/>
              <a:ext cx="4656" cy="201"/>
              <a:chOff x="144" y="1248"/>
              <a:chExt cx="4656" cy="201"/>
            </a:xfrm>
          </p:grpSpPr>
          <p:sp>
            <p:nvSpPr>
              <p:cNvPr id="64" name="Google Shape;64;p8"/>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8"/>
          <p:cNvSpPr txBox="1"/>
          <p:nvPr/>
        </p:nvSpPr>
        <p:spPr>
          <a:xfrm rot="-5400000">
            <a:off x="-1090612" y="4364037"/>
            <a:ext cx="2667000" cy="4921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Chapter 13</a:t>
            </a:r>
            <a:endParaRPr/>
          </a:p>
        </p:txBody>
      </p:sp>
      <p:sp>
        <p:nvSpPr>
          <p:cNvPr id="67" name="Google Shape;67;p8"/>
          <p:cNvSpPr txBox="1"/>
          <p:nvPr/>
        </p:nvSpPr>
        <p:spPr>
          <a:xfrm>
            <a:off x="1676400" y="6230938"/>
            <a:ext cx="7164388" cy="4746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CLB: MS Office 2007 Companion</a:t>
            </a:r>
            <a:endParaRPr/>
          </a:p>
        </p:txBody>
      </p:sp>
      <p:sp>
        <p:nvSpPr>
          <p:cNvPr id="68" name="Google Shape;68;p8"/>
          <p:cNvSpPr txBox="1"/>
          <p:nvPr/>
        </p:nvSpPr>
        <p:spPr>
          <a:xfrm>
            <a:off x="914400" y="6400800"/>
            <a:ext cx="3886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Campbell</a:t>
            </a:r>
            <a:endParaRPr/>
          </a:p>
        </p:txBody>
      </p:sp>
      <p:sp>
        <p:nvSpPr>
          <p:cNvPr id="69" name="Google Shape;69;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7620000" cy="6858000"/>
            <a:chOff x="0" y="0"/>
            <a:chExt cx="4800" cy="4320"/>
          </a:xfrm>
        </p:grpSpPr>
        <p:grpSp>
          <p:nvGrpSpPr>
            <p:cNvPr id="11" name="Google Shape;11;p1"/>
            <p:cNvGrpSpPr/>
            <p:nvPr/>
          </p:nvGrpSpPr>
          <p:grpSpPr>
            <a:xfrm>
              <a:off x="0" y="0"/>
              <a:ext cx="2016" cy="4320"/>
              <a:chOff x="0" y="0"/>
              <a:chExt cx="2016" cy="4320"/>
            </a:xfrm>
          </p:grpSpPr>
          <p:sp>
            <p:nvSpPr>
              <p:cNvPr id="12" name="Google Shape;12;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 name="Google Shape;14;p1"/>
            <p:cNvGrpSpPr/>
            <p:nvPr/>
          </p:nvGrpSpPr>
          <p:grpSpPr>
            <a:xfrm>
              <a:off x="144" y="1248"/>
              <a:ext cx="4656" cy="201"/>
              <a:chOff x="144" y="1248"/>
              <a:chExt cx="4656" cy="201"/>
            </a:xfrm>
          </p:grpSpPr>
          <p:sp>
            <p:nvSpPr>
              <p:cNvPr id="15" name="Google Shape;15;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17" name="Google Shape;17;p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1"/>
          <p:cNvSpPr txBox="1"/>
          <p:nvPr/>
        </p:nvSpPr>
        <p:spPr>
          <a:xfrm rot="-5400000">
            <a:off x="-936625" y="4137025"/>
            <a:ext cx="2667000" cy="793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Chapter 13</a:t>
            </a:r>
            <a:endParaRPr/>
          </a:p>
        </p:txBody>
      </p:sp>
      <p:sp>
        <p:nvSpPr>
          <p:cNvPr id="20" name="Google Shape;20;p1"/>
          <p:cNvSpPr txBox="1"/>
          <p:nvPr/>
        </p:nvSpPr>
        <p:spPr>
          <a:xfrm>
            <a:off x="8382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
        <p:nvSpPr>
          <p:cNvPr id="21" name="Google Shape;21;p1"/>
          <p:cNvSpPr txBox="1"/>
          <p:nvPr/>
        </p:nvSpPr>
        <p:spPr>
          <a:xfrm>
            <a:off x="4724400" y="6324600"/>
            <a:ext cx="4267200"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chemeClr val="dk1"/>
                </a:solidFill>
                <a:latin typeface="Arial"/>
                <a:ea typeface="Arial"/>
                <a:cs typeface="Arial"/>
                <a:sym typeface="Arial"/>
              </a:rPr>
              <a:t>Fundamentals of Java 4E</a:t>
            </a:r>
            <a:endParaRPr/>
          </a:p>
        </p:txBody>
      </p:sp>
      <p:sp>
        <p:nvSpPr>
          <p:cNvPr id="22" name="Google Shape;22;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1"/>
          <p:cNvPicPr preferRelativeResize="0"/>
          <p:nvPr/>
        </p:nvPicPr>
        <p:blipFill rotWithShape="1">
          <a:blip r:embed="rId1">
            <a:alphaModFix/>
          </a:blip>
          <a:srcRect b="0" l="0" r="0" t="0"/>
          <a:stretch/>
        </p:blipFill>
        <p:spPr>
          <a:xfrm>
            <a:off x="0" y="0"/>
            <a:ext cx="130175"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2.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7" name="Google Shape;97;p1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Chapter 13</a:t>
            </a:r>
            <a:br>
              <a:rPr lang="en-US" sz="3200"/>
            </a:br>
            <a:r>
              <a:rPr lang="en-US" sz="3200"/>
              <a:t>Recursion, Complexity, and Searching and Sorting</a:t>
            </a:r>
            <a:endParaRPr/>
          </a:p>
        </p:txBody>
      </p:sp>
      <p:sp>
        <p:nvSpPr>
          <p:cNvPr id="98" name="Google Shape;98;p14"/>
          <p:cNvSpPr txBox="1"/>
          <p:nvPr>
            <p:ph idx="1" type="subTitle"/>
          </p:nvPr>
        </p:nvSpPr>
        <p:spPr>
          <a:xfrm>
            <a:off x="4673600" y="2927350"/>
            <a:ext cx="42418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None/>
            </a:pPr>
            <a:r>
              <a:rPr b="1" lang="en-US"/>
              <a:t>Fundamentals of Java: AP Computer Science Essentials, 4th Edition</a:t>
            </a:r>
            <a:endParaRPr/>
          </a:p>
        </p:txBody>
      </p:sp>
      <p:sp>
        <p:nvSpPr>
          <p:cNvPr id="99" name="Google Shape;99;p14"/>
          <p:cNvSpPr txBox="1"/>
          <p:nvPr/>
        </p:nvSpPr>
        <p:spPr>
          <a:xfrm>
            <a:off x="609600" y="62484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6858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6" name="Google Shape;186;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87" name="Google Shape;187;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188" name="Google Shape;188;p23"/>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Tracing Recursive Calls:</a:t>
            </a:r>
            <a:endParaRPr/>
          </a:p>
          <a:p>
            <a:pPr indent="-342900" lvl="0" marL="342900" rtl="0" algn="l">
              <a:spcBef>
                <a:spcPts val="560"/>
              </a:spcBef>
              <a:spcAft>
                <a:spcPts val="0"/>
              </a:spcAft>
              <a:buSzPts val="2100"/>
              <a:buChar char="●"/>
            </a:pPr>
            <a:r>
              <a:rPr lang="en-US"/>
              <a:t>When the last invocation completes, it returns to its predecessor, etc. until the original invocation reactivates and finishes the job.</a:t>
            </a:r>
            <a:endParaRPr/>
          </a:p>
        </p:txBody>
      </p:sp>
      <p:sp>
        <p:nvSpPr>
          <p:cNvPr id="189" name="Google Shape;189;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190" name="Google Shape;190;p23"/>
          <p:cNvPicPr preferRelativeResize="0"/>
          <p:nvPr/>
        </p:nvPicPr>
        <p:blipFill rotWithShape="1">
          <a:blip r:embed="rId3">
            <a:alphaModFix/>
          </a:blip>
          <a:srcRect b="0" l="0" r="0" t="0"/>
          <a:stretch/>
        </p:blipFill>
        <p:spPr>
          <a:xfrm>
            <a:off x="1143000" y="4343400"/>
            <a:ext cx="7391400" cy="18113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6" name="Google Shape;196;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7" name="Google Shape;197;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198" name="Google Shape;198;p24"/>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Guidelines for Writing Recursive Methods:</a:t>
            </a:r>
            <a:endParaRPr/>
          </a:p>
          <a:p>
            <a:pPr indent="-342900" lvl="0" marL="342900" rtl="0" algn="l">
              <a:spcBef>
                <a:spcPts val="560"/>
              </a:spcBef>
              <a:spcAft>
                <a:spcPts val="0"/>
              </a:spcAft>
              <a:buSzPts val="2100"/>
              <a:buChar char="●"/>
            </a:pPr>
            <a:r>
              <a:rPr lang="en-US"/>
              <a:t>Must have a well-defined stopping state.</a:t>
            </a:r>
            <a:endParaRPr/>
          </a:p>
          <a:p>
            <a:pPr indent="-342900" lvl="0" marL="342900" rtl="0" algn="l">
              <a:spcBef>
                <a:spcPts val="560"/>
              </a:spcBef>
              <a:spcAft>
                <a:spcPts val="0"/>
              </a:spcAft>
              <a:buSzPts val="2100"/>
              <a:buChar char="●"/>
            </a:pPr>
            <a:r>
              <a:rPr lang="en-US"/>
              <a:t>Recursive step must lead to the stopping state.</a:t>
            </a:r>
            <a:endParaRPr/>
          </a:p>
          <a:p>
            <a:pPr indent="-285750" lvl="1" marL="742950" rtl="0" algn="l">
              <a:spcBef>
                <a:spcPts val="480"/>
              </a:spcBef>
              <a:spcAft>
                <a:spcPts val="0"/>
              </a:spcAft>
              <a:buSzPts val="1800"/>
              <a:buFont typeface="Arial"/>
              <a:buChar char="–"/>
            </a:pPr>
            <a:r>
              <a:rPr lang="en-US"/>
              <a:t>If not, infinite recursion occurs.</a:t>
            </a:r>
            <a:endParaRPr/>
          </a:p>
          <a:p>
            <a:pPr indent="-285750" lvl="1" marL="742950" rtl="0" algn="l">
              <a:spcBef>
                <a:spcPts val="480"/>
              </a:spcBef>
              <a:spcAft>
                <a:spcPts val="0"/>
              </a:spcAft>
              <a:buSzPts val="1800"/>
              <a:buFont typeface="Arial"/>
              <a:buChar char="–"/>
            </a:pPr>
            <a:r>
              <a:rPr lang="en-US"/>
              <a:t>Program runs until user terminates, or stack overflow error occurs when Java interpreter runs out of money.</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p:txBody>
      </p:sp>
      <p:sp>
        <p:nvSpPr>
          <p:cNvPr id="199" name="Google Shape;199;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5" name="Google Shape;205;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6" name="Google Shape;206;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207" name="Google Shape;207;p25"/>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Run-Time Support for Recursive Methods:</a:t>
            </a:r>
            <a:endParaRPr sz="2600"/>
          </a:p>
          <a:p>
            <a:pPr indent="-342900" lvl="0" marL="342900" rtl="0" algn="l">
              <a:spcBef>
                <a:spcPts val="520"/>
              </a:spcBef>
              <a:spcAft>
                <a:spcPts val="0"/>
              </a:spcAft>
              <a:buSzPts val="1950"/>
              <a:buChar char="●"/>
            </a:pPr>
            <a:r>
              <a:rPr b="1" lang="en-US" sz="2600"/>
              <a:t>Call stack</a:t>
            </a:r>
            <a:r>
              <a:rPr lang="en-US" sz="2600"/>
              <a:t>: large storage area created at start-up.</a:t>
            </a:r>
            <a:endParaRPr/>
          </a:p>
          <a:p>
            <a:pPr indent="-342900" lvl="0" marL="342900" rtl="0" algn="l">
              <a:spcBef>
                <a:spcPts val="520"/>
              </a:spcBef>
              <a:spcAft>
                <a:spcPts val="0"/>
              </a:spcAft>
              <a:buSzPts val="1950"/>
              <a:buChar char="●"/>
            </a:pPr>
            <a:r>
              <a:rPr b="1" lang="en-US" sz="2600"/>
              <a:t>Activation record</a:t>
            </a:r>
            <a:r>
              <a:rPr lang="en-US" sz="2600"/>
              <a:t>: added to top of call stack when a method is called.</a:t>
            </a:r>
            <a:endParaRPr/>
          </a:p>
          <a:p>
            <a:pPr indent="-285750" lvl="1" marL="742950" rtl="0" algn="l">
              <a:spcBef>
                <a:spcPts val="480"/>
              </a:spcBef>
              <a:spcAft>
                <a:spcPts val="0"/>
              </a:spcAft>
              <a:buSzPts val="1800"/>
              <a:buFont typeface="Arial"/>
              <a:buChar char="–"/>
            </a:pPr>
            <a:r>
              <a:rPr lang="en-US"/>
              <a:t>Space for parameters passed to the method, method’s local variables, and value returned by method.</a:t>
            </a:r>
            <a:endParaRPr/>
          </a:p>
          <a:p>
            <a:pPr indent="-342900" lvl="0" marL="342900" rtl="0" algn="l">
              <a:spcBef>
                <a:spcPts val="520"/>
              </a:spcBef>
              <a:spcAft>
                <a:spcPts val="0"/>
              </a:spcAft>
              <a:buSzPts val="1950"/>
              <a:buChar char="●"/>
            </a:pPr>
            <a:r>
              <a:rPr lang="en-US" sz="2600"/>
              <a:t>When a method returns, its activation record is removed from the top of the stack.</a:t>
            </a:r>
            <a:endParaRPr/>
          </a:p>
        </p:txBody>
      </p:sp>
      <p:sp>
        <p:nvSpPr>
          <p:cNvPr id="208" name="Google Shape;208;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4" name="Google Shape;214;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5" name="Google Shape;215;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216" name="Google Shape;216;p26"/>
          <p:cNvSpPr txBox="1"/>
          <p:nvPr>
            <p:ph idx="1" type="body"/>
          </p:nvPr>
        </p:nvSpPr>
        <p:spPr>
          <a:xfrm>
            <a:off x="838200" y="2362200"/>
            <a:ext cx="7391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Run-Time Support for Recursive Methods (cont):</a:t>
            </a:r>
            <a:endParaRPr sz="2600"/>
          </a:p>
          <a:p>
            <a:pPr indent="-342900" lvl="0" marL="342900" rtl="0" algn="l">
              <a:spcBef>
                <a:spcPts val="520"/>
              </a:spcBef>
              <a:spcAft>
                <a:spcPts val="0"/>
              </a:spcAft>
              <a:buSzPts val="1950"/>
              <a:buChar char="●"/>
            </a:pPr>
            <a:r>
              <a:rPr lang="en-US" sz="2600"/>
              <a:t>Example: an activation record for this method includes:</a:t>
            </a:r>
            <a:endParaRPr/>
          </a:p>
          <a:p>
            <a:pPr indent="-285750" lvl="1" marL="742950" rtl="0" algn="l">
              <a:spcBef>
                <a:spcPts val="480"/>
              </a:spcBef>
              <a:spcAft>
                <a:spcPts val="0"/>
              </a:spcAft>
              <a:buSzPts val="1800"/>
              <a:buFont typeface="Arial"/>
              <a:buChar char="–"/>
            </a:pPr>
            <a:r>
              <a:rPr lang="en-US"/>
              <a:t>Value of parameter </a:t>
            </a:r>
            <a:r>
              <a:rPr lang="en-US">
                <a:latin typeface="Courier New"/>
                <a:ea typeface="Courier New"/>
                <a:cs typeface="Courier New"/>
                <a:sym typeface="Courier New"/>
              </a:rPr>
              <a:t>n</a:t>
            </a:r>
            <a:r>
              <a:rPr lang="en-US"/>
              <a:t>.</a:t>
            </a:r>
            <a:endParaRPr/>
          </a:p>
          <a:p>
            <a:pPr indent="-285750" lvl="1" marL="742950" rtl="0" algn="l">
              <a:spcBef>
                <a:spcPts val="480"/>
              </a:spcBef>
              <a:spcAft>
                <a:spcPts val="0"/>
              </a:spcAft>
              <a:buSzPts val="1800"/>
              <a:buFont typeface="Arial"/>
              <a:buChar char="–"/>
            </a:pPr>
            <a:r>
              <a:rPr lang="en-US"/>
              <a:t>The return value of </a:t>
            </a:r>
            <a:r>
              <a:rPr lang="en-US">
                <a:latin typeface="Courier New"/>
                <a:ea typeface="Courier New"/>
                <a:cs typeface="Courier New"/>
                <a:sym typeface="Courier New"/>
              </a:rPr>
              <a:t>factorial</a:t>
            </a:r>
            <a:r>
              <a:rPr lang="en-US"/>
              <a:t>.</a:t>
            </a:r>
            <a:endParaRPr/>
          </a:p>
        </p:txBody>
      </p:sp>
      <p:sp>
        <p:nvSpPr>
          <p:cNvPr id="217" name="Google Shape;217;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18" name="Google Shape;218;p26"/>
          <p:cNvPicPr preferRelativeResize="0"/>
          <p:nvPr/>
        </p:nvPicPr>
        <p:blipFill rotWithShape="1">
          <a:blip r:embed="rId3">
            <a:alphaModFix/>
          </a:blip>
          <a:srcRect b="0" l="0" r="0" t="0"/>
          <a:stretch/>
        </p:blipFill>
        <p:spPr>
          <a:xfrm>
            <a:off x="1752600" y="4953000"/>
            <a:ext cx="4038600" cy="13890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4" name="Google Shape;224;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5" name="Google Shape;225;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226" name="Google Shape;226;p27"/>
          <p:cNvSpPr txBox="1"/>
          <p:nvPr>
            <p:ph idx="1" type="body"/>
          </p:nvPr>
        </p:nvSpPr>
        <p:spPr>
          <a:xfrm>
            <a:off x="838200" y="2362200"/>
            <a:ext cx="3276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Run-Time Support for Recursive Methods (cont):</a:t>
            </a:r>
            <a:endParaRPr/>
          </a:p>
          <a:p>
            <a:pPr indent="-342900" lvl="0" marL="342900" rtl="0" algn="l">
              <a:spcBef>
                <a:spcPts val="560"/>
              </a:spcBef>
              <a:spcAft>
                <a:spcPts val="0"/>
              </a:spcAft>
              <a:buSzPts val="2100"/>
              <a:buChar char="●"/>
            </a:pPr>
            <a:r>
              <a:rPr lang="en-US"/>
              <a:t>Activation records on the call stack during recursive calls to factorial</a:t>
            </a:r>
            <a:endParaRPr/>
          </a:p>
        </p:txBody>
      </p:sp>
      <p:sp>
        <p:nvSpPr>
          <p:cNvPr id="227" name="Google Shape;227;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28" name="Google Shape;228;p27"/>
          <p:cNvPicPr preferRelativeResize="0"/>
          <p:nvPr/>
        </p:nvPicPr>
        <p:blipFill rotWithShape="1">
          <a:blip r:embed="rId3">
            <a:alphaModFix/>
          </a:blip>
          <a:srcRect b="0" l="0" r="0" t="0"/>
          <a:stretch/>
        </p:blipFill>
        <p:spPr>
          <a:xfrm>
            <a:off x="4038600" y="2362200"/>
            <a:ext cx="4648200" cy="399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4" name="Google Shape;234;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5" name="Google Shape;235;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236" name="Google Shape;236;p28"/>
          <p:cNvSpPr txBox="1"/>
          <p:nvPr>
            <p:ph idx="1" type="body"/>
          </p:nvPr>
        </p:nvSpPr>
        <p:spPr>
          <a:xfrm>
            <a:off x="838200" y="2362200"/>
            <a:ext cx="3276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Run-Time Support for Recursive Methods (cont):</a:t>
            </a:r>
            <a:endParaRPr sz="2600"/>
          </a:p>
          <a:p>
            <a:pPr indent="-342900" lvl="0" marL="342900" rtl="0" algn="l">
              <a:spcBef>
                <a:spcPts val="520"/>
              </a:spcBef>
              <a:spcAft>
                <a:spcPts val="0"/>
              </a:spcAft>
              <a:buSzPts val="1950"/>
              <a:buChar char="●"/>
            </a:pPr>
            <a:r>
              <a:rPr lang="en-US" sz="2600"/>
              <a:t>Activation records on the call stack during returns from recursive calls to factorial</a:t>
            </a:r>
            <a:endParaRPr/>
          </a:p>
        </p:txBody>
      </p:sp>
      <p:sp>
        <p:nvSpPr>
          <p:cNvPr id="237" name="Google Shape;237;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38" name="Google Shape;238;p28"/>
          <p:cNvPicPr preferRelativeResize="0"/>
          <p:nvPr/>
        </p:nvPicPr>
        <p:blipFill rotWithShape="1">
          <a:blip r:embed="rId3">
            <a:alphaModFix/>
          </a:blip>
          <a:srcRect b="0" l="0" r="0" t="0"/>
          <a:stretch/>
        </p:blipFill>
        <p:spPr>
          <a:xfrm>
            <a:off x="4114800" y="2362200"/>
            <a:ext cx="4648200" cy="4000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4" name="Google Shape;244;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5" name="Google Shape;245;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246" name="Google Shape;246;p29"/>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When to Use Recursion:</a:t>
            </a:r>
            <a:endParaRPr/>
          </a:p>
          <a:p>
            <a:pPr indent="-342900" lvl="0" marL="342900" rtl="0" algn="l">
              <a:spcBef>
                <a:spcPts val="560"/>
              </a:spcBef>
              <a:spcAft>
                <a:spcPts val="0"/>
              </a:spcAft>
              <a:buSzPts val="2100"/>
              <a:buChar char="●"/>
            </a:pPr>
            <a:r>
              <a:rPr lang="en-US"/>
              <a:t>Can be used in place of iteration and vice versa.</a:t>
            </a:r>
            <a:endParaRPr/>
          </a:p>
          <a:p>
            <a:pPr indent="-342900" lvl="0" marL="342900" rtl="0" algn="l">
              <a:spcBef>
                <a:spcPts val="560"/>
              </a:spcBef>
              <a:spcAft>
                <a:spcPts val="0"/>
              </a:spcAft>
              <a:buSzPts val="2100"/>
              <a:buChar char="●"/>
            </a:pPr>
            <a:r>
              <a:rPr lang="en-US"/>
              <a:t>There are many situations in which recursion is the clearest, shortest solution.</a:t>
            </a:r>
            <a:endParaRPr/>
          </a:p>
          <a:p>
            <a:pPr indent="-285750" lvl="1" marL="742950" rtl="0" algn="l">
              <a:spcBef>
                <a:spcPts val="480"/>
              </a:spcBef>
              <a:spcAft>
                <a:spcPts val="0"/>
              </a:spcAft>
              <a:buSzPts val="1800"/>
              <a:buFont typeface="Arial"/>
              <a:buChar char="–"/>
            </a:pPr>
            <a:r>
              <a:rPr lang="en-US"/>
              <a:t>Examples: Tower of Hanoi, Eight Queens problem.</a:t>
            </a:r>
            <a:endParaRPr/>
          </a:p>
          <a:p>
            <a:pPr indent="-342900" lvl="0" marL="342900" rtl="0" algn="l">
              <a:spcBef>
                <a:spcPts val="560"/>
              </a:spcBef>
              <a:spcAft>
                <a:spcPts val="0"/>
              </a:spcAft>
              <a:buSzPts val="2100"/>
              <a:buChar char="●"/>
            </a:pPr>
            <a:r>
              <a:rPr b="1" lang="en-US"/>
              <a:t>Tail recursive</a:t>
            </a:r>
            <a:r>
              <a:rPr lang="en-US"/>
              <a:t>: no work done until after a recursive call.</a:t>
            </a:r>
            <a:endParaRPr/>
          </a:p>
        </p:txBody>
      </p:sp>
      <p:sp>
        <p:nvSpPr>
          <p:cNvPr id="247" name="Google Shape;247;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3" name="Google Shape;253;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4" name="Google Shape;254;p3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a:t>
            </a:r>
            <a:endParaRPr/>
          </a:p>
        </p:txBody>
      </p:sp>
      <p:sp>
        <p:nvSpPr>
          <p:cNvPr id="255" name="Google Shape;255;p30"/>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Complexity analysis asks questions about the methods we write, such as:</a:t>
            </a:r>
            <a:endParaRPr/>
          </a:p>
          <a:p>
            <a:pPr indent="-285750" lvl="1" marL="742950" rtl="0" algn="l">
              <a:spcBef>
                <a:spcPts val="480"/>
              </a:spcBef>
              <a:spcAft>
                <a:spcPts val="0"/>
              </a:spcAft>
              <a:buSzPts val="1800"/>
              <a:buFont typeface="Arial"/>
              <a:buChar char="–"/>
            </a:pPr>
            <a:r>
              <a:rPr lang="en-US"/>
              <a:t>What is the effect on the method of increasing the quantity of data processed?</a:t>
            </a:r>
            <a:endParaRPr/>
          </a:p>
          <a:p>
            <a:pPr indent="-285750" lvl="1" marL="742950" rtl="0" algn="l">
              <a:spcBef>
                <a:spcPts val="480"/>
              </a:spcBef>
              <a:spcAft>
                <a:spcPts val="0"/>
              </a:spcAft>
              <a:buSzPts val="1800"/>
              <a:buFont typeface="Arial"/>
              <a:buChar char="–"/>
            </a:pPr>
            <a:r>
              <a:rPr lang="en-US"/>
              <a:t>How does doubling the amount of data affect the method’s execution time (double, triple, no effect?).</a:t>
            </a:r>
            <a:endParaRPr/>
          </a:p>
        </p:txBody>
      </p:sp>
      <p:sp>
        <p:nvSpPr>
          <p:cNvPr id="256" name="Google Shape;256;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2" name="Google Shape;262;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3" name="Google Shape;263;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264" name="Google Shape;264;p3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Sum Methods:</a:t>
            </a:r>
            <a:endParaRPr/>
          </a:p>
          <a:p>
            <a:pPr indent="-342900" lvl="0" marL="342900" rtl="0" algn="l">
              <a:spcBef>
                <a:spcPts val="480"/>
              </a:spcBef>
              <a:spcAft>
                <a:spcPts val="0"/>
              </a:spcAft>
              <a:buSzPts val="1800"/>
              <a:buChar char="●"/>
            </a:pPr>
            <a:r>
              <a:rPr lang="en-US" sz="2400"/>
              <a:t>Big-O notation: the linear relationship between an array’s length and execution time (order </a:t>
            </a:r>
            <a:r>
              <a:rPr lang="en-US" sz="2400">
                <a:latin typeface="Courier New"/>
                <a:ea typeface="Courier New"/>
                <a:cs typeface="Courier New"/>
                <a:sym typeface="Courier New"/>
              </a:rPr>
              <a:t>n</a:t>
            </a:r>
            <a:r>
              <a:rPr lang="en-US" sz="2400"/>
              <a:t>).</a:t>
            </a:r>
            <a:endParaRPr/>
          </a:p>
          <a:p>
            <a:pPr indent="-209550" lvl="0" marL="342900" rtl="0" algn="l">
              <a:spcBef>
                <a:spcPts val="560"/>
              </a:spcBef>
              <a:spcAft>
                <a:spcPts val="0"/>
              </a:spcAft>
              <a:buSzPts val="2100"/>
              <a:buNone/>
            </a:pPr>
            <a:r>
              <a:t/>
            </a:r>
            <a:endParaRPr/>
          </a:p>
          <a:p>
            <a:pPr indent="-285750" lvl="1" marL="742950" rtl="0" algn="l">
              <a:spcBef>
                <a:spcPts val="440"/>
              </a:spcBef>
              <a:spcAft>
                <a:spcPts val="0"/>
              </a:spcAft>
              <a:buSzPts val="1650"/>
              <a:buFont typeface="Arial"/>
              <a:buChar char="–"/>
            </a:pPr>
            <a:r>
              <a:rPr lang="en-US" sz="2200"/>
              <a:t>The method goes around the loop </a:t>
            </a:r>
            <a:r>
              <a:rPr lang="en-US" sz="2200">
                <a:latin typeface="Courier New"/>
                <a:ea typeface="Courier New"/>
                <a:cs typeface="Courier New"/>
                <a:sym typeface="Courier New"/>
              </a:rPr>
              <a:t>n</a:t>
            </a:r>
            <a:r>
              <a:rPr lang="en-US" sz="2200"/>
              <a:t> times, where n represents the array’s size.</a:t>
            </a:r>
            <a:endParaRPr/>
          </a:p>
          <a:p>
            <a:pPr indent="-285750" lvl="1" marL="742950" rtl="0" algn="l">
              <a:spcBef>
                <a:spcPts val="440"/>
              </a:spcBef>
              <a:spcAft>
                <a:spcPts val="0"/>
              </a:spcAft>
              <a:buSzPts val="1650"/>
              <a:buFont typeface="Arial"/>
              <a:buChar char="–"/>
            </a:pPr>
            <a:r>
              <a:rPr lang="en-US" sz="2200"/>
              <a:t>From big-O perspective, no distinction is made between one whose execution time is </a:t>
            </a:r>
            <a:r>
              <a:rPr lang="en-US" sz="2200">
                <a:latin typeface="Courier New"/>
                <a:ea typeface="Courier New"/>
                <a:cs typeface="Courier New"/>
                <a:sym typeface="Courier New"/>
              </a:rPr>
              <a:t>1000000 + 1000000 *n</a:t>
            </a:r>
            <a:r>
              <a:rPr lang="en-US" sz="2200"/>
              <a:t> and </a:t>
            </a:r>
            <a:r>
              <a:rPr lang="en-US" sz="2200">
                <a:latin typeface="Courier New"/>
                <a:ea typeface="Courier New"/>
                <a:cs typeface="Courier New"/>
                <a:sym typeface="Courier New"/>
              </a:rPr>
              <a:t>n/ 1000000</a:t>
            </a:r>
            <a:r>
              <a:rPr lang="en-US" sz="2200"/>
              <a:t>, although the practical difference is enormous.</a:t>
            </a:r>
            <a:endParaRPr/>
          </a:p>
        </p:txBody>
      </p:sp>
      <p:sp>
        <p:nvSpPr>
          <p:cNvPr id="265" name="Google Shape;265;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66" name="Google Shape;266;p31"/>
          <p:cNvPicPr preferRelativeResize="0"/>
          <p:nvPr/>
        </p:nvPicPr>
        <p:blipFill rotWithShape="1">
          <a:blip r:embed="rId3">
            <a:alphaModFix/>
          </a:blip>
          <a:srcRect b="0" l="0" r="0" t="0"/>
          <a:stretch/>
        </p:blipFill>
        <p:spPr>
          <a:xfrm>
            <a:off x="1371600" y="3657600"/>
            <a:ext cx="3152775" cy="314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2" name="Google Shape;272;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3" name="Google Shape;273;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274" name="Google Shape;274;p32"/>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Sum Methods (continued):</a:t>
            </a:r>
            <a:endParaRPr sz="2600"/>
          </a:p>
          <a:p>
            <a:pPr indent="-342900" lvl="0" marL="342900" rtl="0" algn="l">
              <a:spcBef>
                <a:spcPts val="520"/>
              </a:spcBef>
              <a:spcAft>
                <a:spcPts val="0"/>
              </a:spcAft>
              <a:buSzPts val="1950"/>
              <a:buChar char="●"/>
            </a:pPr>
            <a:r>
              <a:rPr lang="en-US" sz="2600"/>
              <a:t>Complexity analysis can be applied to recursive methods.</a:t>
            </a:r>
            <a:endParaRPr/>
          </a:p>
          <a:p>
            <a:pPr indent="-219075" lvl="0" marL="342900" rtl="0" algn="l">
              <a:spcBef>
                <a:spcPts val="520"/>
              </a:spcBef>
              <a:spcAft>
                <a:spcPts val="0"/>
              </a:spcAft>
              <a:buSzPts val="1950"/>
              <a:buNone/>
            </a:pPr>
            <a:r>
              <a:t/>
            </a:r>
            <a:endParaRPr sz="2600"/>
          </a:p>
          <a:p>
            <a:pPr indent="-209550" lvl="0" marL="342900" rtl="0" algn="l">
              <a:spcBef>
                <a:spcPts val="560"/>
              </a:spcBef>
              <a:spcAft>
                <a:spcPts val="0"/>
              </a:spcAft>
              <a:buSzPts val="2100"/>
              <a:buNone/>
            </a:pPr>
            <a:r>
              <a:t/>
            </a:r>
            <a:endParaRPr/>
          </a:p>
          <a:p>
            <a:pPr indent="-285750" lvl="1" marL="742950" rtl="0" algn="l">
              <a:spcBef>
                <a:spcPts val="480"/>
              </a:spcBef>
              <a:spcAft>
                <a:spcPts val="0"/>
              </a:spcAft>
              <a:buSzPts val="1800"/>
              <a:buFont typeface="Arial"/>
              <a:buChar char="–"/>
            </a:pPr>
            <a:r>
              <a:rPr lang="en-US"/>
              <a:t>A single activation of the method take time:</a:t>
            </a:r>
            <a:endParaRPr/>
          </a:p>
          <a:p>
            <a:pPr indent="-133350" lvl="2" marL="1143000" rtl="0" algn="l">
              <a:spcBef>
                <a:spcPts val="400"/>
              </a:spcBef>
              <a:spcAft>
                <a:spcPts val="0"/>
              </a:spcAft>
              <a:buSzPts val="1500"/>
              <a:buNone/>
            </a:pPr>
            <a:r>
              <a:t/>
            </a:r>
            <a:endParaRPr/>
          </a:p>
          <a:p>
            <a:pPr indent="-228600" lvl="2" marL="1143000" rtl="0" algn="l">
              <a:spcBef>
                <a:spcPts val="400"/>
              </a:spcBef>
              <a:spcAft>
                <a:spcPts val="0"/>
              </a:spcAft>
              <a:buSzPts val="1500"/>
              <a:buFont typeface="Noto Sans Symbols"/>
              <a:buNone/>
            </a:pPr>
            <a:r>
              <a:rPr lang="en-US"/>
              <a:t>and</a:t>
            </a:r>
            <a:endParaRPr/>
          </a:p>
          <a:p>
            <a:pPr indent="-228600" lvl="2" marL="1143000" rtl="0" algn="l">
              <a:spcBef>
                <a:spcPts val="400"/>
              </a:spcBef>
              <a:spcAft>
                <a:spcPts val="0"/>
              </a:spcAft>
              <a:buSzPts val="1500"/>
              <a:buFont typeface="Noto Sans Symbols"/>
              <a:buNone/>
            </a:pPr>
            <a:r>
              <a:t/>
            </a:r>
            <a:endParaRPr/>
          </a:p>
        </p:txBody>
      </p:sp>
      <p:sp>
        <p:nvSpPr>
          <p:cNvPr id="275" name="Google Shape;275;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76" name="Google Shape;276;p32"/>
          <p:cNvPicPr preferRelativeResize="0"/>
          <p:nvPr/>
        </p:nvPicPr>
        <p:blipFill rotWithShape="1">
          <a:blip r:embed="rId3">
            <a:alphaModFix/>
          </a:blip>
          <a:srcRect b="0" l="0" r="0" t="0"/>
          <a:stretch/>
        </p:blipFill>
        <p:spPr>
          <a:xfrm>
            <a:off x="2743200" y="3429000"/>
            <a:ext cx="6162675" cy="1062038"/>
          </a:xfrm>
          <a:prstGeom prst="rect">
            <a:avLst/>
          </a:prstGeom>
          <a:noFill/>
          <a:ln>
            <a:noFill/>
          </a:ln>
        </p:spPr>
      </p:pic>
      <p:pic>
        <p:nvPicPr>
          <p:cNvPr id="277" name="Google Shape;277;p32"/>
          <p:cNvPicPr preferRelativeResize="0"/>
          <p:nvPr/>
        </p:nvPicPr>
        <p:blipFill rotWithShape="1">
          <a:blip r:embed="rId4">
            <a:alphaModFix/>
          </a:blip>
          <a:srcRect b="0" l="0" r="0" t="0"/>
          <a:stretch/>
        </p:blipFill>
        <p:spPr>
          <a:xfrm>
            <a:off x="1676400" y="5181600"/>
            <a:ext cx="4352925" cy="304800"/>
          </a:xfrm>
          <a:prstGeom prst="rect">
            <a:avLst/>
          </a:prstGeom>
          <a:noFill/>
          <a:ln>
            <a:noFill/>
          </a:ln>
        </p:spPr>
      </p:pic>
      <p:pic>
        <p:nvPicPr>
          <p:cNvPr id="278" name="Google Shape;278;p32"/>
          <p:cNvPicPr preferRelativeResize="0"/>
          <p:nvPr/>
        </p:nvPicPr>
        <p:blipFill rotWithShape="1">
          <a:blip r:embed="rId5">
            <a:alphaModFix/>
          </a:blip>
          <a:srcRect b="0" l="0" r="0" t="0"/>
          <a:stretch/>
        </p:blipFill>
        <p:spPr>
          <a:xfrm>
            <a:off x="1676400" y="5943600"/>
            <a:ext cx="4371975" cy="3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07" name="Google Shape;107;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2600" u="none" cap="none" strike="noStrike">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8" name="Google Shape;108;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09" name="Google Shape;109;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a:t>
            </a:r>
            <a:endParaRPr/>
          </a:p>
        </p:txBody>
      </p:sp>
      <p:sp>
        <p:nvSpPr>
          <p:cNvPr id="110" name="Google Shape;110;p15"/>
          <p:cNvSpPr txBox="1"/>
          <p:nvPr>
            <p:ph idx="1" type="body"/>
          </p:nvPr>
        </p:nvSpPr>
        <p:spPr>
          <a:xfrm>
            <a:off x="838200" y="2362200"/>
            <a:ext cx="78486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Design and implement a recursive method to solve a problem.</a:t>
            </a:r>
            <a:endParaRPr/>
          </a:p>
          <a:p>
            <a:pPr indent="-342900" lvl="0" marL="342900" rtl="0" algn="l">
              <a:spcBef>
                <a:spcPts val="560"/>
              </a:spcBef>
              <a:spcAft>
                <a:spcPts val="0"/>
              </a:spcAft>
              <a:buSzPts val="2100"/>
              <a:buChar char="●"/>
            </a:pPr>
            <a:r>
              <a:rPr lang="en-US"/>
              <a:t>Understand the similarities and differences between recursive and iterative solutions of a problem.</a:t>
            </a:r>
            <a:endParaRPr/>
          </a:p>
          <a:p>
            <a:pPr indent="-342900" lvl="0" marL="342900" rtl="0" algn="l">
              <a:spcBef>
                <a:spcPts val="560"/>
              </a:spcBef>
              <a:spcAft>
                <a:spcPts val="0"/>
              </a:spcAft>
              <a:buSzPts val="2100"/>
              <a:buChar char="●"/>
            </a:pPr>
            <a:r>
              <a:rPr lang="en-US"/>
              <a:t>Check and test a recursive method for correctness.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4" name="Google Shape;284;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5" name="Google Shape;285;p3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286" name="Google Shape;286;p33"/>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Sum Methods (continued):</a:t>
            </a:r>
            <a:endParaRPr/>
          </a:p>
          <a:p>
            <a:pPr indent="-342900" lvl="0" marL="342900" rtl="0" algn="l">
              <a:spcBef>
                <a:spcPts val="560"/>
              </a:spcBef>
              <a:spcAft>
                <a:spcPts val="0"/>
              </a:spcAft>
              <a:buSzPts val="2100"/>
              <a:buChar char="●"/>
            </a:pPr>
            <a:r>
              <a:rPr lang="en-US"/>
              <a:t>The first case occurs once and second case occurs the a.length times that the method calls itself recursively.</a:t>
            </a:r>
            <a:endParaRPr/>
          </a:p>
          <a:p>
            <a:pPr indent="-342900" lvl="0" marL="342900" rtl="0" algn="l">
              <a:spcBef>
                <a:spcPts val="560"/>
              </a:spcBef>
              <a:spcAft>
                <a:spcPts val="0"/>
              </a:spcAft>
              <a:buSzPts val="2100"/>
              <a:buChar char="●"/>
            </a:pPr>
            <a:r>
              <a:rPr lang="en-US"/>
              <a:t>If n equals a.length, then:</a:t>
            </a:r>
            <a:endParaRPr/>
          </a:p>
        </p:txBody>
      </p:sp>
      <p:sp>
        <p:nvSpPr>
          <p:cNvPr id="287" name="Google Shape;287;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88" name="Google Shape;288;p33"/>
          <p:cNvPicPr preferRelativeResize="0"/>
          <p:nvPr/>
        </p:nvPicPr>
        <p:blipFill rotWithShape="1">
          <a:blip r:embed="rId3">
            <a:alphaModFix/>
          </a:blip>
          <a:srcRect b="0" l="0" r="0" t="0"/>
          <a:stretch/>
        </p:blipFill>
        <p:spPr>
          <a:xfrm>
            <a:off x="990600" y="4800600"/>
            <a:ext cx="7924800" cy="99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4" name="Google Shape;294;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5" name="Google Shape;295;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296" name="Google Shape;296;p34"/>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Other O(</a:t>
            </a:r>
            <a:r>
              <a:rPr b="1" i="1" lang="en-US"/>
              <a:t>n) </a:t>
            </a:r>
            <a:r>
              <a:rPr b="1" lang="en-US"/>
              <a:t>Methods:</a:t>
            </a:r>
            <a:endParaRPr/>
          </a:p>
          <a:p>
            <a:pPr indent="-285750" lvl="1" marL="742950" rtl="0" algn="l">
              <a:spcBef>
                <a:spcPts val="480"/>
              </a:spcBef>
              <a:spcAft>
                <a:spcPts val="0"/>
              </a:spcAft>
              <a:buSzPts val="1800"/>
              <a:buFont typeface="Arial"/>
              <a:buChar char="–"/>
            </a:pPr>
            <a:r>
              <a:rPr lang="en-US"/>
              <a:t>Example: each time through the loop, a comparison is made. If and when a match is found, the method returns from the loop with the search value’s index. If the search is made for values in the array, then half the elements would be examined  before a match is found.</a:t>
            </a:r>
            <a:endParaRPr/>
          </a:p>
        </p:txBody>
      </p:sp>
      <p:sp>
        <p:nvSpPr>
          <p:cNvPr id="297" name="Google Shape;297;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298" name="Google Shape;298;p34"/>
          <p:cNvPicPr preferRelativeResize="0"/>
          <p:nvPr/>
        </p:nvPicPr>
        <p:blipFill rotWithShape="1">
          <a:blip r:embed="rId3">
            <a:alphaModFix/>
          </a:blip>
          <a:srcRect b="0" l="0" r="0" t="0"/>
          <a:stretch/>
        </p:blipFill>
        <p:spPr>
          <a:xfrm>
            <a:off x="2362200" y="5105400"/>
            <a:ext cx="4581525" cy="1200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4" name="Google Shape;304;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5" name="Google Shape;305;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06" name="Google Shape;306;p35"/>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Common Big-O Values:</a:t>
            </a:r>
            <a:endParaRPr/>
          </a:p>
          <a:p>
            <a:pPr indent="-342900" lvl="0" marL="342900" rtl="0" algn="l">
              <a:spcBef>
                <a:spcPts val="560"/>
              </a:spcBef>
              <a:spcAft>
                <a:spcPts val="0"/>
              </a:spcAft>
              <a:buSzPts val="2100"/>
              <a:buChar char="●"/>
            </a:pPr>
            <a:r>
              <a:rPr lang="en-US"/>
              <a:t>Names of some common big-O values, listed from “best” to “worst”</a:t>
            </a:r>
            <a:endParaRPr/>
          </a:p>
        </p:txBody>
      </p:sp>
      <p:sp>
        <p:nvSpPr>
          <p:cNvPr id="307" name="Google Shape;307;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08" name="Google Shape;308;p35"/>
          <p:cNvPicPr preferRelativeResize="0"/>
          <p:nvPr/>
        </p:nvPicPr>
        <p:blipFill rotWithShape="1">
          <a:blip r:embed="rId3">
            <a:alphaModFix/>
          </a:blip>
          <a:srcRect b="0" l="0" r="0" t="0"/>
          <a:stretch/>
        </p:blipFill>
        <p:spPr>
          <a:xfrm>
            <a:off x="1143000" y="3810000"/>
            <a:ext cx="7620000" cy="2498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4" name="Google Shape;314;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5" name="Google Shape;315;p3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16" name="Google Shape;316;p36"/>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Common Big-O Values (continued):</a:t>
            </a:r>
            <a:endParaRPr/>
          </a:p>
          <a:p>
            <a:pPr indent="-342900" lvl="0" marL="342900" rtl="0" algn="l">
              <a:spcBef>
                <a:spcPts val="560"/>
              </a:spcBef>
              <a:spcAft>
                <a:spcPts val="0"/>
              </a:spcAft>
              <a:buSzPts val="2100"/>
              <a:buChar char="●"/>
            </a:pPr>
            <a:r>
              <a:rPr lang="en-US"/>
              <a:t>How big-O values vary depending on </a:t>
            </a:r>
            <a:r>
              <a:rPr i="1" lang="en-US"/>
              <a:t>n</a:t>
            </a:r>
            <a:endParaRPr/>
          </a:p>
          <a:p>
            <a:pPr indent="-209550" lvl="0" marL="342900" rtl="0" algn="l">
              <a:spcBef>
                <a:spcPts val="560"/>
              </a:spcBef>
              <a:spcAft>
                <a:spcPts val="0"/>
              </a:spcAft>
              <a:buSzPts val="2100"/>
              <a:buNone/>
            </a:pPr>
            <a:r>
              <a:t/>
            </a:r>
            <a:endParaRPr i="1"/>
          </a:p>
          <a:p>
            <a:pPr indent="-209550" lvl="0" marL="342900" rtl="0" algn="l">
              <a:spcBef>
                <a:spcPts val="560"/>
              </a:spcBef>
              <a:spcAft>
                <a:spcPts val="0"/>
              </a:spcAft>
              <a:buSzPts val="2100"/>
              <a:buNone/>
            </a:pPr>
            <a:r>
              <a:t/>
            </a:r>
            <a:endParaRPr i="1"/>
          </a:p>
          <a:p>
            <a:pPr indent="-209550" lvl="0" marL="342900" rtl="0" algn="l">
              <a:spcBef>
                <a:spcPts val="560"/>
              </a:spcBef>
              <a:spcAft>
                <a:spcPts val="0"/>
              </a:spcAft>
              <a:buSzPts val="2100"/>
              <a:buNone/>
            </a:pPr>
            <a:r>
              <a:t/>
            </a:r>
            <a:endParaRPr i="1"/>
          </a:p>
          <a:p>
            <a:pPr indent="-342900" lvl="0" marL="342900" rtl="0" algn="l">
              <a:spcBef>
                <a:spcPts val="560"/>
              </a:spcBef>
              <a:spcAft>
                <a:spcPts val="0"/>
              </a:spcAft>
              <a:buSzPts val="2100"/>
              <a:buChar char="●"/>
            </a:pPr>
            <a:r>
              <a:rPr b="1" lang="en-US"/>
              <a:t>An O(r</a:t>
            </a:r>
            <a:r>
              <a:rPr b="1" baseline="30000" lang="en-US"/>
              <a:t>n</a:t>
            </a:r>
            <a:r>
              <a:rPr b="1" lang="en-US"/>
              <a:t>) Method:</a:t>
            </a:r>
            <a:endParaRPr/>
          </a:p>
          <a:p>
            <a:pPr indent="-342900" lvl="0" marL="342900" rtl="0" algn="l">
              <a:spcBef>
                <a:spcPts val="560"/>
              </a:spcBef>
              <a:spcAft>
                <a:spcPts val="0"/>
              </a:spcAft>
              <a:buSzPts val="2100"/>
              <a:buChar char="●"/>
            </a:pPr>
            <a:r>
              <a:rPr lang="en-US"/>
              <a:t>Recursive method for computing Fibonacci numbers, where r ≈ 1.62.</a:t>
            </a:r>
            <a:endParaRPr/>
          </a:p>
        </p:txBody>
      </p:sp>
      <p:sp>
        <p:nvSpPr>
          <p:cNvPr id="317" name="Google Shape;317;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18" name="Google Shape;318;p36"/>
          <p:cNvPicPr preferRelativeResize="0"/>
          <p:nvPr/>
        </p:nvPicPr>
        <p:blipFill rotWithShape="1">
          <a:blip r:embed="rId3">
            <a:alphaModFix/>
          </a:blip>
          <a:srcRect b="0" l="0" r="0" t="0"/>
          <a:stretch/>
        </p:blipFill>
        <p:spPr>
          <a:xfrm>
            <a:off x="1219200" y="3505200"/>
            <a:ext cx="7696200" cy="1311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4" name="Google Shape;324;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5" name="Google Shape;325;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26" name="Google Shape;326;p37"/>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Common Big-O Values (continued):</a:t>
            </a:r>
            <a:endParaRPr/>
          </a:p>
          <a:p>
            <a:pPr indent="-342900" lvl="0" marL="342900" rtl="0" algn="l">
              <a:spcBef>
                <a:spcPts val="560"/>
              </a:spcBef>
              <a:spcAft>
                <a:spcPts val="0"/>
              </a:spcAft>
              <a:buSzPts val="2100"/>
              <a:buChar char="●"/>
            </a:pPr>
            <a:r>
              <a:rPr lang="en-US"/>
              <a:t>Calls needed to compute the sixth Fibonacci number recursively</a:t>
            </a:r>
            <a:endParaRPr/>
          </a:p>
        </p:txBody>
      </p:sp>
      <p:sp>
        <p:nvSpPr>
          <p:cNvPr id="327" name="Google Shape;327;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28" name="Google Shape;328;p37"/>
          <p:cNvPicPr preferRelativeResize="0"/>
          <p:nvPr/>
        </p:nvPicPr>
        <p:blipFill rotWithShape="1">
          <a:blip r:embed="rId3">
            <a:alphaModFix/>
          </a:blip>
          <a:srcRect b="0" l="0" r="0" t="0"/>
          <a:stretch/>
        </p:blipFill>
        <p:spPr>
          <a:xfrm>
            <a:off x="2057400" y="3810000"/>
            <a:ext cx="4800600" cy="25542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4" name="Google Shape;334;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5" name="Google Shape;335;p3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36" name="Google Shape;336;p38"/>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Common Big-O Values (continued):</a:t>
            </a:r>
            <a:endParaRPr/>
          </a:p>
          <a:p>
            <a:pPr indent="-342900" lvl="0" marL="342900" rtl="0" algn="l">
              <a:spcBef>
                <a:spcPts val="560"/>
              </a:spcBef>
              <a:spcAft>
                <a:spcPts val="0"/>
              </a:spcAft>
              <a:buSzPts val="2100"/>
              <a:buChar char="●"/>
            </a:pPr>
            <a:r>
              <a:rPr lang="en-US"/>
              <a:t>Calls needed to compute the </a:t>
            </a:r>
            <a:r>
              <a:rPr i="1" lang="en-US"/>
              <a:t>n</a:t>
            </a:r>
            <a:r>
              <a:rPr lang="en-US"/>
              <a:t>th Fibonacci number recursively</a:t>
            </a:r>
            <a:endParaRPr/>
          </a:p>
        </p:txBody>
      </p:sp>
      <p:sp>
        <p:nvSpPr>
          <p:cNvPr id="337" name="Google Shape;337;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38" name="Google Shape;338;p38"/>
          <p:cNvPicPr preferRelativeResize="0"/>
          <p:nvPr/>
        </p:nvPicPr>
        <p:blipFill rotWithShape="1">
          <a:blip r:embed="rId3">
            <a:alphaModFix/>
          </a:blip>
          <a:srcRect b="0" l="0" r="0" t="0"/>
          <a:stretch/>
        </p:blipFill>
        <p:spPr>
          <a:xfrm>
            <a:off x="838200" y="3962400"/>
            <a:ext cx="7924800" cy="19764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4" name="Google Shape;344;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45" name="Google Shape;345;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46" name="Google Shape;346;p39"/>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Best-Case, Worst-Case, and Average-Case Behavior:</a:t>
            </a:r>
            <a:endParaRPr/>
          </a:p>
          <a:p>
            <a:pPr indent="-342900" lvl="0" marL="342900" rtl="0" algn="l">
              <a:spcBef>
                <a:spcPts val="560"/>
              </a:spcBef>
              <a:spcAft>
                <a:spcPts val="0"/>
              </a:spcAft>
              <a:buSzPts val="2100"/>
              <a:buChar char="●"/>
            </a:pPr>
            <a:r>
              <a:rPr lang="en-US"/>
              <a:t>Best: Under what circumstances does an algorithm do the least amount of work? What is the algorithm’s complexity in this best case?</a:t>
            </a:r>
            <a:endParaRPr/>
          </a:p>
          <a:p>
            <a:pPr indent="-342900" lvl="0" marL="342900" rtl="0" algn="l">
              <a:spcBef>
                <a:spcPts val="560"/>
              </a:spcBef>
              <a:spcAft>
                <a:spcPts val="0"/>
              </a:spcAft>
              <a:buSzPts val="2100"/>
              <a:buChar char="●"/>
            </a:pPr>
            <a:r>
              <a:rPr lang="en-US"/>
              <a:t>Worst: Under what circumstances does an algorithm do the most amount of work? What is the algorithm’s complexity in this worst case?</a:t>
            </a:r>
            <a:endParaRPr/>
          </a:p>
        </p:txBody>
      </p:sp>
      <p:sp>
        <p:nvSpPr>
          <p:cNvPr id="347" name="Google Shape;347;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3" name="Google Shape;353;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54" name="Google Shape;354;p4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Complexity Analysis (continued)</a:t>
            </a:r>
            <a:endParaRPr/>
          </a:p>
        </p:txBody>
      </p:sp>
      <p:sp>
        <p:nvSpPr>
          <p:cNvPr id="355" name="Google Shape;355;p40"/>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Best-Case, Worst-Case, and Average-Case Behavior (continued):</a:t>
            </a:r>
            <a:endParaRPr/>
          </a:p>
          <a:p>
            <a:pPr indent="-342900" lvl="0" marL="342900" rtl="0" algn="l">
              <a:spcBef>
                <a:spcPts val="560"/>
              </a:spcBef>
              <a:spcAft>
                <a:spcPts val="0"/>
              </a:spcAft>
              <a:buSzPts val="2100"/>
              <a:buChar char="●"/>
            </a:pPr>
            <a:r>
              <a:rPr lang="en-US"/>
              <a:t>Average: Under what circumstances does an algorithm do a typical amount of work? What is the algorithm’s complexity in this typical case?</a:t>
            </a:r>
            <a:endParaRPr/>
          </a:p>
          <a:p>
            <a:pPr indent="-342900" lvl="0" marL="342900" rtl="0" algn="l">
              <a:spcBef>
                <a:spcPts val="560"/>
              </a:spcBef>
              <a:spcAft>
                <a:spcPts val="0"/>
              </a:spcAft>
              <a:buSzPts val="2100"/>
              <a:buChar char="●"/>
            </a:pPr>
            <a:r>
              <a:rPr lang="en-US"/>
              <a:t> There are algorithms whose best- and average-cases are similar, but whose behaviors degrade in the worst-case.</a:t>
            </a:r>
            <a:endParaRPr/>
          </a:p>
        </p:txBody>
      </p:sp>
      <p:sp>
        <p:nvSpPr>
          <p:cNvPr id="356" name="Google Shape;356;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2" name="Google Shape;362;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63" name="Google Shape;363;p4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Binary Search</a:t>
            </a:r>
            <a:endParaRPr/>
          </a:p>
        </p:txBody>
      </p:sp>
      <p:sp>
        <p:nvSpPr>
          <p:cNvPr id="364" name="Google Shape;364;p41"/>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If a list is in ascending order, the search value can be found or its absence determined quickly using a binary search algorithm.</a:t>
            </a:r>
            <a:endParaRPr/>
          </a:p>
          <a:p>
            <a:pPr indent="-285750" lvl="1" marL="742950" rtl="0" algn="l">
              <a:spcBef>
                <a:spcPts val="480"/>
              </a:spcBef>
              <a:spcAft>
                <a:spcPts val="0"/>
              </a:spcAft>
              <a:buSzPts val="1800"/>
              <a:buFont typeface="Arial"/>
              <a:buChar char="–"/>
            </a:pPr>
            <a:r>
              <a:rPr lang="en-US"/>
              <a:t>O(log </a:t>
            </a:r>
            <a:r>
              <a:rPr i="1" lang="en-US"/>
              <a:t>n).</a:t>
            </a:r>
            <a:endParaRPr/>
          </a:p>
          <a:p>
            <a:pPr indent="-285750" lvl="1" marL="742950" rtl="0" algn="l">
              <a:spcBef>
                <a:spcPts val="480"/>
              </a:spcBef>
              <a:spcAft>
                <a:spcPts val="0"/>
              </a:spcAft>
              <a:buSzPts val="1800"/>
              <a:buFont typeface="Arial"/>
              <a:buChar char="–"/>
            </a:pPr>
            <a:r>
              <a:rPr lang="en-US"/>
              <a:t>Start by looking in the middle of the list. </a:t>
            </a:r>
            <a:endParaRPr/>
          </a:p>
          <a:p>
            <a:pPr indent="-285750" lvl="1" marL="742950" rtl="0" algn="l">
              <a:spcBef>
                <a:spcPts val="480"/>
              </a:spcBef>
              <a:spcAft>
                <a:spcPts val="0"/>
              </a:spcAft>
              <a:buSzPts val="1800"/>
              <a:buFont typeface="Arial"/>
              <a:buChar char="–"/>
            </a:pPr>
            <a:r>
              <a:rPr lang="en-US"/>
              <a:t>At each step, the search region is reduced by 2.</a:t>
            </a:r>
            <a:endParaRPr/>
          </a:p>
          <a:p>
            <a:pPr indent="-285750" lvl="1" marL="742950" rtl="0" algn="l">
              <a:spcBef>
                <a:spcPts val="480"/>
              </a:spcBef>
              <a:spcAft>
                <a:spcPts val="0"/>
              </a:spcAft>
              <a:buSzPts val="1800"/>
              <a:buFont typeface="Arial"/>
              <a:buChar char="–"/>
            </a:pPr>
            <a:r>
              <a:rPr lang="en-US"/>
              <a:t>A list of 1 million entries involves at most 20 steps.</a:t>
            </a:r>
            <a:endParaRPr/>
          </a:p>
        </p:txBody>
      </p:sp>
      <p:sp>
        <p:nvSpPr>
          <p:cNvPr id="365" name="Google Shape;365;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1" name="Google Shape;371;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2" name="Google Shape;372;p4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Binary Search (continued)</a:t>
            </a:r>
            <a:endParaRPr/>
          </a:p>
        </p:txBody>
      </p:sp>
      <p:sp>
        <p:nvSpPr>
          <p:cNvPr id="373" name="Google Shape;373;p4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Binary search algorithm</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The list for the binary search algorithm with all numbers visible</a:t>
            </a:r>
            <a:endParaRPr/>
          </a:p>
        </p:txBody>
      </p:sp>
      <p:sp>
        <p:nvSpPr>
          <p:cNvPr id="374" name="Google Shape;374;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75" name="Google Shape;375;p42"/>
          <p:cNvPicPr preferRelativeResize="0"/>
          <p:nvPr/>
        </p:nvPicPr>
        <p:blipFill rotWithShape="1">
          <a:blip r:embed="rId3">
            <a:alphaModFix/>
          </a:blip>
          <a:srcRect b="0" l="0" r="0" t="0"/>
          <a:stretch/>
        </p:blipFill>
        <p:spPr>
          <a:xfrm>
            <a:off x="1371600" y="2895600"/>
            <a:ext cx="6362700" cy="2087563"/>
          </a:xfrm>
          <a:prstGeom prst="rect">
            <a:avLst/>
          </a:prstGeom>
          <a:noFill/>
          <a:ln>
            <a:noFill/>
          </a:ln>
        </p:spPr>
      </p:pic>
      <p:pic>
        <p:nvPicPr>
          <p:cNvPr id="376" name="Google Shape;376;p42"/>
          <p:cNvPicPr preferRelativeResize="0"/>
          <p:nvPr/>
        </p:nvPicPr>
        <p:blipFill rotWithShape="1">
          <a:blip r:embed="rId4">
            <a:alphaModFix/>
          </a:blip>
          <a:srcRect b="0" l="0" r="0" t="0"/>
          <a:stretch/>
        </p:blipFill>
        <p:spPr>
          <a:xfrm>
            <a:off x="1219200" y="5867400"/>
            <a:ext cx="7924800" cy="3698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7" name="Google Shape;117;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8" name="Google Shape;118;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9" name="Google Shape;119;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 (continued)</a:t>
            </a:r>
            <a:endParaRPr/>
          </a:p>
        </p:txBody>
      </p:sp>
      <p:sp>
        <p:nvSpPr>
          <p:cNvPr id="120" name="Google Shape;120;p16"/>
          <p:cNvSpPr txBox="1"/>
          <p:nvPr>
            <p:ph idx="1" type="body"/>
          </p:nvPr>
        </p:nvSpPr>
        <p:spPr>
          <a:xfrm>
            <a:off x="838200" y="2362200"/>
            <a:ext cx="7696200" cy="388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Understand how a computer executes a recursive method.</a:t>
            </a:r>
            <a:endParaRPr/>
          </a:p>
          <a:p>
            <a:pPr indent="-342900" lvl="0" marL="342900" rtl="0" algn="l">
              <a:spcBef>
                <a:spcPts val="560"/>
              </a:spcBef>
              <a:spcAft>
                <a:spcPts val="0"/>
              </a:spcAft>
              <a:buSzPts val="2100"/>
              <a:buChar char="●"/>
            </a:pPr>
            <a:r>
              <a:rPr lang="en-US"/>
              <a:t>Perform a simple complexity analysis of an algorithm using big-O notation.</a:t>
            </a:r>
            <a:endParaRPr/>
          </a:p>
          <a:p>
            <a:pPr indent="-342900" lvl="0" marL="342900" rtl="0" algn="l">
              <a:spcBef>
                <a:spcPts val="560"/>
              </a:spcBef>
              <a:spcAft>
                <a:spcPts val="0"/>
              </a:spcAft>
              <a:buSzPts val="2100"/>
              <a:buChar char="●"/>
            </a:pPr>
            <a:r>
              <a:rPr lang="en-US"/>
              <a:t>Recognize some typical orders of complexity.</a:t>
            </a:r>
            <a:endParaRPr/>
          </a:p>
          <a:p>
            <a:pPr indent="-342900" lvl="0" marL="342900" rtl="0" algn="l">
              <a:spcBef>
                <a:spcPts val="560"/>
              </a:spcBef>
              <a:spcAft>
                <a:spcPts val="0"/>
              </a:spcAft>
              <a:buSzPts val="2100"/>
              <a:buChar char="●"/>
            </a:pPr>
            <a:r>
              <a:rPr lang="en-US"/>
              <a:t>Understand the behavior of a complex sort algorithm such as the quicksort.</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82" name="Google Shape;382;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83" name="Google Shape;383;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Binary Search (continued)</a:t>
            </a:r>
            <a:endParaRPr/>
          </a:p>
        </p:txBody>
      </p:sp>
      <p:sp>
        <p:nvSpPr>
          <p:cNvPr id="384" name="Google Shape;384;p43"/>
          <p:cNvSpPr txBox="1"/>
          <p:nvPr>
            <p:ph idx="1" type="body"/>
          </p:nvPr>
        </p:nvSpPr>
        <p:spPr>
          <a:xfrm>
            <a:off x="838200" y="2362200"/>
            <a:ext cx="8153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Maximum number of steps need to binary search lists of various sizes</a:t>
            </a:r>
            <a:endParaRPr/>
          </a:p>
        </p:txBody>
      </p:sp>
      <p:sp>
        <p:nvSpPr>
          <p:cNvPr id="385" name="Google Shape;385;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386" name="Google Shape;386;p43"/>
          <p:cNvPicPr preferRelativeResize="0"/>
          <p:nvPr/>
        </p:nvPicPr>
        <p:blipFill rotWithShape="1">
          <a:blip r:embed="rId3">
            <a:alphaModFix/>
          </a:blip>
          <a:srcRect b="0" l="0" r="0" t="0"/>
          <a:stretch/>
        </p:blipFill>
        <p:spPr>
          <a:xfrm>
            <a:off x="1219200" y="3106738"/>
            <a:ext cx="5791200" cy="2587625"/>
          </a:xfrm>
          <a:prstGeom prst="rect">
            <a:avLst/>
          </a:prstGeom>
          <a:noFill/>
          <a:ln>
            <a:noFill/>
          </a:ln>
        </p:spPr>
      </p:pic>
      <p:pic>
        <p:nvPicPr>
          <p:cNvPr id="387" name="Google Shape;387;p43"/>
          <p:cNvPicPr preferRelativeResize="0"/>
          <p:nvPr/>
        </p:nvPicPr>
        <p:blipFill rotWithShape="1">
          <a:blip r:embed="rId4">
            <a:alphaModFix/>
          </a:blip>
          <a:srcRect b="0" l="0" r="0" t="0"/>
          <a:stretch/>
        </p:blipFill>
        <p:spPr>
          <a:xfrm>
            <a:off x="1219200" y="5638800"/>
            <a:ext cx="5791200" cy="495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93" name="Google Shape;393;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94" name="Google Shape;394;p4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a:t>
            </a:r>
            <a:endParaRPr/>
          </a:p>
        </p:txBody>
      </p:sp>
      <p:sp>
        <p:nvSpPr>
          <p:cNvPr id="395" name="Google Shape;395;p44"/>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Quicksort</a:t>
            </a:r>
            <a:r>
              <a:rPr lang="en-US"/>
              <a:t>: An algorithm that is O(</a:t>
            </a:r>
            <a:r>
              <a:rPr i="1" lang="en-US"/>
              <a:t>n</a:t>
            </a:r>
            <a:r>
              <a:rPr lang="en-US"/>
              <a:t> log </a:t>
            </a:r>
            <a:r>
              <a:rPr i="1" lang="en-US"/>
              <a:t>n</a:t>
            </a:r>
            <a:r>
              <a:rPr lang="en-US"/>
              <a:t>).</a:t>
            </a:r>
            <a:endParaRPr/>
          </a:p>
          <a:p>
            <a:pPr indent="-285750" lvl="1" marL="742950" rtl="0" algn="l">
              <a:spcBef>
                <a:spcPts val="480"/>
              </a:spcBef>
              <a:spcAft>
                <a:spcPts val="0"/>
              </a:spcAft>
              <a:buSzPts val="1800"/>
              <a:buFont typeface="Arial"/>
              <a:buChar char="–"/>
            </a:pPr>
            <a:r>
              <a:rPr lang="en-US"/>
              <a:t>Break an array into two parts, then move the elements so that the larger values are in one end and the smaller values are in the other.</a:t>
            </a:r>
            <a:endParaRPr/>
          </a:p>
          <a:p>
            <a:pPr indent="-285750" lvl="1" marL="742950" rtl="0" algn="l">
              <a:spcBef>
                <a:spcPts val="480"/>
              </a:spcBef>
              <a:spcAft>
                <a:spcPts val="0"/>
              </a:spcAft>
              <a:buSzPts val="1800"/>
              <a:buFont typeface="Arial"/>
              <a:buChar char="–"/>
            </a:pPr>
            <a:r>
              <a:rPr lang="en-US"/>
              <a:t>Each part is subdivided in the same way, until the subparts contain only a single value.</a:t>
            </a:r>
            <a:endParaRPr/>
          </a:p>
          <a:p>
            <a:pPr indent="-285750" lvl="1" marL="742950" rtl="0" algn="l">
              <a:spcBef>
                <a:spcPts val="480"/>
              </a:spcBef>
              <a:spcAft>
                <a:spcPts val="0"/>
              </a:spcAft>
              <a:buSzPts val="1800"/>
              <a:buFont typeface="Arial"/>
              <a:buChar char="–"/>
            </a:pPr>
            <a:r>
              <a:rPr lang="en-US"/>
              <a:t>Then the array is sorted.</a:t>
            </a:r>
            <a:endParaRPr/>
          </a:p>
        </p:txBody>
      </p:sp>
      <p:sp>
        <p:nvSpPr>
          <p:cNvPr id="396" name="Google Shape;396;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02" name="Google Shape;402;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03" name="Google Shape;403;p4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 (continued)</a:t>
            </a:r>
            <a:endParaRPr/>
          </a:p>
        </p:txBody>
      </p:sp>
      <p:sp>
        <p:nvSpPr>
          <p:cNvPr id="404" name="Google Shape;404;p45"/>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Phase 1:</a:t>
            </a:r>
            <a:endParaRPr/>
          </a:p>
          <a:p>
            <a:pPr indent="-342900" lvl="0" marL="342900" rtl="0" algn="l">
              <a:spcBef>
                <a:spcPts val="560"/>
              </a:spcBef>
              <a:spcAft>
                <a:spcPts val="0"/>
              </a:spcAft>
              <a:buSzPts val="2100"/>
              <a:buChar char="●"/>
            </a:pPr>
            <a:r>
              <a:rPr lang="en-US"/>
              <a:t>Step 1: if the array length is less than 2, it is done. </a:t>
            </a:r>
            <a:endParaRPr/>
          </a:p>
          <a:p>
            <a:pPr indent="-342900" lvl="0" marL="342900" rtl="0" algn="l">
              <a:spcBef>
                <a:spcPts val="560"/>
              </a:spcBef>
              <a:spcAft>
                <a:spcPts val="0"/>
              </a:spcAft>
              <a:buSzPts val="2100"/>
              <a:buChar char="●"/>
            </a:pPr>
            <a:r>
              <a:rPr lang="en-US"/>
              <a:t>Step 2: locates the pivot (middle value), 7.</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Step 3: Tags elements at left and right ends as </a:t>
            </a:r>
            <a:r>
              <a:rPr lang="en-US">
                <a:latin typeface="Courier New"/>
                <a:ea typeface="Courier New"/>
                <a:cs typeface="Courier New"/>
                <a:sym typeface="Courier New"/>
              </a:rPr>
              <a:t>i</a:t>
            </a:r>
            <a:r>
              <a:rPr lang="en-US"/>
              <a:t> and </a:t>
            </a:r>
            <a:r>
              <a:rPr lang="en-US">
                <a:latin typeface="Courier New"/>
                <a:ea typeface="Courier New"/>
                <a:cs typeface="Courier New"/>
                <a:sym typeface="Courier New"/>
              </a:rPr>
              <a:t>j</a:t>
            </a:r>
            <a:r>
              <a:rPr lang="en-US"/>
              <a:t>.</a:t>
            </a:r>
            <a:endParaRPr/>
          </a:p>
        </p:txBody>
      </p:sp>
      <p:sp>
        <p:nvSpPr>
          <p:cNvPr id="405" name="Google Shape;405;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06" name="Google Shape;406;p45"/>
          <p:cNvPicPr preferRelativeResize="0"/>
          <p:nvPr/>
        </p:nvPicPr>
        <p:blipFill rotWithShape="1">
          <a:blip r:embed="rId3">
            <a:alphaModFix/>
          </a:blip>
          <a:srcRect b="0" l="0" r="0" t="0"/>
          <a:stretch/>
        </p:blipFill>
        <p:spPr>
          <a:xfrm>
            <a:off x="1371600" y="4397375"/>
            <a:ext cx="6248400" cy="395288"/>
          </a:xfrm>
          <a:prstGeom prst="rect">
            <a:avLst/>
          </a:prstGeom>
          <a:noFill/>
          <a:ln>
            <a:noFill/>
          </a:ln>
        </p:spPr>
      </p:pic>
      <p:pic>
        <p:nvPicPr>
          <p:cNvPr id="407" name="Google Shape;407;p45"/>
          <p:cNvPicPr preferRelativeResize="0"/>
          <p:nvPr/>
        </p:nvPicPr>
        <p:blipFill rotWithShape="1">
          <a:blip r:embed="rId4">
            <a:alphaModFix/>
          </a:blip>
          <a:srcRect b="0" l="0" r="0" t="0"/>
          <a:stretch/>
        </p:blipFill>
        <p:spPr>
          <a:xfrm>
            <a:off x="3124200" y="5410200"/>
            <a:ext cx="5715000" cy="76358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13" name="Google Shape;413;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14" name="Google Shape;414;p4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 (continued)</a:t>
            </a:r>
            <a:endParaRPr/>
          </a:p>
        </p:txBody>
      </p:sp>
      <p:sp>
        <p:nvSpPr>
          <p:cNvPr id="415" name="Google Shape;415;p46"/>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Step 4: </a:t>
            </a:r>
            <a:endParaRPr/>
          </a:p>
          <a:p>
            <a:pPr indent="-285750" lvl="1" marL="742950" rtl="0" algn="l">
              <a:spcBef>
                <a:spcPts val="480"/>
              </a:spcBef>
              <a:spcAft>
                <a:spcPts val="0"/>
              </a:spcAft>
              <a:buSzPts val="1800"/>
              <a:buFont typeface="Arial"/>
              <a:buChar char="–"/>
            </a:pPr>
            <a:r>
              <a:rPr lang="en-US"/>
              <a:t>While </a:t>
            </a:r>
            <a:r>
              <a:rPr lang="en-US">
                <a:latin typeface="Courier New"/>
                <a:ea typeface="Courier New"/>
                <a:cs typeface="Courier New"/>
                <a:sym typeface="Courier New"/>
              </a:rPr>
              <a:t>a[i] &lt; </a:t>
            </a:r>
            <a:r>
              <a:rPr lang="en-US"/>
              <a:t>pivot value, increment </a:t>
            </a:r>
            <a:r>
              <a:rPr lang="en-US">
                <a:latin typeface="Courier New"/>
                <a:ea typeface="Courier New"/>
                <a:cs typeface="Courier New"/>
                <a:sym typeface="Courier New"/>
              </a:rPr>
              <a:t>i</a:t>
            </a:r>
            <a:r>
              <a:rPr lang="en-US"/>
              <a:t>.</a:t>
            </a:r>
            <a:endParaRPr/>
          </a:p>
          <a:p>
            <a:pPr indent="-285750" lvl="1" marL="742950" rtl="0" algn="l">
              <a:spcBef>
                <a:spcPts val="480"/>
              </a:spcBef>
              <a:spcAft>
                <a:spcPts val="0"/>
              </a:spcAft>
              <a:buSzPts val="1800"/>
              <a:buFont typeface="Arial"/>
              <a:buChar char="–"/>
            </a:pPr>
            <a:r>
              <a:rPr lang="en-US"/>
              <a:t>While </a:t>
            </a:r>
            <a:r>
              <a:rPr lang="en-US">
                <a:latin typeface="Courier New"/>
                <a:ea typeface="Courier New"/>
                <a:cs typeface="Courier New"/>
                <a:sym typeface="Courier New"/>
              </a:rPr>
              <a:t>a[j] &gt; </a:t>
            </a:r>
            <a:r>
              <a:rPr lang="en-US"/>
              <a:t>pivot value, decrement </a:t>
            </a:r>
            <a:r>
              <a:rPr lang="en-US">
                <a:latin typeface="Courier New"/>
                <a:ea typeface="Courier New"/>
                <a:cs typeface="Courier New"/>
                <a:sym typeface="Courier New"/>
              </a:rPr>
              <a:t>j</a:t>
            </a:r>
            <a:r>
              <a:rPr lang="en-US"/>
              <a:t>.</a:t>
            </a:r>
            <a:endParaRPr/>
          </a:p>
          <a:p>
            <a:pPr indent="-171450" lvl="1" marL="742950" rtl="0" algn="l">
              <a:spcBef>
                <a:spcPts val="480"/>
              </a:spcBef>
              <a:spcAft>
                <a:spcPts val="0"/>
              </a:spcAft>
              <a:buSzPts val="1800"/>
              <a:buFont typeface="Arial"/>
              <a:buNone/>
            </a:pPr>
            <a:r>
              <a:t/>
            </a:r>
            <a:endParaRPr/>
          </a:p>
          <a:p>
            <a:pPr indent="-171450" lvl="1" marL="742950" rtl="0" algn="l">
              <a:spcBef>
                <a:spcPts val="480"/>
              </a:spcBef>
              <a:spcAft>
                <a:spcPts val="0"/>
              </a:spcAft>
              <a:buSzPts val="1800"/>
              <a:buFont typeface="Arial"/>
              <a:buNone/>
            </a:pPr>
            <a:r>
              <a:t/>
            </a:r>
            <a:endParaRPr/>
          </a:p>
          <a:p>
            <a:pPr indent="-342900" lvl="0" marL="342900" rtl="0" algn="l">
              <a:spcBef>
                <a:spcPts val="560"/>
              </a:spcBef>
              <a:spcAft>
                <a:spcPts val="0"/>
              </a:spcAft>
              <a:buSzPts val="2100"/>
              <a:buChar char="●"/>
            </a:pPr>
            <a:r>
              <a:rPr lang="en-US"/>
              <a:t>Step 5: if </a:t>
            </a:r>
            <a:r>
              <a:rPr lang="en-US">
                <a:latin typeface="Courier New"/>
                <a:ea typeface="Courier New"/>
                <a:cs typeface="Courier New"/>
                <a:sym typeface="Courier New"/>
              </a:rPr>
              <a:t>i &gt; j</a:t>
            </a:r>
            <a:r>
              <a:rPr lang="en-US"/>
              <a:t>, then end the phase. Else, interchange </a:t>
            </a:r>
            <a:r>
              <a:rPr lang="en-US">
                <a:latin typeface="Courier New"/>
                <a:ea typeface="Courier New"/>
                <a:cs typeface="Courier New"/>
                <a:sym typeface="Courier New"/>
              </a:rPr>
              <a:t>a[i]</a:t>
            </a:r>
            <a:r>
              <a:rPr lang="en-US"/>
              <a:t> and </a:t>
            </a:r>
            <a:r>
              <a:rPr lang="en-US">
                <a:latin typeface="Courier New"/>
                <a:ea typeface="Courier New"/>
                <a:cs typeface="Courier New"/>
                <a:sym typeface="Courier New"/>
              </a:rPr>
              <a:t>a[j]</a:t>
            </a:r>
            <a:endParaRPr/>
          </a:p>
        </p:txBody>
      </p:sp>
      <p:sp>
        <p:nvSpPr>
          <p:cNvPr id="416" name="Google Shape;416;p4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17" name="Google Shape;417;p46"/>
          <p:cNvPicPr preferRelativeResize="0"/>
          <p:nvPr/>
        </p:nvPicPr>
        <p:blipFill rotWithShape="1">
          <a:blip r:embed="rId3">
            <a:alphaModFix/>
          </a:blip>
          <a:srcRect b="0" l="0" r="0" t="0"/>
          <a:stretch/>
        </p:blipFill>
        <p:spPr>
          <a:xfrm>
            <a:off x="1447800" y="3744913"/>
            <a:ext cx="6553200" cy="841375"/>
          </a:xfrm>
          <a:prstGeom prst="rect">
            <a:avLst/>
          </a:prstGeom>
          <a:noFill/>
          <a:ln>
            <a:noFill/>
          </a:ln>
        </p:spPr>
      </p:pic>
      <p:pic>
        <p:nvPicPr>
          <p:cNvPr id="418" name="Google Shape;418;p46"/>
          <p:cNvPicPr preferRelativeResize="0"/>
          <p:nvPr/>
        </p:nvPicPr>
        <p:blipFill rotWithShape="1">
          <a:blip r:embed="rId4">
            <a:alphaModFix/>
          </a:blip>
          <a:srcRect b="0" l="0" r="0" t="0"/>
          <a:stretch/>
        </p:blipFill>
        <p:spPr>
          <a:xfrm>
            <a:off x="1524000" y="5486400"/>
            <a:ext cx="6172200" cy="8064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24" name="Google Shape;424;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25" name="Google Shape;425;p4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 (continued)</a:t>
            </a:r>
            <a:endParaRPr/>
          </a:p>
        </p:txBody>
      </p:sp>
      <p:sp>
        <p:nvSpPr>
          <p:cNvPr id="426" name="Google Shape;426;p47"/>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Step 6: increment</a:t>
            </a:r>
            <a:r>
              <a:rPr lang="en-US">
                <a:latin typeface="Courier New"/>
                <a:ea typeface="Courier New"/>
                <a:cs typeface="Courier New"/>
                <a:sym typeface="Courier New"/>
              </a:rPr>
              <a:t> i </a:t>
            </a:r>
            <a:r>
              <a:rPr lang="en-US"/>
              <a:t>and decrement </a:t>
            </a:r>
            <a:r>
              <a:rPr lang="en-US">
                <a:latin typeface="Courier New"/>
                <a:ea typeface="Courier New"/>
                <a:cs typeface="Courier New"/>
                <a:sym typeface="Courier New"/>
              </a:rPr>
              <a:t>j</a:t>
            </a:r>
            <a:r>
              <a:rPr lang="en-US"/>
              <a:t>.</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Steps 7-9: repeat steps 4-6.</a:t>
            </a:r>
            <a:endParaRPr/>
          </a:p>
          <a:p>
            <a:pPr indent="-342900" lvl="0" marL="342900" rtl="0" algn="l">
              <a:spcBef>
                <a:spcPts val="560"/>
              </a:spcBef>
              <a:spcAft>
                <a:spcPts val="0"/>
              </a:spcAft>
              <a:buSzPts val="2100"/>
              <a:buChar char="●"/>
            </a:pPr>
            <a:r>
              <a:rPr lang="en-US"/>
              <a:t>Step 10-11: repeat steps 4-5.</a:t>
            </a:r>
            <a:endParaRPr/>
          </a:p>
          <a:p>
            <a:pPr indent="-342900" lvl="0" marL="342900" rtl="0" algn="l">
              <a:spcBef>
                <a:spcPts val="560"/>
              </a:spcBef>
              <a:spcAft>
                <a:spcPts val="0"/>
              </a:spcAft>
              <a:buSzPts val="2100"/>
              <a:buChar char="●"/>
            </a:pPr>
            <a:r>
              <a:rPr lang="en-US"/>
              <a:t>Step 12: the phase is ended. Split the array into two subarrays </a:t>
            </a:r>
            <a:r>
              <a:rPr lang="en-US">
                <a:latin typeface="Courier New"/>
                <a:ea typeface="Courier New"/>
                <a:cs typeface="Courier New"/>
                <a:sym typeface="Courier New"/>
              </a:rPr>
              <a:t>a[0…j]</a:t>
            </a:r>
            <a:r>
              <a:rPr lang="en-US"/>
              <a:t> and </a:t>
            </a:r>
            <a:r>
              <a:rPr lang="en-US">
                <a:latin typeface="Courier New"/>
                <a:ea typeface="Courier New"/>
                <a:cs typeface="Courier New"/>
                <a:sym typeface="Courier New"/>
              </a:rPr>
              <a:t>a[i…10].</a:t>
            </a:r>
            <a:endParaRPr/>
          </a:p>
        </p:txBody>
      </p:sp>
      <p:sp>
        <p:nvSpPr>
          <p:cNvPr id="427" name="Google Shape;427;p4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28" name="Google Shape;428;p47"/>
          <p:cNvPicPr preferRelativeResize="0"/>
          <p:nvPr/>
        </p:nvPicPr>
        <p:blipFill rotWithShape="1">
          <a:blip r:embed="rId3">
            <a:alphaModFix/>
          </a:blip>
          <a:srcRect b="0" l="0" r="0" t="0"/>
          <a:stretch/>
        </p:blipFill>
        <p:spPr>
          <a:xfrm>
            <a:off x="1219200" y="2905125"/>
            <a:ext cx="7315200" cy="963613"/>
          </a:xfrm>
          <a:prstGeom prst="rect">
            <a:avLst/>
          </a:prstGeom>
          <a:noFill/>
          <a:ln>
            <a:noFill/>
          </a:ln>
        </p:spPr>
      </p:pic>
      <p:pic>
        <p:nvPicPr>
          <p:cNvPr id="429" name="Google Shape;429;p47"/>
          <p:cNvPicPr preferRelativeResize="0"/>
          <p:nvPr/>
        </p:nvPicPr>
        <p:blipFill rotWithShape="1">
          <a:blip r:embed="rId4">
            <a:alphaModFix/>
          </a:blip>
          <a:srcRect b="0" l="0" r="0" t="0"/>
          <a:stretch/>
        </p:blipFill>
        <p:spPr>
          <a:xfrm>
            <a:off x="1066800" y="5867400"/>
            <a:ext cx="7648575"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35" name="Google Shape;435;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36" name="Google Shape;436;p4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 (continued)</a:t>
            </a:r>
            <a:endParaRPr/>
          </a:p>
        </p:txBody>
      </p:sp>
      <p:sp>
        <p:nvSpPr>
          <p:cNvPr id="437" name="Google Shape;437;p48"/>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Phase 2 and Onward:</a:t>
            </a:r>
            <a:endParaRPr/>
          </a:p>
          <a:p>
            <a:pPr indent="-342900" lvl="0" marL="342900" rtl="0" algn="l">
              <a:spcBef>
                <a:spcPts val="520"/>
              </a:spcBef>
              <a:spcAft>
                <a:spcPts val="0"/>
              </a:spcAft>
              <a:buSzPts val="1950"/>
              <a:buChar char="●"/>
            </a:pPr>
            <a:r>
              <a:rPr lang="en-US" sz="2600"/>
              <a:t>Repeat the process to the left and right subarrays until their lengths are 1.</a:t>
            </a:r>
            <a:endParaRPr/>
          </a:p>
          <a:p>
            <a:pPr indent="-342900" lvl="0" marL="342900" rtl="0" algn="l">
              <a:spcBef>
                <a:spcPts val="520"/>
              </a:spcBef>
              <a:spcAft>
                <a:spcPts val="0"/>
              </a:spcAft>
              <a:buSzPts val="1950"/>
              <a:buChar char="●"/>
            </a:pPr>
            <a:r>
              <a:rPr b="1" lang="en-US" sz="2600"/>
              <a:t>Complexity Analysis:</a:t>
            </a:r>
            <a:endParaRPr/>
          </a:p>
          <a:p>
            <a:pPr indent="-342900" lvl="0" marL="342900" rtl="0" algn="l">
              <a:spcBef>
                <a:spcPts val="560"/>
              </a:spcBef>
              <a:spcAft>
                <a:spcPts val="0"/>
              </a:spcAft>
              <a:buSzPts val="1950"/>
              <a:buChar char="●"/>
            </a:pPr>
            <a:r>
              <a:rPr lang="en-US" sz="2600"/>
              <a:t>At each move, either an array element is compared to the pivot or an interchange takes place. The process stops when I and j pass each other. Thus, the work is proportional to the array’s length (n).</a:t>
            </a:r>
            <a:r>
              <a:rPr lang="en-US"/>
              <a:t> </a:t>
            </a:r>
            <a:endParaRPr/>
          </a:p>
        </p:txBody>
      </p:sp>
      <p:sp>
        <p:nvSpPr>
          <p:cNvPr id="438" name="Google Shape;438;p4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44" name="Google Shape;444;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45" name="Google Shape;445;p4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Quicksort (continued)</a:t>
            </a:r>
            <a:endParaRPr/>
          </a:p>
        </p:txBody>
      </p:sp>
      <p:sp>
        <p:nvSpPr>
          <p:cNvPr id="446" name="Google Shape;446;p49"/>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Complexity Analysis (continued):</a:t>
            </a:r>
            <a:endParaRPr sz="2400"/>
          </a:p>
          <a:p>
            <a:pPr indent="-342900" lvl="0" marL="342900" rtl="0" algn="l">
              <a:spcBef>
                <a:spcPts val="480"/>
              </a:spcBef>
              <a:spcAft>
                <a:spcPts val="0"/>
              </a:spcAft>
              <a:buSzPts val="1800"/>
              <a:buChar char="●"/>
            </a:pPr>
            <a:r>
              <a:rPr lang="en-US" sz="2400"/>
              <a:t>Phase 2, the work is proportional to the left plus right subarrays’ lengths, so it is proportional to n.</a:t>
            </a:r>
            <a:endParaRPr/>
          </a:p>
          <a:p>
            <a:pPr indent="-342900" lvl="0" marL="342900" rtl="0" algn="l">
              <a:spcBef>
                <a:spcPts val="480"/>
              </a:spcBef>
              <a:spcAft>
                <a:spcPts val="0"/>
              </a:spcAft>
              <a:buSzPts val="1800"/>
              <a:buChar char="●"/>
            </a:pPr>
            <a:r>
              <a:rPr lang="en-US" sz="2400"/>
              <a:t>To complete the analysis, you need to know how many times the array are subdivided.</a:t>
            </a:r>
            <a:endParaRPr/>
          </a:p>
          <a:p>
            <a:pPr indent="-285750" lvl="1" marL="742950" rtl="0" algn="l">
              <a:spcBef>
                <a:spcPts val="440"/>
              </a:spcBef>
              <a:spcAft>
                <a:spcPts val="0"/>
              </a:spcAft>
              <a:buSzPts val="1650"/>
              <a:buFont typeface="Arial"/>
              <a:buChar char="–"/>
            </a:pPr>
            <a:r>
              <a:rPr lang="en-US" sz="2200"/>
              <a:t>Best case: O(</a:t>
            </a:r>
            <a:r>
              <a:rPr i="1" lang="en-US" sz="2200"/>
              <a:t>n</a:t>
            </a:r>
            <a:r>
              <a:rPr lang="en-US" sz="2200"/>
              <a:t> log I)</a:t>
            </a:r>
            <a:endParaRPr/>
          </a:p>
          <a:p>
            <a:pPr indent="-285750" lvl="1" marL="742950" rtl="0" algn="l">
              <a:spcBef>
                <a:spcPts val="440"/>
              </a:spcBef>
              <a:spcAft>
                <a:spcPts val="0"/>
              </a:spcAft>
              <a:buSzPts val="1650"/>
              <a:buFont typeface="Arial"/>
              <a:buChar char="–"/>
            </a:pPr>
            <a:r>
              <a:rPr lang="en-US" sz="2200"/>
              <a:t>Worst case: O(</a:t>
            </a:r>
            <a:r>
              <a:rPr i="1" lang="en-US" sz="2200"/>
              <a:t>n</a:t>
            </a:r>
            <a:r>
              <a:rPr baseline="30000" lang="en-US" sz="2200"/>
              <a:t>2</a:t>
            </a:r>
            <a:r>
              <a:rPr lang="en-US" sz="2200"/>
              <a:t>).</a:t>
            </a:r>
            <a:endParaRPr/>
          </a:p>
          <a:p>
            <a:pPr indent="-342900" lvl="0" marL="342900" rtl="0" algn="l">
              <a:spcBef>
                <a:spcPts val="480"/>
              </a:spcBef>
              <a:spcAft>
                <a:spcPts val="0"/>
              </a:spcAft>
              <a:buSzPts val="1800"/>
              <a:buChar char="●"/>
            </a:pPr>
            <a:r>
              <a:rPr b="1" lang="en-US" sz="2400"/>
              <a:t>Implementation:</a:t>
            </a:r>
            <a:endParaRPr sz="2400"/>
          </a:p>
          <a:p>
            <a:pPr indent="-342900" lvl="0" marL="342900" rtl="0" algn="l">
              <a:spcBef>
                <a:spcPts val="480"/>
              </a:spcBef>
              <a:spcAft>
                <a:spcPts val="0"/>
              </a:spcAft>
              <a:buSzPts val="1800"/>
              <a:buChar char="●"/>
            </a:pPr>
            <a:r>
              <a:rPr lang="en-US" sz="2400"/>
              <a:t>An iterative approach requires a data structure called a stack.</a:t>
            </a:r>
            <a:endParaRPr/>
          </a:p>
        </p:txBody>
      </p:sp>
      <p:sp>
        <p:nvSpPr>
          <p:cNvPr id="447" name="Google Shape;447;p4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53" name="Google Shape;453;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54" name="Google Shape;454;p5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a:t>
            </a:r>
            <a:endParaRPr/>
          </a:p>
        </p:txBody>
      </p:sp>
      <p:sp>
        <p:nvSpPr>
          <p:cNvPr id="455" name="Google Shape;455;p50"/>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Merge sort</a:t>
            </a:r>
            <a:r>
              <a:rPr lang="en-US"/>
              <a:t>: a recursive, divide-and-conquer strategy to break the O(</a:t>
            </a:r>
            <a:r>
              <a:rPr i="1" lang="en-US"/>
              <a:t>n</a:t>
            </a:r>
            <a:r>
              <a:rPr baseline="30000" lang="en-US"/>
              <a:t>2</a:t>
            </a:r>
            <a:r>
              <a:rPr lang="en-US"/>
              <a:t>) barrier.</a:t>
            </a:r>
            <a:endParaRPr/>
          </a:p>
          <a:p>
            <a:pPr indent="-285750" lvl="1" marL="742950" rtl="0" algn="l">
              <a:spcBef>
                <a:spcPts val="480"/>
              </a:spcBef>
              <a:spcAft>
                <a:spcPts val="0"/>
              </a:spcAft>
              <a:buSzPts val="1800"/>
              <a:buFont typeface="Arial"/>
              <a:buChar char="–"/>
            </a:pPr>
            <a:r>
              <a:rPr lang="en-US"/>
              <a:t>Compute the middle position of an array, and recursively sort its left and right subarrays.</a:t>
            </a:r>
            <a:endParaRPr/>
          </a:p>
          <a:p>
            <a:pPr indent="-285750" lvl="1" marL="742950" rtl="0" algn="l">
              <a:spcBef>
                <a:spcPts val="480"/>
              </a:spcBef>
              <a:spcAft>
                <a:spcPts val="0"/>
              </a:spcAft>
              <a:buSzPts val="1800"/>
              <a:buFont typeface="Arial"/>
              <a:buChar char="–"/>
            </a:pPr>
            <a:r>
              <a:rPr lang="en-US"/>
              <a:t>Merge the subarrays back into a single sorted array.</a:t>
            </a:r>
            <a:endParaRPr/>
          </a:p>
          <a:p>
            <a:pPr indent="-285750" lvl="1" marL="742950" rtl="0" algn="l">
              <a:spcBef>
                <a:spcPts val="480"/>
              </a:spcBef>
              <a:spcAft>
                <a:spcPts val="0"/>
              </a:spcAft>
              <a:buSzPts val="1800"/>
              <a:buFont typeface="Arial"/>
              <a:buChar char="–"/>
            </a:pPr>
            <a:r>
              <a:rPr lang="en-US"/>
              <a:t>Stop the process when the subarrays cannot be subdivided.</a:t>
            </a:r>
            <a:endParaRPr/>
          </a:p>
          <a:p>
            <a:pPr indent="-285750" lvl="1" marL="742950" rtl="0" algn="l">
              <a:spcBef>
                <a:spcPts val="480"/>
              </a:spcBef>
              <a:spcAft>
                <a:spcPts val="0"/>
              </a:spcAft>
              <a:buSzPts val="1800"/>
              <a:buFont typeface="Arial"/>
              <a:buNone/>
            </a:pPr>
            <a:r>
              <a:t/>
            </a:r>
            <a:endParaRPr/>
          </a:p>
        </p:txBody>
      </p:sp>
      <p:sp>
        <p:nvSpPr>
          <p:cNvPr id="456" name="Google Shape;456;p5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62" name="Google Shape;462;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63" name="Google Shape;463;p5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464" name="Google Shape;464;p51"/>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This top-level design strategy can be implemented by three Java methods: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mergeSort</a:t>
            </a:r>
            <a:r>
              <a:rPr lang="en-US"/>
              <a:t>: the public method called by clients.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mergeSortHelper</a:t>
            </a:r>
            <a:r>
              <a:rPr lang="en-US"/>
              <a:t>: a private helper method that hides the extra parameter required by recursive calls.</a:t>
            </a:r>
            <a:endParaRPr/>
          </a:p>
          <a:p>
            <a:pPr indent="-285750" lvl="1" marL="742950" rtl="0" algn="l">
              <a:spcBef>
                <a:spcPts val="480"/>
              </a:spcBef>
              <a:spcAft>
                <a:spcPts val="0"/>
              </a:spcAft>
              <a:buSzPts val="1800"/>
              <a:buFont typeface="Courier New"/>
              <a:buChar char="–"/>
            </a:pPr>
            <a:r>
              <a:rPr lang="en-US">
                <a:latin typeface="Courier New"/>
                <a:ea typeface="Courier New"/>
                <a:cs typeface="Courier New"/>
                <a:sym typeface="Courier New"/>
              </a:rPr>
              <a:t>merge</a:t>
            </a:r>
            <a:r>
              <a:rPr lang="en-US"/>
              <a:t>: a private method that implements the merging process.</a:t>
            </a:r>
            <a:endParaRPr/>
          </a:p>
        </p:txBody>
      </p:sp>
      <p:sp>
        <p:nvSpPr>
          <p:cNvPr id="465" name="Google Shape;465;p5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71" name="Google Shape;471;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72" name="Google Shape;472;p5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473" name="Google Shape;473;p52"/>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latin typeface="Courier New"/>
                <a:ea typeface="Courier New"/>
                <a:cs typeface="Courier New"/>
                <a:sym typeface="Courier New"/>
              </a:rPr>
              <a:t>copyBuffer</a:t>
            </a:r>
            <a:r>
              <a:rPr lang="en-US" sz="2600"/>
              <a:t>: an extra array used in merging.</a:t>
            </a:r>
            <a:endParaRPr/>
          </a:p>
          <a:p>
            <a:pPr indent="-285750" lvl="1" marL="742950" rtl="0" algn="l">
              <a:spcBef>
                <a:spcPts val="480"/>
              </a:spcBef>
              <a:spcAft>
                <a:spcPts val="0"/>
              </a:spcAft>
              <a:buSzPts val="1800"/>
              <a:buFont typeface="Arial"/>
              <a:buChar char="–"/>
            </a:pPr>
            <a:r>
              <a:rPr lang="en-US"/>
              <a:t>Allocated once in </a:t>
            </a:r>
            <a:r>
              <a:rPr lang="en-US">
                <a:latin typeface="Courier New"/>
                <a:ea typeface="Courier New"/>
                <a:cs typeface="Courier New"/>
                <a:sym typeface="Courier New"/>
              </a:rPr>
              <a:t>mergeSort</a:t>
            </a:r>
            <a:r>
              <a:rPr lang="en-US"/>
              <a:t>, then passed to </a:t>
            </a:r>
            <a:r>
              <a:rPr lang="en-US">
                <a:latin typeface="Courier New"/>
                <a:ea typeface="Courier New"/>
                <a:cs typeface="Courier New"/>
                <a:sym typeface="Courier New"/>
              </a:rPr>
              <a:t>mergeSortHelper</a:t>
            </a:r>
            <a:r>
              <a:rPr lang="en-US"/>
              <a:t> and merge.</a:t>
            </a:r>
            <a:endParaRPr/>
          </a:p>
          <a:p>
            <a:pPr indent="-285750" lvl="1" marL="742950" rtl="0" algn="l">
              <a:spcBef>
                <a:spcPts val="480"/>
              </a:spcBef>
              <a:spcAft>
                <a:spcPts val="0"/>
              </a:spcAft>
              <a:buSzPts val="1800"/>
              <a:buFont typeface="Arial"/>
              <a:buChar char="–"/>
            </a:pPr>
            <a:r>
              <a:rPr lang="en-US"/>
              <a:t>When </a:t>
            </a:r>
            <a:r>
              <a:rPr lang="en-US">
                <a:latin typeface="Courier New"/>
                <a:ea typeface="Courier New"/>
                <a:cs typeface="Courier New"/>
                <a:sym typeface="Courier New"/>
              </a:rPr>
              <a:t>mergeSortHelper</a:t>
            </a:r>
            <a:r>
              <a:rPr lang="en-US"/>
              <a:t> is called, it needs to know the low and high (parameters that bound the subarray).</a:t>
            </a:r>
            <a:endParaRPr/>
          </a:p>
          <a:p>
            <a:pPr indent="-342900" lvl="0" marL="342900" rtl="0" algn="l">
              <a:spcBef>
                <a:spcPts val="520"/>
              </a:spcBef>
              <a:spcAft>
                <a:spcPts val="0"/>
              </a:spcAft>
              <a:buSzPts val="1950"/>
              <a:buChar char="●"/>
            </a:pPr>
            <a:r>
              <a:rPr lang="en-US" sz="2600"/>
              <a:t>After verifying that it has been passed a subarray of at least two items, </a:t>
            </a:r>
            <a:r>
              <a:rPr lang="en-US" sz="2600">
                <a:latin typeface="Courier New"/>
                <a:ea typeface="Courier New"/>
                <a:cs typeface="Courier New"/>
                <a:sym typeface="Courier New"/>
              </a:rPr>
              <a:t>mergeSortHelper</a:t>
            </a:r>
            <a:r>
              <a:rPr lang="en-US" sz="2600"/>
              <a:t> computes the midpoint, sorts above and below, and calls merge to merge the results.</a:t>
            </a:r>
            <a:endParaRPr/>
          </a:p>
        </p:txBody>
      </p:sp>
      <p:sp>
        <p:nvSpPr>
          <p:cNvPr id="474" name="Google Shape;474;p5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6" name="Google Shape;126;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7" name="Google Shape;127;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8" name="Google Shape;128;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a:t>
            </a:r>
            <a:endParaRPr/>
          </a:p>
        </p:txBody>
      </p:sp>
      <p:sp>
        <p:nvSpPr>
          <p:cNvPr id="129" name="Google Shape;129;p17"/>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activation record</a:t>
            </a:r>
            <a:endParaRPr/>
          </a:p>
          <a:p>
            <a:pPr indent="-342900" lvl="0" marL="342900" rtl="0" algn="l">
              <a:spcBef>
                <a:spcPts val="560"/>
              </a:spcBef>
              <a:spcAft>
                <a:spcPts val="0"/>
              </a:spcAft>
              <a:buSzPts val="2100"/>
              <a:buChar char="●"/>
            </a:pPr>
            <a:r>
              <a:rPr lang="en-US"/>
              <a:t>big-O notation</a:t>
            </a:r>
            <a:endParaRPr/>
          </a:p>
          <a:p>
            <a:pPr indent="-342900" lvl="0" marL="342900" rtl="0" algn="l">
              <a:spcBef>
                <a:spcPts val="560"/>
              </a:spcBef>
              <a:spcAft>
                <a:spcPts val="0"/>
              </a:spcAft>
              <a:buSzPts val="2100"/>
              <a:buChar char="●"/>
            </a:pPr>
            <a:r>
              <a:rPr lang="en-US"/>
              <a:t>binary search algorithm</a:t>
            </a:r>
            <a:endParaRPr/>
          </a:p>
          <a:p>
            <a:pPr indent="-342900" lvl="0" marL="342900" rtl="0" algn="l">
              <a:spcBef>
                <a:spcPts val="560"/>
              </a:spcBef>
              <a:spcAft>
                <a:spcPts val="0"/>
              </a:spcAft>
              <a:buSzPts val="2100"/>
              <a:buChar char="●"/>
            </a:pPr>
            <a:r>
              <a:rPr lang="en-US"/>
              <a:t>call stack</a:t>
            </a:r>
            <a:endParaRPr/>
          </a:p>
          <a:p>
            <a:pPr indent="-342900" lvl="0" marL="342900" rtl="0" algn="l">
              <a:spcBef>
                <a:spcPts val="560"/>
              </a:spcBef>
              <a:spcAft>
                <a:spcPts val="0"/>
              </a:spcAft>
              <a:buSzPts val="2100"/>
              <a:buChar char="●"/>
            </a:pPr>
            <a:r>
              <a:rPr lang="en-US"/>
              <a:t>complexity analysis</a:t>
            </a:r>
            <a:endParaRPr/>
          </a:p>
          <a:p>
            <a:pPr indent="-342900" lvl="0" marL="342900" rtl="0" algn="l">
              <a:spcBef>
                <a:spcPts val="560"/>
              </a:spcBef>
              <a:spcAft>
                <a:spcPts val="0"/>
              </a:spcAft>
              <a:buSzPts val="2100"/>
              <a:buChar char="●"/>
            </a:pPr>
            <a:r>
              <a:rPr lang="en-US"/>
              <a:t>infinite recursion</a:t>
            </a:r>
            <a:endParaRPr/>
          </a:p>
          <a:p>
            <a:pPr indent="-342900" lvl="0" marL="342900" rtl="0" algn="l">
              <a:spcBef>
                <a:spcPts val="560"/>
              </a:spcBef>
              <a:spcAft>
                <a:spcPts val="0"/>
              </a:spcAft>
              <a:buSzPts val="2100"/>
              <a:buChar char="●"/>
            </a:pPr>
            <a:r>
              <a:rPr lang="en-US"/>
              <a:t>iterative process</a:t>
            </a:r>
            <a:endParaRPr/>
          </a:p>
        </p:txBody>
      </p:sp>
      <p:sp>
        <p:nvSpPr>
          <p:cNvPr id="130" name="Google Shape;130;p17"/>
          <p:cNvSpPr txBox="1"/>
          <p:nvPr>
            <p:ph idx="2" type="body"/>
          </p:nvPr>
        </p:nvSpPr>
        <p:spPr>
          <a:xfrm>
            <a:off x="47244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merge sort</a:t>
            </a:r>
            <a:endParaRPr/>
          </a:p>
          <a:p>
            <a:pPr indent="-342900" lvl="0" marL="342900" rtl="0" algn="l">
              <a:spcBef>
                <a:spcPts val="560"/>
              </a:spcBef>
              <a:spcAft>
                <a:spcPts val="0"/>
              </a:spcAft>
              <a:buSzPts val="2100"/>
              <a:buChar char="●"/>
            </a:pPr>
            <a:r>
              <a:rPr lang="en-US"/>
              <a:t>quicksort</a:t>
            </a:r>
            <a:endParaRPr/>
          </a:p>
          <a:p>
            <a:pPr indent="-342900" lvl="0" marL="342900" rtl="0" algn="l">
              <a:spcBef>
                <a:spcPts val="560"/>
              </a:spcBef>
              <a:spcAft>
                <a:spcPts val="0"/>
              </a:spcAft>
              <a:buSzPts val="2100"/>
              <a:buChar char="●"/>
            </a:pPr>
            <a:r>
              <a:rPr lang="en-US"/>
              <a:t>recursive method</a:t>
            </a:r>
            <a:endParaRPr/>
          </a:p>
          <a:p>
            <a:pPr indent="-342900" lvl="0" marL="342900" rtl="0" algn="l">
              <a:spcBef>
                <a:spcPts val="560"/>
              </a:spcBef>
              <a:spcAft>
                <a:spcPts val="0"/>
              </a:spcAft>
              <a:buSzPts val="2100"/>
              <a:buChar char="●"/>
            </a:pPr>
            <a:r>
              <a:rPr lang="en-US"/>
              <a:t>recursive step</a:t>
            </a:r>
            <a:endParaRPr/>
          </a:p>
          <a:p>
            <a:pPr indent="-342900" lvl="0" marL="342900" rtl="0" algn="l">
              <a:spcBef>
                <a:spcPts val="560"/>
              </a:spcBef>
              <a:spcAft>
                <a:spcPts val="0"/>
              </a:spcAft>
              <a:buSzPts val="2100"/>
              <a:buChar char="●"/>
            </a:pPr>
            <a:r>
              <a:rPr lang="en-US"/>
              <a:t>stack</a:t>
            </a:r>
            <a:endParaRPr/>
          </a:p>
          <a:p>
            <a:pPr indent="-342900" lvl="0" marL="342900" rtl="0" algn="l">
              <a:spcBef>
                <a:spcPts val="560"/>
              </a:spcBef>
              <a:spcAft>
                <a:spcPts val="0"/>
              </a:spcAft>
              <a:buSzPts val="2100"/>
              <a:buChar char="●"/>
            </a:pPr>
            <a:r>
              <a:rPr lang="en-US"/>
              <a:t>stack overflow error</a:t>
            </a:r>
            <a:endParaRPr/>
          </a:p>
          <a:p>
            <a:pPr indent="-342900" lvl="0" marL="342900" rtl="0" algn="l">
              <a:spcBef>
                <a:spcPts val="560"/>
              </a:spcBef>
              <a:spcAft>
                <a:spcPts val="0"/>
              </a:spcAft>
              <a:buSzPts val="2100"/>
              <a:buChar char="●"/>
            </a:pPr>
            <a:r>
              <a:rPr lang="en-US"/>
              <a:t>stopping state</a:t>
            </a:r>
            <a:endParaRPr/>
          </a:p>
          <a:p>
            <a:pPr indent="-342900" lvl="0" marL="342900" rtl="0" algn="l">
              <a:spcBef>
                <a:spcPts val="560"/>
              </a:spcBef>
              <a:spcAft>
                <a:spcPts val="0"/>
              </a:spcAft>
              <a:buSzPts val="2100"/>
              <a:buChar char="●"/>
            </a:pPr>
            <a:r>
              <a:rPr lang="en-US"/>
              <a:t>tail-recursive</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80" name="Google Shape;480;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81" name="Google Shape;481;p5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482" name="Google Shape;482;p53"/>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Subarrays generated during calls of </a:t>
            </a:r>
            <a:r>
              <a:rPr lang="en-US">
                <a:latin typeface="Courier New"/>
                <a:ea typeface="Courier New"/>
                <a:cs typeface="Courier New"/>
                <a:sym typeface="Courier New"/>
              </a:rPr>
              <a:t>mergeSort</a:t>
            </a:r>
            <a:endParaRPr/>
          </a:p>
        </p:txBody>
      </p:sp>
      <p:sp>
        <p:nvSpPr>
          <p:cNvPr id="483" name="Google Shape;483;p5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84" name="Google Shape;484;p53"/>
          <p:cNvPicPr preferRelativeResize="0"/>
          <p:nvPr/>
        </p:nvPicPr>
        <p:blipFill rotWithShape="1">
          <a:blip r:embed="rId3">
            <a:alphaModFix/>
          </a:blip>
          <a:srcRect b="0" l="0" r="0" t="0"/>
          <a:stretch/>
        </p:blipFill>
        <p:spPr>
          <a:xfrm>
            <a:off x="1447800" y="3429000"/>
            <a:ext cx="7086600" cy="28257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490" name="Google Shape;490;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491" name="Google Shape;491;p5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492" name="Google Shape;492;p54"/>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Merging the subarrays generated during a merge sort</a:t>
            </a:r>
            <a:endParaRPr/>
          </a:p>
        </p:txBody>
      </p:sp>
      <p:sp>
        <p:nvSpPr>
          <p:cNvPr id="493" name="Google Shape;493;p5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494" name="Google Shape;494;p54"/>
          <p:cNvPicPr preferRelativeResize="0"/>
          <p:nvPr/>
        </p:nvPicPr>
        <p:blipFill rotWithShape="1">
          <a:blip r:embed="rId3">
            <a:alphaModFix/>
          </a:blip>
          <a:srcRect b="0" l="0" r="0" t="0"/>
          <a:stretch/>
        </p:blipFill>
        <p:spPr>
          <a:xfrm>
            <a:off x="1295400" y="3429000"/>
            <a:ext cx="6781800" cy="2727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0" name="Google Shape;500;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01" name="Google Shape;501;p5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502" name="Google Shape;502;p55"/>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The merge method combines two sorted subarrays into a larger sorted subarray.</a:t>
            </a:r>
            <a:endParaRPr/>
          </a:p>
          <a:p>
            <a:pPr indent="-285750" lvl="1" marL="742950" rtl="0" algn="l">
              <a:spcBef>
                <a:spcPts val="460"/>
              </a:spcBef>
              <a:spcAft>
                <a:spcPts val="0"/>
              </a:spcAft>
              <a:buSzPts val="1725"/>
              <a:buFont typeface="Arial"/>
              <a:buChar char="–"/>
            </a:pPr>
            <a:r>
              <a:rPr lang="en-US" sz="2300"/>
              <a:t>First between </a:t>
            </a:r>
            <a:r>
              <a:rPr lang="en-US" sz="2300">
                <a:latin typeface="Courier New"/>
                <a:ea typeface="Courier New"/>
                <a:cs typeface="Courier New"/>
                <a:sym typeface="Courier New"/>
              </a:rPr>
              <a:t>low</a:t>
            </a:r>
            <a:r>
              <a:rPr lang="en-US" sz="2300"/>
              <a:t> and </a:t>
            </a:r>
            <a:r>
              <a:rPr lang="en-US" sz="2300">
                <a:latin typeface="Courier New"/>
                <a:ea typeface="Courier New"/>
                <a:cs typeface="Courier New"/>
                <a:sym typeface="Courier New"/>
              </a:rPr>
              <a:t>middle</a:t>
            </a:r>
            <a:r>
              <a:rPr lang="en-US" sz="2300"/>
              <a:t>; second between </a:t>
            </a:r>
            <a:r>
              <a:rPr lang="en-US" sz="2300">
                <a:latin typeface="Courier New"/>
                <a:ea typeface="Courier New"/>
                <a:cs typeface="Courier New"/>
                <a:sym typeface="Courier New"/>
              </a:rPr>
              <a:t>middle + 1 </a:t>
            </a:r>
            <a:r>
              <a:rPr lang="en-US" sz="2300"/>
              <a:t>and </a:t>
            </a:r>
            <a:r>
              <a:rPr lang="en-US" sz="2300">
                <a:latin typeface="Courier New"/>
                <a:ea typeface="Courier New"/>
                <a:cs typeface="Courier New"/>
                <a:sym typeface="Courier New"/>
              </a:rPr>
              <a:t>high</a:t>
            </a:r>
            <a:r>
              <a:rPr lang="en-US" sz="2300"/>
              <a:t>.</a:t>
            </a:r>
            <a:endParaRPr/>
          </a:p>
          <a:p>
            <a:pPr indent="-342900" lvl="0" marL="342900" rtl="0" algn="l">
              <a:spcBef>
                <a:spcPts val="520"/>
              </a:spcBef>
              <a:spcAft>
                <a:spcPts val="0"/>
              </a:spcAft>
              <a:buSzPts val="1950"/>
              <a:buChar char="●"/>
            </a:pPr>
            <a:r>
              <a:rPr lang="en-US" sz="2600"/>
              <a:t>The process consists of:</a:t>
            </a:r>
            <a:endParaRPr/>
          </a:p>
          <a:p>
            <a:pPr indent="-285750" lvl="1" marL="742950" rtl="0" algn="l">
              <a:spcBef>
                <a:spcPts val="460"/>
              </a:spcBef>
              <a:spcAft>
                <a:spcPts val="0"/>
              </a:spcAft>
              <a:buSzPts val="1725"/>
              <a:buFont typeface="Arial"/>
              <a:buChar char="–"/>
            </a:pPr>
            <a:r>
              <a:rPr lang="en-US" sz="2300"/>
              <a:t>Set up index pointers (</a:t>
            </a:r>
            <a:r>
              <a:rPr lang="en-US" sz="2300">
                <a:latin typeface="Courier New"/>
                <a:ea typeface="Courier New"/>
                <a:cs typeface="Courier New"/>
                <a:sym typeface="Courier New"/>
              </a:rPr>
              <a:t>low</a:t>
            </a:r>
            <a:r>
              <a:rPr lang="en-US" sz="2300"/>
              <a:t> and </a:t>
            </a:r>
            <a:r>
              <a:rPr lang="en-US" sz="2300">
                <a:latin typeface="Courier New"/>
                <a:ea typeface="Courier New"/>
                <a:cs typeface="Courier New"/>
                <a:sym typeface="Courier New"/>
              </a:rPr>
              <a:t>middle + 1</a:t>
            </a:r>
            <a:r>
              <a:rPr lang="en-US" sz="2300"/>
              <a:t>).</a:t>
            </a:r>
            <a:endParaRPr/>
          </a:p>
          <a:p>
            <a:pPr indent="-285750" lvl="1" marL="742950" rtl="0" algn="l">
              <a:spcBef>
                <a:spcPts val="460"/>
              </a:spcBef>
              <a:spcAft>
                <a:spcPts val="0"/>
              </a:spcAft>
              <a:buSzPts val="1725"/>
              <a:buFont typeface="Arial"/>
              <a:buChar char="–"/>
            </a:pPr>
            <a:r>
              <a:rPr lang="en-US" sz="2300"/>
              <a:t>Compare items, starting with first item in subarray. Copy the smaller item to the copy buffer and repeat.</a:t>
            </a:r>
            <a:endParaRPr/>
          </a:p>
          <a:p>
            <a:pPr indent="-285750" lvl="1" marL="742950" rtl="0" algn="l">
              <a:spcBef>
                <a:spcPts val="460"/>
              </a:spcBef>
              <a:spcAft>
                <a:spcPts val="0"/>
              </a:spcAft>
              <a:buSzPts val="1725"/>
              <a:buFont typeface="Arial"/>
              <a:buChar char="–"/>
            </a:pPr>
            <a:r>
              <a:rPr lang="en-US" sz="2300"/>
              <a:t>Copy the portion of </a:t>
            </a:r>
            <a:r>
              <a:rPr lang="en-US" sz="2300">
                <a:latin typeface="Courier New"/>
                <a:ea typeface="Courier New"/>
                <a:cs typeface="Courier New"/>
                <a:sym typeface="Courier New"/>
              </a:rPr>
              <a:t>copyBuffer</a:t>
            </a:r>
            <a:r>
              <a:rPr lang="en-US" sz="2300"/>
              <a:t> between low and high back to the corresponding positions of the array.</a:t>
            </a:r>
            <a:endParaRPr/>
          </a:p>
        </p:txBody>
      </p:sp>
      <p:sp>
        <p:nvSpPr>
          <p:cNvPr id="503" name="Google Shape;503;p5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09" name="Google Shape;509;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0" name="Google Shape;510;p5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511" name="Google Shape;511;p56"/>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Complexity Analysis for Merge Sort:</a:t>
            </a:r>
            <a:endParaRPr/>
          </a:p>
          <a:p>
            <a:pPr indent="-342900" lvl="0" marL="342900" rtl="0" algn="l">
              <a:spcBef>
                <a:spcPts val="480"/>
              </a:spcBef>
              <a:spcAft>
                <a:spcPts val="0"/>
              </a:spcAft>
              <a:buSzPts val="1800"/>
              <a:buChar char="●"/>
            </a:pPr>
            <a:r>
              <a:rPr lang="en-US" sz="2400"/>
              <a:t>The run time of the merge method is dominated by two for statements, each of which loop (</a:t>
            </a:r>
            <a:r>
              <a:rPr lang="en-US" sz="2400">
                <a:latin typeface="Courier New"/>
                <a:ea typeface="Courier New"/>
                <a:cs typeface="Courier New"/>
                <a:sym typeface="Courier New"/>
              </a:rPr>
              <a:t>high</a:t>
            </a:r>
            <a:r>
              <a:rPr lang="en-US" sz="2400"/>
              <a:t> </a:t>
            </a:r>
            <a:r>
              <a:rPr lang="en-US" sz="2400">
                <a:latin typeface="Courier New"/>
                <a:ea typeface="Courier New"/>
                <a:cs typeface="Courier New"/>
                <a:sym typeface="Courier New"/>
              </a:rPr>
              <a:t>– low + 1</a:t>
            </a:r>
            <a:r>
              <a:rPr lang="en-US" sz="2400"/>
              <a:t>) times.</a:t>
            </a:r>
            <a:endParaRPr/>
          </a:p>
          <a:p>
            <a:pPr indent="-285750" lvl="1" marL="742950" rtl="0" algn="l">
              <a:spcBef>
                <a:spcPts val="440"/>
              </a:spcBef>
              <a:spcAft>
                <a:spcPts val="0"/>
              </a:spcAft>
              <a:buSzPts val="1650"/>
              <a:buFont typeface="Arial"/>
              <a:buChar char="–"/>
            </a:pPr>
            <a:r>
              <a:rPr lang="en-US" sz="2200"/>
              <a:t>Run time: O(</a:t>
            </a:r>
            <a:r>
              <a:rPr lang="en-US" sz="2200">
                <a:latin typeface="Courier New"/>
                <a:ea typeface="Courier New"/>
                <a:cs typeface="Courier New"/>
                <a:sym typeface="Courier New"/>
              </a:rPr>
              <a:t>high</a:t>
            </a:r>
            <a:r>
              <a:rPr lang="en-US" sz="2200"/>
              <a:t> – </a:t>
            </a:r>
            <a:r>
              <a:rPr lang="en-US" sz="2200">
                <a:latin typeface="Courier New"/>
                <a:ea typeface="Courier New"/>
                <a:cs typeface="Courier New"/>
                <a:sym typeface="Courier New"/>
              </a:rPr>
              <a:t>low</a:t>
            </a:r>
            <a:r>
              <a:rPr lang="en-US" sz="2200"/>
              <a:t>). Number of stages: O(log </a:t>
            </a:r>
            <a:r>
              <a:rPr i="1" lang="en-US" sz="2200"/>
              <a:t>n</a:t>
            </a:r>
            <a:r>
              <a:rPr lang="en-US" sz="2200"/>
              <a:t>).</a:t>
            </a:r>
            <a:endParaRPr/>
          </a:p>
          <a:p>
            <a:pPr indent="-342900" lvl="0" marL="342900" rtl="0" algn="l">
              <a:spcBef>
                <a:spcPts val="480"/>
              </a:spcBef>
              <a:spcAft>
                <a:spcPts val="0"/>
              </a:spcAft>
              <a:buSzPts val="1800"/>
              <a:buChar char="●"/>
            </a:pPr>
            <a:r>
              <a:rPr lang="en-US" sz="2400"/>
              <a:t>Merge sort has two space requirements that depend on an array’s size:</a:t>
            </a:r>
            <a:endParaRPr/>
          </a:p>
          <a:p>
            <a:pPr indent="-285750" lvl="1" marL="742950" rtl="0" algn="l">
              <a:spcBef>
                <a:spcPts val="440"/>
              </a:spcBef>
              <a:spcAft>
                <a:spcPts val="0"/>
              </a:spcAft>
              <a:buSzPts val="1650"/>
              <a:buFont typeface="Arial"/>
              <a:buChar char="–"/>
            </a:pPr>
            <a:r>
              <a:rPr lang="en-US" sz="2200"/>
              <a:t>O(log </a:t>
            </a:r>
            <a:r>
              <a:rPr i="1" lang="en-US" sz="2200"/>
              <a:t>n</a:t>
            </a:r>
            <a:r>
              <a:rPr lang="en-US" sz="2200"/>
              <a:t>) is required on the call stack; O(</a:t>
            </a:r>
            <a:r>
              <a:rPr i="1" lang="en-US" sz="2200"/>
              <a:t>n</a:t>
            </a:r>
            <a:r>
              <a:rPr lang="en-US" sz="2200"/>
              <a:t>) space is used by the copy buffer.</a:t>
            </a:r>
            <a:endParaRPr/>
          </a:p>
          <a:p>
            <a:pPr indent="-180975" lvl="1" marL="742950" rtl="0" algn="l">
              <a:spcBef>
                <a:spcPts val="440"/>
              </a:spcBef>
              <a:spcAft>
                <a:spcPts val="0"/>
              </a:spcAft>
              <a:buSzPts val="1650"/>
              <a:buFont typeface="Arial"/>
              <a:buNone/>
            </a:pPr>
            <a:r>
              <a:t/>
            </a:r>
            <a:endParaRPr sz="2200"/>
          </a:p>
        </p:txBody>
      </p:sp>
      <p:sp>
        <p:nvSpPr>
          <p:cNvPr id="512" name="Google Shape;512;p5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18" name="Google Shape;518;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19" name="Google Shape;519;p5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Merge Sort (continued)</a:t>
            </a:r>
            <a:endParaRPr/>
          </a:p>
        </p:txBody>
      </p:sp>
      <p:sp>
        <p:nvSpPr>
          <p:cNvPr id="520" name="Google Shape;520;p57"/>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Improving Merge Sort:</a:t>
            </a:r>
            <a:endParaRPr/>
          </a:p>
          <a:p>
            <a:pPr indent="-342900" lvl="0" marL="342900" rtl="0" algn="l">
              <a:spcBef>
                <a:spcPts val="560"/>
              </a:spcBef>
              <a:spcAft>
                <a:spcPts val="0"/>
              </a:spcAft>
              <a:buSzPts val="2100"/>
              <a:buChar char="●"/>
            </a:pPr>
            <a:r>
              <a:rPr lang="en-US"/>
              <a:t>The first </a:t>
            </a:r>
            <a:r>
              <a:rPr lang="en-US">
                <a:latin typeface="Courier New"/>
                <a:ea typeface="Courier New"/>
                <a:cs typeface="Courier New"/>
                <a:sym typeface="Courier New"/>
              </a:rPr>
              <a:t>for</a:t>
            </a:r>
            <a:r>
              <a:rPr lang="en-US"/>
              <a:t> statement makes a single comparison per iteration.</a:t>
            </a:r>
            <a:endParaRPr/>
          </a:p>
          <a:p>
            <a:pPr indent="-342900" lvl="0" marL="342900" rtl="0" algn="l">
              <a:spcBef>
                <a:spcPts val="560"/>
              </a:spcBef>
              <a:spcAft>
                <a:spcPts val="0"/>
              </a:spcAft>
              <a:buSzPts val="2100"/>
              <a:buChar char="●"/>
            </a:pPr>
            <a:r>
              <a:rPr lang="en-US"/>
              <a:t>A complex process that lets two subarrays merge without a copy buffer or changing the order of the method.</a:t>
            </a:r>
            <a:endParaRPr/>
          </a:p>
          <a:p>
            <a:pPr indent="-342900" lvl="0" marL="342900" rtl="0" algn="l">
              <a:spcBef>
                <a:spcPts val="560"/>
              </a:spcBef>
              <a:spcAft>
                <a:spcPts val="0"/>
              </a:spcAft>
              <a:buSzPts val="2100"/>
              <a:buChar char="●"/>
            </a:pPr>
            <a:r>
              <a:rPr lang="en-US"/>
              <a:t>Subarrays below a certain size can be sorted using a different approach.</a:t>
            </a:r>
            <a:endParaRPr/>
          </a:p>
        </p:txBody>
      </p:sp>
      <p:sp>
        <p:nvSpPr>
          <p:cNvPr id="521" name="Google Shape;521;p5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27" name="Google Shape;527;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28" name="Google Shape;528;p5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Drawing Recursive Patterns</a:t>
            </a:r>
            <a:endParaRPr/>
          </a:p>
        </p:txBody>
      </p:sp>
      <p:sp>
        <p:nvSpPr>
          <p:cNvPr id="529" name="Google Shape;529;p58"/>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Sliders:</a:t>
            </a:r>
            <a:r>
              <a:rPr lang="en-US"/>
              <a:t> </a:t>
            </a:r>
            <a:endParaRPr/>
          </a:p>
          <a:p>
            <a:pPr indent="-342900" lvl="0" marL="342900" rtl="0" algn="l">
              <a:spcBef>
                <a:spcPts val="560"/>
              </a:spcBef>
              <a:spcAft>
                <a:spcPts val="0"/>
              </a:spcAft>
              <a:buSzPts val="2100"/>
              <a:buChar char="●"/>
            </a:pPr>
            <a:r>
              <a:rPr lang="en-US"/>
              <a:t>A slider is a GUI control that allows the user to select a value within a range.</a:t>
            </a:r>
            <a:endParaRPr/>
          </a:p>
          <a:p>
            <a:pPr indent="-342900" lvl="0" marL="342900" rtl="0" algn="l">
              <a:spcBef>
                <a:spcPts val="560"/>
              </a:spcBef>
              <a:spcAft>
                <a:spcPts val="0"/>
              </a:spcAft>
              <a:buSzPts val="2100"/>
              <a:buChar char="●"/>
            </a:pPr>
            <a:r>
              <a:rPr lang="en-US"/>
              <a:t>When a user moves a slider’s knob, the slider emits an event of type ChangeEvent.</a:t>
            </a:r>
            <a:endParaRPr/>
          </a:p>
        </p:txBody>
      </p:sp>
      <p:sp>
        <p:nvSpPr>
          <p:cNvPr id="530" name="Google Shape;530;p5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31" name="Google Shape;531;p58"/>
          <p:cNvSpPr txBox="1"/>
          <p:nvPr/>
        </p:nvSpPr>
        <p:spPr>
          <a:xfrm>
            <a:off x="4343400" y="5486400"/>
            <a:ext cx="2514600" cy="730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050"/>
              <a:buFont typeface="Noto Sans Symbols"/>
              <a:buNone/>
            </a:pPr>
            <a:r>
              <a:rPr lang="en-US" sz="1400">
                <a:solidFill>
                  <a:schemeClr val="dk1"/>
                </a:solidFill>
                <a:latin typeface="Arial"/>
                <a:ea typeface="Arial"/>
                <a:cs typeface="Arial"/>
                <a:sym typeface="Arial"/>
              </a:rPr>
              <a:t>User interface for the temperature conversion program</a:t>
            </a:r>
            <a:endParaRPr sz="1800">
              <a:solidFill>
                <a:schemeClr val="dk1"/>
              </a:solidFill>
              <a:latin typeface="Arial"/>
              <a:ea typeface="Arial"/>
              <a:cs typeface="Arial"/>
              <a:sym typeface="Arial"/>
            </a:endParaRPr>
          </a:p>
        </p:txBody>
      </p:sp>
      <p:pic>
        <p:nvPicPr>
          <p:cNvPr id="532" name="Google Shape;532;p58"/>
          <p:cNvPicPr preferRelativeResize="0"/>
          <p:nvPr/>
        </p:nvPicPr>
        <p:blipFill rotWithShape="1">
          <a:blip r:embed="rId3">
            <a:alphaModFix/>
          </a:blip>
          <a:srcRect b="0" l="0" r="0" t="0"/>
          <a:stretch/>
        </p:blipFill>
        <p:spPr>
          <a:xfrm>
            <a:off x="1295400" y="4724400"/>
            <a:ext cx="3124200" cy="1533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38" name="Google Shape;538;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39" name="Google Shape;539;p5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Drawing Recursive Patterns (continued)</a:t>
            </a:r>
            <a:endParaRPr/>
          </a:p>
        </p:txBody>
      </p:sp>
      <p:sp>
        <p:nvSpPr>
          <p:cNvPr id="540" name="Google Shape;540;p59"/>
          <p:cNvSpPr txBox="1"/>
          <p:nvPr>
            <p:ph idx="1" type="body"/>
          </p:nvPr>
        </p:nvSpPr>
        <p:spPr>
          <a:xfrm>
            <a:off x="838200" y="2362200"/>
            <a:ext cx="5943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Recursive Patterns in Abstract Art:</a:t>
            </a:r>
            <a:endParaRPr/>
          </a:p>
          <a:p>
            <a:pPr indent="-342900" lvl="0" marL="342900" rtl="0" algn="l">
              <a:spcBef>
                <a:spcPts val="560"/>
              </a:spcBef>
              <a:spcAft>
                <a:spcPts val="0"/>
              </a:spcAft>
              <a:buSzPts val="2100"/>
              <a:buChar char="●"/>
            </a:pPr>
            <a:r>
              <a:rPr lang="en-US"/>
              <a:t>Example: Mondrian abstract art.</a:t>
            </a:r>
            <a:endParaRPr/>
          </a:p>
          <a:p>
            <a:pPr indent="-285750" lvl="1" marL="742950" rtl="0" algn="l">
              <a:spcBef>
                <a:spcPts val="480"/>
              </a:spcBef>
              <a:spcAft>
                <a:spcPts val="0"/>
              </a:spcAft>
              <a:buSzPts val="1800"/>
              <a:buFont typeface="Arial"/>
              <a:buChar char="–"/>
            </a:pPr>
            <a:r>
              <a:rPr lang="en-US"/>
              <a:t>Art generated by drawing a rectangle, then repeatedly drawing two unequal subdivisions.</a:t>
            </a:r>
            <a:endParaRPr/>
          </a:p>
          <a:p>
            <a:pPr indent="-285750" lvl="1" marL="742950" rtl="0" algn="l">
              <a:spcBef>
                <a:spcPts val="480"/>
              </a:spcBef>
              <a:spcAft>
                <a:spcPts val="0"/>
              </a:spcAft>
              <a:buSzPts val="1800"/>
              <a:buFont typeface="Arial"/>
              <a:buChar char="–"/>
            </a:pPr>
            <a:r>
              <a:rPr lang="en-US"/>
              <a:t>Slider allows user to select 0 to 10 for division options.</a:t>
            </a:r>
            <a:endParaRPr/>
          </a:p>
        </p:txBody>
      </p:sp>
      <p:sp>
        <p:nvSpPr>
          <p:cNvPr id="541" name="Google Shape;541;p5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42" name="Google Shape;542;p59"/>
          <p:cNvSpPr txBox="1"/>
          <p:nvPr/>
        </p:nvSpPr>
        <p:spPr>
          <a:xfrm>
            <a:off x="6781800" y="5029200"/>
            <a:ext cx="2133600" cy="730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User interface for the Mondrian painting program</a:t>
            </a:r>
            <a:endParaRPr/>
          </a:p>
        </p:txBody>
      </p:sp>
      <p:pic>
        <p:nvPicPr>
          <p:cNvPr id="543" name="Google Shape;543;p59"/>
          <p:cNvPicPr preferRelativeResize="0"/>
          <p:nvPr/>
        </p:nvPicPr>
        <p:blipFill rotWithShape="1">
          <a:blip r:embed="rId3">
            <a:alphaModFix/>
          </a:blip>
          <a:srcRect b="0" l="0" r="0" t="0"/>
          <a:stretch/>
        </p:blipFill>
        <p:spPr>
          <a:xfrm>
            <a:off x="6477000" y="2895600"/>
            <a:ext cx="2438400" cy="2147888"/>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49" name="Google Shape;549;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0" name="Google Shape;550;p6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Drawing Recursive Patterns (continued)</a:t>
            </a:r>
            <a:endParaRPr/>
          </a:p>
        </p:txBody>
      </p:sp>
      <p:sp>
        <p:nvSpPr>
          <p:cNvPr id="551" name="Google Shape;551;p60"/>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Recursive Patterns in Fractals:</a:t>
            </a:r>
            <a:endParaRPr/>
          </a:p>
          <a:p>
            <a:pPr indent="-342900" lvl="0" marL="342900" rtl="0" algn="l">
              <a:spcBef>
                <a:spcPts val="560"/>
              </a:spcBef>
              <a:spcAft>
                <a:spcPts val="0"/>
              </a:spcAft>
              <a:buSzPts val="2100"/>
              <a:buChar char="●"/>
            </a:pPr>
            <a:r>
              <a:rPr b="1" lang="en-US"/>
              <a:t>Fractals</a:t>
            </a:r>
            <a:r>
              <a:rPr lang="en-US"/>
              <a:t>: highly repetitive or recursive patterns.</a:t>
            </a:r>
            <a:endParaRPr/>
          </a:p>
          <a:p>
            <a:pPr indent="-342900" lvl="0" marL="342900" rtl="0" algn="l">
              <a:spcBef>
                <a:spcPts val="560"/>
              </a:spcBef>
              <a:spcAft>
                <a:spcPts val="0"/>
              </a:spcAft>
              <a:buSzPts val="2100"/>
              <a:buChar char="●"/>
            </a:pPr>
            <a:r>
              <a:rPr b="1" lang="en-US"/>
              <a:t>Fractal object</a:t>
            </a:r>
            <a:r>
              <a:rPr lang="en-US"/>
              <a:t>: appears geometric, but cannot be described with Euclidean geometry.</a:t>
            </a:r>
            <a:endParaRPr/>
          </a:p>
          <a:p>
            <a:pPr indent="-285750" lvl="1" marL="742950" rtl="0" algn="l">
              <a:spcBef>
                <a:spcPts val="480"/>
              </a:spcBef>
              <a:spcAft>
                <a:spcPts val="0"/>
              </a:spcAft>
              <a:buSzPts val="1800"/>
              <a:buFont typeface="Arial"/>
              <a:buChar char="–"/>
            </a:pPr>
            <a:r>
              <a:rPr lang="en-US"/>
              <a:t>Every fractal shape has its own fractal dimension.</a:t>
            </a:r>
            <a:endParaRPr/>
          </a:p>
          <a:p>
            <a:pPr indent="-342900" lvl="0" marL="342900" rtl="0" algn="l">
              <a:spcBef>
                <a:spcPts val="560"/>
              </a:spcBef>
              <a:spcAft>
                <a:spcPts val="0"/>
              </a:spcAft>
              <a:buSzPts val="2100"/>
              <a:buChar char="●"/>
            </a:pPr>
            <a:r>
              <a:rPr b="1" lang="en-US"/>
              <a:t>C-curve</a:t>
            </a:r>
            <a:r>
              <a:rPr lang="en-US"/>
              <a:t>: starts with line. </a:t>
            </a:r>
            <a:endParaRPr/>
          </a:p>
        </p:txBody>
      </p:sp>
      <p:sp>
        <p:nvSpPr>
          <p:cNvPr id="552" name="Google Shape;552;p6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58" name="Google Shape;558;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59" name="Google Shape;559;p6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Graphics and GUIs: Drawing Recursive Patterns (continued)</a:t>
            </a:r>
            <a:endParaRPr/>
          </a:p>
        </p:txBody>
      </p:sp>
      <p:sp>
        <p:nvSpPr>
          <p:cNvPr id="560" name="Google Shape;560;p61"/>
          <p:cNvSpPr txBox="1"/>
          <p:nvPr>
            <p:ph idx="1" type="body"/>
          </p:nvPr>
        </p:nvSpPr>
        <p:spPr>
          <a:xfrm>
            <a:off x="838200" y="2362200"/>
            <a:ext cx="7696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Recursive Patterns in Fractals (cont):</a:t>
            </a:r>
            <a:endParaRPr/>
          </a:p>
          <a:p>
            <a:pPr indent="-342900" lvl="0" marL="342900" rtl="0" algn="l">
              <a:spcBef>
                <a:spcPts val="560"/>
              </a:spcBef>
              <a:spcAft>
                <a:spcPts val="0"/>
              </a:spcAft>
              <a:buSzPts val="2100"/>
              <a:buChar char="●"/>
            </a:pPr>
            <a:r>
              <a:rPr lang="en-US"/>
              <a:t>The first seven degrees of the c-curve</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The pattern can continue indefinitely.</a:t>
            </a:r>
            <a:endParaRPr/>
          </a:p>
        </p:txBody>
      </p:sp>
      <p:sp>
        <p:nvSpPr>
          <p:cNvPr id="561" name="Google Shape;561;p6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562" name="Google Shape;562;p61"/>
          <p:cNvPicPr preferRelativeResize="0"/>
          <p:nvPr/>
        </p:nvPicPr>
        <p:blipFill rotWithShape="1">
          <a:blip r:embed="rId3">
            <a:alphaModFix/>
          </a:blip>
          <a:srcRect b="0" l="0" r="0" t="0"/>
          <a:stretch/>
        </p:blipFill>
        <p:spPr>
          <a:xfrm>
            <a:off x="1676400" y="3352800"/>
            <a:ext cx="6019800" cy="214788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68" name="Google Shape;568;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69" name="Google Shape;569;p6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Design, Testing, and Debugging Hints</a:t>
            </a:r>
            <a:endParaRPr/>
          </a:p>
        </p:txBody>
      </p:sp>
      <p:sp>
        <p:nvSpPr>
          <p:cNvPr id="570" name="Google Shape;570;p62"/>
          <p:cNvSpPr txBox="1"/>
          <p:nvPr>
            <p:ph idx="1" type="body"/>
          </p:nvPr>
        </p:nvSpPr>
        <p:spPr>
          <a:xfrm>
            <a:off x="838200" y="2362200"/>
            <a:ext cx="7391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When designing a recursive method, make sure:</a:t>
            </a:r>
            <a:endParaRPr/>
          </a:p>
          <a:p>
            <a:pPr indent="-285750" lvl="1" marL="742950" rtl="0" algn="l">
              <a:spcBef>
                <a:spcPts val="440"/>
              </a:spcBef>
              <a:spcAft>
                <a:spcPts val="0"/>
              </a:spcAft>
              <a:buSzPts val="1650"/>
              <a:buFont typeface="Arial"/>
              <a:buChar char="–"/>
            </a:pPr>
            <a:r>
              <a:rPr lang="en-US" sz="2200"/>
              <a:t>The method has a well-defined stopping state.</a:t>
            </a:r>
            <a:endParaRPr/>
          </a:p>
          <a:p>
            <a:pPr indent="-285750" lvl="1" marL="742950" rtl="0" algn="l">
              <a:spcBef>
                <a:spcPts val="440"/>
              </a:spcBef>
              <a:spcAft>
                <a:spcPts val="0"/>
              </a:spcAft>
              <a:buSzPts val="1650"/>
              <a:buFont typeface="Arial"/>
              <a:buChar char="–"/>
            </a:pPr>
            <a:r>
              <a:rPr lang="en-US" sz="2200"/>
              <a:t>The method has a recursive step that changes the size of the data so the stopping point will be reached.</a:t>
            </a:r>
            <a:endParaRPr/>
          </a:p>
          <a:p>
            <a:pPr indent="-342900" lvl="0" marL="342900" rtl="0" algn="l">
              <a:spcBef>
                <a:spcPts val="480"/>
              </a:spcBef>
              <a:spcAft>
                <a:spcPts val="0"/>
              </a:spcAft>
              <a:buSzPts val="1800"/>
              <a:buChar char="●"/>
            </a:pPr>
            <a:r>
              <a:rPr lang="en-US" sz="2400"/>
              <a:t>Recursive methods can be easier to write correctly than iterative methods.</a:t>
            </a:r>
            <a:endParaRPr/>
          </a:p>
          <a:p>
            <a:pPr indent="-342900" lvl="0" marL="342900" rtl="0" algn="l">
              <a:spcBef>
                <a:spcPts val="480"/>
              </a:spcBef>
              <a:spcAft>
                <a:spcPts val="0"/>
              </a:spcAft>
              <a:buSzPts val="1800"/>
              <a:buChar char="●"/>
            </a:pPr>
            <a:r>
              <a:rPr lang="en-US" sz="2400"/>
              <a:t>More efficient code is more complex than less efficient code.</a:t>
            </a:r>
            <a:endParaRPr/>
          </a:p>
        </p:txBody>
      </p:sp>
      <p:sp>
        <p:nvSpPr>
          <p:cNvPr id="571" name="Google Shape;571;p6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6" name="Google Shape;136;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7" name="Google Shape;137;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Introduction</a:t>
            </a:r>
            <a:endParaRPr/>
          </a:p>
        </p:txBody>
      </p:sp>
      <p:sp>
        <p:nvSpPr>
          <p:cNvPr id="138" name="Google Shape;138;p18"/>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Searching and sorting can involve recursion and complexity analysis.</a:t>
            </a:r>
            <a:endParaRPr/>
          </a:p>
          <a:p>
            <a:pPr indent="-342900" lvl="0" marL="342900" rtl="0" algn="l">
              <a:spcBef>
                <a:spcPts val="560"/>
              </a:spcBef>
              <a:spcAft>
                <a:spcPts val="0"/>
              </a:spcAft>
              <a:buSzPts val="2100"/>
              <a:buChar char="●"/>
            </a:pPr>
            <a:r>
              <a:rPr b="1" lang="en-US"/>
              <a:t>Recursive algorithm</a:t>
            </a:r>
            <a:r>
              <a:rPr lang="en-US"/>
              <a:t>: refers to itself by name in a manner that appears to be circular.</a:t>
            </a:r>
            <a:endParaRPr/>
          </a:p>
          <a:p>
            <a:pPr indent="-285750" lvl="1" marL="742950" rtl="0" algn="l">
              <a:spcBef>
                <a:spcPts val="480"/>
              </a:spcBef>
              <a:spcAft>
                <a:spcPts val="0"/>
              </a:spcAft>
              <a:buSzPts val="1800"/>
              <a:buFont typeface="Arial"/>
              <a:buChar char="–"/>
            </a:pPr>
            <a:r>
              <a:rPr lang="en-US"/>
              <a:t>Common in computer science.</a:t>
            </a:r>
            <a:endParaRPr/>
          </a:p>
          <a:p>
            <a:pPr indent="-342900" lvl="0" marL="342900" rtl="0" algn="l">
              <a:spcBef>
                <a:spcPts val="560"/>
              </a:spcBef>
              <a:spcAft>
                <a:spcPts val="0"/>
              </a:spcAft>
              <a:buSzPts val="2100"/>
              <a:buChar char="●"/>
            </a:pPr>
            <a:r>
              <a:rPr b="1" lang="en-US"/>
              <a:t>Complexity analysis</a:t>
            </a:r>
            <a:r>
              <a:rPr lang="en-US"/>
              <a:t>: determines an algorithm’s efficiency.</a:t>
            </a:r>
            <a:endParaRPr/>
          </a:p>
          <a:p>
            <a:pPr indent="-285750" lvl="1" marL="742950" rtl="0" algn="l">
              <a:spcBef>
                <a:spcPts val="480"/>
              </a:spcBef>
              <a:spcAft>
                <a:spcPts val="0"/>
              </a:spcAft>
              <a:buSzPts val="1800"/>
              <a:buFont typeface="Arial"/>
              <a:buChar char="–"/>
            </a:pPr>
            <a:r>
              <a:rPr lang="en-US"/>
              <a:t>Run-time, and memory usage v. data processed.</a:t>
            </a:r>
            <a:endParaRPr/>
          </a:p>
        </p:txBody>
      </p:sp>
      <p:sp>
        <p:nvSpPr>
          <p:cNvPr id="139" name="Google Shape;139;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77" name="Google Shape;577;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78" name="Google Shape;578;p6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a:t>
            </a:r>
            <a:endParaRPr/>
          </a:p>
        </p:txBody>
      </p:sp>
      <p:sp>
        <p:nvSpPr>
          <p:cNvPr id="579" name="Google Shape;579;p63"/>
          <p:cNvSpPr txBox="1"/>
          <p:nvPr>
            <p:ph idx="1" type="body"/>
          </p:nvPr>
        </p:nvSpPr>
        <p:spPr>
          <a:xfrm>
            <a:off x="838200" y="2362200"/>
            <a:ext cx="77724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Font typeface="Noto Sans Symbols"/>
              <a:buNone/>
            </a:pPr>
            <a:r>
              <a:rPr lang="en-US"/>
              <a:t>In this chapter, you learned:</a:t>
            </a:r>
            <a:endParaRPr/>
          </a:p>
          <a:p>
            <a:pPr indent="-342900" lvl="0" marL="342900" rtl="0" algn="l">
              <a:spcBef>
                <a:spcPts val="560"/>
              </a:spcBef>
              <a:spcAft>
                <a:spcPts val="0"/>
              </a:spcAft>
              <a:buSzPts val="2100"/>
              <a:buChar char="●"/>
            </a:pPr>
            <a:r>
              <a:rPr lang="en-US"/>
              <a:t>A recursive method is a method that calls itself to solve a problem.</a:t>
            </a:r>
            <a:endParaRPr/>
          </a:p>
          <a:p>
            <a:pPr indent="-342900" lvl="0" marL="342900" rtl="0" algn="l">
              <a:spcBef>
                <a:spcPts val="560"/>
              </a:spcBef>
              <a:spcAft>
                <a:spcPts val="0"/>
              </a:spcAft>
              <a:buSzPts val="2100"/>
              <a:buChar char="●"/>
            </a:pPr>
            <a:r>
              <a:rPr lang="en-US"/>
              <a:t>Recursive solutions have one or more base cases or termination conditions that return a simple value or </a:t>
            </a:r>
            <a:r>
              <a:rPr lang="en-US">
                <a:latin typeface="Courier New"/>
                <a:ea typeface="Courier New"/>
                <a:cs typeface="Courier New"/>
                <a:sym typeface="Courier New"/>
              </a:rPr>
              <a:t>void</a:t>
            </a:r>
            <a:r>
              <a:rPr lang="en-US"/>
              <a:t>. They also have one or more recursive steps that receive a smaller instance of the problem as a parameter.</a:t>
            </a:r>
            <a:endParaRPr/>
          </a:p>
        </p:txBody>
      </p:sp>
      <p:sp>
        <p:nvSpPr>
          <p:cNvPr id="580" name="Google Shape;580;p6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86" name="Google Shape;586;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87" name="Google Shape;587;p6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588" name="Google Shape;588;p6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89" name="Google Shape;589;p64"/>
          <p:cNvSpPr txBox="1"/>
          <p:nvPr>
            <p:ph idx="1" type="body"/>
          </p:nvPr>
        </p:nvSpPr>
        <p:spPr>
          <a:xfrm>
            <a:off x="762000" y="2362200"/>
            <a:ext cx="7543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Some recursive methods also combine the results of earlier calls to produce a complete solution.</a:t>
            </a:r>
            <a:endParaRPr/>
          </a:p>
          <a:p>
            <a:pPr indent="-342900" lvl="0" marL="342900" rtl="0" algn="l">
              <a:spcBef>
                <a:spcPts val="560"/>
              </a:spcBef>
              <a:spcAft>
                <a:spcPts val="0"/>
              </a:spcAft>
              <a:buSzPts val="2100"/>
              <a:buChar char="●"/>
            </a:pPr>
            <a:r>
              <a:rPr lang="en-US"/>
              <a:t>The run-time behavior of an algorithm can be expressed in terms of big-O notation. This notation shows approximately how the work of the algorithm grows as a function of its problem size.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595" name="Google Shape;595;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96" name="Google Shape;596;p6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597" name="Google Shape;597;p6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598" name="Google Shape;598;p65"/>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There are different orders of complexity, such as constant, linear, quadratic, and exponential.</a:t>
            </a:r>
            <a:endParaRPr/>
          </a:p>
          <a:p>
            <a:pPr indent="-342900" lvl="0" marL="342900" rtl="0" algn="l">
              <a:spcBef>
                <a:spcPts val="520"/>
              </a:spcBef>
              <a:spcAft>
                <a:spcPts val="0"/>
              </a:spcAft>
              <a:buSzPts val="1950"/>
              <a:buChar char="●"/>
            </a:pPr>
            <a:r>
              <a:rPr lang="en-US" sz="2600"/>
              <a:t>Through complexity analysis and clever design, the order of complexity of an algorithm can be reduced to produce a much more efficient algorithm.</a:t>
            </a:r>
            <a:endParaRPr/>
          </a:p>
          <a:p>
            <a:pPr indent="-342900" lvl="0" marL="342900" rtl="0" algn="l">
              <a:spcBef>
                <a:spcPts val="520"/>
              </a:spcBef>
              <a:spcAft>
                <a:spcPts val="0"/>
              </a:spcAft>
              <a:buSzPts val="1950"/>
              <a:buChar char="●"/>
            </a:pPr>
            <a:r>
              <a:rPr lang="en-US" sz="2600"/>
              <a:t>The quicksort is a sort algorithm that uses recursion and can perform much more efficiently than selection sort, bubble sort, or insertion sort.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5" name="Google Shape;145;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6" name="Google Shape;146;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a:t>
            </a:r>
            <a:endParaRPr/>
          </a:p>
        </p:txBody>
      </p:sp>
      <p:sp>
        <p:nvSpPr>
          <p:cNvPr id="147" name="Google Shape;147;p19"/>
          <p:cNvSpPr txBox="1"/>
          <p:nvPr>
            <p:ph idx="1" type="body"/>
          </p:nvPr>
        </p:nvSpPr>
        <p:spPr>
          <a:xfrm>
            <a:off x="838200" y="2362200"/>
            <a:ext cx="79248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Adding integers 1 to n iteratively:</a:t>
            </a:r>
            <a:endParaRPr/>
          </a:p>
          <a:p>
            <a:pPr indent="-171450" lvl="1" marL="742950" rtl="0" algn="l">
              <a:spcBef>
                <a:spcPts val="480"/>
              </a:spcBef>
              <a:spcAft>
                <a:spcPts val="0"/>
              </a:spcAft>
              <a:buSzPts val="1800"/>
              <a:buFont typeface="Arial"/>
              <a:buNone/>
            </a:pPr>
            <a:r>
              <a:t/>
            </a:r>
            <a:endParaRPr/>
          </a:p>
          <a:p>
            <a:pPr indent="-342900" lvl="0" marL="342900" rtl="0" algn="l">
              <a:spcBef>
                <a:spcPts val="520"/>
              </a:spcBef>
              <a:spcAft>
                <a:spcPts val="0"/>
              </a:spcAft>
              <a:buSzPts val="1950"/>
              <a:buChar char="●"/>
            </a:pPr>
            <a:r>
              <a:rPr lang="en-US" sz="2600"/>
              <a:t>Another way to look at the problem:</a:t>
            </a:r>
            <a:endParaRPr/>
          </a:p>
          <a:p>
            <a:pPr indent="-161925" lvl="1" marL="742950" rtl="0" algn="l">
              <a:spcBef>
                <a:spcPts val="520"/>
              </a:spcBef>
              <a:spcAft>
                <a:spcPts val="0"/>
              </a:spcAft>
              <a:buSzPts val="1950"/>
              <a:buFont typeface="Arial"/>
              <a:buNone/>
            </a:pPr>
            <a:r>
              <a:t/>
            </a:r>
            <a:endParaRPr sz="2600"/>
          </a:p>
          <a:p>
            <a:pPr indent="-342900" lvl="0" marL="342900" rtl="0" algn="l">
              <a:spcBef>
                <a:spcPts val="520"/>
              </a:spcBef>
              <a:spcAft>
                <a:spcPts val="0"/>
              </a:spcAft>
              <a:buSzPts val="1950"/>
              <a:buChar char="●"/>
            </a:pPr>
            <a:r>
              <a:rPr lang="en-US" sz="2600"/>
              <a:t>Seems to yield a circular definition, but it doesn’t.</a:t>
            </a:r>
            <a:endParaRPr/>
          </a:p>
          <a:p>
            <a:pPr indent="-285750" lvl="1" marL="742950" rtl="0" algn="l">
              <a:spcBef>
                <a:spcPts val="480"/>
              </a:spcBef>
              <a:spcAft>
                <a:spcPts val="0"/>
              </a:spcAft>
              <a:buSzPts val="1800"/>
              <a:buFont typeface="Arial"/>
              <a:buChar char="–"/>
            </a:pPr>
            <a:r>
              <a:rPr lang="en-US"/>
              <a:t>Example: calculating </a:t>
            </a:r>
            <a:r>
              <a:rPr lang="en-US">
                <a:latin typeface="Courier New"/>
                <a:ea typeface="Courier New"/>
                <a:cs typeface="Courier New"/>
                <a:sym typeface="Courier New"/>
              </a:rPr>
              <a:t>sum(4)</a:t>
            </a:r>
            <a:r>
              <a:rPr lang="en-US"/>
              <a:t>:</a:t>
            </a:r>
            <a:endParaRPr/>
          </a:p>
        </p:txBody>
      </p:sp>
      <p:sp>
        <p:nvSpPr>
          <p:cNvPr id="148" name="Google Shape;148;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149" name="Google Shape;149;p19"/>
          <p:cNvPicPr preferRelativeResize="0"/>
          <p:nvPr/>
        </p:nvPicPr>
        <p:blipFill rotWithShape="1">
          <a:blip r:embed="rId3">
            <a:alphaModFix/>
          </a:blip>
          <a:srcRect b="0" l="0" r="0" t="0"/>
          <a:stretch/>
        </p:blipFill>
        <p:spPr>
          <a:xfrm>
            <a:off x="1219200" y="2895600"/>
            <a:ext cx="6248400" cy="333375"/>
          </a:xfrm>
          <a:prstGeom prst="rect">
            <a:avLst/>
          </a:prstGeom>
          <a:noFill/>
          <a:ln>
            <a:noFill/>
          </a:ln>
        </p:spPr>
      </p:pic>
      <p:pic>
        <p:nvPicPr>
          <p:cNvPr id="150" name="Google Shape;150;p19"/>
          <p:cNvPicPr preferRelativeResize="0"/>
          <p:nvPr/>
        </p:nvPicPr>
        <p:blipFill rotWithShape="1">
          <a:blip r:embed="rId4">
            <a:alphaModFix/>
          </a:blip>
          <a:srcRect b="0" l="0" r="0" t="0"/>
          <a:stretch/>
        </p:blipFill>
        <p:spPr>
          <a:xfrm>
            <a:off x="1295400" y="3733800"/>
            <a:ext cx="4743450" cy="609600"/>
          </a:xfrm>
          <a:prstGeom prst="rect">
            <a:avLst/>
          </a:prstGeom>
          <a:noFill/>
          <a:ln>
            <a:noFill/>
          </a:ln>
        </p:spPr>
      </p:pic>
      <p:pic>
        <p:nvPicPr>
          <p:cNvPr id="151" name="Google Shape;151;p19"/>
          <p:cNvPicPr preferRelativeResize="0"/>
          <p:nvPr/>
        </p:nvPicPr>
        <p:blipFill rotWithShape="1">
          <a:blip r:embed="rId5">
            <a:alphaModFix/>
          </a:blip>
          <a:srcRect b="0" l="0" r="0" t="0"/>
          <a:stretch/>
        </p:blipFill>
        <p:spPr>
          <a:xfrm>
            <a:off x="1676400" y="5181600"/>
            <a:ext cx="3971925" cy="116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7" name="Google Shape;157;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8" name="Google Shape;158;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159" name="Google Shape;159;p20"/>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b="1" lang="en-US" sz="2600"/>
              <a:t>Recursive functions</a:t>
            </a:r>
            <a:r>
              <a:rPr lang="en-US" sz="2600"/>
              <a:t>: the fact that </a:t>
            </a:r>
            <a:r>
              <a:rPr lang="en-US" sz="2600">
                <a:latin typeface="Courier New"/>
                <a:ea typeface="Courier New"/>
                <a:cs typeface="Courier New"/>
                <a:sym typeface="Courier New"/>
              </a:rPr>
              <a:t>sum(1)</a:t>
            </a:r>
            <a:r>
              <a:rPr lang="en-US" sz="2600"/>
              <a:t> is defined to be 1 without making further invocations of </a:t>
            </a:r>
            <a:r>
              <a:rPr lang="en-US" sz="2600">
                <a:latin typeface="Courier New"/>
                <a:ea typeface="Courier New"/>
                <a:cs typeface="Courier New"/>
                <a:sym typeface="Courier New"/>
              </a:rPr>
              <a:t>sum</a:t>
            </a:r>
            <a:r>
              <a:rPr lang="en-US" sz="2600"/>
              <a:t> saves the process from going on forever and the definition from being circular.</a:t>
            </a:r>
            <a:endParaRPr/>
          </a:p>
          <a:p>
            <a:pPr indent="-342900" lvl="0" marL="342900" rtl="0" algn="l">
              <a:spcBef>
                <a:spcPts val="560"/>
              </a:spcBef>
              <a:spcAft>
                <a:spcPts val="0"/>
              </a:spcAft>
              <a:buSzPts val="1950"/>
              <a:buChar char="●"/>
            </a:pPr>
            <a:r>
              <a:rPr lang="en-US" sz="2600"/>
              <a:t>Iterative:</a:t>
            </a:r>
            <a:r>
              <a:rPr lang="en-US"/>
              <a:t> </a:t>
            </a:r>
            <a:endParaRPr/>
          </a:p>
          <a:p>
            <a:pPr indent="-285750" lvl="1" marL="742950" rtl="0" algn="l">
              <a:spcBef>
                <a:spcPts val="480"/>
              </a:spcBef>
              <a:spcAft>
                <a:spcPts val="0"/>
              </a:spcAft>
              <a:buSzPts val="1800"/>
              <a:buFont typeface="Arial"/>
              <a:buChar char="–"/>
            </a:pPr>
            <a:r>
              <a:rPr lang="en-US"/>
              <a:t>factorial(n) = 1*2*3* n, where n&gt;=1</a:t>
            </a:r>
            <a:endParaRPr/>
          </a:p>
          <a:p>
            <a:pPr indent="-342900" lvl="0" marL="342900" rtl="0" algn="l">
              <a:spcBef>
                <a:spcPts val="560"/>
              </a:spcBef>
              <a:spcAft>
                <a:spcPts val="0"/>
              </a:spcAft>
              <a:buSzPts val="1950"/>
              <a:buChar char="●"/>
            </a:pPr>
            <a:r>
              <a:rPr lang="en-US" sz="2600"/>
              <a:t>Recursive:</a:t>
            </a:r>
            <a:r>
              <a:rPr lang="en-US"/>
              <a:t> </a:t>
            </a:r>
            <a:endParaRPr/>
          </a:p>
          <a:p>
            <a:pPr indent="-285750" lvl="1" marL="742950" rtl="0" algn="l">
              <a:spcBef>
                <a:spcPts val="480"/>
              </a:spcBef>
              <a:spcAft>
                <a:spcPts val="0"/>
              </a:spcAft>
              <a:buSzPts val="1800"/>
              <a:buFont typeface="Arial"/>
              <a:buChar char="–"/>
            </a:pPr>
            <a:r>
              <a:rPr lang="en-US"/>
              <a:t>factorial(1)=1; factorial(n)=n*factorial(n-1) if n&gt;1</a:t>
            </a:r>
            <a:endParaRPr/>
          </a:p>
        </p:txBody>
      </p:sp>
      <p:sp>
        <p:nvSpPr>
          <p:cNvPr id="160" name="Google Shape;160;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6" name="Google Shape;166;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7" name="Google Shape;167;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168" name="Google Shape;168;p21"/>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Recursion involves two factors:</a:t>
            </a:r>
            <a:endParaRPr/>
          </a:p>
          <a:p>
            <a:pPr indent="-285750" lvl="1" marL="742950" rtl="0" algn="l">
              <a:spcBef>
                <a:spcPts val="480"/>
              </a:spcBef>
              <a:spcAft>
                <a:spcPts val="0"/>
              </a:spcAft>
              <a:buSzPts val="1800"/>
              <a:buFont typeface="Arial"/>
              <a:buChar char="–"/>
            </a:pPr>
            <a:r>
              <a:rPr lang="en-US"/>
              <a:t>Some function </a:t>
            </a:r>
            <a:r>
              <a:rPr lang="en-US">
                <a:latin typeface="Courier New"/>
                <a:ea typeface="Courier New"/>
                <a:cs typeface="Courier New"/>
                <a:sym typeface="Courier New"/>
              </a:rPr>
              <a:t>f(n)</a:t>
            </a:r>
            <a:r>
              <a:rPr lang="en-US"/>
              <a:t> is expressed in terms of </a:t>
            </a:r>
            <a:r>
              <a:rPr lang="en-US">
                <a:latin typeface="Courier New"/>
                <a:ea typeface="Courier New"/>
                <a:cs typeface="Courier New"/>
                <a:sym typeface="Courier New"/>
              </a:rPr>
              <a:t>f(n-1) </a:t>
            </a:r>
            <a:r>
              <a:rPr lang="en-US"/>
              <a:t>and perhaps </a:t>
            </a:r>
            <a:r>
              <a:rPr lang="en-US">
                <a:latin typeface="Courier New"/>
                <a:ea typeface="Courier New"/>
                <a:cs typeface="Courier New"/>
                <a:sym typeface="Courier New"/>
              </a:rPr>
              <a:t>f(n-2)</a:t>
            </a:r>
            <a:r>
              <a:rPr lang="en-US"/>
              <a:t> and so on.</a:t>
            </a:r>
            <a:endParaRPr/>
          </a:p>
          <a:p>
            <a:pPr indent="-285750" lvl="1" marL="742950" rtl="0" algn="l">
              <a:spcBef>
                <a:spcPts val="480"/>
              </a:spcBef>
              <a:spcAft>
                <a:spcPts val="0"/>
              </a:spcAft>
              <a:buSzPts val="1800"/>
              <a:buFont typeface="Arial"/>
              <a:buChar char="–"/>
            </a:pPr>
            <a:r>
              <a:rPr lang="en-US"/>
              <a:t>To prevent the definition from being circular, </a:t>
            </a:r>
            <a:r>
              <a:rPr lang="en-US">
                <a:latin typeface="Courier New"/>
                <a:ea typeface="Courier New"/>
                <a:cs typeface="Courier New"/>
                <a:sym typeface="Courier New"/>
              </a:rPr>
              <a:t>f(1) </a:t>
            </a:r>
            <a:r>
              <a:rPr lang="en-US"/>
              <a:t>and perhaps </a:t>
            </a:r>
            <a:r>
              <a:rPr lang="en-US">
                <a:latin typeface="Courier New"/>
                <a:ea typeface="Courier New"/>
                <a:cs typeface="Courier New"/>
                <a:sym typeface="Courier New"/>
              </a:rPr>
              <a:t>f(2) </a:t>
            </a:r>
            <a:r>
              <a:rPr lang="en-US"/>
              <a:t>and so on are defined explicitly.</a:t>
            </a:r>
            <a:endParaRPr/>
          </a:p>
          <a:p>
            <a:pPr indent="-342900" lvl="0" marL="342900" rtl="0" algn="l">
              <a:spcBef>
                <a:spcPts val="560"/>
              </a:spcBef>
              <a:spcAft>
                <a:spcPts val="0"/>
              </a:spcAft>
              <a:buSzPts val="2100"/>
              <a:buChar char="●"/>
            </a:pPr>
            <a:r>
              <a:rPr b="1" lang="en-US"/>
              <a:t>Implementing Recursion:</a:t>
            </a:r>
            <a:endParaRPr/>
          </a:p>
          <a:p>
            <a:pPr indent="-342900" lvl="0" marL="342900" rtl="0" algn="l">
              <a:spcBef>
                <a:spcPts val="560"/>
              </a:spcBef>
              <a:spcAft>
                <a:spcPts val="0"/>
              </a:spcAft>
              <a:buSzPts val="2100"/>
              <a:buChar char="●"/>
            </a:pPr>
            <a:r>
              <a:rPr lang="en-US"/>
              <a:t>Recursive method: one that calls itself.</a:t>
            </a:r>
            <a:endParaRPr/>
          </a:p>
        </p:txBody>
      </p:sp>
      <p:sp>
        <p:nvSpPr>
          <p:cNvPr id="169" name="Google Shape;169;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5" name="Google Shape;175;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6" name="Google Shape;176;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Recursion (continued)</a:t>
            </a:r>
            <a:endParaRPr/>
          </a:p>
        </p:txBody>
      </p:sp>
      <p:sp>
        <p:nvSpPr>
          <p:cNvPr id="177" name="Google Shape;177;p22"/>
          <p:cNvSpPr txBox="1"/>
          <p:nvPr>
            <p:ph idx="1" type="body"/>
          </p:nvPr>
        </p:nvSpPr>
        <p:spPr>
          <a:xfrm>
            <a:off x="838200" y="2362200"/>
            <a:ext cx="27432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Recursive:</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209550" lvl="0" marL="342900" rtl="0" algn="l">
              <a:spcBef>
                <a:spcPts val="560"/>
              </a:spcBef>
              <a:spcAft>
                <a:spcPts val="0"/>
              </a:spcAft>
              <a:buSzPts val="2100"/>
              <a:buNone/>
            </a:pPr>
            <a:r>
              <a:t/>
            </a:r>
            <a:endParaRPr/>
          </a:p>
          <a:p>
            <a:pPr indent="-342900" lvl="0" marL="342900" rtl="0" algn="l">
              <a:spcBef>
                <a:spcPts val="560"/>
              </a:spcBef>
              <a:spcAft>
                <a:spcPts val="0"/>
              </a:spcAft>
              <a:buSzPts val="2100"/>
              <a:buChar char="●"/>
            </a:pPr>
            <a:r>
              <a:rPr lang="en-US"/>
              <a:t>Iterative:</a:t>
            </a:r>
            <a:endParaRPr/>
          </a:p>
        </p:txBody>
      </p:sp>
      <p:sp>
        <p:nvSpPr>
          <p:cNvPr id="178" name="Google Shape;178;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pic>
        <p:nvPicPr>
          <p:cNvPr id="179" name="Google Shape;179;p22"/>
          <p:cNvPicPr preferRelativeResize="0"/>
          <p:nvPr/>
        </p:nvPicPr>
        <p:blipFill rotWithShape="1">
          <a:blip r:embed="rId3">
            <a:alphaModFix/>
          </a:blip>
          <a:srcRect b="0" l="0" r="0" t="0"/>
          <a:stretch/>
        </p:blipFill>
        <p:spPr>
          <a:xfrm>
            <a:off x="3276600" y="2514600"/>
            <a:ext cx="4953000" cy="1968500"/>
          </a:xfrm>
          <a:prstGeom prst="rect">
            <a:avLst/>
          </a:prstGeom>
          <a:noFill/>
          <a:ln>
            <a:noFill/>
          </a:ln>
        </p:spPr>
      </p:pic>
      <p:pic>
        <p:nvPicPr>
          <p:cNvPr id="180" name="Google Shape;180;p22"/>
          <p:cNvPicPr preferRelativeResize="0"/>
          <p:nvPr/>
        </p:nvPicPr>
        <p:blipFill rotWithShape="1">
          <a:blip r:embed="rId4">
            <a:alphaModFix/>
          </a:blip>
          <a:srcRect b="0" l="0" r="0" t="0"/>
          <a:stretch/>
        </p:blipFill>
        <p:spPr>
          <a:xfrm>
            <a:off x="3352800" y="4572000"/>
            <a:ext cx="4419600" cy="17129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