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themeOverride+xml" PartName="/ppt/theme/themeOverr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2"/>
          <p:cNvGrpSpPr/>
          <p:nvPr/>
        </p:nvGrpSpPr>
        <p:grpSpPr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26" name="Google Shape;26;p2"/>
            <p:cNvSpPr/>
            <p:nvPr/>
          </p:nvSpPr>
          <p:spPr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32" y="624"/>
              <a:ext cx="3264" cy="12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29" name="Google Shape;29;p2"/>
            <p:cNvSpPr/>
            <p:nvPr/>
          </p:nvSpPr>
          <p:spPr>
            <a:xfrm flipH="1">
              <a:off x="2288" y="3080"/>
              <a:ext cx="2914" cy="200"/>
            </a:xfrm>
            <a:prstGeom prst="roundRect">
              <a:avLst>
                <a:gd fmla="val 0" name="adj"/>
              </a:avLst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1" name="Google Shape;3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5207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2"/>
          <p:cNvSpPr txBox="1"/>
          <p:nvPr>
            <p:ph idx="1" type="subTitle"/>
          </p:nvPr>
        </p:nvSpPr>
        <p:spPr>
          <a:xfrm>
            <a:off x="4673600" y="2927350"/>
            <a:ext cx="4013200" cy="182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SzPts val="2100"/>
              <a:buFont typeface="Noto Sans Symbols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33" name="Google Shape;33;p2"/>
          <p:cNvSpPr/>
          <p:nvPr>
            <p:ph type="ctrTitle"/>
          </p:nvPr>
        </p:nvSpPr>
        <p:spPr>
          <a:xfrm>
            <a:off x="685800" y="990600"/>
            <a:ext cx="8229600" cy="19050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"/>
          <p:cNvSpPr txBox="1"/>
          <p:nvPr>
            <p:ph idx="12" type="sldNum"/>
          </p:nvPr>
        </p:nvSpPr>
        <p:spPr>
          <a:xfrm>
            <a:off x="76200" y="624840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 rot="5400000">
            <a:off x="2822575" y="377825"/>
            <a:ext cx="3724275" cy="7693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/>
          <p:nvPr>
            <p:ph type="title"/>
          </p:nvPr>
        </p:nvSpPr>
        <p:spPr>
          <a:xfrm>
            <a:off x="6705600" y="762000"/>
            <a:ext cx="1981200" cy="5324475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86" name="Google Shape;86;p12"/>
          <p:cNvSpPr txBox="1"/>
          <p:nvPr/>
        </p:nvSpPr>
        <p:spPr>
          <a:xfrm rot="5400000">
            <a:off x="5159690" y="2559365"/>
            <a:ext cx="5073019" cy="17297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Click to edit Master title style</a:t>
            </a:r>
            <a:endParaRPr b="1" i="0" sz="3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 rot="5400000">
            <a:off x="995363" y="528637"/>
            <a:ext cx="5324475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" type="body"/>
          </p:nvPr>
        </p:nvSpPr>
        <p:spPr>
          <a:xfrm>
            <a:off x="838200" y="2362200"/>
            <a:ext cx="3770313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●"/>
              <a:defRPr sz="2800"/>
            </a:lvl1pPr>
            <a:lvl2pPr indent="-342900" lvl="1" marL="91440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  <a:defRPr sz="2400"/>
            </a:lvl2pPr>
            <a:lvl3pPr indent="-323850" lvl="2" marL="1371600" algn="l">
              <a:spcBef>
                <a:spcPts val="400"/>
              </a:spcBef>
              <a:spcAft>
                <a:spcPts val="0"/>
              </a:spcAft>
              <a:buSzPts val="1500"/>
              <a:buChar char="●"/>
              <a:defRPr sz="2000"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Font typeface="Arial"/>
              <a:buChar char="–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9pPr>
          </a:lstStyle>
          <a:p/>
        </p:txBody>
      </p:sp>
      <p:sp>
        <p:nvSpPr>
          <p:cNvPr id="42" name="Google Shape;42;p4"/>
          <p:cNvSpPr txBox="1"/>
          <p:nvPr>
            <p:ph idx="2" type="body"/>
          </p:nvPr>
        </p:nvSpPr>
        <p:spPr>
          <a:xfrm>
            <a:off x="4760913" y="2362200"/>
            <a:ext cx="3770312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●"/>
              <a:defRPr sz="2800"/>
            </a:lvl1pPr>
            <a:lvl2pPr indent="-342900" lvl="1" marL="91440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  <a:defRPr sz="2400"/>
            </a:lvl2pPr>
            <a:lvl3pPr indent="-323850" lvl="2" marL="1371600" algn="l">
              <a:spcBef>
                <a:spcPts val="400"/>
              </a:spcBef>
              <a:spcAft>
                <a:spcPts val="0"/>
              </a:spcAft>
              <a:buSzPts val="1500"/>
              <a:buChar char="●"/>
              <a:defRPr sz="2000"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Font typeface="Arial"/>
              <a:buChar char="–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9pPr>
          </a:lstStyle>
          <a:p/>
        </p:txBody>
      </p:sp>
      <p:sp>
        <p:nvSpPr>
          <p:cNvPr id="43" name="Google Shape;43;p4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/>
          <p:nvPr>
            <p:ph type="title"/>
          </p:nvPr>
        </p:nvSpPr>
        <p:spPr>
          <a:xfrm>
            <a:off x="722313" y="4406900"/>
            <a:ext cx="7772400" cy="1362075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35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12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9pPr>
          </a:lstStyle>
          <a:p/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8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●"/>
              <a:defRPr sz="2400"/>
            </a:lvl1pPr>
            <a:lvl2pPr indent="-323850" lvl="1" marL="91440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–"/>
              <a:defRPr sz="2000"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 sz="1800"/>
            </a:lvl3pPr>
            <a:lvl4pPr indent="-309880" lvl="3" marL="1828800" algn="l">
              <a:spcBef>
                <a:spcPts val="320"/>
              </a:spcBef>
              <a:spcAft>
                <a:spcPts val="0"/>
              </a:spcAft>
              <a:buSzPts val="1280"/>
              <a:buFont typeface="Arial"/>
              <a:buChar char="–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5pPr>
            <a:lvl6pPr indent="-294639" lvl="5" marL="27432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6pPr>
            <a:lvl7pPr indent="-294639" lvl="6" marL="32004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7pPr>
            <a:lvl8pPr indent="-294640" lvl="7" marL="36576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8pPr>
            <a:lvl9pPr indent="-294640" lvl="8" marL="41148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9pPr>
          </a:lstStyle>
          <a:p/>
        </p:txBody>
      </p:sp>
      <p:sp>
        <p:nvSpPr>
          <p:cNvPr id="52" name="Google Shape;52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8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9pPr>
          </a:lstStyle>
          <a:p/>
        </p:txBody>
      </p:sp>
      <p:sp>
        <p:nvSpPr>
          <p:cNvPr id="53" name="Google Shape;53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●"/>
              <a:defRPr sz="2400"/>
            </a:lvl1pPr>
            <a:lvl2pPr indent="-323850" lvl="1" marL="91440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–"/>
              <a:defRPr sz="2000"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 sz="1800"/>
            </a:lvl3pPr>
            <a:lvl4pPr indent="-309880" lvl="3" marL="1828800" algn="l">
              <a:spcBef>
                <a:spcPts val="320"/>
              </a:spcBef>
              <a:spcAft>
                <a:spcPts val="0"/>
              </a:spcAft>
              <a:buSzPts val="1280"/>
              <a:buFont typeface="Arial"/>
              <a:buChar char="–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5pPr>
            <a:lvl6pPr indent="-294639" lvl="5" marL="27432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6pPr>
            <a:lvl7pPr indent="-294639" lvl="6" marL="32004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7pPr>
            <a:lvl8pPr indent="-294640" lvl="7" marL="36576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8pPr>
            <a:lvl9pPr indent="-294640" lvl="8" marL="41148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8"/>
          <p:cNvGrpSpPr/>
          <p:nvPr/>
        </p:nvGrpSpPr>
        <p:grpSpPr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60" name="Google Shape;60;p8"/>
            <p:cNvGrpSpPr/>
            <p:nvPr/>
          </p:nvGrpSpPr>
          <p:grpSpPr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61" name="Google Shape;61;p8"/>
              <p:cNvSpPr/>
              <p:nvPr/>
            </p:nvSpPr>
            <p:spPr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8"/>
              <p:cNvSpPr/>
              <p:nvPr/>
            </p:nvSpPr>
            <p:spPr>
              <a:xfrm>
                <a:off x="288" y="0"/>
                <a:ext cx="1728" cy="735"/>
              </a:xfrm>
              <a:custGeom>
                <a:rect b="b" l="l" r="r" t="t"/>
                <a:pathLst>
                  <a:path extrusionOk="0" h="735" w="1728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3" name="Google Shape;63;p8"/>
            <p:cNvGrpSpPr/>
            <p:nvPr/>
          </p:nvGrpSpPr>
          <p:grpSpPr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64" name="Google Shape;64;p8"/>
              <p:cNvSpPr/>
              <p:nvPr/>
            </p:nvSpPr>
            <p:spPr>
              <a:xfrm>
                <a:off x="384" y="1248"/>
                <a:ext cx="4416" cy="200"/>
              </a:xfrm>
              <a:prstGeom prst="roundRect">
                <a:avLst>
                  <a:gd fmla="val 0" name="adj"/>
                </a:avLst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8"/>
              <p:cNvSpPr/>
              <p:nvPr/>
            </p:nvSpPr>
            <p:spPr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6" name="Google Shape;66;p8"/>
          <p:cNvSpPr txBox="1"/>
          <p:nvPr/>
        </p:nvSpPr>
        <p:spPr>
          <a:xfrm rot="-5400000">
            <a:off x="-1090612" y="4364037"/>
            <a:ext cx="2667000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14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8"/>
          <p:cNvSpPr txBox="1"/>
          <p:nvPr/>
        </p:nvSpPr>
        <p:spPr>
          <a:xfrm>
            <a:off x="1676400" y="6230938"/>
            <a:ext cx="7164388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CLB: MS Office 2007 Companion</a:t>
            </a:r>
            <a:endParaRPr/>
          </a:p>
        </p:txBody>
      </p:sp>
      <p:sp>
        <p:nvSpPr>
          <p:cNvPr id="68" name="Google Shape;68;p8"/>
          <p:cNvSpPr txBox="1"/>
          <p:nvPr/>
        </p:nvSpPr>
        <p:spPr>
          <a:xfrm>
            <a:off x="914400" y="6400800"/>
            <a:ext cx="3886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Campbell</a:t>
            </a:r>
            <a:endParaRPr/>
          </a:p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/>
          <p:nvPr>
            <p:ph type="title"/>
          </p:nvPr>
        </p:nvSpPr>
        <p:spPr>
          <a:xfrm>
            <a:off x="457200" y="273050"/>
            <a:ext cx="3008313" cy="116205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640"/>
              </a:spcBef>
              <a:spcAft>
                <a:spcPts val="0"/>
              </a:spcAft>
              <a:buSzPts val="2400"/>
              <a:buChar char="●"/>
              <a:defRPr sz="3200"/>
            </a:lvl1pPr>
            <a:lvl2pPr indent="-361950" lvl="1" marL="914400" algn="l">
              <a:spcBef>
                <a:spcPts val="560"/>
              </a:spcBef>
              <a:spcAft>
                <a:spcPts val="0"/>
              </a:spcAft>
              <a:buSzPts val="2100"/>
              <a:buFont typeface="Arial"/>
              <a:buChar char="–"/>
              <a:defRPr sz="2800"/>
            </a:lvl2pPr>
            <a:lvl3pPr indent="-342900" lvl="2" marL="1371600" algn="l">
              <a:spcBef>
                <a:spcPts val="480"/>
              </a:spcBef>
              <a:spcAft>
                <a:spcPts val="0"/>
              </a:spcAft>
              <a:buSzPts val="1800"/>
              <a:buChar char="●"/>
              <a:defRPr sz="2400"/>
            </a:lvl3pPr>
            <a:lvl4pPr indent="-330200" lvl="3" marL="1828800" algn="l"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–"/>
              <a:defRPr sz="2000"/>
            </a:lvl4pPr>
            <a:lvl5pPr indent="-311150" lvl="4" marL="22860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5pPr>
            <a:lvl6pPr indent="-311150" lvl="5" marL="27432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6pPr>
            <a:lvl7pPr indent="-311150" lvl="6" marL="32004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7pPr>
            <a:lvl8pPr indent="-311150" lvl="7" marL="36576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8pPr>
            <a:lvl9pPr indent="-311150" lvl="8" marL="41148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72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/>
          <p:nvPr>
            <p:ph type="title"/>
          </p:nvPr>
        </p:nvSpPr>
        <p:spPr>
          <a:xfrm>
            <a:off x="1792288" y="4800600"/>
            <a:ext cx="5486400" cy="566738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72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1" name="Google Shape;11;p1"/>
            <p:cNvGrpSpPr/>
            <p:nvPr/>
          </p:nvGrpSpPr>
          <p:grpSpPr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2" name="Google Shape;12;p1"/>
              <p:cNvSpPr/>
              <p:nvPr/>
            </p:nvSpPr>
            <p:spPr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1"/>
              <p:cNvSpPr/>
              <p:nvPr/>
            </p:nvSpPr>
            <p:spPr>
              <a:xfrm>
                <a:off x="288" y="0"/>
                <a:ext cx="1728" cy="735"/>
              </a:xfrm>
              <a:custGeom>
                <a:rect b="b" l="l" r="r" t="t"/>
                <a:pathLst>
                  <a:path extrusionOk="0" h="735" w="1728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1"/>
            <p:cNvGrpSpPr/>
            <p:nvPr/>
          </p:nvGrpSpPr>
          <p:grpSpPr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5" name="Google Shape;15;p1"/>
              <p:cNvSpPr/>
              <p:nvPr/>
            </p:nvSpPr>
            <p:spPr>
              <a:xfrm>
                <a:off x="384" y="1248"/>
                <a:ext cx="4416" cy="200"/>
              </a:xfrm>
              <a:prstGeom prst="roundRect">
                <a:avLst>
                  <a:gd fmla="val 0" name="adj"/>
                </a:avLst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" name="Google Shape;17;p1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2895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2895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2895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289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"/>
          <p:cNvSpPr txBox="1"/>
          <p:nvPr/>
        </p:nvSpPr>
        <p:spPr>
          <a:xfrm rot="-5400000">
            <a:off x="-939800" y="3676650"/>
            <a:ext cx="26670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14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"/>
          <p:cNvSpPr txBox="1"/>
          <p:nvPr/>
        </p:nvSpPr>
        <p:spPr>
          <a:xfrm>
            <a:off x="838200" y="6324600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Lambert / Osborne</a:t>
            </a:r>
            <a:endParaRPr/>
          </a:p>
        </p:txBody>
      </p:sp>
      <p:sp>
        <p:nvSpPr>
          <p:cNvPr id="21" name="Google Shape;21;p1"/>
          <p:cNvSpPr txBox="1"/>
          <p:nvPr/>
        </p:nvSpPr>
        <p:spPr>
          <a:xfrm>
            <a:off x="4724400" y="6324600"/>
            <a:ext cx="4267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Fundamentals of Java 4E</a:t>
            </a:r>
            <a:endParaRPr/>
          </a:p>
        </p:txBody>
      </p:sp>
      <p:sp>
        <p:nvSpPr>
          <p:cNvPr id="22" name="Google Shape;22;p1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" name="Google Shape;2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30175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76200" y="624840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14"/>
          <p:cNvSpPr/>
          <p:nvPr>
            <p:ph type="ctrTitle"/>
          </p:nvPr>
        </p:nvSpPr>
        <p:spPr>
          <a:xfrm>
            <a:off x="685800" y="990600"/>
            <a:ext cx="8229600" cy="19050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Chapter 14</a:t>
            </a:r>
            <a:br>
              <a:rPr lang="en-US" sz="3200"/>
            </a:br>
            <a:r>
              <a:rPr lang="en-US" sz="3200"/>
              <a:t>Introduction to Collections</a:t>
            </a:r>
            <a:endParaRPr/>
          </a:p>
        </p:txBody>
      </p:sp>
      <p:sp>
        <p:nvSpPr>
          <p:cNvPr id="98" name="Google Shape;98;p14"/>
          <p:cNvSpPr txBox="1"/>
          <p:nvPr>
            <p:ph idx="1" type="subTitle"/>
          </p:nvPr>
        </p:nvSpPr>
        <p:spPr>
          <a:xfrm>
            <a:off x="4673600" y="2927350"/>
            <a:ext cx="4241800" cy="182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en-US"/>
              <a:t>Fundamentals of Java: AP Computer Science Essentials, 4th Edition</a:t>
            </a:r>
            <a:endParaRPr/>
          </a:p>
        </p:txBody>
      </p:sp>
      <p:sp>
        <p:nvSpPr>
          <p:cNvPr id="99" name="Google Shape;99;p14"/>
          <p:cNvSpPr txBox="1"/>
          <p:nvPr/>
        </p:nvSpPr>
        <p:spPr>
          <a:xfrm>
            <a:off x="609600" y="6248400"/>
            <a:ext cx="2667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685800" y="6324600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Lambert / Osborne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p23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3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Java Collection Resources (continued)</a:t>
            </a:r>
            <a:endParaRPr/>
          </a:p>
        </p:txBody>
      </p:sp>
      <p:sp>
        <p:nvSpPr>
          <p:cNvPr id="181" name="Google Shape;181;p23"/>
          <p:cNvSpPr txBox="1"/>
          <p:nvPr>
            <p:ph idx="1" type="body"/>
          </p:nvPr>
        </p:nvSpPr>
        <p:spPr>
          <a:xfrm>
            <a:off x="838200" y="2362200"/>
            <a:ext cx="78486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The Java Collection Interfaces (cont):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Hierarchy includes two general interfaces: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Collection</a:t>
            </a:r>
            <a:r>
              <a:rPr lang="en-US"/>
              <a:t>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Iterable</a:t>
            </a:r>
            <a:r>
              <a:rPr lang="en-US"/>
              <a:t>. 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Implement methods included in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Collection</a:t>
            </a:r>
            <a:r>
              <a:rPr lang="en-US"/>
              <a:t> interface.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Map does not extend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Collection</a:t>
            </a:r>
            <a:r>
              <a:rPr lang="en-US"/>
              <a:t>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Collection extends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Iterable</a:t>
            </a:r>
            <a:r>
              <a:rPr lang="en-US"/>
              <a:t>.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Requires every implementing class to include an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iterator</a:t>
            </a:r>
            <a:r>
              <a:rPr lang="en-US"/>
              <a:t> method.</a:t>
            </a:r>
            <a:endParaRPr/>
          </a:p>
        </p:txBody>
      </p:sp>
      <p:sp>
        <p:nvSpPr>
          <p:cNvPr id="182" name="Google Shape;182;p23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8" name="Google Shape;188;p24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4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Java Collection Resources (continued)</a:t>
            </a:r>
            <a:endParaRPr/>
          </a:p>
        </p:txBody>
      </p:sp>
      <p:sp>
        <p:nvSpPr>
          <p:cNvPr id="190" name="Google Shape;190;p24"/>
          <p:cNvSpPr txBox="1"/>
          <p:nvPr>
            <p:ph idx="1" type="body"/>
          </p:nvPr>
        </p:nvSpPr>
        <p:spPr>
          <a:xfrm>
            <a:off x="838200" y="2362200"/>
            <a:ext cx="76200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The Java Collection Classes: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java.util </a:t>
            </a:r>
            <a:r>
              <a:rPr lang="en-US"/>
              <a:t>class also includes implementing classes for lists, sets, maps, sorted sets, sorted maps, and queues.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Programmers choose a collection class based on: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Logic of an application.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A collection’s run-time performance.</a:t>
            </a:r>
            <a:endParaRPr/>
          </a:p>
        </p:txBody>
      </p:sp>
      <p:sp>
        <p:nvSpPr>
          <p:cNvPr id="191" name="Google Shape;191;p24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7" name="Google Shape;197;p25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5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Lists</a:t>
            </a:r>
            <a:endParaRPr/>
          </a:p>
        </p:txBody>
      </p:sp>
      <p:sp>
        <p:nvSpPr>
          <p:cNvPr id="199" name="Google Shape;199;p25"/>
          <p:cNvSpPr txBox="1"/>
          <p:nvPr>
            <p:ph idx="1" type="body"/>
          </p:nvPr>
        </p:nvSpPr>
        <p:spPr>
          <a:xfrm>
            <a:off x="838200" y="2362200"/>
            <a:ext cx="77724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Lists and arrays are both: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Objects that contain a sequence of elements ordered by an integer index position.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Elements can be both accessed and replaced.</a:t>
            </a:r>
            <a:endParaRPr/>
          </a:p>
        </p:txBody>
      </p:sp>
      <p:sp>
        <p:nvSpPr>
          <p:cNvPr id="200" name="Google Shape;200;p25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6" name="Google Shape;206;p26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6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Lists (continued)</a:t>
            </a:r>
            <a:endParaRPr/>
          </a:p>
        </p:txBody>
      </p:sp>
      <p:sp>
        <p:nvSpPr>
          <p:cNvPr id="208" name="Google Shape;208;p26"/>
          <p:cNvSpPr txBox="1"/>
          <p:nvPr>
            <p:ph idx="1" type="body"/>
          </p:nvPr>
        </p:nvSpPr>
        <p:spPr>
          <a:xfrm>
            <a:off x="838200" y="2362200"/>
            <a:ext cx="78486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Lists are unlike arrays: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Programmer must use methods rather than the subscript operator [ ] to manipulate list items.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Lists track both logical and physical size.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 When first created, a list’s logical size is 0. The list updates its logical size as elements are added to or removed from the list.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The index positions for access in a list range from 0 to its logical size minus 1.</a:t>
            </a:r>
            <a:endParaRPr/>
          </a:p>
        </p:txBody>
      </p:sp>
      <p:sp>
        <p:nvSpPr>
          <p:cNvPr id="209" name="Google Shape;209;p26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5" name="Google Shape;215;p27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7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Lists (continued)</a:t>
            </a:r>
            <a:endParaRPr/>
          </a:p>
        </p:txBody>
      </p:sp>
      <p:sp>
        <p:nvSpPr>
          <p:cNvPr id="217" name="Google Shape;217;p27"/>
          <p:cNvSpPr txBox="1"/>
          <p:nvPr>
            <p:ph idx="1" type="body"/>
          </p:nvPr>
        </p:nvSpPr>
        <p:spPr>
          <a:xfrm>
            <a:off x="838200" y="2362200"/>
            <a:ext cx="76200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2400"/>
              <a:t>The List Interface: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Includes a large number of methods: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650"/>
              <a:buFont typeface="Courier New"/>
              <a:buChar char="–"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Boolean isEmpty()</a:t>
            </a:r>
            <a:r>
              <a:rPr lang="en-US" sz="2200"/>
              <a:t>, 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int size()</a:t>
            </a:r>
            <a:r>
              <a:rPr lang="en-US" sz="2200"/>
              <a:t>, etc.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The methods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US" sz="2400"/>
              <a:t>,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-US" sz="2400"/>
              <a:t>, and the first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-US" sz="2400"/>
              <a:t> and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r>
              <a:rPr lang="en-US" sz="2400"/>
              <a:t> methods are index-based.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650"/>
              <a:buFont typeface="Arial"/>
              <a:buChar char="–"/>
            </a:pPr>
            <a:r>
              <a:rPr lang="en-US" sz="2200"/>
              <a:t>Access an index position in the list to perform a task.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Methods in the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2400"/>
              <a:t> interface show an element type named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-US" sz="2400"/>
              <a:t> or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-US" sz="2400"/>
              <a:t> to indicate that the element type is generally an object. </a:t>
            </a:r>
            <a:endParaRPr/>
          </a:p>
        </p:txBody>
      </p:sp>
      <p:sp>
        <p:nvSpPr>
          <p:cNvPr id="218" name="Google Shape;218;p27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4" name="Google Shape;224;p28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8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Lists (continued)</a:t>
            </a:r>
            <a:endParaRPr/>
          </a:p>
        </p:txBody>
      </p:sp>
      <p:sp>
        <p:nvSpPr>
          <p:cNvPr id="226" name="Google Shape;226;p28"/>
          <p:cNvSpPr txBox="1"/>
          <p:nvPr>
            <p:ph idx="1" type="body"/>
          </p:nvPr>
        </p:nvSpPr>
        <p:spPr>
          <a:xfrm>
            <a:off x="838200" y="2362200"/>
            <a:ext cx="76962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2400"/>
              <a:t>The List Interface (cont):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Type variable: when a name such as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-US" sz="2400"/>
              <a:t> is used to specify a type in an interface.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Type parameter: when a name such as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2400"/>
              <a:t> replaces the type variable during instantiation.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b="1" lang="en-US" sz="2400"/>
              <a:t>Declaring and Instantiating a List: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A list is an object and must be instantiated.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Don’t use an interface name for a type name.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Physical length is not specified.</a:t>
            </a:r>
            <a:endParaRPr/>
          </a:p>
        </p:txBody>
      </p:sp>
      <p:sp>
        <p:nvSpPr>
          <p:cNvPr id="227" name="Google Shape;227;p28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3" name="Google Shape;233;p29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9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Lists (continued)</a:t>
            </a:r>
            <a:endParaRPr/>
          </a:p>
        </p:txBody>
      </p:sp>
      <p:sp>
        <p:nvSpPr>
          <p:cNvPr id="235" name="Google Shape;235;p29"/>
          <p:cNvSpPr txBox="1"/>
          <p:nvPr>
            <p:ph idx="1" type="body"/>
          </p:nvPr>
        </p:nvSpPr>
        <p:spPr>
          <a:xfrm>
            <a:off x="838200" y="2362200"/>
            <a:ext cx="78486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Using List Methods: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The programmer manipulates a list by sending it messages.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Methods include: examining logical size; testing for emptiness; inserting, removing, examining, replacing and searching for elements, etc.</a:t>
            </a:r>
            <a:endParaRPr/>
          </a:p>
        </p:txBody>
      </p:sp>
      <p:sp>
        <p:nvSpPr>
          <p:cNvPr id="236" name="Google Shape;236;p29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2" name="Google Shape;242;p30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0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Lists (continued)</a:t>
            </a:r>
            <a:endParaRPr/>
          </a:p>
        </p:txBody>
      </p:sp>
      <p:sp>
        <p:nvSpPr>
          <p:cNvPr id="244" name="Google Shape;244;p30"/>
          <p:cNvSpPr txBox="1"/>
          <p:nvPr>
            <p:ph idx="1" type="body"/>
          </p:nvPr>
        </p:nvSpPr>
        <p:spPr>
          <a:xfrm>
            <a:off x="838200" y="2362200"/>
            <a:ext cx="76962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b="1" lang="en-US" sz="2600"/>
              <a:t>Lists and Primitive Types: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Unlike arrays, lists can contain only objects, not values of primitive type, such as 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600"/>
              <a:t> or 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-US" sz="2600"/>
              <a:t>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b="1" lang="en-US" sz="2600"/>
              <a:t>Primitive Types and Wrapper Classes: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b="1" lang="en-US" sz="2600"/>
              <a:t>Wrapper class</a:t>
            </a:r>
            <a:r>
              <a:rPr lang="en-US" sz="2600"/>
              <a:t>: used to store primitive data types in a list.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A class that contains a value of primitive type. </a:t>
            </a:r>
            <a:endParaRPr sz="2200"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Use the appropriate wrapper class name as the element type parameter.</a:t>
            </a:r>
            <a:endParaRPr sz="3000"/>
          </a:p>
        </p:txBody>
      </p:sp>
      <p:sp>
        <p:nvSpPr>
          <p:cNvPr id="245" name="Google Shape;245;p30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1" name="Google Shape;251;p31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1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Lists (continued)</a:t>
            </a:r>
            <a:endParaRPr/>
          </a:p>
        </p:txBody>
      </p:sp>
      <p:sp>
        <p:nvSpPr>
          <p:cNvPr id="253" name="Google Shape;253;p31"/>
          <p:cNvSpPr txBox="1"/>
          <p:nvPr>
            <p:ph idx="1" type="body"/>
          </p:nvPr>
        </p:nvSpPr>
        <p:spPr>
          <a:xfrm>
            <a:off x="838200" y="2362200"/>
            <a:ext cx="78486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b="1" lang="en-US" sz="2600"/>
              <a:t>Iterators:</a:t>
            </a:r>
            <a:r>
              <a:rPr lang="en-US" sz="2600"/>
              <a:t> 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Iterators are objects that allow the programmer to visit all of the elements in a collection.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The simplest iterator type supports the methods in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java.util.Iterator </a:t>
            </a:r>
            <a:r>
              <a:rPr lang="en-US"/>
              <a:t>interface.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The programmer opens an iterator object by running the 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iterator</a:t>
            </a:r>
            <a:r>
              <a:rPr lang="en-US" sz="2600"/>
              <a:t> method.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The iterator’s current position pointer is placed before the first object, if the collection isn’t empty.</a:t>
            </a:r>
            <a:endParaRPr/>
          </a:p>
        </p:txBody>
      </p:sp>
      <p:sp>
        <p:nvSpPr>
          <p:cNvPr id="254" name="Google Shape;254;p31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0" name="Google Shape;260;p32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2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Lists (continued)</a:t>
            </a:r>
            <a:endParaRPr/>
          </a:p>
        </p:txBody>
      </p:sp>
      <p:sp>
        <p:nvSpPr>
          <p:cNvPr id="262" name="Google Shape;262;p32"/>
          <p:cNvSpPr txBox="1"/>
          <p:nvPr>
            <p:ph idx="1" type="body"/>
          </p:nvPr>
        </p:nvSpPr>
        <p:spPr>
          <a:xfrm>
            <a:off x="838200" y="2362200"/>
            <a:ext cx="79248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b="1" lang="en-US" sz="2600"/>
              <a:t>Iterators (cont):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The programmer then tests to determine if there are elements to visit.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Sends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hasNext() </a:t>
            </a:r>
            <a:r>
              <a:rPr lang="en-US"/>
              <a:t>message.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The message returns the element to the caller and advances the iterator’s current position to just beyond the first element.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Repeat steps to visit all of the elements in a collection.</a:t>
            </a:r>
            <a:endParaRPr/>
          </a:p>
        </p:txBody>
      </p:sp>
      <p:sp>
        <p:nvSpPr>
          <p:cNvPr id="263" name="Google Shape;263;p32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838200" y="2362200"/>
            <a:ext cx="784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Recognize different categories of collections and the operations on them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Distinguish between a collection’s interface and its implementing classes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Use list, stack, queue, set, and map collections to solve problems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Choose a particular collection implementation based on its performance characteristics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9" name="Google Shape;269;p33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3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Lists (continued)</a:t>
            </a:r>
            <a:endParaRPr/>
          </a:p>
        </p:txBody>
      </p:sp>
      <p:sp>
        <p:nvSpPr>
          <p:cNvPr id="271" name="Google Shape;271;p33"/>
          <p:cNvSpPr txBox="1"/>
          <p:nvPr>
            <p:ph idx="1" type="body"/>
          </p:nvPr>
        </p:nvSpPr>
        <p:spPr>
          <a:xfrm>
            <a:off x="838200" y="2362200"/>
            <a:ext cx="77724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Iterators (cont):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When the compiler sees an enhanced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/>
              <a:t> loop with a collection, it generates code that opens an iterator on the collection and carries out the loop process.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Because a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/>
              <a:t> loop is easier to use, programmers don’t use an explicit iterator unless a collection’s elements need to be removed.</a:t>
            </a:r>
            <a:endParaRPr/>
          </a:p>
        </p:txBody>
      </p:sp>
      <p:sp>
        <p:nvSpPr>
          <p:cNvPr id="272" name="Google Shape;272;p33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4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8" name="Google Shape;278;p34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4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Lists (continued)</a:t>
            </a:r>
            <a:endParaRPr/>
          </a:p>
        </p:txBody>
      </p:sp>
      <p:sp>
        <p:nvSpPr>
          <p:cNvPr id="280" name="Google Shape;280;p34"/>
          <p:cNvSpPr txBox="1"/>
          <p:nvPr>
            <p:ph idx="1" type="body"/>
          </p:nvPr>
        </p:nvSpPr>
        <p:spPr>
          <a:xfrm>
            <a:off x="838200" y="2362200"/>
            <a:ext cx="78486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Confusing Arrays and Lists: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Lists are accessed using methods; arrays are accessed using subscripts.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Should I Use Arrays or Lists?: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Lists are more powerful and easier to use.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Lists include methods for tasks such as insertions, removals, and searches.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Lists track logical size and grow or shrink automatically.</a:t>
            </a:r>
            <a:endParaRPr/>
          </a:p>
        </p:txBody>
      </p:sp>
      <p:sp>
        <p:nvSpPr>
          <p:cNvPr id="281" name="Google Shape;281;p34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5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7" name="Google Shape;287;p35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5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Lists (continued)</a:t>
            </a:r>
            <a:endParaRPr/>
          </a:p>
        </p:txBody>
      </p:sp>
      <p:sp>
        <p:nvSpPr>
          <p:cNvPr id="289" name="Google Shape;289;p35"/>
          <p:cNvSpPr txBox="1"/>
          <p:nvPr>
            <p:ph idx="1" type="body"/>
          </p:nvPr>
        </p:nvSpPr>
        <p:spPr>
          <a:xfrm>
            <a:off x="838200" y="2362200"/>
            <a:ext cx="74676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Should I Use Arrays or Lists? (cont):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Arrays could be used interchangeably with lists in some situations: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You know the exact number of data elements to be inserted in advance, and they are known at startup, and never removed.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The operations on the sequence are more specialized that those provided by a list, or consist of simple traversals.</a:t>
            </a:r>
            <a:endParaRPr/>
          </a:p>
        </p:txBody>
      </p:sp>
      <p:sp>
        <p:nvSpPr>
          <p:cNvPr id="290" name="Google Shape;290;p35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6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6" name="Google Shape;296;p36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6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Lists (continued)</a:t>
            </a:r>
            <a:endParaRPr/>
          </a:p>
        </p:txBody>
      </p:sp>
      <p:sp>
        <p:nvSpPr>
          <p:cNvPr id="298" name="Google Shape;298;p36"/>
          <p:cNvSpPr txBox="1"/>
          <p:nvPr>
            <p:ph idx="1" type="body"/>
          </p:nvPr>
        </p:nvSpPr>
        <p:spPr>
          <a:xfrm>
            <a:off x="838200" y="2362200"/>
            <a:ext cx="77724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b="1" lang="en-US" sz="2600"/>
              <a:t>Linked Lists: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LinkedList</a:t>
            </a:r>
            <a:r>
              <a:rPr lang="en-US" sz="2600"/>
              <a:t> class can be used wherever ArrayList is used.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Array lists and linked lists are logically the same, but differ in run-time characteristics.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Array lists run in constant time.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Linked lists run in linear time.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LinkedList</a:t>
            </a:r>
            <a:r>
              <a:rPr lang="en-US" sz="2600"/>
              <a:t> class includes methods for accesses, insertions, and removals.</a:t>
            </a:r>
            <a:endParaRPr sz="3000"/>
          </a:p>
        </p:txBody>
      </p:sp>
      <p:sp>
        <p:nvSpPr>
          <p:cNvPr id="299" name="Google Shape;299;p36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7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5" name="Google Shape;305;p37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7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Stacks </a:t>
            </a:r>
            <a:endParaRPr/>
          </a:p>
        </p:txBody>
      </p:sp>
      <p:sp>
        <p:nvSpPr>
          <p:cNvPr id="307" name="Google Shape;307;p37"/>
          <p:cNvSpPr txBox="1"/>
          <p:nvPr>
            <p:ph idx="1" type="body"/>
          </p:nvPr>
        </p:nvSpPr>
        <p:spPr>
          <a:xfrm>
            <a:off x="838200" y="2362200"/>
            <a:ext cx="79248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b="1" lang="en-US" sz="2600"/>
              <a:t>Stack</a:t>
            </a:r>
            <a:r>
              <a:rPr lang="en-US" sz="2600"/>
              <a:t>: a sequence of elements in which access is restricted to the top end.</a:t>
            </a:r>
            <a:r>
              <a:rPr lang="en-US"/>
              <a:t>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LIFO (Last In First Out) protocol.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b="1" lang="en-US" sz="2600"/>
              <a:t>The </a:t>
            </a:r>
            <a:r>
              <a:rPr b="1" lang="en-US" sz="2600"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r>
              <a:rPr b="1" lang="en-US" sz="2600"/>
              <a:t> Class: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A subclass of 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en-US" sz="2600"/>
              <a:t>, which implements 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2600"/>
              <a:t> and 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Collection</a:t>
            </a:r>
            <a:r>
              <a:rPr lang="en-US" sz="2600"/>
              <a:t>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A stack’s element type should be specified when created.</a:t>
            </a:r>
            <a:r>
              <a:rPr lang="en-US"/>
              <a:t> </a:t>
            </a:r>
            <a:endParaRPr/>
          </a:p>
        </p:txBody>
      </p:sp>
      <p:sp>
        <p:nvSpPr>
          <p:cNvPr id="308" name="Google Shape;308;p37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8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4" name="Google Shape;314;p38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8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Stacks (continued) </a:t>
            </a:r>
            <a:endParaRPr/>
          </a:p>
        </p:txBody>
      </p:sp>
      <p:sp>
        <p:nvSpPr>
          <p:cNvPr id="316" name="Google Shape;316;p38"/>
          <p:cNvSpPr txBox="1"/>
          <p:nvPr>
            <p:ph idx="1" type="body"/>
          </p:nvPr>
        </p:nvSpPr>
        <p:spPr>
          <a:xfrm>
            <a:off x="838200" y="2362200"/>
            <a:ext cx="79248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Applications of Stacks: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Analyzing and checking syntax of expressions.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Translating infix expressions to postfix form.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Evaluating postfix expressions.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Backtracking algorithms used in problems.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Managing computer memory in support of method calls.</a:t>
            </a:r>
            <a:endParaRPr/>
          </a:p>
        </p:txBody>
      </p:sp>
      <p:sp>
        <p:nvSpPr>
          <p:cNvPr id="317" name="Google Shape;317;p38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9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3" name="Google Shape;323;p39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9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Stacks (continued) </a:t>
            </a:r>
            <a:endParaRPr/>
          </a:p>
        </p:txBody>
      </p:sp>
      <p:sp>
        <p:nvSpPr>
          <p:cNvPr id="325" name="Google Shape;325;p39"/>
          <p:cNvSpPr txBox="1"/>
          <p:nvPr>
            <p:ph idx="1" type="body"/>
          </p:nvPr>
        </p:nvSpPr>
        <p:spPr>
          <a:xfrm>
            <a:off x="838200" y="2362200"/>
            <a:ext cx="78486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Applications of Stacks (cont):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Supporting the undo feature in text editors and other applications.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Maintaining a history of links visited by a Web browser.</a:t>
            </a:r>
            <a:endParaRPr/>
          </a:p>
        </p:txBody>
      </p:sp>
      <p:sp>
        <p:nvSpPr>
          <p:cNvPr id="326" name="Google Shape;326;p39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0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2" name="Google Shape;332;p40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40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Stacks (continued) </a:t>
            </a:r>
            <a:endParaRPr/>
          </a:p>
        </p:txBody>
      </p:sp>
      <p:sp>
        <p:nvSpPr>
          <p:cNvPr id="334" name="Google Shape;334;p40"/>
          <p:cNvSpPr txBox="1"/>
          <p:nvPr>
            <p:ph idx="1" type="body"/>
          </p:nvPr>
        </p:nvSpPr>
        <p:spPr>
          <a:xfrm>
            <a:off x="838200" y="2362200"/>
            <a:ext cx="78486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b="1" lang="en-US" sz="2200"/>
              <a:t>Example: Evaluating Postfix Expressions:</a:t>
            </a:r>
            <a:endParaRPr sz="2200"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SzPts val="1650"/>
              <a:buChar char="●"/>
            </a:pPr>
            <a:r>
              <a:rPr b="1" lang="en-US" sz="2200"/>
              <a:t>Infix</a:t>
            </a:r>
            <a:r>
              <a:rPr lang="en-US" sz="2200"/>
              <a:t>: requires parentheses, involves rules of precedence.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SzPts val="1650"/>
              <a:buChar char="●"/>
            </a:pPr>
            <a:r>
              <a:rPr b="1" lang="en-US" sz="2200"/>
              <a:t>Postfix</a:t>
            </a:r>
            <a:r>
              <a:rPr lang="en-US" sz="2200"/>
              <a:t>: no parentheses, applies operators as encountered.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SzPts val="1650"/>
              <a:buChar char="●"/>
            </a:pPr>
            <a:r>
              <a:rPr lang="en-US" sz="2200"/>
              <a:t>Scan expression from left to right.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SzPts val="1650"/>
              <a:buChar char="●"/>
            </a:pPr>
            <a:r>
              <a:rPr lang="en-US" sz="2200"/>
              <a:t>On encountering an operator, apply it to the two preceding operands on and replace all three with the result.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SzPts val="1650"/>
              <a:buChar char="●"/>
            </a:pPr>
            <a:r>
              <a:rPr lang="en-US" sz="2200"/>
              <a:t>Continue scanning until the end of expression, at which point only the expression’s value remains.</a:t>
            </a:r>
            <a:endParaRPr/>
          </a:p>
        </p:txBody>
      </p:sp>
      <p:sp>
        <p:nvSpPr>
          <p:cNvPr id="335" name="Google Shape;335;p40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1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1" name="Google Shape;341;p41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41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Stacks (continued) </a:t>
            </a:r>
            <a:endParaRPr/>
          </a:p>
        </p:txBody>
      </p:sp>
      <p:sp>
        <p:nvSpPr>
          <p:cNvPr id="343" name="Google Shape;343;p41"/>
          <p:cNvSpPr txBox="1"/>
          <p:nvPr>
            <p:ph idx="1" type="body"/>
          </p:nvPr>
        </p:nvSpPr>
        <p:spPr>
          <a:xfrm>
            <a:off x="838200" y="2362200"/>
            <a:ext cx="78486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b="1" lang="en-US" sz="2600"/>
              <a:t>Scanning Expressions: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Although scanning from left to right sounds simple, it is not.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Input datum is typically a line of text (string).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Algorithm must detect and extract operators and operands. Operands must be converted to 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600"/>
              <a:t>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The 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lang="en-US" sz="2600"/>
              <a:t> class provides the capability of recognizing and extracting works or tokens.</a:t>
            </a:r>
            <a:endParaRPr/>
          </a:p>
        </p:txBody>
      </p:sp>
      <p:sp>
        <p:nvSpPr>
          <p:cNvPr id="344" name="Google Shape;344;p41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2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0" name="Google Shape;350;p42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42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Queues</a:t>
            </a:r>
            <a:endParaRPr/>
          </a:p>
        </p:txBody>
      </p:sp>
      <p:sp>
        <p:nvSpPr>
          <p:cNvPr id="352" name="Google Shape;352;p42"/>
          <p:cNvSpPr txBox="1"/>
          <p:nvPr>
            <p:ph idx="1" type="body"/>
          </p:nvPr>
        </p:nvSpPr>
        <p:spPr>
          <a:xfrm>
            <a:off x="838200" y="2362200"/>
            <a:ext cx="79248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Queue:</a:t>
            </a:r>
            <a:r>
              <a:rPr lang="en-US"/>
              <a:t> A sequence of elements.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Insertions are restricted to the rear end.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Removals are restricted to the front end.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FIFO (First In First Out) protocol.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The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b="1" lang="en-US"/>
              <a:t> Interface and Its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LinkedList</a:t>
            </a:r>
            <a:r>
              <a:rPr b="1" lang="en-US"/>
              <a:t> Implementation: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Queues have two fundamental operations: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Courier New"/>
              <a:buChar char="–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-US"/>
              <a:t> (inserts item into rear);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r>
              <a:rPr lang="en-US"/>
              <a:t> (removes and returns item from the front).</a:t>
            </a:r>
            <a:endParaRPr/>
          </a:p>
        </p:txBody>
      </p:sp>
      <p:sp>
        <p:nvSpPr>
          <p:cNvPr id="353" name="Google Shape;353;p42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16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6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Vocabulary</a:t>
            </a:r>
            <a:endParaRPr/>
          </a:p>
        </p:txBody>
      </p:sp>
      <p:sp>
        <p:nvSpPr>
          <p:cNvPr id="119" name="Google Shape;119;p16"/>
          <p:cNvSpPr txBox="1"/>
          <p:nvPr>
            <p:ph idx="1" type="body"/>
          </p:nvPr>
        </p:nvSpPr>
        <p:spPr>
          <a:xfrm>
            <a:off x="838200" y="2362200"/>
            <a:ext cx="3770313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association list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collection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dictionary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hashing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iterator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keyed list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list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map</a:t>
            </a:r>
            <a:endParaRPr/>
          </a:p>
        </p:txBody>
      </p:sp>
      <p:sp>
        <p:nvSpPr>
          <p:cNvPr id="120" name="Google Shape;120;p16"/>
          <p:cNvSpPr txBox="1"/>
          <p:nvPr>
            <p:ph idx="2" type="body"/>
          </p:nvPr>
        </p:nvSpPr>
        <p:spPr>
          <a:xfrm>
            <a:off x="4724400" y="2362200"/>
            <a:ext cx="3770313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queue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set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stack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table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type parameter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type variable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wrapper class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3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9" name="Google Shape;359;p43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43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Queues (continued)</a:t>
            </a:r>
            <a:endParaRPr/>
          </a:p>
        </p:txBody>
      </p:sp>
      <p:sp>
        <p:nvSpPr>
          <p:cNvPr id="361" name="Google Shape;361;p43"/>
          <p:cNvSpPr txBox="1"/>
          <p:nvPr>
            <p:ph idx="1" type="body"/>
          </p:nvPr>
        </p:nvSpPr>
        <p:spPr>
          <a:xfrm>
            <a:off x="838200" y="2362200"/>
            <a:ext cx="77724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b="1" lang="en-US" sz="2600"/>
              <a:t>The </a:t>
            </a:r>
            <a:r>
              <a:rPr b="1" lang="en-US" sz="2600"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b="1" lang="en-US" sz="2600"/>
              <a:t> Interface and Its </a:t>
            </a:r>
            <a:r>
              <a:rPr b="1" lang="en-US" sz="2600">
                <a:latin typeface="Courier New"/>
                <a:ea typeface="Courier New"/>
                <a:cs typeface="Courier New"/>
                <a:sym typeface="Courier New"/>
              </a:rPr>
              <a:t>LinkedList</a:t>
            </a:r>
            <a:r>
              <a:rPr b="1" lang="en-US" sz="2600"/>
              <a:t> Implementation (cont):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LinkedList</a:t>
            </a:r>
            <a:r>
              <a:rPr lang="en-US" sz="2600"/>
              <a:t> class implements the 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lang="en-US" sz="2600"/>
              <a:t> interface, so the compiler can restrict the programmer’s use of methods to those in 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lang="en-US" sz="2600"/>
              <a:t> and 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Collection</a:t>
            </a:r>
            <a:r>
              <a:rPr lang="en-US" sz="2600"/>
              <a:t>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Using interface names when declaring variables protects the programmer from doing things that should not be done with certain types of object.</a:t>
            </a:r>
            <a:endParaRPr/>
          </a:p>
        </p:txBody>
      </p:sp>
      <p:sp>
        <p:nvSpPr>
          <p:cNvPr id="362" name="Google Shape;362;p43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4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8" name="Google Shape;368;p44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44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Queues (continued)</a:t>
            </a:r>
            <a:endParaRPr/>
          </a:p>
        </p:txBody>
      </p:sp>
      <p:sp>
        <p:nvSpPr>
          <p:cNvPr id="370" name="Google Shape;370;p44"/>
          <p:cNvSpPr txBox="1"/>
          <p:nvPr>
            <p:ph idx="1" type="body"/>
          </p:nvPr>
        </p:nvSpPr>
        <p:spPr>
          <a:xfrm>
            <a:off x="838200" y="2362200"/>
            <a:ext cx="78486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b="1" lang="en-US" sz="2600"/>
              <a:t>Applications of Queues: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Processes are queued for access to a shared CPU.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Processes are queued for access to a shared secondary storage device (disk).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Print jobs are queued for access to a shared printer.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Computer simulations are used to study behavior of real-world systems.</a:t>
            </a:r>
            <a:endParaRPr/>
          </a:p>
        </p:txBody>
      </p:sp>
      <p:sp>
        <p:nvSpPr>
          <p:cNvPr id="371" name="Google Shape;371;p44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5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7" name="Google Shape;377;p45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45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Sets</a:t>
            </a:r>
            <a:endParaRPr/>
          </a:p>
        </p:txBody>
      </p:sp>
      <p:sp>
        <p:nvSpPr>
          <p:cNvPr id="379" name="Google Shape;379;p45"/>
          <p:cNvSpPr txBox="1"/>
          <p:nvPr>
            <p:ph idx="1" type="body"/>
          </p:nvPr>
        </p:nvSpPr>
        <p:spPr>
          <a:xfrm>
            <a:off x="838200" y="2362200"/>
            <a:ext cx="76962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Set</a:t>
            </a:r>
            <a:r>
              <a:rPr lang="en-US"/>
              <a:t>: a collection of items that are unique.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Operations include: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Test for empty set.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Return number of items in a set.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Add or remove items.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Return the union (a set that contains all of the items of both sets) of two sets.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80" name="Google Shape;380;p45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6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6" name="Google Shape;386;p46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46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Sets (continued)</a:t>
            </a:r>
            <a:endParaRPr/>
          </a:p>
        </p:txBody>
      </p:sp>
      <p:sp>
        <p:nvSpPr>
          <p:cNvPr id="388" name="Google Shape;388;p46"/>
          <p:cNvSpPr txBox="1"/>
          <p:nvPr>
            <p:ph idx="1" type="body"/>
          </p:nvPr>
        </p:nvSpPr>
        <p:spPr>
          <a:xfrm>
            <a:off x="838200" y="2362200"/>
            <a:ext cx="79248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Operations include (cont):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Return intersection (set of items that are in both sets) of two sets.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Return difference (set of items in one that are not in the other) of two sets.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Test a set to determine if another set is a subset (either empty or all subset items are in the other set).</a:t>
            </a:r>
            <a:endParaRPr/>
          </a:p>
        </p:txBody>
      </p:sp>
      <p:sp>
        <p:nvSpPr>
          <p:cNvPr id="389" name="Google Shape;389;p46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7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Sets (continued)</a:t>
            </a:r>
            <a:endParaRPr/>
          </a:p>
        </p:txBody>
      </p:sp>
      <p:sp>
        <p:nvSpPr>
          <p:cNvPr id="395" name="Google Shape;395;p47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Results of typical set operations</a:t>
            </a:r>
            <a:endParaRPr/>
          </a:p>
        </p:txBody>
      </p:sp>
      <p:sp>
        <p:nvSpPr>
          <p:cNvPr id="396" name="Google Shape;396;p47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" name="Google Shape;397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3124200"/>
            <a:ext cx="7820025" cy="258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8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3" name="Google Shape;403;p48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48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Sets (continued)</a:t>
            </a:r>
            <a:endParaRPr/>
          </a:p>
        </p:txBody>
      </p:sp>
      <p:sp>
        <p:nvSpPr>
          <p:cNvPr id="405" name="Google Shape;405;p48"/>
          <p:cNvSpPr txBox="1"/>
          <p:nvPr>
            <p:ph idx="1" type="body"/>
          </p:nvPr>
        </p:nvSpPr>
        <p:spPr>
          <a:xfrm>
            <a:off x="838200" y="2362200"/>
            <a:ext cx="79248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The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java.util.Set </a:t>
            </a:r>
            <a:r>
              <a:rPr b="1" lang="en-US"/>
              <a:t>Interface: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The set supports an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iterator</a:t>
            </a:r>
            <a:r>
              <a:rPr lang="en-US"/>
              <a:t> method, used to examine all the items in a set after they have been added since sets are not index-based.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Implementing Classes: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HashSet</a:t>
            </a:r>
            <a:r>
              <a:rPr lang="en-US"/>
              <a:t>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TreeSet</a:t>
            </a:r>
            <a:r>
              <a:rPr lang="en-US"/>
              <a:t>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Hashing</a:t>
            </a:r>
            <a:r>
              <a:rPr lang="en-US"/>
              <a:t>: technique for accessing set items.</a:t>
            </a:r>
            <a:endParaRPr/>
          </a:p>
        </p:txBody>
      </p:sp>
      <p:sp>
        <p:nvSpPr>
          <p:cNvPr id="406" name="Google Shape;406;p48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9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2" name="Google Shape;412;p49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49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Maps</a:t>
            </a:r>
            <a:endParaRPr/>
          </a:p>
        </p:txBody>
      </p:sp>
      <p:sp>
        <p:nvSpPr>
          <p:cNvPr id="414" name="Google Shape;414;p49"/>
          <p:cNvSpPr txBox="1"/>
          <p:nvPr>
            <p:ph idx="1" type="body"/>
          </p:nvPr>
        </p:nvSpPr>
        <p:spPr>
          <a:xfrm>
            <a:off x="838200" y="2362200"/>
            <a:ext cx="80010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Maps</a:t>
            </a:r>
            <a:r>
              <a:rPr lang="en-US"/>
              <a:t>: collections in which each item or value is associated with a unique key.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Also called: tables, keyed list, dictionary, and association list.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Courier New"/>
              <a:buChar char="–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Dictionary</a:t>
            </a:r>
            <a:r>
              <a:rPr lang="en-US"/>
              <a:t>,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HashTable</a:t>
            </a:r>
            <a:r>
              <a:rPr lang="en-US"/>
              <a:t>,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r>
              <a:rPr lang="en-US"/>
              <a:t>,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TreeMap</a:t>
            </a:r>
            <a:r>
              <a:rPr lang="en-US"/>
              <a:t>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Keys can be in any order, but must be unique. The same value can be associated with more than one key.</a:t>
            </a:r>
            <a:endParaRPr/>
          </a:p>
        </p:txBody>
      </p:sp>
      <p:sp>
        <p:nvSpPr>
          <p:cNvPr id="415" name="Google Shape;415;p49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0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Maps (continued)</a:t>
            </a:r>
            <a:endParaRPr/>
          </a:p>
        </p:txBody>
      </p:sp>
      <p:sp>
        <p:nvSpPr>
          <p:cNvPr id="421" name="Google Shape;421;p50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A map keyed by strings and a map keyed by integers</a:t>
            </a:r>
            <a:endParaRPr/>
          </a:p>
        </p:txBody>
      </p:sp>
      <p:sp>
        <p:nvSpPr>
          <p:cNvPr id="422" name="Google Shape;422;p50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3" name="Google Shape;423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3276600"/>
            <a:ext cx="7829550" cy="244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1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9" name="Google Shape;429;p51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51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Maps (continued)</a:t>
            </a:r>
            <a:endParaRPr/>
          </a:p>
        </p:txBody>
      </p:sp>
      <p:sp>
        <p:nvSpPr>
          <p:cNvPr id="431" name="Google Shape;431;p51"/>
          <p:cNvSpPr txBox="1"/>
          <p:nvPr>
            <p:ph idx="1" type="body"/>
          </p:nvPr>
        </p:nvSpPr>
        <p:spPr>
          <a:xfrm>
            <a:off x="838200" y="2362200"/>
            <a:ext cx="80772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Clients should be able to do the following: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Test a map for emptiness.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Determine a map’s size.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Insert or retrieve a value at a given key.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Remove a given key and its associated values.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Determine whether a map contains a key or a value.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Examine all of the keys and values.</a:t>
            </a:r>
            <a:endParaRPr/>
          </a:p>
        </p:txBody>
      </p:sp>
      <p:sp>
        <p:nvSpPr>
          <p:cNvPr id="432" name="Google Shape;432;p51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2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8" name="Google Shape;438;p52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52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Maps (continued)</a:t>
            </a:r>
            <a:endParaRPr/>
          </a:p>
        </p:txBody>
      </p:sp>
      <p:sp>
        <p:nvSpPr>
          <p:cNvPr id="440" name="Google Shape;440;p52"/>
          <p:cNvSpPr txBox="1"/>
          <p:nvPr>
            <p:ph idx="1" type="body"/>
          </p:nvPr>
        </p:nvSpPr>
        <p:spPr>
          <a:xfrm>
            <a:off x="838200" y="2362200"/>
            <a:ext cx="77724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An object associated with a key is its value.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 map uses two type variables (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-US"/>
              <a:t>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-US"/>
              <a:t>) to refer to key and value types.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You can open an iterator on a collection to visit all the keys and values in the map.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 map needs two type parameters (key and value) when it is declared and instantiated.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An object’s key can be one of its attributes.</a:t>
            </a:r>
            <a:endParaRPr/>
          </a:p>
        </p:txBody>
      </p:sp>
      <p:sp>
        <p:nvSpPr>
          <p:cNvPr id="441" name="Google Shape;441;p52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7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 of Collections</a:t>
            </a:r>
            <a:endParaRPr/>
          </a:p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>
            <a:off x="838200" y="2362200"/>
            <a:ext cx="78486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Collection</a:t>
            </a:r>
            <a:r>
              <a:rPr lang="en-US"/>
              <a:t>: a group of items treated as a conceptual unit.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Strings and arrays are collections of characters and elements.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Can be homogenous: all items of the same type.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Or heterogeneous: items of different types.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Important characteristic of collections is how they are organized.</a:t>
            </a:r>
            <a:endParaRPr/>
          </a:p>
        </p:txBody>
      </p:sp>
      <p:sp>
        <p:nvSpPr>
          <p:cNvPr id="129" name="Google Shape;129;p17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3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7" name="Google Shape;447;p53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53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Glue That Holds Collections Together</a:t>
            </a:r>
            <a:endParaRPr/>
          </a:p>
        </p:txBody>
      </p:sp>
      <p:sp>
        <p:nvSpPr>
          <p:cNvPr id="449" name="Google Shape;449;p53"/>
          <p:cNvSpPr txBox="1"/>
          <p:nvPr>
            <p:ph idx="1" type="body"/>
          </p:nvPr>
        </p:nvSpPr>
        <p:spPr>
          <a:xfrm>
            <a:off x="838200" y="2362200"/>
            <a:ext cx="79248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All collections contain objects, have a definite size at any given time, and can grow or shrink in time.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There are operations that they have in common.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b="1" lang="en-US" sz="2600"/>
              <a:t>Addition, Removal, and Membership:</a:t>
            </a:r>
            <a:endParaRPr sz="2600"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Collections have different methods for addition and removal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650"/>
              <a:buFont typeface="Arial"/>
              <a:buChar char="–"/>
            </a:pPr>
            <a:r>
              <a:rPr lang="en-US" sz="2200"/>
              <a:t>index- or object-based.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650"/>
              <a:buFont typeface="Arial"/>
              <a:buChar char="–"/>
            </a:pPr>
            <a:r>
              <a:rPr lang="en-US" sz="2200"/>
              <a:t>position-based via an iterator.</a:t>
            </a:r>
            <a:endParaRPr/>
          </a:p>
        </p:txBody>
      </p:sp>
      <p:sp>
        <p:nvSpPr>
          <p:cNvPr id="450" name="Google Shape;450;p53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4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6" name="Google Shape;456;p54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54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Glue That Holds Collections Together (continued)</a:t>
            </a:r>
            <a:endParaRPr/>
          </a:p>
        </p:txBody>
      </p:sp>
      <p:sp>
        <p:nvSpPr>
          <p:cNvPr id="458" name="Google Shape;458;p54"/>
          <p:cNvSpPr txBox="1"/>
          <p:nvPr>
            <p:ph idx="1" type="body"/>
          </p:nvPr>
        </p:nvSpPr>
        <p:spPr>
          <a:xfrm>
            <a:off x="838200" y="2362200"/>
            <a:ext cx="78486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b="1" lang="en-US" sz="2600"/>
              <a:t>Addition, Removal, and Membership (cont):</a:t>
            </a:r>
            <a:endParaRPr sz="2600"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Also include the 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contains</a:t>
            </a:r>
            <a:r>
              <a:rPr lang="en-US" sz="2600"/>
              <a:t> method to test an object for membership in the collection.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b="1" lang="en-US" sz="2600"/>
              <a:t>Iterators:</a:t>
            </a:r>
            <a:r>
              <a:rPr lang="en-US" sz="2600"/>
              <a:t> work the same way with lists, sets, and maps.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b="1" lang="en-US" sz="2600"/>
              <a:t>Other Operations: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Remove all elements to empty a collection.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Add or remove elements of one collection to another.</a:t>
            </a:r>
            <a:endParaRPr/>
          </a:p>
        </p:txBody>
      </p:sp>
      <p:sp>
        <p:nvSpPr>
          <p:cNvPr id="459" name="Google Shape;459;p54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5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5" name="Google Shape;465;p55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55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Glue That Holds Collections Together (continued)</a:t>
            </a:r>
            <a:endParaRPr/>
          </a:p>
        </p:txBody>
      </p:sp>
      <p:sp>
        <p:nvSpPr>
          <p:cNvPr id="467" name="Google Shape;467;p55"/>
          <p:cNvSpPr txBox="1"/>
          <p:nvPr>
            <p:ph idx="1" type="body"/>
          </p:nvPr>
        </p:nvSpPr>
        <p:spPr>
          <a:xfrm>
            <a:off x="838200" y="2362200"/>
            <a:ext cx="78486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b="1" lang="en-US" sz="2600"/>
              <a:t>Other Operations (cont):</a:t>
            </a:r>
            <a:endParaRPr sz="2600"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Retain only the elements of one collection that are present in another.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Determine whether one collection contains all the elements in another collection.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b="1" lang="en-US" sz="2600"/>
              <a:t>The</a:t>
            </a:r>
            <a:r>
              <a:rPr b="1" lang="en-US" sz="2600">
                <a:latin typeface="Courier New"/>
                <a:ea typeface="Courier New"/>
                <a:cs typeface="Courier New"/>
                <a:sym typeface="Courier New"/>
              </a:rPr>
              <a:t> java.util.Collection </a:t>
            </a:r>
            <a:r>
              <a:rPr b="1" lang="en-US" sz="2600"/>
              <a:t>Interface: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Some operations are optional (include methods, but don’t have to support them).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Several expect a parameter of type 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Collection</a:t>
            </a:r>
            <a:r>
              <a:rPr lang="en-US" sz="2600"/>
              <a:t>.</a:t>
            </a:r>
            <a:endParaRPr/>
          </a:p>
        </p:txBody>
      </p:sp>
      <p:sp>
        <p:nvSpPr>
          <p:cNvPr id="468" name="Google Shape;468;p55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6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4" name="Google Shape;474;p56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56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Glue That Holds Collections Together (continued)</a:t>
            </a:r>
            <a:endParaRPr/>
          </a:p>
        </p:txBody>
      </p:sp>
      <p:sp>
        <p:nvSpPr>
          <p:cNvPr id="476" name="Google Shape;476;p56"/>
          <p:cNvSpPr txBox="1"/>
          <p:nvPr>
            <p:ph idx="1" type="body"/>
          </p:nvPr>
        </p:nvSpPr>
        <p:spPr>
          <a:xfrm>
            <a:off x="838200" y="2362200"/>
            <a:ext cx="79248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The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Collections</a:t>
            </a:r>
            <a:r>
              <a:rPr b="1" lang="en-US"/>
              <a:t> Class: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The programmer can write new methods for almost any occasion because of the variety of operations in collections.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Searching, maximum value, sorting, etc.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Each of the method signatures starts with the static modifier, which sends the message to the Collections class, not to any instance.	</a:t>
            </a:r>
            <a:endParaRPr/>
          </a:p>
        </p:txBody>
      </p:sp>
      <p:sp>
        <p:nvSpPr>
          <p:cNvPr id="477" name="Google Shape;477;p56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7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3" name="Google Shape;483;p57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57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485" name="Google Shape;485;p57"/>
          <p:cNvSpPr txBox="1"/>
          <p:nvPr>
            <p:ph idx="1" type="body"/>
          </p:nvPr>
        </p:nvSpPr>
        <p:spPr>
          <a:xfrm>
            <a:off x="838200" y="2362200"/>
            <a:ext cx="80010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Font typeface="Noto Sans Symbols"/>
              <a:buNone/>
            </a:pPr>
            <a:r>
              <a:rPr lang="en-US"/>
              <a:t>In this chapter, you learned: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Collections are container objects that organize a number of data elements in a program.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Collections typically grow or shrink in size with the needs of a program.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Lists, stack, queues, sets, and maps are types of collections that support special-purpose access to their elements.</a:t>
            </a:r>
            <a:endParaRPr/>
          </a:p>
        </p:txBody>
      </p:sp>
      <p:sp>
        <p:nvSpPr>
          <p:cNvPr id="486" name="Google Shape;486;p57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8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2" name="Google Shape;492;p58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58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 (continued)</a:t>
            </a:r>
            <a:endParaRPr/>
          </a:p>
        </p:txBody>
      </p:sp>
      <p:sp>
        <p:nvSpPr>
          <p:cNvPr id="494" name="Google Shape;494;p58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58"/>
          <p:cNvSpPr txBox="1"/>
          <p:nvPr>
            <p:ph idx="1" type="body"/>
          </p:nvPr>
        </p:nvSpPr>
        <p:spPr>
          <a:xfrm>
            <a:off x="838200" y="2362200"/>
            <a:ext cx="79248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A list is a linear sequence of elements that are accessed by position.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A stack is a linear sequence of elements that are accessed at one end, called the top.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A queue is a linear sequence of elements that are added at one end and removed at the other end.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A set is an unordered collection of unique elements.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Sorted sets and maps allow programmers to visit their elements in sorted order.</a:t>
            </a:r>
            <a:endParaRPr/>
          </a:p>
          <a:p>
            <a:pPr indent="-228600" lvl="0" marL="342900" rtl="0" algn="l"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9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1" name="Google Shape;501;p59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59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 (continued)</a:t>
            </a:r>
            <a:endParaRPr/>
          </a:p>
        </p:txBody>
      </p:sp>
      <p:sp>
        <p:nvSpPr>
          <p:cNvPr id="503" name="Google Shape;503;p59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59"/>
          <p:cNvSpPr txBox="1"/>
          <p:nvPr>
            <p:ph idx="1" type="body"/>
          </p:nvPr>
        </p:nvSpPr>
        <p:spPr>
          <a:xfrm>
            <a:off x="838200" y="2362200"/>
            <a:ext cx="78486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An iterator is an object that allows the programmer to traverse the elements in a collection.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The logical behavior of a collection is specified in its interface.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Programmers can choose among different classes that implement the same collection interface. This choice depends on the run-time performance of the implementing class.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 of Collections (continued)</a:t>
            </a:r>
            <a:endParaRPr/>
          </a:p>
        </p:txBody>
      </p:sp>
      <p:sp>
        <p:nvSpPr>
          <p:cNvPr id="135" name="Google Shape;135;p18"/>
          <p:cNvSpPr txBox="1"/>
          <p:nvPr>
            <p:ph idx="1" type="body"/>
          </p:nvPr>
        </p:nvSpPr>
        <p:spPr>
          <a:xfrm>
            <a:off x="838200" y="2362200"/>
            <a:ext cx="29718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Types of collections</a:t>
            </a:r>
            <a:endParaRPr/>
          </a:p>
        </p:txBody>
      </p:sp>
      <p:sp>
        <p:nvSpPr>
          <p:cNvPr id="136" name="Google Shape;136;p18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9400" y="2362200"/>
            <a:ext cx="6057900" cy="3941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19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9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 of Collections (continued)</a:t>
            </a:r>
            <a:endParaRPr/>
          </a:p>
        </p:txBody>
      </p:sp>
      <p:sp>
        <p:nvSpPr>
          <p:cNvPr id="145" name="Google Shape;145;p19"/>
          <p:cNvSpPr txBox="1"/>
          <p:nvPr>
            <p:ph idx="1" type="body"/>
          </p:nvPr>
        </p:nvSpPr>
        <p:spPr>
          <a:xfrm>
            <a:off x="838200" y="2362200"/>
            <a:ext cx="77724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b="1" lang="en-US" sz="2600"/>
              <a:t>Operations on Collections: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Typically dynamic, not static.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Can grow or shrink with the needs of the problem.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Contents can change throughout a program.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Similar operations can be performed on arrays.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Take a logical perspective on elements, such as with an array of strings. Want to use method that apply to strings not arrays.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Collections are more abstract than arrays</a:t>
            </a:r>
            <a:r>
              <a:rPr lang="en-US"/>
              <a:t>.</a:t>
            </a:r>
            <a:endParaRPr/>
          </a:p>
        </p:txBody>
      </p:sp>
      <p:sp>
        <p:nvSpPr>
          <p:cNvPr id="146" name="Google Shape;146;p19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 of Collections (continued)</a:t>
            </a:r>
            <a:endParaRPr/>
          </a:p>
        </p:txBody>
      </p:sp>
      <p:sp>
        <p:nvSpPr>
          <p:cNvPr id="152" name="Google Shape;152;p20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b="1" lang="en-US" sz="2200"/>
              <a:t>Operations on Collections (cont):</a:t>
            </a:r>
            <a:endParaRPr sz="2200"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SzPts val="1650"/>
              <a:buChar char="●"/>
            </a:pPr>
            <a:r>
              <a:rPr lang="en-US" sz="2200"/>
              <a:t>Categories of operations on collections</a:t>
            </a:r>
            <a:endParaRPr/>
          </a:p>
        </p:txBody>
      </p:sp>
      <p:sp>
        <p:nvSpPr>
          <p:cNvPr id="153" name="Google Shape;153;p20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3200400"/>
            <a:ext cx="5334000" cy="314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21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1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Java Collection Resources</a:t>
            </a:r>
            <a:endParaRPr/>
          </a:p>
        </p:txBody>
      </p:sp>
      <p:sp>
        <p:nvSpPr>
          <p:cNvPr id="162" name="Google Shape;162;p21"/>
          <p:cNvSpPr txBox="1"/>
          <p:nvPr>
            <p:ph idx="1" type="body"/>
          </p:nvPr>
        </p:nvSpPr>
        <p:spPr>
          <a:xfrm>
            <a:off x="838200" y="2362200"/>
            <a:ext cx="78486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Defined in the package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java.util</a:t>
            </a:r>
            <a:r>
              <a:rPr lang="en-US"/>
              <a:t>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Set of interfaces that specify operations for different type of collections.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Set of classes that implement the interfaces.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An interface provides a logical view of the behavior of a class of objects.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Programmers who use lists develop logic using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/>
              <a:t> interface, then use criteria such as run-time performance to select an implementing class.</a:t>
            </a:r>
            <a:endParaRPr/>
          </a:p>
        </p:txBody>
      </p:sp>
      <p:sp>
        <p:nvSpPr>
          <p:cNvPr id="163" name="Google Shape;163;p21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9" name="Google Shape;169;p22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2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Java Collection Resources (continued)</a:t>
            </a:r>
            <a:endParaRPr/>
          </a:p>
        </p:txBody>
      </p:sp>
      <p:sp>
        <p:nvSpPr>
          <p:cNvPr id="171" name="Google Shape;171;p22"/>
          <p:cNvSpPr txBox="1"/>
          <p:nvPr>
            <p:ph idx="1" type="body"/>
          </p:nvPr>
        </p:nvSpPr>
        <p:spPr>
          <a:xfrm>
            <a:off x="838200" y="2362200"/>
            <a:ext cx="78486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2400"/>
              <a:t>The Java Collection Interfaces: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The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java.util </a:t>
            </a:r>
            <a:r>
              <a:rPr lang="en-US" sz="2400"/>
              <a:t>collection interfaces</a:t>
            </a:r>
            <a:endParaRPr/>
          </a:p>
        </p:txBody>
      </p:sp>
      <p:sp>
        <p:nvSpPr>
          <p:cNvPr id="172" name="Google Shape;172;p22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3276600"/>
            <a:ext cx="6624638" cy="3084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apsules">
  <a:themeElements>
    <a:clrScheme name="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0099CC"/>
      </a:accent2>
      <a:accent3>
        <a:srgbClr val="FFFFFF"/>
      </a:accent3>
      <a:accent4>
        <a:srgbClr val="002A56"/>
      </a:accent4>
      <a:accent5>
        <a:srgbClr val="ADE2E2"/>
      </a:accent5>
      <a:accent6>
        <a:srgbClr val="008AB9"/>
      </a:accent6>
      <a:hlink>
        <a:srgbClr val="003366"/>
      </a:hlink>
      <a:folHlink>
        <a:srgbClr val="CC99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Capsules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