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2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6" name="Google Shape;26;p2"/>
            <p:cNvSpPr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29" name="Google Shape;29;p2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1" name="Google Shape;3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207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" name="Google Shape;33;p2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822575" y="377825"/>
            <a:ext cx="3724275" cy="769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/>
          <p:nvPr>
            <p:ph type="title"/>
          </p:nvPr>
        </p:nvSpPr>
        <p:spPr>
          <a:xfrm>
            <a:off x="6705600" y="762000"/>
            <a:ext cx="1981200" cy="53244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86" name="Google Shape;86;p12"/>
          <p:cNvSpPr txBox="1"/>
          <p:nvPr/>
        </p:nvSpPr>
        <p:spPr>
          <a:xfrm rot="5400000">
            <a:off x="5159690" y="2559365"/>
            <a:ext cx="5073019" cy="17297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Click to edit Master title style</a:t>
            </a:r>
            <a:endParaRPr b="1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 rot="5400000">
            <a:off x="995363" y="528637"/>
            <a:ext cx="5324475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2" name="Google Shape;42;p4"/>
          <p:cNvSpPr txBox="1"/>
          <p:nvPr>
            <p:ph idx="2" type="body"/>
          </p:nvPr>
        </p:nvSpPr>
        <p:spPr>
          <a:xfrm>
            <a:off x="4760913" y="2362200"/>
            <a:ext cx="3770312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●"/>
              <a:defRPr sz="2800"/>
            </a:lvl1pPr>
            <a:lvl2pPr indent="-342900" lvl="1" marL="91440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  <a:defRPr sz="2400"/>
            </a:lvl2pPr>
            <a:lvl3pPr indent="-323850" lvl="2" marL="1371600" algn="l">
              <a:spcBef>
                <a:spcPts val="400"/>
              </a:spcBef>
              <a:spcAft>
                <a:spcPts val="0"/>
              </a:spcAft>
              <a:buSzPts val="1500"/>
              <a:buChar char="●"/>
              <a:defRPr sz="2000"/>
            </a:lvl3pPr>
            <a:lvl4pPr indent="-320039" lvl="3" marL="1828800" algn="l">
              <a:spcBef>
                <a:spcPts val="360"/>
              </a:spcBef>
              <a:spcAft>
                <a:spcPts val="0"/>
              </a:spcAft>
              <a:buSzPts val="1440"/>
              <a:buFont typeface="Arial"/>
              <a:buChar char="–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5pPr>
            <a:lvl6pPr indent="-302895" lvl="5" marL="27432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6pPr>
            <a:lvl7pPr indent="-302895" lvl="6" marL="32004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7pPr>
            <a:lvl8pPr indent="-302895" lvl="7" marL="36576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8pPr>
            <a:lvl9pPr indent="-302895" lvl="8" marL="411480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 sz="1800"/>
            </a:lvl9pPr>
          </a:lstStyle>
          <a:p/>
        </p:txBody>
      </p:sp>
      <p:sp>
        <p:nvSpPr>
          <p:cNvPr id="43" name="Google Shape;43;p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>
            <p:ph type="title"/>
          </p:nvPr>
        </p:nvSpPr>
        <p:spPr>
          <a:xfrm>
            <a:off x="722313" y="4406900"/>
            <a:ext cx="7772400" cy="1362075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35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12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1" name="Google Shape;51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2" name="Google Shape;52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9pPr>
          </a:lstStyle>
          <a:p/>
        </p:txBody>
      </p:sp>
      <p:sp>
        <p:nvSpPr>
          <p:cNvPr id="53" name="Google Shape;53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1pPr>
            <a:lvl2pPr indent="-323850" lvl="1" marL="91440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  <a:defRPr sz="2000"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 sz="1800"/>
            </a:lvl3pPr>
            <a:lvl4pPr indent="-309880" lvl="3" marL="1828800" algn="l">
              <a:spcBef>
                <a:spcPts val="320"/>
              </a:spcBef>
              <a:spcAft>
                <a:spcPts val="0"/>
              </a:spcAft>
              <a:buSzPts val="1280"/>
              <a:buFont typeface="Arial"/>
              <a:buChar char="–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5pPr>
            <a:lvl6pPr indent="-294639" lvl="5" marL="27432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6pPr>
            <a:lvl7pPr indent="-294639" lvl="6" marL="32004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7pPr>
            <a:lvl8pPr indent="-294640" lvl="7" marL="36576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8pPr>
            <a:lvl9pPr indent="-294640" lvl="8" marL="4114800" algn="l">
              <a:spcBef>
                <a:spcPts val="320"/>
              </a:spcBef>
              <a:spcAft>
                <a:spcPts val="0"/>
              </a:spcAft>
              <a:buSzPts val="1040"/>
              <a:buChar char="●"/>
              <a:defRPr sz="1600"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60" name="Google Shape;60;p8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61" name="Google Shape;61;p8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8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8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64" name="Google Shape;64;p8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8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" name="Google Shape;66;p8"/>
          <p:cNvSpPr txBox="1"/>
          <p:nvPr/>
        </p:nvSpPr>
        <p:spPr>
          <a:xfrm rot="-5400000">
            <a:off x="-1090612" y="4364037"/>
            <a:ext cx="266700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15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1676400" y="6230938"/>
            <a:ext cx="7164388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CLB: MS Office 2007 Companion</a:t>
            </a:r>
            <a:endParaRPr/>
          </a:p>
        </p:txBody>
      </p:sp>
      <p:sp>
        <p:nvSpPr>
          <p:cNvPr id="68" name="Google Shape;68;p8"/>
          <p:cNvSpPr txBox="1"/>
          <p:nvPr/>
        </p:nvSpPr>
        <p:spPr>
          <a:xfrm>
            <a:off x="914400" y="6400800"/>
            <a:ext cx="3886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Campbell</a:t>
            </a:r>
            <a:endParaRPr/>
          </a:p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/>
          <p:nvPr>
            <p:ph type="title"/>
          </p:nvPr>
        </p:nvSpPr>
        <p:spPr>
          <a:xfrm>
            <a:off x="457200" y="273050"/>
            <a:ext cx="3008313" cy="116205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●"/>
              <a:defRPr sz="3200"/>
            </a:lvl1pPr>
            <a:lvl2pPr indent="-361950" lvl="1" marL="914400" algn="l">
              <a:spcBef>
                <a:spcPts val="560"/>
              </a:spcBef>
              <a:spcAft>
                <a:spcPts val="0"/>
              </a:spcAft>
              <a:buSzPts val="2100"/>
              <a:buFont typeface="Arial"/>
              <a:buChar char="–"/>
              <a:defRPr sz="2800"/>
            </a:lvl2pPr>
            <a:lvl3pPr indent="-342900" lvl="2" marL="1371600" algn="l">
              <a:spcBef>
                <a:spcPts val="480"/>
              </a:spcBef>
              <a:spcAft>
                <a:spcPts val="0"/>
              </a:spcAft>
              <a:buSzPts val="1800"/>
              <a:buChar char="●"/>
              <a:defRPr sz="2400"/>
            </a:lvl3pPr>
            <a:lvl4pPr indent="-330200" lvl="3" marL="1828800" algn="l">
              <a:spcBef>
                <a:spcPts val="400"/>
              </a:spcBef>
              <a:spcAft>
                <a:spcPts val="0"/>
              </a:spcAft>
              <a:buSzPts val="1600"/>
              <a:buFont typeface="Arial"/>
              <a:buChar char="–"/>
              <a:defRPr sz="2000"/>
            </a:lvl4pPr>
            <a:lvl5pPr indent="-311150" lvl="4" marL="22860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5pPr>
            <a:lvl6pPr indent="-311150" lvl="5" marL="27432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6pPr>
            <a:lvl7pPr indent="-311150" lvl="6" marL="32004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7pPr>
            <a:lvl8pPr indent="-311150" lvl="7" marL="36576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8pPr>
            <a:lvl9pPr indent="-311150" lvl="8" marL="4114800" algn="l">
              <a:spcBef>
                <a:spcPts val="400"/>
              </a:spcBef>
              <a:spcAft>
                <a:spcPts val="0"/>
              </a:spcAft>
              <a:buSzPts val="13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type="title"/>
          </p:nvPr>
        </p:nvSpPr>
        <p:spPr>
          <a:xfrm>
            <a:off x="1792288" y="4800600"/>
            <a:ext cx="5486400" cy="566738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72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1" name="Google Shape;11;p1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2" name="Google Shape;12;p1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1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5" name="Google Shape;15;p1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1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" name="Google Shape;17;p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 rot="-5400000">
            <a:off x="-939800" y="3676650"/>
            <a:ext cx="26670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Chapter 15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"/>
          <p:cNvSpPr txBox="1"/>
          <p:nvPr/>
        </p:nvSpPr>
        <p:spPr>
          <a:xfrm>
            <a:off x="8382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  <p:sp>
        <p:nvSpPr>
          <p:cNvPr id="21" name="Google Shape;21;p1"/>
          <p:cNvSpPr txBox="1"/>
          <p:nvPr/>
        </p:nvSpPr>
        <p:spPr>
          <a:xfrm>
            <a:off x="4724400" y="6324600"/>
            <a:ext cx="4267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Fundamentals of Java 4E</a:t>
            </a:r>
            <a:endParaRPr/>
          </a:p>
        </p:txBody>
      </p:sp>
      <p:sp>
        <p:nvSpPr>
          <p:cNvPr id="22" name="Google Shape;22;p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" name="Google Shape;2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30175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Chapter 15</a:t>
            </a:r>
            <a:br>
              <a:rPr lang="en-US" sz="3200"/>
            </a:br>
            <a:r>
              <a:rPr lang="en-US" sz="3200"/>
              <a:t>Multithreading, Networks, and Client/Server Programming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4673600" y="2927350"/>
            <a:ext cx="42418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US"/>
              <a:t>Fundamentals of Java: AP Computer Science Essentials, 4th Edition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609600" y="6248400"/>
            <a:ext cx="2667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685800" y="6324600"/>
            <a:ext cx="2514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Lambert / Osborne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Parallel computing</a:t>
            </a:r>
            <a:r>
              <a:rPr lang="en-US" sz="2600"/>
              <a:t>: the discipline of building hardware architectures, operating systems, and specialized algorithms for running a program on a cluster of processors.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Threads:</a:t>
            </a:r>
            <a:r>
              <a:rPr lang="en-US" sz="2600"/>
              <a:t> 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Threads are used to describe processes.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The JVM uses threads: the garbage collector runs as a separate thread from the main Java application.</a:t>
            </a:r>
            <a:endParaRPr/>
          </a:p>
        </p:txBody>
      </p:sp>
      <p:sp>
        <p:nvSpPr>
          <p:cNvPr id="184" name="Google Shape;184;p2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192" name="Google Shape;192;p24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Threads (cont):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In Java, a thread is an object.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It can hold data, receive messages, be stored in data structures, and be passed as parameter to a method.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Threads can also be executed as a process after the thread’s class implements a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US" sz="2400"/>
              <a:t> method.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Threads can enter various states. 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Ready queue is a data structure.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CPU is a hardware resource.</a:t>
            </a:r>
            <a:endParaRPr/>
          </a:p>
        </p:txBody>
      </p:sp>
      <p:sp>
        <p:nvSpPr>
          <p:cNvPr id="193" name="Google Shape;193;p2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Threads (cont):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States in the life of a thread</a:t>
            </a: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3211513"/>
            <a:ext cx="6172200" cy="31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Threads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After a thread is created, it is inactive until someone runs its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en-US" sz="2400"/>
              <a:t> method.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Makes it ready for execution and puts it in a queue.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Ready queue</a:t>
            </a:r>
            <a:r>
              <a:rPr lang="en-US" sz="2400"/>
              <a:t>: threads ready for execution.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After the thread starts to run, it can have problems that lead to being sent to the rear of the ready queue.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b="1" lang="en-US" sz="2200"/>
              <a:t>Time slicing</a:t>
            </a:r>
            <a:r>
              <a:rPr lang="en-US" sz="2200"/>
              <a:t>: the process of timing out. Pauses execution.</a:t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Threads (cont):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b="1" lang="en-US" sz="2200"/>
              <a:t>Sleep</a:t>
            </a:r>
            <a:r>
              <a:rPr lang="en-US" sz="2200"/>
              <a:t>: puts to sleep for milliseconds.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b="1" lang="en-US" sz="2200"/>
              <a:t>Block</a:t>
            </a:r>
            <a:r>
              <a:rPr lang="en-US" sz="2200"/>
              <a:t>: thread waiting for an event, such as user input.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b="1" lang="en-US" sz="2200"/>
              <a:t>Wait</a:t>
            </a:r>
            <a:r>
              <a:rPr lang="en-US" sz="2200"/>
              <a:t>: voluntarily relinquish the CPU to wait for a condition to be true.</a:t>
            </a:r>
            <a:endParaRPr b="1" sz="22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Context switch</a:t>
            </a:r>
            <a:r>
              <a:rPr lang="en-US" sz="2400"/>
              <a:t>: the process of saving or restoring a thread’s state.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After the last instruction in the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US" sz="2400"/>
              <a:t> method has executed, the thread dies as a process, but continues to be an object.</a:t>
            </a:r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Threads (cont):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most common way to create a thread is to define a class that extends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Thread</a:t>
            </a:r>
            <a:r>
              <a:rPr lang="en-US" sz="2400"/>
              <a:t>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The new class should include a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US" sz="2200"/>
              <a:t> method that executes the algorithm in the new thread.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Sleeping Threads: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When a thread goes to sleep, the next thread can acquire the CPU.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size of the sleep interval determines the order in which threads are woken up.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238" name="Google Shape;238;p29"/>
          <p:cNvSpPr txBox="1"/>
          <p:nvPr>
            <p:ph idx="1" type="body"/>
          </p:nvPr>
        </p:nvSpPr>
        <p:spPr>
          <a:xfrm>
            <a:off x="838200" y="2362200"/>
            <a:ext cx="7467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Sleeping Threads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run of the sleeping threads program</a:t>
            </a:r>
            <a:endParaRPr/>
          </a:p>
        </p:txBody>
      </p:sp>
      <p:sp>
        <p:nvSpPr>
          <p:cNvPr id="239" name="Google Shape;239;p2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276600"/>
            <a:ext cx="4800600" cy="3100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Producer/Consumer Threads and Synchronization: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Producer/consumer relationship: when threads interact by sharing data, like an assembly line.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 producer must produce an item before a consumer consumes it.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Each item must be consumed before the producer produces the next item.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A consumer must consume each item just once.</a:t>
            </a:r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b="1" lang="en-US" sz="2200"/>
              <a:t>Producer/Consumer Threads and Synchronization (cont):</a:t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SzPts val="1650"/>
              <a:buChar char="●"/>
            </a:pPr>
            <a:r>
              <a:rPr lang="en-US" sz="2200"/>
              <a:t>Two runs of the producer/consumer program</a:t>
            </a:r>
            <a:endParaRPr/>
          </a:p>
        </p:txBody>
      </p:sp>
      <p:sp>
        <p:nvSpPr>
          <p:cNvPr id="258" name="Google Shape;258;p3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502025"/>
            <a:ext cx="5029200" cy="280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838200" y="2362200"/>
            <a:ext cx="7772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Producer/Consumer Threads and Synchronization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Synchronization problems with the second run of the program: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The consumer accessed the shared cell before the producer wrote the first datum.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The producer writes two consecutive datum before the consumer accessed the cell again.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The consumer accessed data 2 twice.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The producer writes data 4 after the consumer is finished.	</a:t>
            </a:r>
            <a:endParaRPr/>
          </a:p>
        </p:txBody>
      </p:sp>
      <p:sp>
        <p:nvSpPr>
          <p:cNvPr id="268" name="Google Shape;268;p3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838200" y="2362200"/>
            <a:ext cx="7848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Describe what threads do and explain the advantages of multithreading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Explain how threads are manipulated in an application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Code an algorithm to run as a thread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conditions to solve a simple synchronization problem with threads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276" name="Google Shape;276;p33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Producer/Consumer Threads and Synchronization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Producer</a:t>
            </a:r>
            <a:r>
              <a:rPr lang="en-US" sz="2400"/>
              <a:t> and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Consumer</a:t>
            </a:r>
            <a:r>
              <a:rPr lang="en-US" sz="2400"/>
              <a:t> threads must synchronize their actions.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shared cell must be in one of two states: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Writable or not writable.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Conditions control the callers of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setData</a:t>
            </a:r>
            <a:r>
              <a:rPr lang="en-US" sz="2400"/>
              <a:t> (producer) and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getData</a:t>
            </a:r>
            <a:r>
              <a:rPr lang="en-US" sz="2400"/>
              <a:t> (consumer).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Writable: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getData</a:t>
            </a:r>
            <a:r>
              <a:rPr lang="en-US" sz="2000"/>
              <a:t> must wait for consumer to write.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1500"/>
              <a:buFont typeface="Arial"/>
              <a:buChar char="–"/>
            </a:pPr>
            <a:r>
              <a:rPr lang="en-US" sz="2000"/>
              <a:t>Not writable: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setData</a:t>
            </a:r>
            <a:r>
              <a:rPr lang="en-US" sz="2000"/>
              <a:t> must wait until consumer reads datum.</a:t>
            </a:r>
            <a:endParaRPr/>
          </a:p>
        </p:txBody>
      </p:sp>
      <p:sp>
        <p:nvSpPr>
          <p:cNvPr id="277" name="Google Shape;277;p3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Producer/Consumer Threads and Synchronization (cont):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Monitor</a:t>
            </a:r>
            <a:r>
              <a:rPr lang="en-US" sz="2400"/>
              <a:t>: an object on which a process can obtain a lock.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Lock</a:t>
            </a:r>
            <a:r>
              <a:rPr lang="en-US" sz="2400"/>
              <a:t>: prevents another process from accessing data in the monitor until a condition is true.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Synchronized method</a:t>
            </a:r>
            <a:r>
              <a:rPr lang="en-US" sz="2400"/>
              <a:t>: the code runs as an indivisible unit.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1650"/>
              <a:buFont typeface="Arial"/>
              <a:buChar char="–"/>
            </a:pPr>
            <a:r>
              <a:rPr lang="en-US" sz="2200"/>
              <a:t>A second thread cannot execute method until first thread has completed executing the method.</a:t>
            </a:r>
            <a:endParaRPr/>
          </a:p>
        </p:txBody>
      </p:sp>
      <p:sp>
        <p:nvSpPr>
          <p:cNvPr id="286" name="Google Shape;286;p3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Producer/Consumer Threads and Synchronization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methods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notify</a:t>
            </a:r>
            <a:r>
              <a:rPr lang="en-US"/>
              <a:t> suspend and resume the execution of the calling thread.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Courier New"/>
              <a:buChar char="–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r>
              <a:rPr lang="en-US"/>
              <a:t> must be invoked within a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try-catch</a:t>
            </a:r>
            <a:r>
              <a:rPr lang="en-US"/>
              <a:t> statement.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producer/consumer problem can involve multiple producers and/or consumers.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95" name="Google Shape;295;p3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Networks, Clients, and Servers </a:t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The resources required to run client/server applications or process are: IP addresses, sockets, and threads.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IP Addresses: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IP number: </a:t>
            </a:r>
            <a:r>
              <a:rPr i="1" lang="en-US"/>
              <a:t>ddd.ddd.ddd.ddd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IP name: for example, </a:t>
            </a:r>
            <a:r>
              <a:rPr i="1" lang="en-US"/>
              <a:t>www.wwu.edu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Java uses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InetAddress</a:t>
            </a:r>
            <a:r>
              <a:rPr lang="en-US"/>
              <a:t> for IP addresses.</a:t>
            </a:r>
            <a:endParaRPr/>
          </a:p>
        </p:txBody>
      </p:sp>
      <p:sp>
        <p:nvSpPr>
          <p:cNvPr id="304" name="Google Shape;304;p3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Networks, Clients, and Servers (continued)</a:t>
            </a:r>
            <a:endParaRPr/>
          </a:p>
        </p:txBody>
      </p:sp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IP Addresses (cont):</a:t>
            </a:r>
            <a:endParaRPr sz="2600"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When developing a network application, the programmer can first try it on a local host, then change the IP address to deploy over the Internet.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Ports, Servers, and Clients: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Port: a channel through which several clients exchange data with the same or different servers.</a:t>
            </a:r>
            <a:endParaRPr/>
          </a:p>
        </p:txBody>
      </p:sp>
      <p:sp>
        <p:nvSpPr>
          <p:cNvPr id="313" name="Google Shape;313;p3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Networks, Clients, and Servers (continued)</a:t>
            </a:r>
            <a:endParaRPr/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 Day/Time Service: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Ports and sockets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22" name="Google Shape;322;p3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581400"/>
            <a:ext cx="7924800" cy="238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Networks, Clients, and Servers (continued)</a:t>
            </a:r>
            <a:endParaRPr/>
          </a:p>
        </p:txBody>
      </p:sp>
      <p:sp>
        <p:nvSpPr>
          <p:cNvPr id="329" name="Google Shape;329;p39"/>
          <p:cNvSpPr txBox="1"/>
          <p:nvPr>
            <p:ph idx="1" type="body"/>
          </p:nvPr>
        </p:nvSpPr>
        <p:spPr>
          <a:xfrm>
            <a:off x="838200" y="2362200"/>
            <a:ext cx="20574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2400"/>
              <a:t>A Day/Time Service (cont):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The sequence of events for the day/time service</a:t>
            </a:r>
            <a:endParaRPr/>
          </a:p>
        </p:txBody>
      </p:sp>
      <p:sp>
        <p:nvSpPr>
          <p:cNvPr id="330" name="Google Shape;330;p3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1" name="Google Shape;33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2362200"/>
            <a:ext cx="6172200" cy="38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Networks, Clients, and Servers (continued)</a:t>
            </a:r>
            <a:endParaRPr/>
          </a:p>
        </p:txBody>
      </p:sp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A Day/Time Service (cont):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An exception is thrown if there is a connection error, such as an unrecognized host.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Making the Server Handle Several Clients: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Most servers run an infinite command loop to take requests from an arbitrary number of clients.</a:t>
            </a:r>
            <a:endParaRPr/>
          </a:p>
        </p:txBody>
      </p:sp>
      <p:sp>
        <p:nvSpPr>
          <p:cNvPr id="340" name="Google Shape;340;p4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6" name="Google Shape;346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Networks, Clients, and Servers (continued)</a:t>
            </a:r>
            <a:endParaRPr/>
          </a:p>
        </p:txBody>
      </p:sp>
      <p:sp>
        <p:nvSpPr>
          <p:cNvPr id="348" name="Google Shape;348;p41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Making the Server Handle Several Clients (cont):</a:t>
            </a:r>
            <a:endParaRPr sz="3200"/>
          </a:p>
          <a:p>
            <a:pPr indent="-342900" lvl="1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Char char="●"/>
            </a:pPr>
            <a:r>
              <a:rPr lang="en-US" sz="2800"/>
              <a:t>Using a </a:t>
            </a:r>
            <a:r>
              <a:rPr lang="en-US" sz="2800">
                <a:latin typeface="Courier New"/>
                <a:ea typeface="Courier New"/>
                <a:cs typeface="Courier New"/>
                <a:sym typeface="Courier New"/>
              </a:rPr>
              <a:t>while (true) </a:t>
            </a:r>
            <a:r>
              <a:rPr lang="en-US" sz="2800"/>
              <a:t>loop can handle multiple requests, but creates problems.</a:t>
            </a:r>
            <a:endParaRPr/>
          </a:p>
          <a:p>
            <a:pPr indent="-342900" lvl="1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main application in which the server runs cannot quit.</a:t>
            </a:r>
            <a:endParaRPr/>
          </a:p>
          <a:p>
            <a:pPr indent="-342900" lvl="1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The main application cannot do anything but run the server.</a:t>
            </a:r>
            <a:endParaRPr/>
          </a:p>
          <a:p>
            <a:pPr indent="-342900" lvl="1" marL="34290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Only one client can be handled at a time.</a:t>
            </a:r>
            <a:endParaRPr/>
          </a:p>
        </p:txBody>
      </p:sp>
      <p:sp>
        <p:nvSpPr>
          <p:cNvPr id="349" name="Google Shape;349;p4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4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Networks, Clients, and Servers (continued)</a:t>
            </a:r>
            <a:endParaRPr/>
          </a:p>
        </p:txBody>
      </p:sp>
      <p:sp>
        <p:nvSpPr>
          <p:cNvPr id="357" name="Google Shape;357;p42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2100"/>
              <a:buFont typeface="Noto Sans Symbols"/>
              <a:buChar char="●"/>
            </a:pPr>
            <a:r>
              <a:rPr b="1" lang="en-US" sz="2800"/>
              <a:t>Using a Server Daemon and Client Handlers:</a:t>
            </a:r>
            <a:endParaRPr/>
          </a:p>
          <a:p>
            <a:pPr indent="-342900" lvl="1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Char char="●"/>
            </a:pPr>
            <a:r>
              <a:rPr b="1" lang="en-US" sz="2800"/>
              <a:t>Server daemon</a:t>
            </a:r>
            <a:r>
              <a:rPr lang="en-US" sz="2800"/>
              <a:t>: a thread that listens indefinitely for client requests, but doesn’t handle them directly.</a:t>
            </a:r>
            <a:endParaRPr/>
          </a:p>
          <a:p>
            <a:pPr indent="-342900" lvl="1" marL="342900" rtl="0" algn="l">
              <a:spcBef>
                <a:spcPts val="560"/>
              </a:spcBef>
              <a:spcAft>
                <a:spcPts val="0"/>
              </a:spcAft>
              <a:buSzPts val="2100"/>
              <a:buFont typeface="Noto Sans Symbols"/>
              <a:buChar char="●"/>
            </a:pPr>
            <a:r>
              <a:rPr b="1" lang="en-US" sz="2800"/>
              <a:t>Client handler</a:t>
            </a:r>
            <a:r>
              <a:rPr lang="en-US" sz="2800"/>
              <a:t>: a thread that handles the client’s request.</a:t>
            </a:r>
            <a:endParaRPr/>
          </a:p>
        </p:txBody>
      </p:sp>
      <p:sp>
        <p:nvSpPr>
          <p:cNvPr id="358" name="Google Shape;358;p4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 (continued)</a:t>
            </a:r>
            <a:endParaRPr/>
          </a:p>
        </p:txBody>
      </p:sp>
      <p:sp>
        <p:nvSpPr>
          <p:cNvPr id="120" name="Google Shape;120;p16"/>
          <p:cNvSpPr txBox="1"/>
          <p:nvPr>
            <p:ph idx="1" type="body"/>
          </p:nvPr>
        </p:nvSpPr>
        <p:spPr>
          <a:xfrm>
            <a:off x="838200" y="2362200"/>
            <a:ext cx="7924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Use IP addresses, ports, and sockets to create a simple client/server application on a network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Decompose a server application with threads to handle client requests efficiently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Restructure existing applications for deployment as client/server applications on a network</a:t>
            </a:r>
            <a:endParaRPr/>
          </a:p>
          <a:p>
            <a:pPr indent="-209550" lvl="0" marL="342900" rtl="0" algn="l"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3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4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Networks, Clients, and Servers (continued)</a:t>
            </a:r>
            <a:endParaRPr/>
          </a:p>
        </p:txBody>
      </p:sp>
      <p:sp>
        <p:nvSpPr>
          <p:cNvPr id="366" name="Google Shape;366;p43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b="1" lang="en-US" sz="2200"/>
              <a:t>Using a Server Daemon and Client Handlers (cont):</a:t>
            </a:r>
            <a:endParaRPr sz="2200"/>
          </a:p>
          <a:p>
            <a:pPr indent="-342900" lvl="1" marL="342900" rtl="0" algn="l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lang="en-US" sz="2200"/>
              <a:t>Day/time server daemon with client handler</a:t>
            </a:r>
            <a:endParaRPr/>
          </a:p>
        </p:txBody>
      </p:sp>
      <p:sp>
        <p:nvSpPr>
          <p:cNvPr id="367" name="Google Shape;367;p43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8" name="Google Shape;36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3200400"/>
            <a:ext cx="5791200" cy="3160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Networks, Clients, and Servers (continued)</a:t>
            </a:r>
            <a:endParaRPr/>
          </a:p>
        </p:txBody>
      </p:sp>
      <p:sp>
        <p:nvSpPr>
          <p:cNvPr id="376" name="Google Shape;376;p44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b="1" lang="en-US" sz="2200"/>
              <a:t>A Two-Way Chat Program:</a:t>
            </a:r>
            <a:endParaRPr/>
          </a:p>
          <a:p>
            <a:pPr indent="-342900" lvl="1" marL="342900" rtl="0" algn="l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lang="en-US" sz="2200"/>
              <a:t>The client connects to the server, and the two programs engage in continuous communication until one of them (usually the client) quits.</a:t>
            </a:r>
            <a:endParaRPr/>
          </a:p>
          <a:p>
            <a:pPr indent="-342900" lvl="1" marL="342900" rtl="0" algn="l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lang="en-US" sz="2200"/>
              <a:t>There are two distinct Java application for server and client.</a:t>
            </a:r>
            <a:endParaRPr/>
          </a:p>
          <a:p>
            <a:pPr indent="-342900" lvl="1" marL="342900" rtl="0" algn="l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lang="en-US" sz="2200"/>
              <a:t>The server handles only one client at a time, so you do not need separate server daemon and client handler classes.</a:t>
            </a:r>
            <a:endParaRPr/>
          </a:p>
          <a:p>
            <a:pPr indent="-342900" lvl="1" marL="342900" rtl="0" algn="l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lang="en-US" sz="2200"/>
              <a:t>The server program creates a socket with an IP address and port, then enters an infinite loop to accept and handle clients.</a:t>
            </a:r>
            <a:endParaRPr/>
          </a:p>
        </p:txBody>
      </p:sp>
      <p:sp>
        <p:nvSpPr>
          <p:cNvPr id="377" name="Google Shape;377;p44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Networks, Clients, and Servers (continued)</a:t>
            </a:r>
            <a:endParaRPr/>
          </a:p>
        </p:txBody>
      </p:sp>
      <p:sp>
        <p:nvSpPr>
          <p:cNvPr id="385" name="Google Shape;385;p45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b="1" lang="en-US" sz="2200"/>
              <a:t>A Two-Way Chat Program (cont):</a:t>
            </a:r>
            <a:endParaRPr sz="2200"/>
          </a:p>
          <a:p>
            <a:pPr indent="-342900" lvl="1" marL="342900" rtl="0" algn="l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lang="en-US" sz="2200"/>
              <a:t>When a client connects to the server, the server sends the client a greeting.</a:t>
            </a:r>
            <a:endParaRPr/>
          </a:p>
          <a:p>
            <a:pPr indent="-342900" lvl="1" marL="342900" rtl="0" algn="l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lang="en-US" sz="2200"/>
              <a:t>The server then enters a second, nested loop. </a:t>
            </a:r>
            <a:endParaRPr/>
          </a:p>
          <a:p>
            <a:pPr indent="-342900" lvl="1" marL="342900" rtl="0" algn="l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lang="en-US" sz="2200"/>
              <a:t>This loop engages the server and client in conversation.</a:t>
            </a:r>
            <a:endParaRPr/>
          </a:p>
          <a:p>
            <a:pPr indent="-342900" lvl="1" marL="342900" rtl="0" algn="l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lang="en-US" sz="2200"/>
              <a:t>If the server receives a “bye” message from the client, the server displays the message, closes the socket, and breaks out of the nested loop.</a:t>
            </a:r>
            <a:endParaRPr/>
          </a:p>
          <a:p>
            <a:pPr indent="-342900" lvl="1" marL="342900" rtl="0" algn="l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lang="en-US" sz="2200"/>
              <a:t>Otherwise, the server prints the client’s message and prompts the server’s user for a reply.</a:t>
            </a:r>
            <a:endParaRPr/>
          </a:p>
        </p:txBody>
      </p:sp>
      <p:sp>
        <p:nvSpPr>
          <p:cNvPr id="386" name="Google Shape;386;p45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2" name="Google Shape;392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Networks, Clients, and Servers (continued)</a:t>
            </a:r>
            <a:endParaRPr/>
          </a:p>
        </p:txBody>
      </p:sp>
      <p:sp>
        <p:nvSpPr>
          <p:cNvPr id="394" name="Google Shape;394;p46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342900" rtl="0" algn="l">
              <a:spcBef>
                <a:spcPts val="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b="1" lang="en-US" sz="2200"/>
              <a:t>Setting Up Conversations for Others:</a:t>
            </a:r>
            <a:endParaRPr/>
          </a:p>
          <a:p>
            <a:pPr indent="-342900" lvl="1" marL="342900" rtl="0" algn="l">
              <a:spcBef>
                <a:spcPts val="440"/>
              </a:spcBef>
              <a:spcAft>
                <a:spcPts val="0"/>
              </a:spcAft>
              <a:buSzPts val="1650"/>
              <a:buFont typeface="Noto Sans Symbols"/>
              <a:buChar char="●"/>
            </a:pPr>
            <a:r>
              <a:rPr lang="en-US" sz="2200"/>
              <a:t>The structure of a client/server program for clients and therapists.</a:t>
            </a:r>
            <a:endParaRPr/>
          </a:p>
        </p:txBody>
      </p:sp>
      <p:sp>
        <p:nvSpPr>
          <p:cNvPr id="395" name="Google Shape;395;p46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6" name="Google Shape;39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352800"/>
            <a:ext cx="6324600" cy="2989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2" name="Google Shape;402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4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404" name="Google Shape;404;p47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400"/>
              <a:t>In this chapter, you learned: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Threads allow the work of a single program to be distributed among several computational processes. These processes may be run concurrently on the same computer or may collaborate by running on separate computers.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thread can have several states during its lifetime, such as new, ready, executing (in the CPU), sleeping, and waiting. The queue schedules the threads in first-come, first-served order.</a:t>
            </a:r>
            <a:endParaRPr/>
          </a:p>
        </p:txBody>
      </p:sp>
      <p:sp>
        <p:nvSpPr>
          <p:cNvPr id="405" name="Google Shape;405;p4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13" name="Google Shape;413;p4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8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After a thread is started, it goes to the end of the ready queue to be scheduled for a turn in the CPU.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thread may give up the CPU when that thread times out, goes to sleep, waits on a condition, or finishes its </a:t>
            </a: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-US" sz="2600"/>
              <a:t> method.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When a thread wakes up, times out, or is notified that it can stop waiting, it returns to the rear of the ready queue.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22" name="Google Shape;422;p4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9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Thread synchronization problems can occur when two or more threads share data. These threads can be synchronized by waiting on conditions that control access to the data.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Each computer on a network has a unique IP address that allows other computers to locate it. An IP address contains an IP number, but can also be labeled with an IP name.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(continued)</a:t>
            </a:r>
            <a:endParaRPr/>
          </a:p>
        </p:txBody>
      </p:sp>
      <p:sp>
        <p:nvSpPr>
          <p:cNvPr id="431" name="Google Shape;431;p5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50"/>
          <p:cNvSpPr txBox="1"/>
          <p:nvPr>
            <p:ph idx="1" type="body"/>
          </p:nvPr>
        </p:nvSpPr>
        <p:spPr>
          <a:xfrm>
            <a:off x="838200" y="2362200"/>
            <a:ext cx="80010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Servers and clients can communicate on a network by means of sockets. A socket is created with a port number and an IP address of the server on the client’s computer and on the server’s computer.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Clients and servers communicate by sending and receiving strings through their socket connections.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A server can handle several clients concurrently by assigning each client request to a separate handler thread.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client handler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context switch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IP address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IP name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IP number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lock</a:t>
            </a:r>
            <a:endParaRPr/>
          </a:p>
        </p:txBody>
      </p:sp>
      <p:sp>
        <p:nvSpPr>
          <p:cNvPr id="130" name="Google Shape;130;p17"/>
          <p:cNvSpPr txBox="1"/>
          <p:nvPr>
            <p:ph idx="2" type="body"/>
          </p:nvPr>
        </p:nvSpPr>
        <p:spPr>
          <a:xfrm>
            <a:off x="47244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monitor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multithreading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parallel computing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port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ready queue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server daemon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Vocabulary (continued)</a:t>
            </a:r>
            <a:endParaRPr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838200" y="2362200"/>
            <a:ext cx="3770313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socket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synchronized method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Synchronization problem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time slicing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Threads are processes that can run concurrently to solve a problem.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Threads can be organized in a system of clients and servers.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Example: A Web browser runs in a client thread and allows users to view Web pages sent by a Web server, which runs a server thread.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b="1" lang="en-US" sz="2600"/>
              <a:t>Multithreading</a:t>
            </a:r>
            <a:r>
              <a:rPr lang="en-US" sz="2600"/>
              <a:t>:  running client and server threads concurrently on a computer or network.</a:t>
            </a:r>
            <a:endParaRPr/>
          </a:p>
        </p:txBody>
      </p:sp>
      <p:sp>
        <p:nvSpPr>
          <p:cNvPr id="148" name="Google Shape;148;p19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838200" y="2362200"/>
            <a:ext cx="76962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Algorithm: a computational process that runs to completion.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A process consumes resources, such a CPU cycles and memory.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When a program runs, the process associated with the program is not the only one running on your computer.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SzPts val="1950"/>
              <a:buChar char="●"/>
            </a:pPr>
            <a:r>
              <a:rPr lang="en-US" sz="2600"/>
              <a:t>Programs can also include concurrent processes.</a:t>
            </a:r>
            <a:endParaRPr/>
          </a:p>
        </p:txBody>
      </p:sp>
      <p:sp>
        <p:nvSpPr>
          <p:cNvPr id="157" name="Google Shape;157;p20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838200" y="2362200"/>
            <a:ext cx="79248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Time-sharing systems (1950s-60s)</a:t>
            </a:r>
            <a:r>
              <a:rPr lang="en-US"/>
              <a:t>: allowed several programs to run concurrently. Users logged in via remote terminals. The operating system created processes, and worked with the CPU and other resources.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Today in the form of Web, e-mail, and print servers.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21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Threads and Processes (continued)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838200" y="2362200"/>
            <a:ext cx="7848600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Multiprocessing systems (1980s)</a:t>
            </a:r>
            <a:r>
              <a:rPr lang="en-US"/>
              <a:t>: a single user running several programs using a desktop.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SzPts val="1800"/>
              <a:buFont typeface="Arial"/>
              <a:buChar char="–"/>
            </a:pPr>
            <a:r>
              <a:rPr lang="en-US"/>
              <a:t>Forking: the ability of a program to start another program.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100"/>
              <a:buChar char="●"/>
            </a:pPr>
            <a:r>
              <a:rPr b="1" lang="en-US"/>
              <a:t>Networked or distributed system (late 1980s, early 90s)</a:t>
            </a:r>
            <a:r>
              <a:rPr lang="en-US"/>
              <a:t>: CPUs linked by high-speed communication lines. </a:t>
            </a:r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2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sz="2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apsules">
  <a:themeElements>
    <a:clrScheme name="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0099CC"/>
      </a:accent2>
      <a:accent3>
        <a:srgbClr val="FFFFFF"/>
      </a:accent3>
      <a:accent4>
        <a:srgbClr val="002A56"/>
      </a:accent4>
      <a:accent5>
        <a:srgbClr val="ADE2E2"/>
      </a:accent5>
      <a:accent6>
        <a:srgbClr val="008AB9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Capsules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