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81800" cy="9296400"/>
  <p:embeddedFontLst>
    <p:embeddedFont>
      <p:font typeface="Tahoma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928">
          <p15:clr>
            <a:srgbClr val="000000"/>
          </p15:clr>
        </p15:guide>
        <p15:guide id="2" pos="2168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16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7175" y="697225"/>
            <a:ext cx="4588075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175" y="4415775"/>
            <a:ext cx="5505425" cy="418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Because AR1 is placed on the stack first, it will be the last AR removed from the stack.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Because AR2 is placed on the stack second, it will be the second to last AR removed from the stack.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AR4 is placed on the stack last and it is processed to completion first.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Once AR4 is finished, the execution sequence returns to AR3.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AR3 was placed on the stack 2</a:t>
            </a:r>
            <a:r>
              <a:rPr baseline="30000" lang="en-US" sz="1600"/>
              <a:t>nd</a:t>
            </a:r>
            <a:r>
              <a:rPr lang="en-US" sz="1600"/>
              <a:t> to last and it is processed to completion after AR4 and before AR2.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Once AR3 is finished, the execution sequence returns to AR2.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AR2 was placed on the stack after AR1and it is processed to completion after AR3 and before AR1.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Because AR1 was placed on the stack first, it is processed to completion last.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Because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/>
              <a:t> is before the recursive call, x is printed before the next AR is created on the stack.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If a method contains a call to itself, that method is recursive.  Recursion is a very useful programming tool if used properly.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Because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/>
              <a:t> is after the recursive call,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/>
              <a:t> is delayed until the new AR is completed.   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/>
              <a:t> will happen when the AR above it has finished.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As long as y is greater than 1, method fun() will continue to call itself creating recursion.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AR 1  -  y = 5    return AR2 + 5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AR 2  -  y = 3    return AR3 + 3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AR 3  -  y = 1    return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Return 1 + 3 + 5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9" name="Google Shape;249;p2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4" name="Google Shape;304;p2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The recursive method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US" sz="1600"/>
              <a:t> will stop recurring when it runs out of memory.   There is no code or case to make the recursion stop.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34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Using Recursion allows a section/block of code to be recreated while the program is running.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Each time the method is called, an instance of that method is created in memory.   The size of the program can grow and shrink while the program is running.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A 10 line program might grow to a length of 1000 during run-time as recursive calls are made.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1" name="Google Shape;351;p3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8" name="Google Shape;358;p3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Each time this section of code is called, it checks around it for matching cells.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If a matching cell is found, a recursive call is made on that cell to check for its neighbors.   This process continues as long as matching cells are found.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The original method is very short, but the actual code being used can get quite long during run time as the code grows dynamically.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8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6" name="Google Shape;386;p3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Method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US" sz="1600"/>
              <a:t> has been improved as it now contains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case(x&lt;5)</a:t>
            </a:r>
            <a:r>
              <a:rPr lang="en-US" sz="1600"/>
              <a:t> that will prevent the recursion form going on to infinity.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/>
              <a:t> happens before the recursive call so the numbers appear in order.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Method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run()</a:t>
            </a:r>
            <a:r>
              <a:rPr lang="en-US" sz="1600"/>
              <a:t> has been improved as it now contains a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case(x&lt;5)</a:t>
            </a:r>
            <a:r>
              <a:rPr lang="en-US" sz="1600"/>
              <a:t> that will prevent the recursion form going on to infinity.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lang="en-US" sz="1600"/>
              <a:t>The 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println(x)</a:t>
            </a:r>
            <a:r>
              <a:rPr lang="en-US" sz="1600"/>
              <a:t> happens after the recursive call so the numbers appear in reverse order.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16012" y="696912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8975" y="4416425"/>
            <a:ext cx="550545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762000" y="2286000"/>
            <a:ext cx="7696200" cy="1676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/>
          <p:nvPr/>
        </p:nvSpPr>
        <p:spPr>
          <a:xfrm>
            <a:off x="4038600" y="685800"/>
            <a:ext cx="45720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DoWhile </a:t>
            </a:r>
          </a:p>
        </p:txBody>
      </p:sp>
      <p:sp>
        <p:nvSpPr>
          <p:cNvPr id="151" name="Google Shape;151;p22"/>
          <p:cNvSpPr txBox="1"/>
          <p:nvPr/>
        </p:nvSpPr>
        <p:spPr>
          <a:xfrm>
            <a:off x="304800" y="179387"/>
            <a:ext cx="6400800" cy="6664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class DoWhile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void run(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int x=0;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</a:t>
            </a:r>
            <a:r>
              <a:rPr b="1" i="0" lang="en-US" sz="2400" u="none">
                <a:solidFill>
                  <a:srgbClr val="6600FF"/>
                </a:solidFill>
                <a:latin typeface="Tahoma"/>
                <a:ea typeface="Tahoma"/>
                <a:cs typeface="Tahoma"/>
                <a:sym typeface="Tahoma"/>
              </a:rPr>
              <a:t>while(x&lt;10)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x++;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System.out.println(x);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}</a:t>
            </a:r>
            <a:r>
              <a:rPr b="1" i="0" lang="en-US" sz="2400" u="none">
                <a:solidFill>
                  <a:srgbClr val="6600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i="0" sz="2400" u="none">
              <a:solidFill>
                <a:srgbClr val="008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static void main(String args[]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DoWhile test = new DoWhile();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test.run(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3048000" y="5867400"/>
            <a:ext cx="5791200" cy="685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Impact"/>
              </a:rPr>
              <a:t>open DoWhile.java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914400" y="2057400"/>
            <a:ext cx="70104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you call a method, an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activation record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that method call is put on the stack and it keeps track of all parameters/ arguments being passed, as well as what the method returns.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164" name="Google Shape;164;p24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165" name="Google Shape;165;p24"/>
          <p:cNvSpPr txBox="1"/>
          <p:nvPr/>
        </p:nvSpPr>
        <p:spPr>
          <a:xfrm>
            <a:off x="990600" y="3429000"/>
            <a:ext cx="72390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Because AR1 is placed on the stack first, it will be the last AR removed from the stack.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173" name="Google Shape;173;p25"/>
          <p:cNvSpPr txBox="1"/>
          <p:nvPr/>
        </p:nvSpPr>
        <p:spPr>
          <a:xfrm>
            <a:off x="1219200" y="2895600"/>
            <a:ext cx="7315200" cy="115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Because AR2 is placed on the stack second, it will be the second to last AR removed from the stack.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AR3- method() call</a:t>
            </a: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/>
          </a:p>
        </p:txBody>
      </p:sp>
      <p:sp>
        <p:nvSpPr>
          <p:cNvPr id="188" name="Google Shape;188;p27"/>
          <p:cNvSpPr txBox="1"/>
          <p:nvPr/>
        </p:nvSpPr>
        <p:spPr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AR3- method() call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362200" y="1524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AR4- method() call</a:t>
            </a:r>
            <a:endParaRPr/>
          </a:p>
        </p:txBody>
      </p:sp>
      <p:sp>
        <p:nvSpPr>
          <p:cNvPr id="190" name="Google Shape;190;p27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191" name="Google Shape;191;p27"/>
          <p:cNvSpPr txBox="1"/>
          <p:nvPr/>
        </p:nvSpPr>
        <p:spPr>
          <a:xfrm>
            <a:off x="609600" y="5715000"/>
            <a:ext cx="83058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AR4 is placed on the stack last and it is processed to completion first.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Once AR4 is finished, the execution sequence returns to AR3.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/>
          </a:p>
        </p:txBody>
      </p:sp>
      <p:sp>
        <p:nvSpPr>
          <p:cNvPr id="198" name="Google Shape;198;p28"/>
          <p:cNvSpPr txBox="1"/>
          <p:nvPr/>
        </p:nvSpPr>
        <p:spPr>
          <a:xfrm>
            <a:off x="2362200" y="2667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AR3- method() call</a:t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2362200" y="3810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AR2- method() call</a:t>
            </a:r>
            <a:endParaRPr/>
          </a:p>
        </p:txBody>
      </p:sp>
      <p:sp>
        <p:nvSpPr>
          <p:cNvPr id="206" name="Google Shape;206;p29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/>
          <p:nvPr/>
        </p:nvSpPr>
        <p:spPr>
          <a:xfrm>
            <a:off x="2362200" y="4953000"/>
            <a:ext cx="4114800" cy="11430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AR1- method() call</a:t>
            </a: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295400" y="1752600"/>
            <a:ext cx="6477000" cy="204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 each call to the method completes, the instance of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method is removed from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stack.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219200" y="5334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214" name="Google Shape;214;p30"/>
          <p:cNvSpPr txBox="1"/>
          <p:nvPr/>
        </p:nvSpPr>
        <p:spPr>
          <a:xfrm>
            <a:off x="609600" y="4038600"/>
            <a:ext cx="79248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Because AR1 was placed on the stack first, it is processed to completion last.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4648200" y="304800"/>
            <a:ext cx="3962400" cy="685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2 </a:t>
            </a:r>
          </a:p>
        </p:txBody>
      </p:sp>
      <p:sp>
        <p:nvSpPr>
          <p:cNvPr id="220" name="Google Shape;220;p31"/>
          <p:cNvSpPr txBox="1"/>
          <p:nvPr/>
        </p:nvSpPr>
        <p:spPr>
          <a:xfrm>
            <a:off x="457200" y="788987"/>
            <a:ext cx="7467600" cy="6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RecursionTwo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void run(int x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  System.out.println(x);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if(x&lt;5)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      run(x+1);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static void main(String args[]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RecursionTwo test = new RecursionTwo();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test.run(1);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6248400" y="1219200"/>
            <a:ext cx="1981200" cy="2417762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1219200" y="3717925"/>
            <a:ext cx="7010400" cy="714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Because the println(x) is </a:t>
            </a:r>
            <a:r>
              <a:rPr b="1" i="0" lang="en-US" sz="20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before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the recursive call, x is printed before the next AR is created on the stack.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990600" y="533400"/>
            <a:ext cx="45720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</a:t>
            </a:r>
          </a:p>
        </p:txBody>
      </p:sp>
      <p:sp>
        <p:nvSpPr>
          <p:cNvPr id="90" name="Google Shape;90;p14"/>
          <p:cNvSpPr txBox="1"/>
          <p:nvPr/>
        </p:nvSpPr>
        <p:spPr>
          <a:xfrm>
            <a:off x="1066800" y="3200400"/>
            <a:ext cx="5440362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occurs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when a method calls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itself.</a:t>
            </a:r>
            <a:endParaRPr/>
          </a:p>
        </p:txBody>
      </p:sp>
      <p:pic>
        <p:nvPicPr>
          <p:cNvPr descr="dd00023_[1]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1524000"/>
            <a:ext cx="2133600" cy="192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4953000" y="304800"/>
            <a:ext cx="3962400" cy="685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3 </a:t>
            </a:r>
          </a:p>
        </p:txBody>
      </p:sp>
      <p:sp>
        <p:nvSpPr>
          <p:cNvPr id="228" name="Google Shape;228;p32"/>
          <p:cNvSpPr txBox="1"/>
          <p:nvPr/>
        </p:nvSpPr>
        <p:spPr>
          <a:xfrm>
            <a:off x="304800" y="304800"/>
            <a:ext cx="79248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RecursionThree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void run(int x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if(x&lt;5)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      run(x+1);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      System.out.println(x);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static void main(String args[]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RecursionThree test = new RecursionThree();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test.run(1);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6934200" y="1295400"/>
            <a:ext cx="1981200" cy="2417762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1066800" y="4953000"/>
            <a:ext cx="7772400" cy="469900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Why does this output differ from RecursionTwo?</a:t>
            </a:r>
            <a:endParaRPr/>
          </a:p>
        </p:txBody>
      </p:sp>
      <p:sp>
        <p:nvSpPr>
          <p:cNvPr id="231" name="Google Shape;231;p32"/>
          <p:cNvSpPr txBox="1"/>
          <p:nvPr/>
        </p:nvSpPr>
        <p:spPr>
          <a:xfrm>
            <a:off x="381000" y="5638800"/>
            <a:ext cx="8382000" cy="10191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Because the println(x) is </a:t>
            </a:r>
            <a:r>
              <a:rPr b="1" i="0" lang="en-US" sz="20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after</a:t>
            </a:r>
            <a:r>
              <a:rPr b="1" i="0" lang="en-US" sz="20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the recursive call, the println(x) is delayed until the new AR is completed.   The println(x) will happen when the AR above it has finished.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/>
          <p:nvPr/>
        </p:nvSpPr>
        <p:spPr>
          <a:xfrm>
            <a:off x="457200" y="304800"/>
            <a:ext cx="80772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Tracing Recursive Code </a:t>
            </a:r>
          </a:p>
        </p:txBody>
      </p:sp>
      <p:sp>
        <p:nvSpPr>
          <p:cNvPr id="237" name="Google Shape;237;p33"/>
          <p:cNvSpPr txBox="1"/>
          <p:nvPr/>
        </p:nvSpPr>
        <p:spPr>
          <a:xfrm>
            <a:off x="609600" y="1752600"/>
            <a:ext cx="4260850" cy="36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fun(int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if(y&lt;=1)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fun(y-2) +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//test code in client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System.out.println(test.fun(5));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5181600" y="1447800"/>
            <a:ext cx="3027362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  return 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  return AR3  + 3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   return AR2  + 5</a:t>
            </a:r>
            <a:endParaRPr/>
          </a:p>
        </p:txBody>
      </p:sp>
      <p:cxnSp>
        <p:nvCxnSpPr>
          <p:cNvPr id="239" name="Google Shape;239;p33"/>
          <p:cNvCxnSpPr/>
          <p:nvPr/>
        </p:nvCxnSpPr>
        <p:spPr>
          <a:xfrm flipH="1">
            <a:off x="7239000" y="4038600"/>
            <a:ext cx="1066800" cy="1143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40" name="Google Shape;240;p33"/>
          <p:cNvCxnSpPr/>
          <p:nvPr/>
        </p:nvCxnSpPr>
        <p:spPr>
          <a:xfrm>
            <a:off x="7010400" y="2590800"/>
            <a:ext cx="76200" cy="9906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41" name="Google Shape;241;p33"/>
          <p:cNvSpPr txBox="1"/>
          <p:nvPr/>
        </p:nvSpPr>
        <p:spPr>
          <a:xfrm>
            <a:off x="8153400" y="3581400"/>
            <a:ext cx="4429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42" name="Google Shape;242;p33"/>
          <p:cNvSpPr txBox="1"/>
          <p:nvPr/>
        </p:nvSpPr>
        <p:spPr>
          <a:xfrm>
            <a:off x="6781800" y="5486400"/>
            <a:ext cx="5619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 9</a:t>
            </a:r>
            <a:endParaRPr/>
          </a:p>
        </p:txBody>
      </p:sp>
      <p:cxnSp>
        <p:nvCxnSpPr>
          <p:cNvPr id="243" name="Google Shape;243;p33"/>
          <p:cNvCxnSpPr/>
          <p:nvPr/>
        </p:nvCxnSpPr>
        <p:spPr>
          <a:xfrm rot="10800000">
            <a:off x="3886200" y="5410200"/>
            <a:ext cx="2971800" cy="381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44" name="Google Shape;244;p33"/>
          <p:cNvSpPr txBox="1"/>
          <p:nvPr/>
        </p:nvSpPr>
        <p:spPr>
          <a:xfrm>
            <a:off x="5181600" y="15240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3"/>
          <p:cNvSpPr txBox="1"/>
          <p:nvPr/>
        </p:nvSpPr>
        <p:spPr>
          <a:xfrm>
            <a:off x="5105400" y="2971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5181600" y="44196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/>
        </p:nvSpPr>
        <p:spPr>
          <a:xfrm>
            <a:off x="457200" y="1752600"/>
            <a:ext cx="4587875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fun( int x, int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if( y &lt;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return fun( x, y - 2) +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//test code in client class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out.println(test.fun(4,3));</a:t>
            </a: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5181600" y="1447800"/>
            <a:ext cx="3576637" cy="459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  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 -1   return 4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  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AutoNum type="arabicPlain" startAt="4"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  return AR3  + 4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   y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   3   return AR2  + 4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</p:txBody>
      </p:sp>
      <p:cxnSp>
        <p:nvCxnSpPr>
          <p:cNvPr id="253" name="Google Shape;253;p34"/>
          <p:cNvCxnSpPr/>
          <p:nvPr/>
        </p:nvCxnSpPr>
        <p:spPr>
          <a:xfrm flipH="1">
            <a:off x="7543800" y="4343400"/>
            <a:ext cx="533400" cy="838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54" name="Google Shape;254;p34"/>
          <p:cNvCxnSpPr/>
          <p:nvPr/>
        </p:nvCxnSpPr>
        <p:spPr>
          <a:xfrm>
            <a:off x="7543800" y="2514600"/>
            <a:ext cx="152400" cy="11430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55" name="Google Shape;255;p34"/>
          <p:cNvSpPr txBox="1"/>
          <p:nvPr/>
        </p:nvSpPr>
        <p:spPr>
          <a:xfrm>
            <a:off x="8001000" y="3886200"/>
            <a:ext cx="4429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8</a:t>
            </a:r>
            <a:endParaRPr/>
          </a:p>
        </p:txBody>
      </p:sp>
      <p:sp>
        <p:nvSpPr>
          <p:cNvPr id="256" name="Google Shape;256;p34"/>
          <p:cNvSpPr txBox="1"/>
          <p:nvPr/>
        </p:nvSpPr>
        <p:spPr>
          <a:xfrm>
            <a:off x="7086600" y="5562600"/>
            <a:ext cx="8207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339933"/>
                </a:solidFill>
                <a:latin typeface="Tahoma"/>
                <a:ea typeface="Tahoma"/>
                <a:cs typeface="Tahoma"/>
                <a:sym typeface="Tahoma"/>
              </a:rPr>
              <a:t> 12</a:t>
            </a:r>
            <a:endParaRPr/>
          </a:p>
        </p:txBody>
      </p:sp>
      <p:cxnSp>
        <p:nvCxnSpPr>
          <p:cNvPr id="257" name="Google Shape;257;p34"/>
          <p:cNvCxnSpPr/>
          <p:nvPr/>
        </p:nvCxnSpPr>
        <p:spPr>
          <a:xfrm rot="10800000">
            <a:off x="3962400" y="5410200"/>
            <a:ext cx="3276600" cy="4572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58" name="Google Shape;258;p34"/>
          <p:cNvSpPr txBox="1"/>
          <p:nvPr/>
        </p:nvSpPr>
        <p:spPr>
          <a:xfrm>
            <a:off x="5181600" y="15240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5181600" y="29718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5181600" y="4419600"/>
            <a:ext cx="3581400" cy="114300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457200" y="304800"/>
            <a:ext cx="80772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Tracing Recursive Code 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685800" y="762000"/>
            <a:ext cx="7696200" cy="472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Impact"/>
              </a:rPr>
              <a:t>open  RecursionFour.java RecursionFive.java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/>
        </p:nvSpPr>
        <p:spPr>
          <a:xfrm>
            <a:off x="762000" y="1447800"/>
            <a:ext cx="5230812" cy="3503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 fun(int x, int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 ( x == 2 )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return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return x+fun(y-1,x);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sp>
        <p:nvSpPr>
          <p:cNvPr id="272" name="Google Shape;272;p36"/>
          <p:cNvSpPr/>
          <p:nvPr/>
        </p:nvSpPr>
        <p:spPr>
          <a:xfrm>
            <a:off x="838200" y="228600"/>
            <a:ext cx="69342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Recursive Fun </a:t>
            </a:r>
          </a:p>
        </p:txBody>
      </p:sp>
      <p:sp>
        <p:nvSpPr>
          <p:cNvPr id="273" name="Google Shape;273;p36"/>
          <p:cNvSpPr txBox="1"/>
          <p:nvPr/>
        </p:nvSpPr>
        <p:spPr>
          <a:xfrm>
            <a:off x="838200" y="5029200"/>
            <a:ext cx="60833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would fun(4,4) return?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6400800" y="1905000"/>
            <a:ext cx="19812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/>
          <p:nvPr/>
        </p:nvSpPr>
        <p:spPr>
          <a:xfrm>
            <a:off x="685800" y="1828800"/>
            <a:ext cx="7696200" cy="3048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Impact"/>
              </a:rPr>
              <a:t>open  RecursionSix.java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/>
        </p:nvSpPr>
        <p:spPr>
          <a:xfrm>
            <a:off x="304800" y="1676400"/>
            <a:ext cx="7772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System.out.println(recur("abc"));</a:t>
            </a:r>
            <a:endParaRPr/>
          </a:p>
        </p:txBody>
      </p:sp>
      <p:sp>
        <p:nvSpPr>
          <p:cNvPr id="285" name="Google Shape;285;p38"/>
          <p:cNvSpPr/>
          <p:nvPr/>
        </p:nvSpPr>
        <p:spPr>
          <a:xfrm>
            <a:off x="1447800" y="304800"/>
            <a:ext cx="60960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286" name="Google Shape;286;p38"/>
          <p:cNvSpPr txBox="1"/>
          <p:nvPr/>
        </p:nvSpPr>
        <p:spPr>
          <a:xfrm>
            <a:off x="228600" y="2590800"/>
            <a:ext cx="8535987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String recur(String 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int len = s.length();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if(len&gt;0)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return recur(s.substring(0,len-1))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                                 s.substring(len-1);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return "";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/>
        </p:nvSpPr>
        <p:spPr>
          <a:xfrm>
            <a:off x="609600" y="1219200"/>
            <a:ext cx="82296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call System.out.println(recur("abc"))</a:t>
            </a:r>
            <a:endParaRPr/>
          </a:p>
        </p:txBody>
      </p:sp>
      <p:sp>
        <p:nvSpPr>
          <p:cNvPr id="292" name="Google Shape;292;p39"/>
          <p:cNvSpPr txBox="1"/>
          <p:nvPr/>
        </p:nvSpPr>
        <p:spPr>
          <a:xfrm>
            <a:off x="1905000" y="472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/>
          </a:p>
        </p:txBody>
      </p:sp>
      <p:sp>
        <p:nvSpPr>
          <p:cNvPr id="293" name="Google Shape;293;p39"/>
          <p:cNvSpPr/>
          <p:nvPr/>
        </p:nvSpPr>
        <p:spPr>
          <a:xfrm>
            <a:off x="1447800" y="3048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294" name="Google Shape;294;p39"/>
          <p:cNvSpPr txBox="1"/>
          <p:nvPr/>
        </p:nvSpPr>
        <p:spPr>
          <a:xfrm>
            <a:off x="685800" y="3352800"/>
            <a:ext cx="7848600" cy="8350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</a:t>
            </a:r>
            <a:r>
              <a:rPr b="1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stands for activation record.  An </a:t>
            </a: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</a:t>
            </a:r>
            <a:r>
              <a:rPr b="1" i="0" lang="en-US" sz="24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 is placed on the stack every time a method is called.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/>
        </p:nvSpPr>
        <p:spPr>
          <a:xfrm>
            <a:off x="18288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/>
          </a:p>
        </p:txBody>
      </p:sp>
      <p:sp>
        <p:nvSpPr>
          <p:cNvPr id="300" name="Google Shape;300;p40"/>
          <p:cNvSpPr txBox="1"/>
          <p:nvPr/>
        </p:nvSpPr>
        <p:spPr>
          <a:xfrm>
            <a:off x="18288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/>
          </a:p>
        </p:txBody>
      </p:sp>
      <p:sp>
        <p:nvSpPr>
          <p:cNvPr id="301" name="Google Shape;301;p40"/>
          <p:cNvSpPr/>
          <p:nvPr/>
        </p:nvSpPr>
        <p:spPr>
          <a:xfrm>
            <a:off x="1524000" y="3048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/>
        </p:nvSpPr>
        <p:spPr>
          <a:xfrm>
            <a:off x="18288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/>
          </a:p>
        </p:txBody>
      </p:sp>
      <p:sp>
        <p:nvSpPr>
          <p:cNvPr id="307" name="Google Shape;307;p41"/>
          <p:cNvSpPr txBox="1"/>
          <p:nvPr/>
        </p:nvSpPr>
        <p:spPr>
          <a:xfrm>
            <a:off x="18288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/>
          </a:p>
        </p:txBody>
      </p:sp>
      <p:sp>
        <p:nvSpPr>
          <p:cNvPr id="308" name="Google Shape;308;p41"/>
          <p:cNvSpPr txBox="1"/>
          <p:nvPr/>
        </p:nvSpPr>
        <p:spPr>
          <a:xfrm>
            <a:off x="1828800" y="22098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"a"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AR4 + a</a:t>
            </a:r>
            <a:endParaRPr/>
          </a:p>
        </p:txBody>
      </p:sp>
      <p:sp>
        <p:nvSpPr>
          <p:cNvPr id="309" name="Google Shape;309;p41"/>
          <p:cNvSpPr/>
          <p:nvPr/>
        </p:nvSpPr>
        <p:spPr>
          <a:xfrm>
            <a:off x="1524000" y="3048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1524000"/>
            <a:ext cx="2171700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4648200" y="304800"/>
            <a:ext cx="3962400" cy="685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</a:t>
            </a:r>
          </a:p>
        </p:txBody>
      </p:sp>
      <p:sp>
        <p:nvSpPr>
          <p:cNvPr id="98" name="Google Shape;98;p15"/>
          <p:cNvSpPr txBox="1"/>
          <p:nvPr/>
        </p:nvSpPr>
        <p:spPr>
          <a:xfrm>
            <a:off x="152400" y="381000"/>
            <a:ext cx="7483475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public void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run</a:t>
            </a: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(int x)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System.out.println(x);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run(x+1);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public static void main(String args[]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RecursionOne test = new RecursionOne();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test.run(1);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2667000" y="2514600"/>
            <a:ext cx="1066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00" name="Google Shape;100;p15"/>
          <p:cNvSpPr txBox="1"/>
          <p:nvPr/>
        </p:nvSpPr>
        <p:spPr>
          <a:xfrm>
            <a:off x="3733800" y="2379662"/>
            <a:ext cx="2667000" cy="59213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Will it stop?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6629400" y="4646612"/>
            <a:ext cx="1981200" cy="2058987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. . . .</a:t>
            </a:r>
            <a:b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stack overflow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/>
        </p:nvSpPr>
        <p:spPr>
          <a:xfrm>
            <a:off x="19050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/>
          </a:p>
        </p:txBody>
      </p:sp>
      <p:sp>
        <p:nvSpPr>
          <p:cNvPr id="315" name="Google Shape;315;p42"/>
          <p:cNvSpPr txBox="1"/>
          <p:nvPr/>
        </p:nvSpPr>
        <p:spPr>
          <a:xfrm>
            <a:off x="19050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/>
          </a:p>
        </p:txBody>
      </p:sp>
      <p:sp>
        <p:nvSpPr>
          <p:cNvPr id="316" name="Google Shape;316;p42"/>
          <p:cNvSpPr txBox="1"/>
          <p:nvPr/>
        </p:nvSpPr>
        <p:spPr>
          <a:xfrm>
            <a:off x="1905000" y="22098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AR4 + a</a:t>
            </a:r>
            <a:endParaRPr/>
          </a:p>
        </p:txBody>
      </p:sp>
      <p:sp>
        <p:nvSpPr>
          <p:cNvPr id="317" name="Google Shape;317;p42"/>
          <p:cNvSpPr/>
          <p:nvPr/>
        </p:nvSpPr>
        <p:spPr>
          <a:xfrm>
            <a:off x="1524000" y="228600"/>
            <a:ext cx="6096000" cy="533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318" name="Google Shape;318;p42"/>
          <p:cNvSpPr txBox="1"/>
          <p:nvPr/>
        </p:nvSpPr>
        <p:spPr>
          <a:xfrm>
            <a:off x="1905000" y="91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AR4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""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/>
          <p:nvPr/>
        </p:nvSpPr>
        <p:spPr>
          <a:xfrm>
            <a:off x="1828800" y="472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/>
          </a:p>
        </p:txBody>
      </p:sp>
      <p:sp>
        <p:nvSpPr>
          <p:cNvPr id="324" name="Google Shape;324;p43"/>
          <p:cNvSpPr txBox="1"/>
          <p:nvPr/>
        </p:nvSpPr>
        <p:spPr>
          <a:xfrm>
            <a:off x="1828800" y="34290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AR3 + b</a:t>
            </a:r>
            <a:endParaRPr/>
          </a:p>
        </p:txBody>
      </p:sp>
      <p:sp>
        <p:nvSpPr>
          <p:cNvPr id="325" name="Google Shape;325;p43"/>
          <p:cNvSpPr txBox="1"/>
          <p:nvPr/>
        </p:nvSpPr>
        <p:spPr>
          <a:xfrm>
            <a:off x="1828800" y="2133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AR3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</a:t>
            </a:r>
            <a:endParaRPr/>
          </a:p>
        </p:txBody>
      </p:sp>
      <p:sp>
        <p:nvSpPr>
          <p:cNvPr id="326" name="Google Shape;326;p43"/>
          <p:cNvSpPr/>
          <p:nvPr/>
        </p:nvSpPr>
        <p:spPr>
          <a:xfrm>
            <a:off x="1676400" y="381000"/>
            <a:ext cx="60960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4"/>
          <p:cNvSpPr txBox="1"/>
          <p:nvPr/>
        </p:nvSpPr>
        <p:spPr>
          <a:xfrm>
            <a:off x="1905000" y="48006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AR2 + c</a:t>
            </a:r>
            <a:endParaRPr/>
          </a:p>
        </p:txBody>
      </p:sp>
      <p:sp>
        <p:nvSpPr>
          <p:cNvPr id="332" name="Google Shape;332;p44"/>
          <p:cNvSpPr txBox="1"/>
          <p:nvPr/>
        </p:nvSpPr>
        <p:spPr>
          <a:xfrm>
            <a:off x="1905000" y="35052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AR2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ab</a:t>
            </a:r>
            <a:endParaRPr/>
          </a:p>
        </p:txBody>
      </p:sp>
      <p:sp>
        <p:nvSpPr>
          <p:cNvPr id="333" name="Google Shape;333;p44"/>
          <p:cNvSpPr/>
          <p:nvPr/>
        </p:nvSpPr>
        <p:spPr>
          <a:xfrm>
            <a:off x="1600200" y="381000"/>
            <a:ext cx="60960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133600" y="4724400"/>
            <a:ext cx="5562600" cy="1295400"/>
          </a:xfrm>
          <a:prstGeom prst="rect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AR1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  s=</a:t>
            </a: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"abc"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return abc</a:t>
            </a:r>
            <a:endParaRPr/>
          </a:p>
        </p:txBody>
      </p:sp>
      <p:sp>
        <p:nvSpPr>
          <p:cNvPr id="339" name="Google Shape;339;p45"/>
          <p:cNvSpPr/>
          <p:nvPr/>
        </p:nvSpPr>
        <p:spPr>
          <a:xfrm>
            <a:off x="1600200" y="228600"/>
            <a:ext cx="60960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The Stack </a:t>
            </a:r>
          </a:p>
        </p:txBody>
      </p:sp>
      <p:sp>
        <p:nvSpPr>
          <p:cNvPr id="340" name="Google Shape;340;p45"/>
          <p:cNvSpPr txBox="1"/>
          <p:nvPr/>
        </p:nvSpPr>
        <p:spPr>
          <a:xfrm>
            <a:off x="4953000" y="2286000"/>
            <a:ext cx="1981200" cy="1323975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abc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457200" y="1447800"/>
            <a:ext cx="81534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System.out.println(recur("abc"));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6"/>
          <p:cNvSpPr txBox="1"/>
          <p:nvPr/>
        </p:nvSpPr>
        <p:spPr>
          <a:xfrm>
            <a:off x="838200" y="1676400"/>
            <a:ext cx="7227887" cy="399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recursion is just a loop, why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would you just not use a loop?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is a way to take a block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of code and spawn copies of that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over and over again.  This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helps break a large problem down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into smaller pieces.</a:t>
            </a:r>
            <a:endParaRPr/>
          </a:p>
        </p:txBody>
      </p:sp>
      <p:sp>
        <p:nvSpPr>
          <p:cNvPr id="347" name="Google Shape;347;p46"/>
          <p:cNvSpPr/>
          <p:nvPr/>
        </p:nvSpPr>
        <p:spPr>
          <a:xfrm>
            <a:off x="914400" y="457200"/>
            <a:ext cx="69342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What is the point? </a:t>
            </a:r>
          </a:p>
        </p:txBody>
      </p:sp>
      <p:pic>
        <p:nvPicPr>
          <p:cNvPr descr="j0245821[1]" id="348" name="Google Shape;34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5257800"/>
            <a:ext cx="1447800" cy="1312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7"/>
          <p:cNvSpPr txBox="1"/>
          <p:nvPr/>
        </p:nvSpPr>
        <p:spPr>
          <a:xfrm>
            <a:off x="762000" y="1449387"/>
            <a:ext cx="6584950" cy="460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checking 0 0, you would 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5 </a:t>
            </a: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@</a:t>
            </a:r>
            <a: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 are connected.</a:t>
            </a:r>
            <a:br>
              <a:rPr b="1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 @ - @ @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 @ @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 @ - @ -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- - - - - - @ @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@ @ @ @ - @ -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- @ - @ - @ - @ 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 @ @ @ @ @ - @ @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- @ - @ - - -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@ @ - @ - - - -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- @ - @ - @ @ @	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@ @ @ @ @ - @ @ @</a:t>
            </a:r>
            <a:endParaRPr/>
          </a:p>
        </p:txBody>
      </p:sp>
      <p:sp>
        <p:nvSpPr>
          <p:cNvPr id="354" name="Google Shape;354;p47"/>
          <p:cNvSpPr/>
          <p:nvPr/>
        </p:nvSpPr>
        <p:spPr>
          <a:xfrm>
            <a:off x="914400" y="381000"/>
            <a:ext cx="69342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CountAts </a:t>
            </a:r>
          </a:p>
        </p:txBody>
      </p:sp>
      <p:sp>
        <p:nvSpPr>
          <p:cNvPr id="355" name="Google Shape;355;p47"/>
          <p:cNvSpPr txBox="1"/>
          <p:nvPr/>
        </p:nvSpPr>
        <p:spPr>
          <a:xfrm>
            <a:off x="4953000" y="2971800"/>
            <a:ext cx="3200400" cy="239077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[0,0]</a:t>
            </a:r>
            <a:b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[0,2]</a:t>
            </a:r>
            <a:b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[1,0]</a:t>
            </a:r>
            <a:b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[1,1]</a:t>
            </a:r>
            <a:b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@ at spot [1,2]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The exact same checks</a:t>
            </a:r>
            <a:b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are made at each spot.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/>
        </p:nvSpPr>
        <p:spPr>
          <a:xfrm>
            <a:off x="609600" y="1524000"/>
            <a:ext cx="68199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 r and c are in bounds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current spot is a @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mark spot as visited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bump up current count by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down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right</a:t>
            </a:r>
            <a:endParaRPr/>
          </a:p>
        </p:txBody>
      </p:sp>
      <p:sp>
        <p:nvSpPr>
          <p:cNvPr id="361" name="Google Shape;361;p48"/>
          <p:cNvSpPr/>
          <p:nvPr/>
        </p:nvSpPr>
        <p:spPr>
          <a:xfrm>
            <a:off x="914400" y="381000"/>
            <a:ext cx="69342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CountAts </a:t>
            </a:r>
          </a:p>
        </p:txBody>
      </p:sp>
      <p:sp>
        <p:nvSpPr>
          <p:cNvPr id="362" name="Google Shape;362;p48"/>
          <p:cNvSpPr txBox="1"/>
          <p:nvPr/>
        </p:nvSpPr>
        <p:spPr>
          <a:xfrm>
            <a:off x="5029200" y="3657600"/>
            <a:ext cx="3200400" cy="193357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</a:pP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This same block of</a:t>
            </a:r>
            <a:b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000" u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  <a:t>code is recreated with each recursive call.  The exact same code is used to check many different locations.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/>
        </p:nvSpPr>
        <p:spPr>
          <a:xfrm>
            <a:off x="609600" y="1524000"/>
            <a:ext cx="6819900" cy="350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( r and c are in bounds 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                current spot is a @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mark spot as visited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bump up current count by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down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left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i="0" lang="en-US" sz="2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countAts right</a:t>
            </a:r>
            <a:endParaRPr/>
          </a:p>
        </p:txBody>
      </p:sp>
      <p:sp>
        <p:nvSpPr>
          <p:cNvPr id="368" name="Google Shape;368;p49"/>
          <p:cNvSpPr/>
          <p:nvPr/>
        </p:nvSpPr>
        <p:spPr>
          <a:xfrm>
            <a:off x="914400" y="381000"/>
            <a:ext cx="6934200" cy="838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CountAts </a:t>
            </a:r>
          </a:p>
        </p:txBody>
      </p:sp>
      <p:sp>
        <p:nvSpPr>
          <p:cNvPr id="369" name="Google Shape;369;p49"/>
          <p:cNvSpPr txBox="1"/>
          <p:nvPr/>
        </p:nvSpPr>
        <p:spPr>
          <a:xfrm>
            <a:off x="4495800" y="4038600"/>
            <a:ext cx="3505200" cy="14446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 @ 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</a:t>
            </a:r>
            <a:endParaRPr/>
          </a:p>
        </p:txBody>
      </p:sp>
      <p:cxnSp>
        <p:nvCxnSpPr>
          <p:cNvPr id="370" name="Google Shape;370;p49"/>
          <p:cNvCxnSpPr/>
          <p:nvPr/>
        </p:nvCxnSpPr>
        <p:spPr>
          <a:xfrm rot="10800000">
            <a:off x="4267200" y="4419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1" name="Google Shape;371;p49"/>
          <p:cNvCxnSpPr/>
          <p:nvPr/>
        </p:nvCxnSpPr>
        <p:spPr>
          <a:xfrm>
            <a:off x="4953000" y="4419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2" name="Google Shape;372;p49"/>
          <p:cNvCxnSpPr/>
          <p:nvPr/>
        </p:nvCxnSpPr>
        <p:spPr>
          <a:xfrm>
            <a:off x="4724400" y="46482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3" name="Google Shape;373;p49"/>
          <p:cNvCxnSpPr/>
          <p:nvPr/>
        </p:nvCxnSpPr>
        <p:spPr>
          <a:xfrm rot="10800000">
            <a:off x="4724400" y="38862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374" name="Google Shape;374;p49"/>
          <p:cNvSpPr txBox="1"/>
          <p:nvPr/>
        </p:nvSpPr>
        <p:spPr>
          <a:xfrm>
            <a:off x="4495800" y="4038600"/>
            <a:ext cx="3505200" cy="14446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 @ 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</a:t>
            </a:r>
            <a:endParaRPr/>
          </a:p>
        </p:txBody>
      </p:sp>
      <p:cxnSp>
        <p:nvCxnSpPr>
          <p:cNvPr id="375" name="Google Shape;375;p49"/>
          <p:cNvCxnSpPr/>
          <p:nvPr/>
        </p:nvCxnSpPr>
        <p:spPr>
          <a:xfrm rot="10800000">
            <a:off x="4267200" y="5181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6" name="Google Shape;376;p49"/>
          <p:cNvCxnSpPr/>
          <p:nvPr/>
        </p:nvCxnSpPr>
        <p:spPr>
          <a:xfrm>
            <a:off x="4953000" y="51816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7" name="Google Shape;377;p49"/>
          <p:cNvCxnSpPr/>
          <p:nvPr/>
        </p:nvCxnSpPr>
        <p:spPr>
          <a:xfrm>
            <a:off x="4724400" y="54102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78" name="Google Shape;378;p49"/>
          <p:cNvCxnSpPr/>
          <p:nvPr/>
        </p:nvCxnSpPr>
        <p:spPr>
          <a:xfrm rot="10800000">
            <a:off x="4724400" y="45720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379" name="Google Shape;379;p49"/>
          <p:cNvSpPr txBox="1"/>
          <p:nvPr/>
        </p:nvSpPr>
        <p:spPr>
          <a:xfrm>
            <a:off x="4495800" y="4041775"/>
            <a:ext cx="3505200" cy="1444625"/>
          </a:xfrm>
          <a:prstGeom prst="rect">
            <a:avLst/>
          </a:prstGeom>
          <a:noFill/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ourier New"/>
              <a:buNone/>
            </a:pPr>
            <a:r>
              <a:rPr b="1" i="0" lang="en-US" sz="4400" u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 @ @</a:t>
            </a:r>
            <a:r>
              <a:rPr b="1" i="0" lang="en-US" sz="4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@</a:t>
            </a:r>
            <a:endParaRPr/>
          </a:p>
        </p:txBody>
      </p:sp>
      <p:cxnSp>
        <p:nvCxnSpPr>
          <p:cNvPr id="380" name="Google Shape;380;p49"/>
          <p:cNvCxnSpPr/>
          <p:nvPr/>
        </p:nvCxnSpPr>
        <p:spPr>
          <a:xfrm rot="10800000">
            <a:off x="4953000" y="51054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81" name="Google Shape;381;p49"/>
          <p:cNvCxnSpPr/>
          <p:nvPr/>
        </p:nvCxnSpPr>
        <p:spPr>
          <a:xfrm>
            <a:off x="5638800" y="5105400"/>
            <a:ext cx="304800" cy="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82" name="Google Shape;382;p49"/>
          <p:cNvCxnSpPr/>
          <p:nvPr/>
        </p:nvCxnSpPr>
        <p:spPr>
          <a:xfrm>
            <a:off x="5410200" y="53340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83" name="Google Shape;383;p49"/>
          <p:cNvCxnSpPr/>
          <p:nvPr/>
        </p:nvCxnSpPr>
        <p:spPr>
          <a:xfrm rot="10800000">
            <a:off x="5410200" y="4572000"/>
            <a:ext cx="0" cy="304800"/>
          </a:xfrm>
          <a:prstGeom prst="straightConnector1">
            <a:avLst/>
          </a:prstGeom>
          <a:noFill/>
          <a:ln cap="flat" cmpd="sng" w="101600">
            <a:solidFill>
              <a:srgbClr val="0000FF"/>
            </a:solidFill>
            <a:prstDash val="solid"/>
            <a:miter lim="800000"/>
            <a:headEnd len="med" w="med" type="none"/>
            <a:tailEnd len="sm" w="sm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0"/>
          <p:cNvSpPr/>
          <p:nvPr/>
        </p:nvSpPr>
        <p:spPr>
          <a:xfrm>
            <a:off x="1143000" y="1295400"/>
            <a:ext cx="6934200" cy="3657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333399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FF00"/>
                </a:solidFill>
                <a:latin typeface="Impact"/>
              </a:rPr>
              <a:t>Start work on  ChickenCounter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762000" y="1676400"/>
            <a:ext cx="7696200" cy="3124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Impact"/>
              </a:rPr>
              <a:t>open  RecursionOne.java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838200" y="2362200"/>
            <a:ext cx="7007225" cy="252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A recursive method must have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stop condition/ base case.</a:t>
            </a:r>
            <a:b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b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Recursive calls will continue until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000080"/>
                </a:solidFill>
                <a:latin typeface="Tahoma"/>
                <a:ea typeface="Tahoma"/>
                <a:cs typeface="Tahoma"/>
                <a:sym typeface="Tahoma"/>
              </a:rPr>
              <a:t>the stop condition is met.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1752600" y="533400"/>
            <a:ext cx="5410200" cy="11430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Base Case </a:t>
            </a: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6600" y="4876800"/>
            <a:ext cx="1357312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00" y="5486400"/>
            <a:ext cx="2171700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4648200" y="304800"/>
            <a:ext cx="3962400" cy="685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2 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28600" y="762000"/>
            <a:ext cx="7556500" cy="556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RecursionTwo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void run(int x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System.out.println(x);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if(x&lt;5)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 run(x+1);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static void main(String args[]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RecursionTwo test = new RecursionTwo();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test.run(1);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</p:txBody>
      </p:sp>
      <p:cxnSp>
        <p:nvCxnSpPr>
          <p:cNvPr id="121" name="Google Shape;121;p18"/>
          <p:cNvCxnSpPr/>
          <p:nvPr/>
        </p:nvCxnSpPr>
        <p:spPr>
          <a:xfrm rot="10800000">
            <a:off x="2438400" y="2895600"/>
            <a:ext cx="1371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22" name="Google Shape;122;p18"/>
          <p:cNvSpPr txBox="1"/>
          <p:nvPr/>
        </p:nvSpPr>
        <p:spPr>
          <a:xfrm>
            <a:off x="3810000" y="2730500"/>
            <a:ext cx="2667000" cy="1079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b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It will stop!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6858000" y="1600200"/>
            <a:ext cx="1981200" cy="2417762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5416550"/>
            <a:ext cx="2171700" cy="121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4648200" y="304800"/>
            <a:ext cx="3962400" cy="685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3 </a:t>
            </a:r>
          </a:p>
        </p:txBody>
      </p:sp>
      <p:sp>
        <p:nvSpPr>
          <p:cNvPr id="130" name="Google Shape;130;p19"/>
          <p:cNvSpPr txBox="1"/>
          <p:nvPr/>
        </p:nvSpPr>
        <p:spPr>
          <a:xfrm>
            <a:off x="304800" y="990600"/>
            <a:ext cx="8102600" cy="593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public class RecursionThree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void run(int x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if(x&lt;5)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   run(x+1);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System.out.println(x);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public static void main(String args[] 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RecursionThree test = new RecursionThree 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     test.run(1);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rot="10800000">
            <a:off x="2362200" y="2743200"/>
            <a:ext cx="990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3352800" y="2438400"/>
            <a:ext cx="2362200" cy="59213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base case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7010400" y="1371600"/>
            <a:ext cx="1981200" cy="2417762"/>
          </a:xfrm>
          <a:prstGeom prst="rect">
            <a:avLst/>
          </a:prstGeom>
          <a:noFill/>
          <a:ln cap="flat" cmpd="sng" w="12700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ahoma"/>
              <a:buNone/>
            </a:pPr>
            <a:r>
              <a:rPr b="1" i="0" lang="en-US" sz="3200" u="sng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b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685800" y="762000"/>
            <a:ext cx="7696200" cy="472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Impact"/>
              </a:rPr>
              <a:t>open  RecursionTwo.java RecursionThree.java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533400" y="3048000"/>
            <a:ext cx="5653087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Recursion is basically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loop that is created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i="0" lang="en-US" sz="4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method calls.</a:t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990600" y="533400"/>
            <a:ext cx="4572000" cy="914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1">
                <a:ln cap="flat" cmpd="sng" w="9525">
                  <a:solidFill>
                    <a:srgbClr val="FFFF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0000FF"/>
                </a:solidFill>
                <a:latin typeface="Impact"/>
              </a:rPr>
              <a:t>Recursion </a:t>
            </a:r>
          </a:p>
        </p:txBody>
      </p:sp>
      <p:pic>
        <p:nvPicPr>
          <p:cNvPr descr="dd00023_[1]"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1524000"/>
            <a:ext cx="2133600" cy="192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