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8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8259A0E-34B5-45B4-B1C4-F797B4FCB27E}" type="datetimeFigureOut">
              <a:rPr lang="en-US" smtClean="0"/>
              <a:t>5/26/2013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18DE067-7A12-41C2-A13F-5727E51292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ctionx.com/vb6/Lesson04.htm" TargetMode="External"/><Relationship Id="rId2" Type="http://schemas.openxmlformats.org/officeDocument/2006/relationships/hyperlink" Target="http://www.rentron.com/datatype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sualbasic.freetutes.com/learn-vb6/lesson2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url?sa=i&amp;rct=j&amp;q=&amp;esrc=s&amp;frm=1&amp;source=images&amp;cd=&amp;cad=rja&amp;docid=1RdObVsufU-8GM&amp;tbnid=iW2aPKvXUSTooM:&amp;ved=0CAUQjRw&amp;url=http%3A%2F%2Fblog.lawinfo.com%2F2013%2F02%2F08%2Fweird-laws-true-or-false-edition-21%2F&amp;ei=7kyiUb6OGYebygHo9ICoAg&amp;bvm=bv.47008514,d.aWc&amp;psig=AFQjCNHU68UFDFoOVqwFC53gsnS0Sh3XDg&amp;ust=13696774183577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Types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Visual Basic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declare a variable that can hold either date values, time values, or both, use the </a:t>
            </a:r>
            <a:r>
              <a:rPr lang="en-US" b="1" dirty="0" smtClean="0"/>
              <a:t>Date</a:t>
            </a:r>
            <a:r>
              <a:rPr lang="en-US" dirty="0" smtClean="0"/>
              <a:t> keyword. After the variable has been declared, you will configure it to the appropriate value.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DateofBirth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6866" name="Picture 2" descr="C:\Users\Sonia\AppData\Local\Microsoft\Windows\Temporary Internet Files\Content.IE5\CALAKIIF\MC900432664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743200"/>
            <a:ext cx="3067050" cy="3067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byte is a small natural positive number that ranges from 0 to 255. </a:t>
            </a:r>
            <a:endParaRPr lang="en-US" dirty="0" smtClean="0"/>
          </a:p>
          <a:p>
            <a:r>
              <a:rPr lang="en-US" dirty="0" smtClean="0"/>
              <a:t>can </a:t>
            </a:r>
            <a:r>
              <a:rPr lang="en-US" dirty="0" smtClean="0"/>
              <a:t>be used to hold small values such as a person's age, the number of fingers on an animal, etc.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StudentAge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Byte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User-Defined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User-defined Types (UDTs) are VB's way of implementing data structures. In C/C++, they are called </a:t>
            </a:r>
            <a:r>
              <a:rPr lang="en-US" i="1" dirty="0" err="1" smtClean="0"/>
              <a:t>structs</a:t>
            </a:r>
            <a:r>
              <a:rPr lang="en-US" dirty="0" smtClean="0"/>
              <a:t>, in Pascal and COBOL they are called </a:t>
            </a:r>
            <a:r>
              <a:rPr lang="en-US" i="1" dirty="0" smtClean="0"/>
              <a:t>records</a:t>
            </a:r>
            <a:r>
              <a:rPr lang="en-US" dirty="0" smtClean="0"/>
              <a:t> (they are also called "group" items in COBOL). </a:t>
            </a:r>
          </a:p>
          <a:p>
            <a:r>
              <a:rPr lang="en-US" dirty="0" smtClean="0"/>
              <a:t>The following rules apply to UDTs:</a:t>
            </a:r>
          </a:p>
          <a:p>
            <a:r>
              <a:rPr lang="en-US" dirty="0" smtClean="0"/>
              <a:t>UDTs may be declared only at the module-level (you may not declare a UDT in an individual Sub or Function)</a:t>
            </a:r>
          </a:p>
          <a:p>
            <a:r>
              <a:rPr lang="en-US" dirty="0" smtClean="0"/>
              <a:t>UDTs may have Public (project-level) or Private (module-level) scope. If the keyword Public or Private is omitted, the default is Public.</a:t>
            </a:r>
          </a:p>
          <a:p>
            <a:r>
              <a:rPr lang="en-US" dirty="0" smtClean="0"/>
              <a:t>UDTs with Public scope may only be defined in standard modules, not forms.</a:t>
            </a:r>
          </a:p>
          <a:p>
            <a:r>
              <a:rPr lang="en-US" dirty="0" smtClean="0"/>
              <a:t>The syntax for defining a UDT is:</a:t>
            </a:r>
          </a:p>
          <a:p>
            <a:r>
              <a:rPr lang="en-US" b="1" dirty="0" smtClean="0"/>
              <a:t>[Public | Private] Type </a:t>
            </a:r>
            <a:r>
              <a:rPr lang="en-US" b="1" i="1" dirty="0" err="1" smtClean="0"/>
              <a:t>TypeName</a:t>
            </a:r>
            <a:endParaRPr lang="en-US" dirty="0" smtClean="0"/>
          </a:p>
          <a:p>
            <a:r>
              <a:rPr lang="en-US" b="1" i="1" dirty="0" smtClean="0"/>
              <a:t>Variable1</a:t>
            </a:r>
            <a:r>
              <a:rPr lang="en-US" b="1" dirty="0" smtClean="0"/>
              <a:t> As </a:t>
            </a:r>
            <a:r>
              <a:rPr lang="en-US" b="1" i="1" dirty="0" err="1" smtClean="0"/>
              <a:t>datatype</a:t>
            </a:r>
            <a:endParaRPr lang="en-US" dirty="0" smtClean="0"/>
          </a:p>
          <a:p>
            <a:r>
              <a:rPr lang="en-US" b="1" dirty="0" smtClean="0"/>
              <a:t>...</a:t>
            </a:r>
            <a:endParaRPr lang="en-US" dirty="0" smtClean="0"/>
          </a:p>
          <a:p>
            <a:r>
              <a:rPr lang="en-US" b="1" i="1" dirty="0" err="1" smtClean="0"/>
              <a:t>Variablen</a:t>
            </a:r>
            <a:r>
              <a:rPr lang="en-US" b="1" dirty="0" smtClean="0"/>
              <a:t> As </a:t>
            </a:r>
            <a:r>
              <a:rPr lang="en-US" b="1" i="1" dirty="0" err="1" smtClean="0"/>
              <a:t>datatype</a:t>
            </a:r>
            <a:endParaRPr lang="en-US" dirty="0" smtClean="0"/>
          </a:p>
          <a:p>
            <a:r>
              <a:rPr lang="en-US" b="1" dirty="0" smtClean="0"/>
              <a:t>End Type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www.rentron.com/datatypes.htm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www.functionx.com/vb6/Lesson04.htm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visualbasic.freetutes.com/learn-vb6/lesson2.html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1" fontAlgn="base"/>
            <a:r>
              <a:rPr lang="en-US" dirty="0"/>
              <a:t>Whole numbers</a:t>
            </a:r>
          </a:p>
          <a:p>
            <a:pPr lvl="1" fontAlgn="base"/>
            <a:r>
              <a:rPr lang="en-US" dirty="0"/>
              <a:t>Range : -32,768 to +</a:t>
            </a:r>
            <a:r>
              <a:rPr lang="en-US" dirty="0" smtClean="0"/>
              <a:t>32,767</a:t>
            </a:r>
          </a:p>
          <a:p>
            <a:pPr lvl="1" fontAlgn="base"/>
            <a:r>
              <a:rPr lang="en-US" dirty="0"/>
              <a:t>a 16-bit number </a:t>
            </a:r>
            <a:endParaRPr lang="en-US" dirty="0" smtClean="0"/>
          </a:p>
          <a:p>
            <a:pPr lvl="1" fontAlgn="base"/>
            <a:r>
              <a:rPr lang="en-US" dirty="0"/>
              <a:t>should be used when you are working with values that can not contain fractional </a:t>
            </a:r>
            <a:r>
              <a:rPr lang="en-US" dirty="0" smtClean="0"/>
              <a:t>numbers</a:t>
            </a:r>
          </a:p>
          <a:p>
            <a:pPr lvl="1" fontAlgn="base"/>
            <a:endParaRPr lang="en-US" dirty="0" smtClean="0"/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Integer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</a:t>
            </a:r>
            <a:endParaRPr lang="en-US" dirty="0"/>
          </a:p>
        </p:txBody>
      </p:sp>
      <p:pic>
        <p:nvPicPr>
          <p:cNvPr id="1028" name="Picture 4" descr="https://encrypted-tbn2.gstatic.com/images?q=tbn:ANd9GcTz5Qfx_A6KKjetliTQWSIuf3SnktIgvcERwu6hjp5n4SSP3k2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381000"/>
            <a:ext cx="2362200" cy="2543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en-US" dirty="0"/>
              <a:t>Whole numbers</a:t>
            </a:r>
          </a:p>
          <a:p>
            <a:pPr lvl="1" fontAlgn="base"/>
            <a:r>
              <a:rPr lang="en-US" dirty="0"/>
              <a:t>Range : -2,147,483,648 to +2,147,483,647</a:t>
            </a:r>
          </a:p>
          <a:p>
            <a:pPr lvl="1" fontAlgn="base"/>
            <a:r>
              <a:rPr lang="en-US" dirty="0"/>
              <a:t>Visual Basic does not recognize numbers with commas in </a:t>
            </a:r>
            <a:r>
              <a:rPr lang="en-US" dirty="0" smtClean="0"/>
              <a:t>expressions</a:t>
            </a:r>
          </a:p>
          <a:p>
            <a:pPr lvl="1" fontAlgn="base"/>
            <a:r>
              <a:rPr lang="en-US" dirty="0" smtClean="0"/>
              <a:t>Examples are the population of a city, the distance between places of different countries, the number of words of a book</a:t>
            </a:r>
            <a:endParaRPr lang="en-US" dirty="0" smtClean="0"/>
          </a:p>
          <a:p>
            <a:pPr lvl="1" fontAlgn="base"/>
            <a:endParaRPr lang="en-US" dirty="0"/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WorldPopulation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Long</a:t>
            </a:r>
            <a:endParaRPr lang="en-US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en-US" sz="2400" dirty="0" smtClean="0"/>
              <a:t>Decimal numbers and whole numbers</a:t>
            </a:r>
          </a:p>
          <a:p>
            <a:pPr lvl="1" fontAlgn="base"/>
            <a:r>
              <a:rPr lang="en-US" sz="2400" dirty="0" smtClean="0"/>
              <a:t>Range : -3.402823E38 to -1.401298E-45 for negative numbers and 1.401298E-45 to 3.402823E38 for positive </a:t>
            </a:r>
            <a:r>
              <a:rPr lang="en-US" sz="2400" dirty="0" smtClean="0"/>
              <a:t>numbers</a:t>
            </a:r>
          </a:p>
          <a:p>
            <a:pPr lvl="1" fontAlgn="base"/>
            <a:r>
              <a:rPr lang="en-US" sz="2400" dirty="0" smtClean="0"/>
              <a:t>a 32-bit number </a:t>
            </a:r>
            <a:endParaRPr lang="en-US" sz="2400" dirty="0" smtClean="0"/>
          </a:p>
          <a:p>
            <a:pPr lvl="1" fontAlgn="base"/>
            <a:r>
              <a:rPr lang="en-US" sz="2400" dirty="0" smtClean="0"/>
              <a:t>When you need fractional numbers within this range, this is the data type to use</a:t>
            </a:r>
            <a:endParaRPr lang="en-US" sz="2400" dirty="0" smtClean="0"/>
          </a:p>
          <a:p>
            <a:pPr lvl="1" fontAlgn="base"/>
            <a:endParaRPr lang="en-US" sz="2400" dirty="0" smtClean="0"/>
          </a:p>
          <a:p>
            <a:pPr>
              <a:buNone/>
            </a:pPr>
            <a:r>
              <a:rPr lang="en-US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AvgHeight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Single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en-US" sz="2000" dirty="0" smtClean="0"/>
              <a:t>Decimal numbers and whole </a:t>
            </a:r>
            <a:r>
              <a:rPr lang="en-US" sz="2000" dirty="0" smtClean="0"/>
              <a:t>numbers</a:t>
            </a:r>
          </a:p>
          <a:p>
            <a:pPr lvl="1" fontAlgn="base"/>
            <a:r>
              <a:rPr lang="en-US" sz="2000" dirty="0" smtClean="0"/>
              <a:t>The </a:t>
            </a:r>
            <a:r>
              <a:rPr lang="en-US" sz="2000" dirty="0" smtClean="0"/>
              <a:t>Double data type is a 64-bit floating point number used when high accuracy is needed</a:t>
            </a:r>
            <a:r>
              <a:rPr lang="en-US" sz="2000" dirty="0" smtClean="0"/>
              <a:t>.</a:t>
            </a:r>
          </a:p>
          <a:p>
            <a:pPr lvl="1" fontAlgn="base"/>
            <a:r>
              <a:rPr lang="en-US" sz="2000" dirty="0" smtClean="0"/>
              <a:t> </a:t>
            </a:r>
            <a:r>
              <a:rPr lang="en-US" sz="2000" dirty="0" smtClean="0"/>
              <a:t>These variables can range from -1.79769313486232e308 to -4.94065645841247e-324 for negative values and from 4.94065645841247e-324 to 1.79769313486232e308 for positive values.</a:t>
            </a:r>
            <a:endParaRPr lang="en-US" sz="2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PreciseRatio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fontAlgn="base"/>
            <a:r>
              <a:rPr lang="en-US" sz="2400" dirty="0" smtClean="0"/>
              <a:t>Dollar amounts</a:t>
            </a:r>
          </a:p>
          <a:p>
            <a:pPr lvl="2" fontAlgn="base"/>
            <a:r>
              <a:rPr lang="en-US" dirty="0" smtClean="0"/>
              <a:t>Singles can also be used, but in the conversion from decimal to binary and back, round-off error can occur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GrossPay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Currency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8434" name="Picture 2" descr="https://encrypted-tbn3.gstatic.com/images?q=tbn:ANd9GcRQsfzA0mV1z8xwAjbe7lzU3JXGt39tQsXZSHByp7Lf0V8Bs0mHd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124200"/>
            <a:ext cx="2003194" cy="1905000"/>
          </a:xfrm>
          <a:prstGeom prst="rect">
            <a:avLst/>
          </a:prstGeom>
          <a:noFill/>
        </p:spPr>
      </p:pic>
      <p:pic>
        <p:nvPicPr>
          <p:cNvPr id="18435" name="Picture 3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685800"/>
            <a:ext cx="813969" cy="8168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usually </a:t>
            </a:r>
            <a:r>
              <a:rPr lang="en-US" dirty="0" smtClean="0"/>
              <a:t>used as a variable-length type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variable-length string can contain up to approximately 2 billion </a:t>
            </a:r>
            <a:r>
              <a:rPr lang="en-US" dirty="0" smtClean="0"/>
              <a:t>characters</a:t>
            </a:r>
          </a:p>
          <a:p>
            <a:r>
              <a:rPr lang="en-US" dirty="0" smtClean="0"/>
              <a:t> </a:t>
            </a:r>
            <a:r>
              <a:rPr lang="en-US" dirty="0" smtClean="0"/>
              <a:t>Each character has a value ranging from 0 to 255 based on the ASCII character </a:t>
            </a:r>
            <a:r>
              <a:rPr lang="en-US" dirty="0" smtClean="0"/>
              <a:t>set</a:t>
            </a:r>
          </a:p>
          <a:p>
            <a:r>
              <a:rPr lang="en-US" dirty="0" smtClean="0"/>
              <a:t> </a:t>
            </a:r>
            <a:r>
              <a:rPr lang="en-US" dirty="0" smtClean="0"/>
              <a:t>Strings are used when Text is involved</a:t>
            </a:r>
            <a:r>
              <a:rPr lang="en-US" dirty="0" smtClean="0"/>
              <a:t>.</a:t>
            </a:r>
          </a:p>
          <a:p>
            <a:pPr lvl="1" fontAlgn="base"/>
            <a:r>
              <a:rPr lang="en-US" sz="2400" dirty="0" smtClean="0"/>
              <a:t>Characters including:</a:t>
            </a:r>
          </a:p>
          <a:p>
            <a:pPr lvl="2" fontAlgn="base"/>
            <a:r>
              <a:rPr lang="en-US" dirty="0" smtClean="0"/>
              <a:t>Text</a:t>
            </a:r>
          </a:p>
          <a:p>
            <a:pPr lvl="2" fontAlgn="base"/>
            <a:r>
              <a:rPr lang="en-US" dirty="0" smtClean="0"/>
              <a:t>Special characters such as the pound sign(#), the underscore (_), and the tilde(~)</a:t>
            </a:r>
          </a:p>
          <a:p>
            <a:pPr lvl="2" fontAlgn="base"/>
            <a:r>
              <a:rPr lang="en-US" dirty="0" smtClean="0"/>
              <a:t>Digits, 0-9</a:t>
            </a:r>
          </a:p>
          <a:p>
            <a:pPr lvl="1" fontAlgn="base"/>
            <a:r>
              <a:rPr lang="en-US" sz="2400" dirty="0" smtClean="0"/>
              <a:t>A set of characters contained in double quotes is called a string literal or string</a:t>
            </a:r>
          </a:p>
          <a:p>
            <a:pPr lvl="1" fontAlgn="base"/>
            <a:r>
              <a:rPr lang="en-US" sz="2400" dirty="0" smtClean="0"/>
              <a:t>Two types of variables to hold strings:</a:t>
            </a:r>
          </a:p>
          <a:p>
            <a:pPr lvl="2" fontAlgn="base"/>
            <a:r>
              <a:rPr lang="en-US" dirty="0" smtClean="0"/>
              <a:t>Fixed-length string variables hold only the number of characters you specify</a:t>
            </a:r>
          </a:p>
          <a:p>
            <a:pPr lvl="2" fontAlgn="base"/>
            <a:r>
              <a:rPr lang="en-US" dirty="0" smtClean="0"/>
              <a:t>Variable-length string variables can hold strings up to about 65,000 characters long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7409" name="Picture 1" descr="C:\Users\Sonia\AppData\Local\Microsoft\Windows\Temporary Internet Files\Content.IE5\0P91KTLP\MP90030961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04800"/>
            <a:ext cx="1905000" cy="1358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19200" y="4572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Syntax: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Word1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String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Variant</a:t>
            </a:r>
            <a:r>
              <a:rPr lang="en-US" dirty="0" smtClean="0"/>
              <a:t> can be used to declare any kind of variable. You can use a variant when you can't make up your mind regarding a variable but, as a beginning programmer, you should avoid </a:t>
            </a:r>
            <a:r>
              <a:rPr lang="en-US" dirty="0" smtClean="0"/>
              <a:t>it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Syntax: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FlexValue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Variant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Boolean data type has only two states, </a:t>
            </a:r>
            <a:r>
              <a:rPr lang="en-US" b="1" dirty="0" smtClean="0"/>
              <a:t>True</a:t>
            </a:r>
            <a:r>
              <a:rPr lang="en-US" dirty="0" smtClean="0"/>
              <a:t> and </a:t>
            </a:r>
            <a:r>
              <a:rPr lang="en-US" b="1" dirty="0" smtClean="0"/>
              <a:t>False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types of variables are stored as 16-bit (2 Byte) </a:t>
            </a:r>
            <a:r>
              <a:rPr lang="en-US" dirty="0" smtClean="0"/>
              <a:t>numbers</a:t>
            </a:r>
          </a:p>
          <a:p>
            <a:r>
              <a:rPr lang="en-US" dirty="0" smtClean="0"/>
              <a:t>usually </a:t>
            </a:r>
            <a:r>
              <a:rPr lang="en-US" dirty="0" smtClean="0"/>
              <a:t>used for flags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Syntax: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IsOperable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 Boolean</a:t>
            </a:r>
            <a:endParaRPr lang="en-US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15362" name="Picture 2" descr="http://blog.lawinfo.com/wp-content/uploads/2013/02/True-or-False-300x300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1242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</TotalTime>
  <Words>660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Variable Types 101</vt:lpstr>
      <vt:lpstr>Integer</vt:lpstr>
      <vt:lpstr>Long</vt:lpstr>
      <vt:lpstr>Single</vt:lpstr>
      <vt:lpstr>Double</vt:lpstr>
      <vt:lpstr>Currency</vt:lpstr>
      <vt:lpstr>String</vt:lpstr>
      <vt:lpstr>Variant</vt:lpstr>
      <vt:lpstr>Boolean</vt:lpstr>
      <vt:lpstr>Date</vt:lpstr>
      <vt:lpstr>Byte</vt:lpstr>
      <vt:lpstr>User-Defined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Types 101</dc:title>
  <dc:creator>Sonia</dc:creator>
  <cp:lastModifiedBy>Sonia</cp:lastModifiedBy>
  <cp:revision>6</cp:revision>
  <dcterms:created xsi:type="dcterms:W3CDTF">2013-05-26T15:53:59Z</dcterms:created>
  <dcterms:modified xsi:type="dcterms:W3CDTF">2013-05-26T18:11:10Z</dcterms:modified>
</cp:coreProperties>
</file>