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5"/>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Object-Oriented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blip>
          <a:srcRect b="0" l="0" r="0" t="0"/>
          <a:stretch/>
        </p:blipFill>
        <p:spPr>
          <a:xfrm>
            <a:off x="2038350" y="1123950"/>
            <a:ext cx="5067300" cy="46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0" l="0" r="0" t="0"/>
          <a:stretch/>
        </p:blipFill>
        <p:spPr>
          <a:xfrm>
            <a:off x="1595437" y="1290637"/>
            <a:ext cx="5953125" cy="427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pic>
        <p:nvPicPr>
          <p:cNvPr id="100" name="Google Shape;100;p16"/>
          <p:cNvPicPr preferRelativeResize="0"/>
          <p:nvPr/>
        </p:nvPicPr>
        <p:blipFill rotWithShape="1">
          <a:blip r:embed="rId3">
            <a:alphaModFix/>
          </a:blip>
          <a:srcRect b="0" l="0" r="0" t="0"/>
          <a:stretch/>
        </p:blipFill>
        <p:spPr>
          <a:xfrm>
            <a:off x="1595437" y="1181100"/>
            <a:ext cx="5953125" cy="449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b="0" l="0" r="0" t="0"/>
          <a:stretch/>
        </p:blipFill>
        <p:spPr>
          <a:xfrm>
            <a:off x="1595437" y="1157287"/>
            <a:ext cx="5953125" cy="454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pic>
        <p:nvPicPr>
          <p:cNvPr id="110" name="Google Shape;110;p18"/>
          <p:cNvPicPr preferRelativeResize="0"/>
          <p:nvPr/>
        </p:nvPicPr>
        <p:blipFill rotWithShape="1">
          <a:blip r:embed="rId3">
            <a:alphaModFix/>
          </a:blip>
          <a:srcRect b="0" l="0" r="0" t="0"/>
          <a:stretch/>
        </p:blipFill>
        <p:spPr>
          <a:xfrm>
            <a:off x="1595437" y="328612"/>
            <a:ext cx="5953125" cy="620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pic>
        <p:nvPicPr>
          <p:cNvPr id="115" name="Google Shape;115;p19"/>
          <p:cNvPicPr preferRelativeResize="0"/>
          <p:nvPr/>
        </p:nvPicPr>
        <p:blipFill rotWithShape="1">
          <a:blip r:embed="rId3">
            <a:alphaModFix/>
          </a:blip>
          <a:srcRect b="0" l="0" r="0" t="0"/>
          <a:stretch/>
        </p:blipFill>
        <p:spPr>
          <a:xfrm>
            <a:off x="1595437" y="1166812"/>
            <a:ext cx="5953125" cy="452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pic>
        <p:nvPicPr>
          <p:cNvPr id="120" name="Google Shape;120;p20"/>
          <p:cNvPicPr preferRelativeResize="0"/>
          <p:nvPr/>
        </p:nvPicPr>
        <p:blipFill rotWithShape="1">
          <a:blip r:embed="rId3">
            <a:alphaModFix/>
          </a:blip>
          <a:srcRect b="0" l="0" r="0" t="0"/>
          <a:stretch/>
        </p:blipFill>
        <p:spPr>
          <a:xfrm>
            <a:off x="1633537" y="1143000"/>
            <a:ext cx="5876925"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pic>
        <p:nvPicPr>
          <p:cNvPr id="125" name="Google Shape;125;p21"/>
          <p:cNvPicPr preferRelativeResize="0"/>
          <p:nvPr/>
        </p:nvPicPr>
        <p:blipFill rotWithShape="1">
          <a:blip r:embed="rId3">
            <a:alphaModFix/>
          </a:blip>
          <a:srcRect b="0" l="0" r="0" t="0"/>
          <a:stretch/>
        </p:blipFill>
        <p:spPr>
          <a:xfrm>
            <a:off x="1647825" y="947737"/>
            <a:ext cx="5848350" cy="496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Data Driven Design</a:t>
            </a:r>
            <a:endParaRPr/>
          </a:p>
        </p:txBody>
      </p:sp>
      <p:sp>
        <p:nvSpPr>
          <p:cNvPr id="37" name="Google Shape;37;p6"/>
          <p:cNvSpPr txBox="1"/>
          <p:nvPr>
            <p:ph idx="1" type="body"/>
          </p:nvPr>
        </p:nvSpPr>
        <p:spPr>
          <a:xfrm>
            <a:off x="304800" y="1981200"/>
            <a:ext cx="8534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Find Objects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nouns in problem description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Find Actions/Operations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verbs, verb phrases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Associate actions with objects -- Responsibilities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304800" y="152400"/>
            <a:ext cx="8839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Marine Biology Simulation</a:t>
            </a:r>
            <a:endParaRPr/>
          </a:p>
        </p:txBody>
      </p:sp>
      <p:cxnSp>
        <p:nvCxnSpPr>
          <p:cNvPr id="43" name="Google Shape;43;p7"/>
          <p:cNvCxnSpPr/>
          <p:nvPr/>
        </p:nvCxnSpPr>
        <p:spPr>
          <a:xfrm>
            <a:off x="381000" y="1066800"/>
            <a:ext cx="8534400" cy="0"/>
          </a:xfrm>
          <a:prstGeom prst="straightConnector1">
            <a:avLst/>
          </a:prstGeom>
          <a:noFill/>
          <a:ln cap="flat" cmpd="sng" w="57150">
            <a:solidFill>
              <a:schemeClr val="accent2"/>
            </a:solidFill>
            <a:prstDash val="solid"/>
            <a:miter lim="800000"/>
            <a:headEnd len="med" w="med" type="none"/>
            <a:tailEnd len="med" w="med" type="none"/>
          </a:ln>
        </p:spPr>
      </p:cxnSp>
      <p:sp>
        <p:nvSpPr>
          <p:cNvPr id="44" name="Google Shape;44;p7"/>
          <p:cNvSpPr txBox="1"/>
          <p:nvPr/>
        </p:nvSpPr>
        <p:spPr>
          <a:xfrm>
            <a:off x="184150" y="1371600"/>
            <a:ext cx="8807450" cy="5116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Marine Biologists would like to simulate the movement of fish in a section of the San Francisco Bay.  The fish remain in a relatively narrow range of depths, so it will be enough to simulate their movement in a horizontal plane.  A rectangular grid of positions can be used to represent the region where the fish move.  At each step of the simulation, fish should move horizontally or vertically into any empty neighboring position, randomly selected.  If there is no empty neighboring position for a particular fish, it remains in the same place.  The fish move in sequence.  The biologists assume that, based on the currents in the region under study, the order of fish movement is based on their positions, starting in the upper left (northwest) corner of the region and moving across the rows of the grid, then down row-by-row.  After each step of the simulation, the positions of the fish should be displayed.  The initial population of fish and their positions, as well as the number of rows and columns in the grid, is read from a file specified by the user.  The simulation will run for a number of steps specified by the user.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304800" y="152400"/>
            <a:ext cx="8839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Nouns</a:t>
            </a:r>
            <a:endParaRPr/>
          </a:p>
        </p:txBody>
      </p:sp>
      <p:cxnSp>
        <p:nvCxnSpPr>
          <p:cNvPr id="50" name="Google Shape;50;p8"/>
          <p:cNvCxnSpPr/>
          <p:nvPr/>
        </p:nvCxnSpPr>
        <p:spPr>
          <a:xfrm>
            <a:off x="381000" y="1066800"/>
            <a:ext cx="8534400" cy="0"/>
          </a:xfrm>
          <a:prstGeom prst="straightConnector1">
            <a:avLst/>
          </a:prstGeom>
          <a:noFill/>
          <a:ln cap="flat" cmpd="sng" w="57150">
            <a:solidFill>
              <a:schemeClr val="accent2"/>
            </a:solidFill>
            <a:prstDash val="solid"/>
            <a:miter lim="800000"/>
            <a:headEnd len="med" w="med" type="none"/>
            <a:tailEnd len="med" w="med" type="none"/>
          </a:ln>
        </p:spPr>
      </p:cxnSp>
      <p:sp>
        <p:nvSpPr>
          <p:cNvPr id="51" name="Google Shape;51;p8"/>
          <p:cNvSpPr txBox="1"/>
          <p:nvPr/>
        </p:nvSpPr>
        <p:spPr>
          <a:xfrm>
            <a:off x="184150" y="1371600"/>
            <a:ext cx="8807450" cy="5116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200"/>
              <a:buFont typeface="Times New Roman"/>
              <a:buNone/>
            </a:pPr>
            <a:r>
              <a:rPr b="0" i="0" lang="en-US" sz="2200" u="none" cap="none" strike="noStrike">
                <a:solidFill>
                  <a:srgbClr val="FF0000"/>
                </a:solidFill>
                <a:latin typeface="Times New Roman"/>
                <a:ea typeface="Times New Roman"/>
                <a:cs typeface="Times New Roman"/>
                <a:sym typeface="Times New Roman"/>
              </a:rPr>
              <a:t>Marine</a:t>
            </a:r>
            <a:r>
              <a:rPr b="0" i="0" lang="en-US" sz="2200" u="none" cap="none" strike="noStrike">
                <a:solidFill>
                  <a:schemeClr val="dk1"/>
                </a:solidFill>
                <a:latin typeface="Times New Roman"/>
                <a:ea typeface="Times New Roman"/>
                <a:cs typeface="Times New Roman"/>
                <a:sym typeface="Times New Roman"/>
              </a:rPr>
              <a:t> </a:t>
            </a:r>
            <a:r>
              <a:rPr b="0" i="0" lang="en-US" sz="2200" u="none" cap="none" strike="noStrike">
                <a:solidFill>
                  <a:srgbClr val="FF0000"/>
                </a:solidFill>
                <a:latin typeface="Times New Roman"/>
                <a:ea typeface="Times New Roman"/>
                <a:cs typeface="Times New Roman"/>
                <a:sym typeface="Times New Roman"/>
              </a:rPr>
              <a:t>Biologists</a:t>
            </a:r>
            <a:r>
              <a:rPr b="0" i="0" lang="en-US" sz="2200" u="none" cap="none" strike="noStrike">
                <a:solidFill>
                  <a:schemeClr val="dk1"/>
                </a:solidFill>
                <a:latin typeface="Times New Roman"/>
                <a:ea typeface="Times New Roman"/>
                <a:cs typeface="Times New Roman"/>
                <a:sym typeface="Times New Roman"/>
              </a:rPr>
              <a:t> would like to simulate the </a:t>
            </a:r>
            <a:r>
              <a:rPr b="0" i="0" lang="en-US" sz="2200" u="none" cap="none" strike="noStrike">
                <a:solidFill>
                  <a:srgbClr val="FF0000"/>
                </a:solidFill>
                <a:latin typeface="Times New Roman"/>
                <a:ea typeface="Times New Roman"/>
                <a:cs typeface="Times New Roman"/>
                <a:sym typeface="Times New Roman"/>
              </a:rPr>
              <a:t>movement</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in a </a:t>
            </a:r>
            <a:r>
              <a:rPr b="0" i="0" lang="en-US" sz="2200" u="none" cap="none" strike="noStrike">
                <a:solidFill>
                  <a:srgbClr val="FF0000"/>
                </a:solidFill>
                <a:latin typeface="Times New Roman"/>
                <a:ea typeface="Times New Roman"/>
                <a:cs typeface="Times New Roman"/>
                <a:sym typeface="Times New Roman"/>
              </a:rPr>
              <a:t>section</a:t>
            </a:r>
            <a:r>
              <a:rPr b="0" i="0" lang="en-US" sz="2200" u="none" cap="none" strike="noStrike">
                <a:solidFill>
                  <a:schemeClr val="dk1"/>
                </a:solidFill>
                <a:latin typeface="Times New Roman"/>
                <a:ea typeface="Times New Roman"/>
                <a:cs typeface="Times New Roman"/>
                <a:sym typeface="Times New Roman"/>
              </a:rPr>
              <a:t> of the </a:t>
            </a:r>
            <a:r>
              <a:rPr b="0" i="0" lang="en-US" sz="2200" u="none" cap="none" strike="noStrike">
                <a:solidFill>
                  <a:srgbClr val="FF0000"/>
                </a:solidFill>
                <a:latin typeface="Times New Roman"/>
                <a:ea typeface="Times New Roman"/>
                <a:cs typeface="Times New Roman"/>
                <a:sym typeface="Times New Roman"/>
              </a:rPr>
              <a:t>San Francisco Bay</a:t>
            </a:r>
            <a:r>
              <a:rPr b="0" i="0" lang="en-US" sz="2200" u="none" cap="none" strike="noStrike">
                <a:solidFill>
                  <a:schemeClr val="dk1"/>
                </a:solidFill>
                <a:latin typeface="Times New Roman"/>
                <a:ea typeface="Times New Roman"/>
                <a:cs typeface="Times New Roman"/>
                <a:sym typeface="Times New Roman"/>
              </a:rPr>
              <a:t>.  The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remain in a relatively narrow </a:t>
            </a:r>
            <a:r>
              <a:rPr b="0" i="0" lang="en-US" sz="2200" u="none" cap="none" strike="noStrike">
                <a:solidFill>
                  <a:srgbClr val="FF0000"/>
                </a:solidFill>
                <a:latin typeface="Times New Roman"/>
                <a:ea typeface="Times New Roman"/>
                <a:cs typeface="Times New Roman"/>
                <a:sym typeface="Times New Roman"/>
              </a:rPr>
              <a:t>range</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depths</a:t>
            </a:r>
            <a:r>
              <a:rPr b="0" i="0" lang="en-US" sz="2200" u="none" cap="none" strike="noStrike">
                <a:solidFill>
                  <a:schemeClr val="dk1"/>
                </a:solidFill>
                <a:latin typeface="Times New Roman"/>
                <a:ea typeface="Times New Roman"/>
                <a:cs typeface="Times New Roman"/>
                <a:sym typeface="Times New Roman"/>
              </a:rPr>
              <a:t>, so it will be enough to simulate their </a:t>
            </a:r>
            <a:r>
              <a:rPr b="0" i="0" lang="en-US" sz="2200" u="none" cap="none" strike="noStrike">
                <a:solidFill>
                  <a:srgbClr val="FF0000"/>
                </a:solidFill>
                <a:latin typeface="Times New Roman"/>
                <a:ea typeface="Times New Roman"/>
                <a:cs typeface="Times New Roman"/>
                <a:sym typeface="Times New Roman"/>
              </a:rPr>
              <a:t>movement</a:t>
            </a:r>
            <a:r>
              <a:rPr b="0" i="0" lang="en-US" sz="2200" u="none" cap="none" strike="noStrike">
                <a:solidFill>
                  <a:schemeClr val="dk1"/>
                </a:solidFill>
                <a:latin typeface="Times New Roman"/>
                <a:ea typeface="Times New Roman"/>
                <a:cs typeface="Times New Roman"/>
                <a:sym typeface="Times New Roman"/>
              </a:rPr>
              <a:t> in a </a:t>
            </a:r>
            <a:r>
              <a:rPr b="0" i="0" lang="en-US" sz="2200" u="none" cap="none" strike="noStrike">
                <a:solidFill>
                  <a:srgbClr val="FF0000"/>
                </a:solidFill>
                <a:latin typeface="Times New Roman"/>
                <a:ea typeface="Times New Roman"/>
                <a:cs typeface="Times New Roman"/>
                <a:sym typeface="Times New Roman"/>
              </a:rPr>
              <a:t>horizontal plane</a:t>
            </a:r>
            <a:r>
              <a:rPr b="0" i="0" lang="en-US" sz="2200" u="none" cap="none" strike="noStrike">
                <a:solidFill>
                  <a:schemeClr val="dk1"/>
                </a:solidFill>
                <a:latin typeface="Times New Roman"/>
                <a:ea typeface="Times New Roman"/>
                <a:cs typeface="Times New Roman"/>
                <a:sym typeface="Times New Roman"/>
              </a:rPr>
              <a:t>.  A </a:t>
            </a:r>
            <a:r>
              <a:rPr b="0" i="0" lang="en-US" sz="2200" u="none" cap="none" strike="noStrike">
                <a:solidFill>
                  <a:srgbClr val="FF0000"/>
                </a:solidFill>
                <a:latin typeface="Times New Roman"/>
                <a:ea typeface="Times New Roman"/>
                <a:cs typeface="Times New Roman"/>
                <a:sym typeface="Times New Roman"/>
              </a:rPr>
              <a:t>rectangular grid</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positions</a:t>
            </a:r>
            <a:r>
              <a:rPr b="0" i="0" lang="en-US" sz="2200" u="none" cap="none" strike="noStrike">
                <a:solidFill>
                  <a:schemeClr val="dk1"/>
                </a:solidFill>
                <a:latin typeface="Times New Roman"/>
                <a:ea typeface="Times New Roman"/>
                <a:cs typeface="Times New Roman"/>
                <a:sym typeface="Times New Roman"/>
              </a:rPr>
              <a:t> can be used to represent the </a:t>
            </a:r>
            <a:r>
              <a:rPr b="0" i="0" lang="en-US" sz="2200" u="none" cap="none" strike="noStrike">
                <a:solidFill>
                  <a:srgbClr val="FF0000"/>
                </a:solidFill>
                <a:latin typeface="Times New Roman"/>
                <a:ea typeface="Times New Roman"/>
                <a:cs typeface="Times New Roman"/>
                <a:sym typeface="Times New Roman"/>
              </a:rPr>
              <a:t>region</a:t>
            </a:r>
            <a:r>
              <a:rPr b="0" i="0" lang="en-US" sz="2200" u="none" cap="none" strike="noStrike">
                <a:solidFill>
                  <a:schemeClr val="dk1"/>
                </a:solidFill>
                <a:latin typeface="Times New Roman"/>
                <a:ea typeface="Times New Roman"/>
                <a:cs typeface="Times New Roman"/>
                <a:sym typeface="Times New Roman"/>
              </a:rPr>
              <a:t> where the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move.  At each </a:t>
            </a:r>
            <a:r>
              <a:rPr b="0" i="0" lang="en-US" sz="2200" u="none" cap="none" strike="noStrike">
                <a:solidFill>
                  <a:srgbClr val="FF0000"/>
                </a:solidFill>
                <a:latin typeface="Times New Roman"/>
                <a:ea typeface="Times New Roman"/>
                <a:cs typeface="Times New Roman"/>
                <a:sym typeface="Times New Roman"/>
              </a:rPr>
              <a:t>step</a:t>
            </a:r>
            <a:r>
              <a:rPr b="0" i="0" lang="en-US" sz="2200" u="none" cap="none" strike="noStrike">
                <a:solidFill>
                  <a:schemeClr val="dk1"/>
                </a:solidFill>
                <a:latin typeface="Times New Roman"/>
                <a:ea typeface="Times New Roman"/>
                <a:cs typeface="Times New Roman"/>
                <a:sym typeface="Times New Roman"/>
              </a:rPr>
              <a:t> of the </a:t>
            </a:r>
            <a:r>
              <a:rPr b="0" i="0" lang="en-US" sz="2200" u="none" cap="none" strike="noStrike">
                <a:solidFill>
                  <a:srgbClr val="FF0000"/>
                </a:solidFill>
                <a:latin typeface="Times New Roman"/>
                <a:ea typeface="Times New Roman"/>
                <a:cs typeface="Times New Roman"/>
                <a:sym typeface="Times New Roman"/>
              </a:rPr>
              <a:t>simulation</a:t>
            </a:r>
            <a:r>
              <a:rPr b="0" i="0" lang="en-US" sz="2200" u="none" cap="none" strike="noStrike">
                <a:solidFill>
                  <a:schemeClr val="dk1"/>
                </a:solidFill>
                <a:latin typeface="Times New Roman"/>
                <a:ea typeface="Times New Roman"/>
                <a:cs typeface="Times New Roman"/>
                <a:sym typeface="Times New Roman"/>
              </a:rPr>
              <a:t>,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should move horizontally or vertically into any </a:t>
            </a:r>
            <a:r>
              <a:rPr b="0" i="0" lang="en-US" sz="2200" u="none" cap="none" strike="noStrike">
                <a:solidFill>
                  <a:srgbClr val="FF0000"/>
                </a:solidFill>
                <a:latin typeface="Times New Roman"/>
                <a:ea typeface="Times New Roman"/>
                <a:cs typeface="Times New Roman"/>
                <a:sym typeface="Times New Roman"/>
              </a:rPr>
              <a:t>empty neighboring position</a:t>
            </a:r>
            <a:r>
              <a:rPr b="0" i="0" lang="en-US" sz="2200" u="none" cap="none" strike="noStrike">
                <a:solidFill>
                  <a:schemeClr val="dk1"/>
                </a:solidFill>
                <a:latin typeface="Times New Roman"/>
                <a:ea typeface="Times New Roman"/>
                <a:cs typeface="Times New Roman"/>
                <a:sym typeface="Times New Roman"/>
              </a:rPr>
              <a:t>, randomly selected.  If there is no </a:t>
            </a:r>
            <a:r>
              <a:rPr b="0" i="0" lang="en-US" sz="2200" u="none" cap="none" strike="noStrike">
                <a:solidFill>
                  <a:srgbClr val="FF0000"/>
                </a:solidFill>
                <a:latin typeface="Times New Roman"/>
                <a:ea typeface="Times New Roman"/>
                <a:cs typeface="Times New Roman"/>
                <a:sym typeface="Times New Roman"/>
              </a:rPr>
              <a:t>empty neighboring position</a:t>
            </a:r>
            <a:r>
              <a:rPr b="0" i="0" lang="en-US" sz="2200" u="none" cap="none" strike="noStrike">
                <a:solidFill>
                  <a:schemeClr val="dk1"/>
                </a:solidFill>
                <a:latin typeface="Times New Roman"/>
                <a:ea typeface="Times New Roman"/>
                <a:cs typeface="Times New Roman"/>
                <a:sym typeface="Times New Roman"/>
              </a:rPr>
              <a:t> for a particular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it remains in the same </a:t>
            </a:r>
            <a:r>
              <a:rPr b="0" i="0" lang="en-US" sz="2200" u="none" cap="none" strike="noStrike">
                <a:solidFill>
                  <a:srgbClr val="FF0000"/>
                </a:solidFill>
                <a:latin typeface="Times New Roman"/>
                <a:ea typeface="Times New Roman"/>
                <a:cs typeface="Times New Roman"/>
                <a:sym typeface="Times New Roman"/>
              </a:rPr>
              <a:t>place</a:t>
            </a:r>
            <a:r>
              <a:rPr b="0" i="0" lang="en-US" sz="2200" u="none" cap="none" strike="noStrike">
                <a:solidFill>
                  <a:schemeClr val="dk1"/>
                </a:solidFill>
                <a:latin typeface="Times New Roman"/>
                <a:ea typeface="Times New Roman"/>
                <a:cs typeface="Times New Roman"/>
                <a:sym typeface="Times New Roman"/>
              </a:rPr>
              <a:t>.  The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move in </a:t>
            </a:r>
            <a:r>
              <a:rPr b="0" i="0" lang="en-US" sz="2200" u="none" cap="none" strike="noStrike">
                <a:solidFill>
                  <a:srgbClr val="FF0000"/>
                </a:solidFill>
                <a:latin typeface="Times New Roman"/>
                <a:ea typeface="Times New Roman"/>
                <a:cs typeface="Times New Roman"/>
                <a:sym typeface="Times New Roman"/>
              </a:rPr>
              <a:t>sequence</a:t>
            </a:r>
            <a:r>
              <a:rPr b="0" i="0" lang="en-US" sz="2200" u="none" cap="none" strike="noStrike">
                <a:solidFill>
                  <a:schemeClr val="dk1"/>
                </a:solidFill>
                <a:latin typeface="Times New Roman"/>
                <a:ea typeface="Times New Roman"/>
                <a:cs typeface="Times New Roman"/>
                <a:sym typeface="Times New Roman"/>
              </a:rPr>
              <a:t>.  The </a:t>
            </a:r>
            <a:r>
              <a:rPr b="0" i="0" lang="en-US" sz="2200" u="none" cap="none" strike="noStrike">
                <a:solidFill>
                  <a:srgbClr val="FF0000"/>
                </a:solidFill>
                <a:latin typeface="Times New Roman"/>
                <a:ea typeface="Times New Roman"/>
                <a:cs typeface="Times New Roman"/>
                <a:sym typeface="Times New Roman"/>
              </a:rPr>
              <a:t>biologists</a:t>
            </a:r>
            <a:r>
              <a:rPr b="0" i="0" lang="en-US" sz="2200" u="none" cap="none" strike="noStrike">
                <a:solidFill>
                  <a:schemeClr val="dk1"/>
                </a:solidFill>
                <a:latin typeface="Times New Roman"/>
                <a:ea typeface="Times New Roman"/>
                <a:cs typeface="Times New Roman"/>
                <a:sym typeface="Times New Roman"/>
              </a:rPr>
              <a:t> assume that, based on the </a:t>
            </a:r>
            <a:r>
              <a:rPr b="0" i="0" lang="en-US" sz="2200" u="none" cap="none" strike="noStrike">
                <a:solidFill>
                  <a:srgbClr val="FF0000"/>
                </a:solidFill>
                <a:latin typeface="Times New Roman"/>
                <a:ea typeface="Times New Roman"/>
                <a:cs typeface="Times New Roman"/>
                <a:sym typeface="Times New Roman"/>
              </a:rPr>
              <a:t>currents</a:t>
            </a:r>
            <a:r>
              <a:rPr b="0" i="0" lang="en-US" sz="2200" u="none" cap="none" strike="noStrike">
                <a:solidFill>
                  <a:schemeClr val="dk1"/>
                </a:solidFill>
                <a:latin typeface="Times New Roman"/>
                <a:ea typeface="Times New Roman"/>
                <a:cs typeface="Times New Roman"/>
                <a:sym typeface="Times New Roman"/>
              </a:rPr>
              <a:t> in the </a:t>
            </a:r>
            <a:r>
              <a:rPr b="0" i="0" lang="en-US" sz="2200" u="none" cap="none" strike="noStrike">
                <a:solidFill>
                  <a:srgbClr val="FF0000"/>
                </a:solidFill>
                <a:latin typeface="Times New Roman"/>
                <a:ea typeface="Times New Roman"/>
                <a:cs typeface="Times New Roman"/>
                <a:sym typeface="Times New Roman"/>
              </a:rPr>
              <a:t>region</a:t>
            </a:r>
            <a:r>
              <a:rPr b="0" i="0" lang="en-US" sz="2200" u="none" cap="none" strike="noStrike">
                <a:solidFill>
                  <a:schemeClr val="dk1"/>
                </a:solidFill>
                <a:latin typeface="Times New Roman"/>
                <a:ea typeface="Times New Roman"/>
                <a:cs typeface="Times New Roman"/>
                <a:sym typeface="Times New Roman"/>
              </a:rPr>
              <a:t> under study, the </a:t>
            </a:r>
            <a:r>
              <a:rPr b="0" i="0" lang="en-US" sz="2200" u="none" cap="none" strike="noStrike">
                <a:solidFill>
                  <a:srgbClr val="FF0000"/>
                </a:solidFill>
                <a:latin typeface="Times New Roman"/>
                <a:ea typeface="Times New Roman"/>
                <a:cs typeface="Times New Roman"/>
                <a:sym typeface="Times New Roman"/>
              </a:rPr>
              <a:t>order</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a:t>
            </a:r>
            <a:r>
              <a:rPr b="0" i="0" lang="en-US" sz="2200" u="none" cap="none" strike="noStrike">
                <a:solidFill>
                  <a:srgbClr val="FF0000"/>
                </a:solidFill>
                <a:latin typeface="Times New Roman"/>
                <a:ea typeface="Times New Roman"/>
                <a:cs typeface="Times New Roman"/>
                <a:sym typeface="Times New Roman"/>
              </a:rPr>
              <a:t>movement</a:t>
            </a:r>
            <a:r>
              <a:rPr b="0" i="0" lang="en-US" sz="2200" u="none" cap="none" strike="noStrike">
                <a:solidFill>
                  <a:schemeClr val="dk1"/>
                </a:solidFill>
                <a:latin typeface="Times New Roman"/>
                <a:ea typeface="Times New Roman"/>
                <a:cs typeface="Times New Roman"/>
                <a:sym typeface="Times New Roman"/>
              </a:rPr>
              <a:t> is based on their </a:t>
            </a:r>
            <a:r>
              <a:rPr b="0" i="0" lang="en-US" sz="2200" u="none" cap="none" strike="noStrike">
                <a:solidFill>
                  <a:srgbClr val="FF0000"/>
                </a:solidFill>
                <a:latin typeface="Times New Roman"/>
                <a:ea typeface="Times New Roman"/>
                <a:cs typeface="Times New Roman"/>
                <a:sym typeface="Times New Roman"/>
              </a:rPr>
              <a:t>positions</a:t>
            </a:r>
            <a:r>
              <a:rPr b="0" i="0" lang="en-US" sz="2200" u="none" cap="none" strike="noStrike">
                <a:solidFill>
                  <a:schemeClr val="dk1"/>
                </a:solidFill>
                <a:latin typeface="Times New Roman"/>
                <a:ea typeface="Times New Roman"/>
                <a:cs typeface="Times New Roman"/>
                <a:sym typeface="Times New Roman"/>
              </a:rPr>
              <a:t>, starting in the upper left (northwest) </a:t>
            </a:r>
            <a:r>
              <a:rPr b="0" i="0" lang="en-US" sz="2200" u="none" cap="none" strike="noStrike">
                <a:solidFill>
                  <a:srgbClr val="FF0000"/>
                </a:solidFill>
                <a:latin typeface="Times New Roman"/>
                <a:ea typeface="Times New Roman"/>
                <a:cs typeface="Times New Roman"/>
                <a:sym typeface="Times New Roman"/>
              </a:rPr>
              <a:t>corner</a:t>
            </a:r>
            <a:r>
              <a:rPr b="0" i="0" lang="en-US" sz="2200" u="none" cap="none" strike="noStrike">
                <a:solidFill>
                  <a:schemeClr val="dk1"/>
                </a:solidFill>
                <a:latin typeface="Times New Roman"/>
                <a:ea typeface="Times New Roman"/>
                <a:cs typeface="Times New Roman"/>
                <a:sym typeface="Times New Roman"/>
              </a:rPr>
              <a:t> of the </a:t>
            </a:r>
            <a:r>
              <a:rPr b="0" i="0" lang="en-US" sz="2200" u="none" cap="none" strike="noStrike">
                <a:solidFill>
                  <a:srgbClr val="FF0000"/>
                </a:solidFill>
                <a:latin typeface="Times New Roman"/>
                <a:ea typeface="Times New Roman"/>
                <a:cs typeface="Times New Roman"/>
                <a:sym typeface="Times New Roman"/>
              </a:rPr>
              <a:t>region</a:t>
            </a:r>
            <a:r>
              <a:rPr b="0" i="0" lang="en-US" sz="2200" u="none" cap="none" strike="noStrike">
                <a:solidFill>
                  <a:schemeClr val="dk1"/>
                </a:solidFill>
                <a:latin typeface="Times New Roman"/>
                <a:ea typeface="Times New Roman"/>
                <a:cs typeface="Times New Roman"/>
                <a:sym typeface="Times New Roman"/>
              </a:rPr>
              <a:t> and moving across the </a:t>
            </a:r>
            <a:r>
              <a:rPr b="0" i="0" lang="en-US" sz="2200" u="none" cap="none" strike="noStrike">
                <a:solidFill>
                  <a:srgbClr val="FF0000"/>
                </a:solidFill>
                <a:latin typeface="Times New Roman"/>
                <a:ea typeface="Times New Roman"/>
                <a:cs typeface="Times New Roman"/>
                <a:sym typeface="Times New Roman"/>
              </a:rPr>
              <a:t>rows</a:t>
            </a:r>
            <a:r>
              <a:rPr b="0" i="0" lang="en-US" sz="2200" u="none" cap="none" strike="noStrike">
                <a:solidFill>
                  <a:schemeClr val="dk1"/>
                </a:solidFill>
                <a:latin typeface="Times New Roman"/>
                <a:ea typeface="Times New Roman"/>
                <a:cs typeface="Times New Roman"/>
                <a:sym typeface="Times New Roman"/>
              </a:rPr>
              <a:t> of the </a:t>
            </a:r>
            <a:r>
              <a:rPr b="0" i="0" lang="en-US" sz="2200" u="none" cap="none" strike="noStrike">
                <a:solidFill>
                  <a:srgbClr val="FF0000"/>
                </a:solidFill>
                <a:latin typeface="Times New Roman"/>
                <a:ea typeface="Times New Roman"/>
                <a:cs typeface="Times New Roman"/>
                <a:sym typeface="Times New Roman"/>
              </a:rPr>
              <a:t>grid</a:t>
            </a:r>
            <a:r>
              <a:rPr b="0" i="0" lang="en-US" sz="2200" u="none" cap="none" strike="noStrike">
                <a:solidFill>
                  <a:schemeClr val="dk1"/>
                </a:solidFill>
                <a:latin typeface="Times New Roman"/>
                <a:ea typeface="Times New Roman"/>
                <a:cs typeface="Times New Roman"/>
                <a:sym typeface="Times New Roman"/>
              </a:rPr>
              <a:t>, then down row-by-row.  After each </a:t>
            </a:r>
            <a:r>
              <a:rPr b="0" i="0" lang="en-US" sz="2200" u="none" cap="none" strike="noStrike">
                <a:solidFill>
                  <a:srgbClr val="FF0000"/>
                </a:solidFill>
                <a:latin typeface="Times New Roman"/>
                <a:ea typeface="Times New Roman"/>
                <a:cs typeface="Times New Roman"/>
                <a:sym typeface="Times New Roman"/>
              </a:rPr>
              <a:t>step</a:t>
            </a:r>
            <a:r>
              <a:rPr b="0" i="0" lang="en-US" sz="2200" u="none" cap="none" strike="noStrike">
                <a:solidFill>
                  <a:schemeClr val="dk1"/>
                </a:solidFill>
                <a:latin typeface="Times New Roman"/>
                <a:ea typeface="Times New Roman"/>
                <a:cs typeface="Times New Roman"/>
                <a:sym typeface="Times New Roman"/>
              </a:rPr>
              <a:t> of the </a:t>
            </a:r>
            <a:r>
              <a:rPr b="0" i="0" lang="en-US" sz="2200" u="none" cap="none" strike="noStrike">
                <a:solidFill>
                  <a:srgbClr val="FF0000"/>
                </a:solidFill>
                <a:latin typeface="Times New Roman"/>
                <a:ea typeface="Times New Roman"/>
                <a:cs typeface="Times New Roman"/>
                <a:sym typeface="Times New Roman"/>
              </a:rPr>
              <a:t>simulation</a:t>
            </a:r>
            <a:r>
              <a:rPr b="0" i="0" lang="en-US" sz="2200" u="none" cap="none" strike="noStrike">
                <a:solidFill>
                  <a:schemeClr val="dk1"/>
                </a:solidFill>
                <a:latin typeface="Times New Roman"/>
                <a:ea typeface="Times New Roman"/>
                <a:cs typeface="Times New Roman"/>
                <a:sym typeface="Times New Roman"/>
              </a:rPr>
              <a:t>, the </a:t>
            </a:r>
            <a:r>
              <a:rPr b="0" i="0" lang="en-US" sz="2200" u="none" cap="none" strike="noStrike">
                <a:solidFill>
                  <a:srgbClr val="FF0000"/>
                </a:solidFill>
                <a:latin typeface="Times New Roman"/>
                <a:ea typeface="Times New Roman"/>
                <a:cs typeface="Times New Roman"/>
                <a:sym typeface="Times New Roman"/>
              </a:rPr>
              <a:t>positions</a:t>
            </a:r>
            <a:r>
              <a:rPr b="0" i="0" lang="en-US" sz="2200" u="none" cap="none" strike="noStrike">
                <a:solidFill>
                  <a:schemeClr val="dk1"/>
                </a:solidFill>
                <a:latin typeface="Times New Roman"/>
                <a:ea typeface="Times New Roman"/>
                <a:cs typeface="Times New Roman"/>
                <a:sym typeface="Times New Roman"/>
              </a:rPr>
              <a:t> of the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should be displayed.  The initial </a:t>
            </a:r>
            <a:r>
              <a:rPr b="0" i="0" lang="en-US" sz="2200" u="none" cap="none" strike="noStrike">
                <a:solidFill>
                  <a:srgbClr val="FF0000"/>
                </a:solidFill>
                <a:latin typeface="Times New Roman"/>
                <a:ea typeface="Times New Roman"/>
                <a:cs typeface="Times New Roman"/>
                <a:sym typeface="Times New Roman"/>
              </a:rPr>
              <a:t>population</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fish</a:t>
            </a:r>
            <a:r>
              <a:rPr b="0" i="0" lang="en-US" sz="2200" u="none" cap="none" strike="noStrike">
                <a:solidFill>
                  <a:schemeClr val="dk1"/>
                </a:solidFill>
                <a:latin typeface="Times New Roman"/>
                <a:ea typeface="Times New Roman"/>
                <a:cs typeface="Times New Roman"/>
                <a:sym typeface="Times New Roman"/>
              </a:rPr>
              <a:t> and their </a:t>
            </a:r>
            <a:r>
              <a:rPr b="0" i="0" lang="en-US" sz="2200" u="none" cap="none" strike="noStrike">
                <a:solidFill>
                  <a:srgbClr val="FF0000"/>
                </a:solidFill>
                <a:latin typeface="Times New Roman"/>
                <a:ea typeface="Times New Roman"/>
                <a:cs typeface="Times New Roman"/>
                <a:sym typeface="Times New Roman"/>
              </a:rPr>
              <a:t>positions</a:t>
            </a:r>
            <a:r>
              <a:rPr b="0" i="0" lang="en-US" sz="2200" u="none" cap="none" strike="noStrike">
                <a:solidFill>
                  <a:schemeClr val="dk1"/>
                </a:solidFill>
                <a:latin typeface="Times New Roman"/>
                <a:ea typeface="Times New Roman"/>
                <a:cs typeface="Times New Roman"/>
                <a:sym typeface="Times New Roman"/>
              </a:rPr>
              <a:t>, as well as the </a:t>
            </a:r>
            <a:r>
              <a:rPr b="0" i="0" lang="en-US" sz="2200" u="none" cap="none" strike="noStrike">
                <a:solidFill>
                  <a:srgbClr val="FF0000"/>
                </a:solidFill>
                <a:latin typeface="Times New Roman"/>
                <a:ea typeface="Times New Roman"/>
                <a:cs typeface="Times New Roman"/>
                <a:sym typeface="Times New Roman"/>
              </a:rPr>
              <a:t>number</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rows</a:t>
            </a:r>
            <a:r>
              <a:rPr b="0" i="0" lang="en-US" sz="2200" u="none" cap="none" strike="noStrike">
                <a:solidFill>
                  <a:schemeClr val="dk1"/>
                </a:solidFill>
                <a:latin typeface="Times New Roman"/>
                <a:ea typeface="Times New Roman"/>
                <a:cs typeface="Times New Roman"/>
                <a:sym typeface="Times New Roman"/>
              </a:rPr>
              <a:t> and </a:t>
            </a:r>
            <a:r>
              <a:rPr b="0" i="0" lang="en-US" sz="2200" u="none" cap="none" strike="noStrike">
                <a:solidFill>
                  <a:srgbClr val="FF0000"/>
                </a:solidFill>
                <a:latin typeface="Times New Roman"/>
                <a:ea typeface="Times New Roman"/>
                <a:cs typeface="Times New Roman"/>
                <a:sym typeface="Times New Roman"/>
              </a:rPr>
              <a:t>columns</a:t>
            </a:r>
            <a:r>
              <a:rPr b="0" i="0" lang="en-US" sz="2200" u="none" cap="none" strike="noStrike">
                <a:solidFill>
                  <a:schemeClr val="dk1"/>
                </a:solidFill>
                <a:latin typeface="Times New Roman"/>
                <a:ea typeface="Times New Roman"/>
                <a:cs typeface="Times New Roman"/>
                <a:sym typeface="Times New Roman"/>
              </a:rPr>
              <a:t> in the </a:t>
            </a:r>
            <a:r>
              <a:rPr b="0" i="0" lang="en-US" sz="2200" u="none" cap="none" strike="noStrike">
                <a:solidFill>
                  <a:srgbClr val="FF0000"/>
                </a:solidFill>
                <a:latin typeface="Times New Roman"/>
                <a:ea typeface="Times New Roman"/>
                <a:cs typeface="Times New Roman"/>
                <a:sym typeface="Times New Roman"/>
              </a:rPr>
              <a:t>grid</a:t>
            </a:r>
            <a:r>
              <a:rPr b="0" i="0" lang="en-US" sz="2200" u="none" cap="none" strike="noStrike">
                <a:solidFill>
                  <a:schemeClr val="dk1"/>
                </a:solidFill>
                <a:latin typeface="Times New Roman"/>
                <a:ea typeface="Times New Roman"/>
                <a:cs typeface="Times New Roman"/>
                <a:sym typeface="Times New Roman"/>
              </a:rPr>
              <a:t>, is read from a </a:t>
            </a:r>
            <a:r>
              <a:rPr b="0" i="0" lang="en-US" sz="2200" u="none" cap="none" strike="noStrike">
                <a:solidFill>
                  <a:srgbClr val="FF0000"/>
                </a:solidFill>
                <a:latin typeface="Times New Roman"/>
                <a:ea typeface="Times New Roman"/>
                <a:cs typeface="Times New Roman"/>
                <a:sym typeface="Times New Roman"/>
              </a:rPr>
              <a:t>file</a:t>
            </a:r>
            <a:r>
              <a:rPr b="0" i="0" lang="en-US" sz="2200" u="none" cap="none" strike="noStrike">
                <a:solidFill>
                  <a:schemeClr val="dk1"/>
                </a:solidFill>
                <a:latin typeface="Times New Roman"/>
                <a:ea typeface="Times New Roman"/>
                <a:cs typeface="Times New Roman"/>
                <a:sym typeface="Times New Roman"/>
              </a:rPr>
              <a:t> specified by the </a:t>
            </a:r>
            <a:r>
              <a:rPr b="0" i="0" lang="en-US" sz="2200" u="none" cap="none" strike="noStrike">
                <a:solidFill>
                  <a:srgbClr val="FF0000"/>
                </a:solidFill>
                <a:latin typeface="Times New Roman"/>
                <a:ea typeface="Times New Roman"/>
                <a:cs typeface="Times New Roman"/>
                <a:sym typeface="Times New Roman"/>
              </a:rPr>
              <a:t>user</a:t>
            </a:r>
            <a:r>
              <a:rPr b="0" i="0" lang="en-US" sz="2200" u="none" cap="none" strike="noStrike">
                <a:solidFill>
                  <a:schemeClr val="dk1"/>
                </a:solidFill>
                <a:latin typeface="Times New Roman"/>
                <a:ea typeface="Times New Roman"/>
                <a:cs typeface="Times New Roman"/>
                <a:sym typeface="Times New Roman"/>
              </a:rPr>
              <a:t>.  The </a:t>
            </a:r>
            <a:r>
              <a:rPr b="0" i="0" lang="en-US" sz="2200" u="none" cap="none" strike="noStrike">
                <a:solidFill>
                  <a:srgbClr val="FF0000"/>
                </a:solidFill>
                <a:latin typeface="Times New Roman"/>
                <a:ea typeface="Times New Roman"/>
                <a:cs typeface="Times New Roman"/>
                <a:sym typeface="Times New Roman"/>
              </a:rPr>
              <a:t>simulation</a:t>
            </a:r>
            <a:r>
              <a:rPr b="0" i="0" lang="en-US" sz="2200" u="none" cap="none" strike="noStrike">
                <a:solidFill>
                  <a:schemeClr val="dk1"/>
                </a:solidFill>
                <a:latin typeface="Times New Roman"/>
                <a:ea typeface="Times New Roman"/>
                <a:cs typeface="Times New Roman"/>
                <a:sym typeface="Times New Roman"/>
              </a:rPr>
              <a:t> will run for a </a:t>
            </a:r>
            <a:r>
              <a:rPr b="0" i="0" lang="en-US" sz="2200" u="none" cap="none" strike="noStrike">
                <a:solidFill>
                  <a:srgbClr val="FF0000"/>
                </a:solidFill>
                <a:latin typeface="Times New Roman"/>
                <a:ea typeface="Times New Roman"/>
                <a:cs typeface="Times New Roman"/>
                <a:sym typeface="Times New Roman"/>
              </a:rPr>
              <a:t>number</a:t>
            </a:r>
            <a:r>
              <a:rPr b="0" i="0" lang="en-US" sz="2200" u="none" cap="none" strike="noStrike">
                <a:solidFill>
                  <a:schemeClr val="dk1"/>
                </a:solidFill>
                <a:latin typeface="Times New Roman"/>
                <a:ea typeface="Times New Roman"/>
                <a:cs typeface="Times New Roman"/>
                <a:sym typeface="Times New Roman"/>
              </a:rPr>
              <a:t> of </a:t>
            </a:r>
            <a:r>
              <a:rPr b="0" i="0" lang="en-US" sz="2200" u="none" cap="none" strike="noStrike">
                <a:solidFill>
                  <a:srgbClr val="FF0000"/>
                </a:solidFill>
                <a:latin typeface="Times New Roman"/>
                <a:ea typeface="Times New Roman"/>
                <a:cs typeface="Times New Roman"/>
                <a:sym typeface="Times New Roman"/>
              </a:rPr>
              <a:t>steps</a:t>
            </a:r>
            <a:r>
              <a:rPr b="0" i="0" lang="en-US" sz="2200" u="none" cap="none" strike="noStrike">
                <a:solidFill>
                  <a:schemeClr val="dk1"/>
                </a:solidFill>
                <a:latin typeface="Times New Roman"/>
                <a:ea typeface="Times New Roman"/>
                <a:cs typeface="Times New Roman"/>
                <a:sym typeface="Times New Roman"/>
              </a:rPr>
              <a:t> specified by the </a:t>
            </a:r>
            <a:r>
              <a:rPr b="0" i="0" lang="en-US" sz="2200" u="none" cap="none" strike="noStrike">
                <a:solidFill>
                  <a:srgbClr val="FF0000"/>
                </a:solidFill>
                <a:latin typeface="Times New Roman"/>
                <a:ea typeface="Times New Roman"/>
                <a:cs typeface="Times New Roman"/>
                <a:sym typeface="Times New Roman"/>
              </a:rPr>
              <a:t>user</a:t>
            </a:r>
            <a:r>
              <a:rPr b="0" i="0" lang="en-US" sz="22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304800" y="152400"/>
            <a:ext cx="8839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Nouns</a:t>
            </a:r>
            <a:endParaRPr/>
          </a:p>
        </p:txBody>
      </p:sp>
      <p:cxnSp>
        <p:nvCxnSpPr>
          <p:cNvPr id="57" name="Google Shape;57;p9"/>
          <p:cNvCxnSpPr/>
          <p:nvPr/>
        </p:nvCxnSpPr>
        <p:spPr>
          <a:xfrm>
            <a:off x="381000" y="1066800"/>
            <a:ext cx="8534400" cy="0"/>
          </a:xfrm>
          <a:prstGeom prst="straightConnector1">
            <a:avLst/>
          </a:prstGeom>
          <a:noFill/>
          <a:ln cap="flat" cmpd="sng" w="57150">
            <a:solidFill>
              <a:schemeClr val="accent2"/>
            </a:solidFill>
            <a:prstDash val="solid"/>
            <a:miter lim="800000"/>
            <a:headEnd len="med" w="med" type="none"/>
            <a:tailEnd len="med" w="med" type="none"/>
          </a:ln>
        </p:spPr>
      </p:cxnSp>
      <p:sp>
        <p:nvSpPr>
          <p:cNvPr id="58" name="Google Shape;58;p9"/>
          <p:cNvSpPr txBox="1"/>
          <p:nvPr/>
        </p:nvSpPr>
        <p:spPr>
          <a:xfrm>
            <a:off x="381000" y="1295400"/>
            <a:ext cx="3505200" cy="4781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Marine Biologists  </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movement                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fish                           8</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section</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San Francisco Bay</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range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depths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horizontal plane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rectangular grid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positions                   4</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region                       3</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simulation                3</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empty neighboring position 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place</a:t>
            </a:r>
            <a:endParaRPr/>
          </a:p>
        </p:txBody>
      </p:sp>
      <p:sp>
        <p:nvSpPr>
          <p:cNvPr id="59" name="Google Shape;59;p9"/>
          <p:cNvSpPr txBox="1"/>
          <p:nvPr/>
        </p:nvSpPr>
        <p:spPr>
          <a:xfrm>
            <a:off x="4572000" y="1295400"/>
            <a:ext cx="3962400" cy="5116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sequence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biologists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currents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order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fish movement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corner</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rows                    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grid                     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step                     3</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population</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number               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columns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file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user                     2</a:t>
            </a:r>
            <a:endParaRPr/>
          </a:p>
          <a:p>
            <a:pPr indent="0" lvl="0" marL="0" marR="0" rtl="0" algn="l">
              <a:lnSpc>
                <a:spcPct val="100000"/>
              </a:lnSpc>
              <a:spcBef>
                <a:spcPts val="0"/>
              </a:spcBef>
              <a:spcAft>
                <a:spcPts val="0"/>
              </a:spcAft>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304800" y="152400"/>
            <a:ext cx="8839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Verbs</a:t>
            </a:r>
            <a:endParaRPr/>
          </a:p>
        </p:txBody>
      </p:sp>
      <p:cxnSp>
        <p:nvCxnSpPr>
          <p:cNvPr id="65" name="Google Shape;65;p10"/>
          <p:cNvCxnSpPr/>
          <p:nvPr/>
        </p:nvCxnSpPr>
        <p:spPr>
          <a:xfrm>
            <a:off x="381000" y="1066800"/>
            <a:ext cx="8534400" cy="0"/>
          </a:xfrm>
          <a:prstGeom prst="straightConnector1">
            <a:avLst/>
          </a:prstGeom>
          <a:noFill/>
          <a:ln cap="flat" cmpd="sng" w="57150">
            <a:solidFill>
              <a:schemeClr val="accent2"/>
            </a:solidFill>
            <a:prstDash val="solid"/>
            <a:miter lim="800000"/>
            <a:headEnd len="med" w="med" type="none"/>
            <a:tailEnd len="med" w="med" type="none"/>
          </a:ln>
        </p:spPr>
      </p:cxnSp>
      <p:sp>
        <p:nvSpPr>
          <p:cNvPr id="66" name="Google Shape;66;p10"/>
          <p:cNvSpPr txBox="1"/>
          <p:nvPr/>
        </p:nvSpPr>
        <p:spPr>
          <a:xfrm>
            <a:off x="184150" y="1371600"/>
            <a:ext cx="8807450" cy="5116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200"/>
              <a:buFont typeface="Times New Roman"/>
              <a:buNone/>
            </a:pPr>
            <a:r>
              <a:rPr b="0" i="0" lang="en-US" sz="2200" u="none">
                <a:solidFill>
                  <a:srgbClr val="FF0000"/>
                </a:solidFill>
                <a:latin typeface="Times New Roman"/>
                <a:ea typeface="Times New Roman"/>
                <a:cs typeface="Times New Roman"/>
                <a:sym typeface="Times New Roman"/>
              </a:rPr>
              <a:t>Marine</a:t>
            </a:r>
            <a:r>
              <a:rPr b="0" i="0" lang="en-US" sz="2200" u="none">
                <a:solidFill>
                  <a:schemeClr val="dk1"/>
                </a:solidFill>
                <a:latin typeface="Times New Roman"/>
                <a:ea typeface="Times New Roman"/>
                <a:cs typeface="Times New Roman"/>
                <a:sym typeface="Times New Roman"/>
              </a:rPr>
              <a:t> </a:t>
            </a:r>
            <a:r>
              <a:rPr b="0" i="0" lang="en-US" sz="2200" u="none">
                <a:solidFill>
                  <a:srgbClr val="FF0000"/>
                </a:solidFill>
                <a:latin typeface="Times New Roman"/>
                <a:ea typeface="Times New Roman"/>
                <a:cs typeface="Times New Roman"/>
                <a:sym typeface="Times New Roman"/>
              </a:rPr>
              <a:t>Biologists</a:t>
            </a:r>
            <a:r>
              <a:rPr b="0" i="0" lang="en-US" sz="2200" u="none">
                <a:solidFill>
                  <a:schemeClr val="dk1"/>
                </a:solidFill>
                <a:latin typeface="Times New Roman"/>
                <a:ea typeface="Times New Roman"/>
                <a:cs typeface="Times New Roman"/>
                <a:sym typeface="Times New Roman"/>
              </a:rPr>
              <a:t> would like to </a:t>
            </a:r>
            <a:r>
              <a:rPr b="0" i="0" lang="en-US" sz="2200" u="none">
                <a:solidFill>
                  <a:srgbClr val="00CC00"/>
                </a:solidFill>
                <a:latin typeface="Times New Roman"/>
                <a:ea typeface="Times New Roman"/>
                <a:cs typeface="Times New Roman"/>
                <a:sym typeface="Times New Roman"/>
              </a:rPr>
              <a:t>simulate</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movement</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in a </a:t>
            </a:r>
            <a:r>
              <a:rPr b="0" i="0" lang="en-US" sz="2200" u="none">
                <a:solidFill>
                  <a:srgbClr val="FF0000"/>
                </a:solidFill>
                <a:latin typeface="Times New Roman"/>
                <a:ea typeface="Times New Roman"/>
                <a:cs typeface="Times New Roman"/>
                <a:sym typeface="Times New Roman"/>
              </a:rPr>
              <a:t>section</a:t>
            </a:r>
            <a:r>
              <a:rPr b="0" i="0" lang="en-US" sz="2200" u="none">
                <a:solidFill>
                  <a:schemeClr val="dk1"/>
                </a:solidFill>
                <a:latin typeface="Times New Roman"/>
                <a:ea typeface="Times New Roman"/>
                <a:cs typeface="Times New Roman"/>
                <a:sym typeface="Times New Roman"/>
              </a:rPr>
              <a:t> of the </a:t>
            </a:r>
            <a:r>
              <a:rPr b="0" i="0" lang="en-US" sz="2200" u="none">
                <a:solidFill>
                  <a:srgbClr val="FF0000"/>
                </a:solidFill>
                <a:latin typeface="Times New Roman"/>
                <a:ea typeface="Times New Roman"/>
                <a:cs typeface="Times New Roman"/>
                <a:sym typeface="Times New Roman"/>
              </a:rPr>
              <a:t>San Francisco Bay</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remain</a:t>
            </a:r>
            <a:r>
              <a:rPr b="0" i="0" lang="en-US" sz="2200" u="none">
                <a:solidFill>
                  <a:schemeClr val="dk1"/>
                </a:solidFill>
                <a:latin typeface="Times New Roman"/>
                <a:ea typeface="Times New Roman"/>
                <a:cs typeface="Times New Roman"/>
                <a:sym typeface="Times New Roman"/>
              </a:rPr>
              <a:t> in a relatively narrow </a:t>
            </a:r>
            <a:r>
              <a:rPr b="0" i="0" lang="en-US" sz="2200" u="none">
                <a:solidFill>
                  <a:srgbClr val="FF0000"/>
                </a:solidFill>
                <a:latin typeface="Times New Roman"/>
                <a:ea typeface="Times New Roman"/>
                <a:cs typeface="Times New Roman"/>
                <a:sym typeface="Times New Roman"/>
              </a:rPr>
              <a:t>range</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depths</a:t>
            </a:r>
            <a:r>
              <a:rPr b="0" i="0" lang="en-US" sz="2200" u="none">
                <a:solidFill>
                  <a:schemeClr val="dk1"/>
                </a:solidFill>
                <a:latin typeface="Times New Roman"/>
                <a:ea typeface="Times New Roman"/>
                <a:cs typeface="Times New Roman"/>
                <a:sym typeface="Times New Roman"/>
              </a:rPr>
              <a:t>, so it will be enough to </a:t>
            </a:r>
            <a:r>
              <a:rPr b="0" i="0" lang="en-US" sz="2200" u="none">
                <a:solidFill>
                  <a:srgbClr val="00CC00"/>
                </a:solidFill>
                <a:latin typeface="Times New Roman"/>
                <a:ea typeface="Times New Roman"/>
                <a:cs typeface="Times New Roman"/>
                <a:sym typeface="Times New Roman"/>
              </a:rPr>
              <a:t>simulate</a:t>
            </a:r>
            <a:r>
              <a:rPr b="0" i="0" lang="en-US" sz="2200" u="none">
                <a:solidFill>
                  <a:schemeClr val="dk1"/>
                </a:solidFill>
                <a:latin typeface="Times New Roman"/>
                <a:ea typeface="Times New Roman"/>
                <a:cs typeface="Times New Roman"/>
                <a:sym typeface="Times New Roman"/>
              </a:rPr>
              <a:t> their </a:t>
            </a:r>
            <a:r>
              <a:rPr b="0" i="0" lang="en-US" sz="2200" u="none">
                <a:solidFill>
                  <a:srgbClr val="FF0000"/>
                </a:solidFill>
                <a:latin typeface="Times New Roman"/>
                <a:ea typeface="Times New Roman"/>
                <a:cs typeface="Times New Roman"/>
                <a:sym typeface="Times New Roman"/>
              </a:rPr>
              <a:t>movement</a:t>
            </a:r>
            <a:r>
              <a:rPr b="0" i="0" lang="en-US" sz="2200" u="none">
                <a:solidFill>
                  <a:schemeClr val="dk1"/>
                </a:solidFill>
                <a:latin typeface="Times New Roman"/>
                <a:ea typeface="Times New Roman"/>
                <a:cs typeface="Times New Roman"/>
                <a:sym typeface="Times New Roman"/>
              </a:rPr>
              <a:t> in a </a:t>
            </a:r>
            <a:r>
              <a:rPr b="0" i="0" lang="en-US" sz="2200" u="none">
                <a:solidFill>
                  <a:srgbClr val="FF0000"/>
                </a:solidFill>
                <a:latin typeface="Times New Roman"/>
                <a:ea typeface="Times New Roman"/>
                <a:cs typeface="Times New Roman"/>
                <a:sym typeface="Times New Roman"/>
              </a:rPr>
              <a:t>horizontal plane</a:t>
            </a:r>
            <a:r>
              <a:rPr b="0" i="0" lang="en-US" sz="2200" u="none">
                <a:solidFill>
                  <a:schemeClr val="dk1"/>
                </a:solidFill>
                <a:latin typeface="Times New Roman"/>
                <a:ea typeface="Times New Roman"/>
                <a:cs typeface="Times New Roman"/>
                <a:sym typeface="Times New Roman"/>
              </a:rPr>
              <a:t>.  A </a:t>
            </a:r>
            <a:r>
              <a:rPr b="0" i="0" lang="en-US" sz="2200" u="none">
                <a:solidFill>
                  <a:srgbClr val="FF0000"/>
                </a:solidFill>
                <a:latin typeface="Times New Roman"/>
                <a:ea typeface="Times New Roman"/>
                <a:cs typeface="Times New Roman"/>
                <a:sym typeface="Times New Roman"/>
              </a:rPr>
              <a:t>rectangular grid</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positions</a:t>
            </a:r>
            <a:r>
              <a:rPr b="0" i="0" lang="en-US" sz="2200" u="none">
                <a:solidFill>
                  <a:schemeClr val="dk1"/>
                </a:solidFill>
                <a:latin typeface="Times New Roman"/>
                <a:ea typeface="Times New Roman"/>
                <a:cs typeface="Times New Roman"/>
                <a:sym typeface="Times New Roman"/>
              </a:rPr>
              <a:t> can be used to </a:t>
            </a:r>
            <a:r>
              <a:rPr b="0" i="0" lang="en-US" sz="2200" u="none">
                <a:solidFill>
                  <a:srgbClr val="00CC00"/>
                </a:solidFill>
                <a:latin typeface="Times New Roman"/>
                <a:ea typeface="Times New Roman"/>
                <a:cs typeface="Times New Roman"/>
                <a:sym typeface="Times New Roman"/>
              </a:rPr>
              <a:t>represent</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region</a:t>
            </a:r>
            <a:r>
              <a:rPr b="0" i="0" lang="en-US" sz="2200" u="none">
                <a:solidFill>
                  <a:schemeClr val="dk1"/>
                </a:solidFill>
                <a:latin typeface="Times New Roman"/>
                <a:ea typeface="Times New Roman"/>
                <a:cs typeface="Times New Roman"/>
                <a:sym typeface="Times New Roman"/>
              </a:rPr>
              <a:t> where the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move.  At each </a:t>
            </a:r>
            <a:r>
              <a:rPr b="0" i="0" lang="en-US" sz="2200" u="none">
                <a:solidFill>
                  <a:srgbClr val="FF0000"/>
                </a:solidFill>
                <a:latin typeface="Times New Roman"/>
                <a:ea typeface="Times New Roman"/>
                <a:cs typeface="Times New Roman"/>
                <a:sym typeface="Times New Roman"/>
              </a:rPr>
              <a:t>step</a:t>
            </a:r>
            <a:r>
              <a:rPr b="0" i="0" lang="en-US" sz="2200" u="none">
                <a:solidFill>
                  <a:schemeClr val="dk1"/>
                </a:solidFill>
                <a:latin typeface="Times New Roman"/>
                <a:ea typeface="Times New Roman"/>
                <a:cs typeface="Times New Roman"/>
                <a:sym typeface="Times New Roman"/>
              </a:rPr>
              <a:t> of the </a:t>
            </a:r>
            <a:r>
              <a:rPr b="0" i="0" lang="en-US" sz="2200" u="none">
                <a:solidFill>
                  <a:srgbClr val="FF0000"/>
                </a:solidFill>
                <a:latin typeface="Times New Roman"/>
                <a:ea typeface="Times New Roman"/>
                <a:cs typeface="Times New Roman"/>
                <a:sym typeface="Times New Roman"/>
              </a:rPr>
              <a:t>simulation</a:t>
            </a:r>
            <a:r>
              <a:rPr b="0" i="0" lang="en-US" sz="2200" u="none">
                <a:solidFill>
                  <a:schemeClr val="dk1"/>
                </a:solidFill>
                <a:latin typeface="Times New Roman"/>
                <a:ea typeface="Times New Roman"/>
                <a:cs typeface="Times New Roman"/>
                <a:sym typeface="Times New Roman"/>
              </a:rPr>
              <a:t>,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should </a:t>
            </a:r>
            <a:r>
              <a:rPr b="0" i="0" lang="en-US" sz="2200" u="none">
                <a:solidFill>
                  <a:srgbClr val="00CC00"/>
                </a:solidFill>
                <a:latin typeface="Times New Roman"/>
                <a:ea typeface="Times New Roman"/>
                <a:cs typeface="Times New Roman"/>
                <a:sym typeface="Times New Roman"/>
              </a:rPr>
              <a:t>move</a:t>
            </a:r>
            <a:r>
              <a:rPr b="0" i="0" lang="en-US" sz="2200" u="none">
                <a:solidFill>
                  <a:schemeClr val="dk1"/>
                </a:solidFill>
                <a:latin typeface="Times New Roman"/>
                <a:ea typeface="Times New Roman"/>
                <a:cs typeface="Times New Roman"/>
                <a:sym typeface="Times New Roman"/>
              </a:rPr>
              <a:t> horizontally or vertically into any </a:t>
            </a:r>
            <a:r>
              <a:rPr b="0" i="0" lang="en-US" sz="2200" u="none">
                <a:solidFill>
                  <a:srgbClr val="FF0000"/>
                </a:solidFill>
                <a:latin typeface="Times New Roman"/>
                <a:ea typeface="Times New Roman"/>
                <a:cs typeface="Times New Roman"/>
                <a:sym typeface="Times New Roman"/>
              </a:rPr>
              <a:t>empty neighboring position</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randomly selected</a:t>
            </a:r>
            <a:r>
              <a:rPr b="0" i="0" lang="en-US" sz="2200" u="none">
                <a:solidFill>
                  <a:schemeClr val="dk1"/>
                </a:solidFill>
                <a:latin typeface="Times New Roman"/>
                <a:ea typeface="Times New Roman"/>
                <a:cs typeface="Times New Roman"/>
                <a:sym typeface="Times New Roman"/>
              </a:rPr>
              <a:t>.  If there is no </a:t>
            </a:r>
            <a:r>
              <a:rPr b="0" i="0" lang="en-US" sz="2200" u="none">
                <a:solidFill>
                  <a:srgbClr val="FF0000"/>
                </a:solidFill>
                <a:latin typeface="Times New Roman"/>
                <a:ea typeface="Times New Roman"/>
                <a:cs typeface="Times New Roman"/>
                <a:sym typeface="Times New Roman"/>
              </a:rPr>
              <a:t>empty neighboring position</a:t>
            </a:r>
            <a:r>
              <a:rPr b="0" i="0" lang="en-US" sz="2200" u="none">
                <a:solidFill>
                  <a:schemeClr val="dk1"/>
                </a:solidFill>
                <a:latin typeface="Times New Roman"/>
                <a:ea typeface="Times New Roman"/>
                <a:cs typeface="Times New Roman"/>
                <a:sym typeface="Times New Roman"/>
              </a:rPr>
              <a:t> for a particular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it </a:t>
            </a:r>
            <a:r>
              <a:rPr b="0" i="0" lang="en-US" sz="2200" u="none">
                <a:solidFill>
                  <a:srgbClr val="00CC00"/>
                </a:solidFill>
                <a:latin typeface="Times New Roman"/>
                <a:ea typeface="Times New Roman"/>
                <a:cs typeface="Times New Roman"/>
                <a:sym typeface="Times New Roman"/>
              </a:rPr>
              <a:t>remains</a:t>
            </a:r>
            <a:r>
              <a:rPr b="0" i="0" lang="en-US" sz="2200" u="none">
                <a:solidFill>
                  <a:schemeClr val="dk1"/>
                </a:solidFill>
                <a:latin typeface="Times New Roman"/>
                <a:ea typeface="Times New Roman"/>
                <a:cs typeface="Times New Roman"/>
                <a:sym typeface="Times New Roman"/>
              </a:rPr>
              <a:t> in the same </a:t>
            </a:r>
            <a:r>
              <a:rPr b="0" i="0" lang="en-US" sz="2200" u="none">
                <a:solidFill>
                  <a:srgbClr val="FF0000"/>
                </a:solidFill>
                <a:latin typeface="Times New Roman"/>
                <a:ea typeface="Times New Roman"/>
                <a:cs typeface="Times New Roman"/>
                <a:sym typeface="Times New Roman"/>
              </a:rPr>
              <a:t>place</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move</a:t>
            </a:r>
            <a:r>
              <a:rPr b="0" i="0" lang="en-US" sz="2200" u="none">
                <a:solidFill>
                  <a:schemeClr val="dk1"/>
                </a:solidFill>
                <a:latin typeface="Times New Roman"/>
                <a:ea typeface="Times New Roman"/>
                <a:cs typeface="Times New Roman"/>
                <a:sym typeface="Times New Roman"/>
              </a:rPr>
              <a:t> in </a:t>
            </a:r>
            <a:r>
              <a:rPr b="0" i="0" lang="en-US" sz="2200" u="none">
                <a:solidFill>
                  <a:srgbClr val="FF0000"/>
                </a:solidFill>
                <a:latin typeface="Times New Roman"/>
                <a:ea typeface="Times New Roman"/>
                <a:cs typeface="Times New Roman"/>
                <a:sym typeface="Times New Roman"/>
              </a:rPr>
              <a:t>sequence</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biologists</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assume</a:t>
            </a:r>
            <a:r>
              <a:rPr b="0" i="0" lang="en-US" sz="2200" u="none">
                <a:solidFill>
                  <a:schemeClr val="dk1"/>
                </a:solidFill>
                <a:latin typeface="Times New Roman"/>
                <a:ea typeface="Times New Roman"/>
                <a:cs typeface="Times New Roman"/>
                <a:sym typeface="Times New Roman"/>
              </a:rPr>
              <a:t> that, based on the </a:t>
            </a:r>
            <a:r>
              <a:rPr b="0" i="0" lang="en-US" sz="2200" u="none">
                <a:solidFill>
                  <a:srgbClr val="FF0000"/>
                </a:solidFill>
                <a:latin typeface="Times New Roman"/>
                <a:ea typeface="Times New Roman"/>
                <a:cs typeface="Times New Roman"/>
                <a:sym typeface="Times New Roman"/>
              </a:rPr>
              <a:t>currents</a:t>
            </a:r>
            <a:r>
              <a:rPr b="0" i="0" lang="en-US" sz="2200" u="none">
                <a:solidFill>
                  <a:schemeClr val="dk1"/>
                </a:solidFill>
                <a:latin typeface="Times New Roman"/>
                <a:ea typeface="Times New Roman"/>
                <a:cs typeface="Times New Roman"/>
                <a:sym typeface="Times New Roman"/>
              </a:rPr>
              <a:t> in the </a:t>
            </a:r>
            <a:r>
              <a:rPr b="0" i="0" lang="en-US" sz="2200" u="none">
                <a:solidFill>
                  <a:srgbClr val="FF0000"/>
                </a:solidFill>
                <a:latin typeface="Times New Roman"/>
                <a:ea typeface="Times New Roman"/>
                <a:cs typeface="Times New Roman"/>
                <a:sym typeface="Times New Roman"/>
              </a:rPr>
              <a:t>region</a:t>
            </a:r>
            <a:r>
              <a:rPr b="0" i="0" lang="en-US" sz="2200" u="none">
                <a:solidFill>
                  <a:schemeClr val="dk1"/>
                </a:solidFill>
                <a:latin typeface="Times New Roman"/>
                <a:ea typeface="Times New Roman"/>
                <a:cs typeface="Times New Roman"/>
                <a:sym typeface="Times New Roman"/>
              </a:rPr>
              <a:t> under study, the </a:t>
            </a:r>
            <a:r>
              <a:rPr b="0" i="0" lang="en-US" sz="2200" u="none">
                <a:solidFill>
                  <a:srgbClr val="FF0000"/>
                </a:solidFill>
                <a:latin typeface="Times New Roman"/>
                <a:ea typeface="Times New Roman"/>
                <a:cs typeface="Times New Roman"/>
                <a:sym typeface="Times New Roman"/>
              </a:rPr>
              <a:t>order</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a:t>
            </a:r>
            <a:r>
              <a:rPr b="0" i="0" lang="en-US" sz="2200" u="none">
                <a:solidFill>
                  <a:srgbClr val="FF0000"/>
                </a:solidFill>
                <a:latin typeface="Times New Roman"/>
                <a:ea typeface="Times New Roman"/>
                <a:cs typeface="Times New Roman"/>
                <a:sym typeface="Times New Roman"/>
              </a:rPr>
              <a:t>movement</a:t>
            </a:r>
            <a:r>
              <a:rPr b="0" i="0" lang="en-US" sz="2200" u="none">
                <a:solidFill>
                  <a:schemeClr val="dk1"/>
                </a:solidFill>
                <a:latin typeface="Times New Roman"/>
                <a:ea typeface="Times New Roman"/>
                <a:cs typeface="Times New Roman"/>
                <a:sym typeface="Times New Roman"/>
              </a:rPr>
              <a:t> is based on their </a:t>
            </a:r>
            <a:r>
              <a:rPr b="0" i="0" lang="en-US" sz="2200" u="none">
                <a:solidFill>
                  <a:srgbClr val="FF0000"/>
                </a:solidFill>
                <a:latin typeface="Times New Roman"/>
                <a:ea typeface="Times New Roman"/>
                <a:cs typeface="Times New Roman"/>
                <a:sym typeface="Times New Roman"/>
              </a:rPr>
              <a:t>positions</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starting</a:t>
            </a:r>
            <a:r>
              <a:rPr b="0" i="0" lang="en-US" sz="2200" u="none">
                <a:solidFill>
                  <a:schemeClr val="dk1"/>
                </a:solidFill>
                <a:latin typeface="Times New Roman"/>
                <a:ea typeface="Times New Roman"/>
                <a:cs typeface="Times New Roman"/>
                <a:sym typeface="Times New Roman"/>
              </a:rPr>
              <a:t> in the upper left (northwest) </a:t>
            </a:r>
            <a:r>
              <a:rPr b="0" i="0" lang="en-US" sz="2200" u="none">
                <a:solidFill>
                  <a:srgbClr val="FF0000"/>
                </a:solidFill>
                <a:latin typeface="Times New Roman"/>
                <a:ea typeface="Times New Roman"/>
                <a:cs typeface="Times New Roman"/>
                <a:sym typeface="Times New Roman"/>
              </a:rPr>
              <a:t>corner</a:t>
            </a:r>
            <a:r>
              <a:rPr b="0" i="0" lang="en-US" sz="2200" u="none">
                <a:solidFill>
                  <a:schemeClr val="dk1"/>
                </a:solidFill>
                <a:latin typeface="Times New Roman"/>
                <a:ea typeface="Times New Roman"/>
                <a:cs typeface="Times New Roman"/>
                <a:sym typeface="Times New Roman"/>
              </a:rPr>
              <a:t> of the </a:t>
            </a:r>
            <a:r>
              <a:rPr b="0" i="0" lang="en-US" sz="2200" u="none">
                <a:solidFill>
                  <a:srgbClr val="FF0000"/>
                </a:solidFill>
                <a:latin typeface="Times New Roman"/>
                <a:ea typeface="Times New Roman"/>
                <a:cs typeface="Times New Roman"/>
                <a:sym typeface="Times New Roman"/>
              </a:rPr>
              <a:t>region</a:t>
            </a:r>
            <a:r>
              <a:rPr b="0" i="0" lang="en-US" sz="2200" u="none">
                <a:solidFill>
                  <a:schemeClr val="dk1"/>
                </a:solidFill>
                <a:latin typeface="Times New Roman"/>
                <a:ea typeface="Times New Roman"/>
                <a:cs typeface="Times New Roman"/>
                <a:sym typeface="Times New Roman"/>
              </a:rPr>
              <a:t> and </a:t>
            </a:r>
            <a:r>
              <a:rPr b="0" i="0" lang="en-US" sz="2200" u="none">
                <a:solidFill>
                  <a:srgbClr val="00CC00"/>
                </a:solidFill>
                <a:latin typeface="Times New Roman"/>
                <a:ea typeface="Times New Roman"/>
                <a:cs typeface="Times New Roman"/>
                <a:sym typeface="Times New Roman"/>
              </a:rPr>
              <a:t>moving across</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rows</a:t>
            </a:r>
            <a:r>
              <a:rPr b="0" i="0" lang="en-US" sz="2200" u="none">
                <a:solidFill>
                  <a:schemeClr val="dk1"/>
                </a:solidFill>
                <a:latin typeface="Times New Roman"/>
                <a:ea typeface="Times New Roman"/>
                <a:cs typeface="Times New Roman"/>
                <a:sym typeface="Times New Roman"/>
              </a:rPr>
              <a:t> of the </a:t>
            </a:r>
            <a:r>
              <a:rPr b="0" i="0" lang="en-US" sz="2200" u="none">
                <a:solidFill>
                  <a:srgbClr val="FF0000"/>
                </a:solidFill>
                <a:latin typeface="Times New Roman"/>
                <a:ea typeface="Times New Roman"/>
                <a:cs typeface="Times New Roman"/>
                <a:sym typeface="Times New Roman"/>
              </a:rPr>
              <a:t>grid</a:t>
            </a:r>
            <a:r>
              <a:rPr b="0" i="0" lang="en-US" sz="2200" u="none">
                <a:solidFill>
                  <a:schemeClr val="dk1"/>
                </a:solidFill>
                <a:latin typeface="Times New Roman"/>
                <a:ea typeface="Times New Roman"/>
                <a:cs typeface="Times New Roman"/>
                <a:sym typeface="Times New Roman"/>
              </a:rPr>
              <a:t>, then down row-by-row.  After each </a:t>
            </a:r>
            <a:r>
              <a:rPr b="0" i="0" lang="en-US" sz="2200" u="none">
                <a:solidFill>
                  <a:srgbClr val="FF0000"/>
                </a:solidFill>
                <a:latin typeface="Times New Roman"/>
                <a:ea typeface="Times New Roman"/>
                <a:cs typeface="Times New Roman"/>
                <a:sym typeface="Times New Roman"/>
              </a:rPr>
              <a:t>step</a:t>
            </a:r>
            <a:r>
              <a:rPr b="0" i="0" lang="en-US" sz="2200" u="none">
                <a:solidFill>
                  <a:schemeClr val="dk1"/>
                </a:solidFill>
                <a:latin typeface="Times New Roman"/>
                <a:ea typeface="Times New Roman"/>
                <a:cs typeface="Times New Roman"/>
                <a:sym typeface="Times New Roman"/>
              </a:rPr>
              <a:t> of the </a:t>
            </a:r>
            <a:r>
              <a:rPr b="0" i="0" lang="en-US" sz="2200" u="none">
                <a:solidFill>
                  <a:srgbClr val="FF0000"/>
                </a:solidFill>
                <a:latin typeface="Times New Roman"/>
                <a:ea typeface="Times New Roman"/>
                <a:cs typeface="Times New Roman"/>
                <a:sym typeface="Times New Roman"/>
              </a:rPr>
              <a:t>simulation</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positions</a:t>
            </a:r>
            <a:r>
              <a:rPr b="0" i="0" lang="en-US" sz="2200" u="none">
                <a:solidFill>
                  <a:schemeClr val="dk1"/>
                </a:solidFill>
                <a:latin typeface="Times New Roman"/>
                <a:ea typeface="Times New Roman"/>
                <a:cs typeface="Times New Roman"/>
                <a:sym typeface="Times New Roman"/>
              </a:rPr>
              <a:t> of the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should be </a:t>
            </a:r>
            <a:r>
              <a:rPr b="0" i="0" lang="en-US" sz="2200" u="none">
                <a:solidFill>
                  <a:srgbClr val="00CC00"/>
                </a:solidFill>
                <a:latin typeface="Times New Roman"/>
                <a:ea typeface="Times New Roman"/>
                <a:cs typeface="Times New Roman"/>
                <a:sym typeface="Times New Roman"/>
              </a:rPr>
              <a:t>displayed</a:t>
            </a:r>
            <a:r>
              <a:rPr b="0" i="0" lang="en-US" sz="2200" u="none">
                <a:solidFill>
                  <a:schemeClr val="dk1"/>
                </a:solidFill>
                <a:latin typeface="Times New Roman"/>
                <a:ea typeface="Times New Roman"/>
                <a:cs typeface="Times New Roman"/>
                <a:sym typeface="Times New Roman"/>
              </a:rPr>
              <a:t>.  The initial </a:t>
            </a:r>
            <a:r>
              <a:rPr b="0" i="0" lang="en-US" sz="2200" u="none">
                <a:solidFill>
                  <a:srgbClr val="FF0000"/>
                </a:solidFill>
                <a:latin typeface="Times New Roman"/>
                <a:ea typeface="Times New Roman"/>
                <a:cs typeface="Times New Roman"/>
                <a:sym typeface="Times New Roman"/>
              </a:rPr>
              <a:t>population</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fish</a:t>
            </a:r>
            <a:r>
              <a:rPr b="0" i="0" lang="en-US" sz="2200" u="none">
                <a:solidFill>
                  <a:schemeClr val="dk1"/>
                </a:solidFill>
                <a:latin typeface="Times New Roman"/>
                <a:ea typeface="Times New Roman"/>
                <a:cs typeface="Times New Roman"/>
                <a:sym typeface="Times New Roman"/>
              </a:rPr>
              <a:t> and their </a:t>
            </a:r>
            <a:r>
              <a:rPr b="0" i="0" lang="en-US" sz="2200" u="none">
                <a:solidFill>
                  <a:srgbClr val="FF0000"/>
                </a:solidFill>
                <a:latin typeface="Times New Roman"/>
                <a:ea typeface="Times New Roman"/>
                <a:cs typeface="Times New Roman"/>
                <a:sym typeface="Times New Roman"/>
              </a:rPr>
              <a:t>positions</a:t>
            </a:r>
            <a:r>
              <a:rPr b="0" i="0" lang="en-US" sz="2200" u="none">
                <a:solidFill>
                  <a:schemeClr val="dk1"/>
                </a:solidFill>
                <a:latin typeface="Times New Roman"/>
                <a:ea typeface="Times New Roman"/>
                <a:cs typeface="Times New Roman"/>
                <a:sym typeface="Times New Roman"/>
              </a:rPr>
              <a:t>, as well as the </a:t>
            </a:r>
            <a:r>
              <a:rPr b="0" i="0" lang="en-US" sz="2200" u="none">
                <a:solidFill>
                  <a:srgbClr val="FF0000"/>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rows</a:t>
            </a:r>
            <a:r>
              <a:rPr b="0" i="0" lang="en-US" sz="2200" u="none">
                <a:solidFill>
                  <a:schemeClr val="dk1"/>
                </a:solidFill>
                <a:latin typeface="Times New Roman"/>
                <a:ea typeface="Times New Roman"/>
                <a:cs typeface="Times New Roman"/>
                <a:sym typeface="Times New Roman"/>
              </a:rPr>
              <a:t> and </a:t>
            </a:r>
            <a:r>
              <a:rPr b="0" i="0" lang="en-US" sz="2200" u="none">
                <a:solidFill>
                  <a:srgbClr val="FF0000"/>
                </a:solidFill>
                <a:latin typeface="Times New Roman"/>
                <a:ea typeface="Times New Roman"/>
                <a:cs typeface="Times New Roman"/>
                <a:sym typeface="Times New Roman"/>
              </a:rPr>
              <a:t>columns</a:t>
            </a:r>
            <a:r>
              <a:rPr b="0" i="0" lang="en-US" sz="2200" u="none">
                <a:solidFill>
                  <a:schemeClr val="dk1"/>
                </a:solidFill>
                <a:latin typeface="Times New Roman"/>
                <a:ea typeface="Times New Roman"/>
                <a:cs typeface="Times New Roman"/>
                <a:sym typeface="Times New Roman"/>
              </a:rPr>
              <a:t> in the </a:t>
            </a:r>
            <a:r>
              <a:rPr b="0" i="0" lang="en-US" sz="2200" u="none">
                <a:solidFill>
                  <a:srgbClr val="FF0000"/>
                </a:solidFill>
                <a:latin typeface="Times New Roman"/>
                <a:ea typeface="Times New Roman"/>
                <a:cs typeface="Times New Roman"/>
                <a:sym typeface="Times New Roman"/>
              </a:rPr>
              <a:t>grid</a:t>
            </a:r>
            <a:r>
              <a:rPr b="0" i="0" lang="en-US" sz="2200" u="none">
                <a:solidFill>
                  <a:schemeClr val="dk1"/>
                </a:solidFill>
                <a:latin typeface="Times New Roman"/>
                <a:ea typeface="Times New Roman"/>
                <a:cs typeface="Times New Roman"/>
                <a:sym typeface="Times New Roman"/>
              </a:rPr>
              <a:t>, is </a:t>
            </a:r>
            <a:r>
              <a:rPr b="0" i="0" lang="en-US" sz="2200" u="none">
                <a:solidFill>
                  <a:srgbClr val="00CC00"/>
                </a:solidFill>
                <a:latin typeface="Times New Roman"/>
                <a:ea typeface="Times New Roman"/>
                <a:cs typeface="Times New Roman"/>
                <a:sym typeface="Times New Roman"/>
              </a:rPr>
              <a:t>read</a:t>
            </a:r>
            <a:r>
              <a:rPr b="0" i="0" lang="en-US" sz="2200" u="none">
                <a:solidFill>
                  <a:schemeClr val="dk1"/>
                </a:solidFill>
                <a:latin typeface="Times New Roman"/>
                <a:ea typeface="Times New Roman"/>
                <a:cs typeface="Times New Roman"/>
                <a:sym typeface="Times New Roman"/>
              </a:rPr>
              <a:t> from a </a:t>
            </a:r>
            <a:r>
              <a:rPr b="0" i="0" lang="en-US" sz="2200" u="none">
                <a:solidFill>
                  <a:srgbClr val="FF0000"/>
                </a:solidFill>
                <a:latin typeface="Times New Roman"/>
                <a:ea typeface="Times New Roman"/>
                <a:cs typeface="Times New Roman"/>
                <a:sym typeface="Times New Roman"/>
              </a:rPr>
              <a:t>file</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specified</a:t>
            </a:r>
            <a:r>
              <a:rPr b="0" i="0" lang="en-US" sz="2200" u="none">
                <a:solidFill>
                  <a:schemeClr val="dk1"/>
                </a:solidFill>
                <a:latin typeface="Times New Roman"/>
                <a:ea typeface="Times New Roman"/>
                <a:cs typeface="Times New Roman"/>
                <a:sym typeface="Times New Roman"/>
              </a:rPr>
              <a:t> by the </a:t>
            </a:r>
            <a:r>
              <a:rPr b="0" i="0" lang="en-US" sz="2200" u="none">
                <a:solidFill>
                  <a:srgbClr val="FF0000"/>
                </a:solidFill>
                <a:latin typeface="Times New Roman"/>
                <a:ea typeface="Times New Roman"/>
                <a:cs typeface="Times New Roman"/>
                <a:sym typeface="Times New Roman"/>
              </a:rPr>
              <a:t>user</a:t>
            </a:r>
            <a:r>
              <a:rPr b="0" i="0" lang="en-US" sz="2200" u="none">
                <a:solidFill>
                  <a:schemeClr val="dk1"/>
                </a:solidFill>
                <a:latin typeface="Times New Roman"/>
                <a:ea typeface="Times New Roman"/>
                <a:cs typeface="Times New Roman"/>
                <a:sym typeface="Times New Roman"/>
              </a:rPr>
              <a:t>.  The </a:t>
            </a:r>
            <a:r>
              <a:rPr b="0" i="0" lang="en-US" sz="2200" u="none">
                <a:solidFill>
                  <a:srgbClr val="FF0000"/>
                </a:solidFill>
                <a:latin typeface="Times New Roman"/>
                <a:ea typeface="Times New Roman"/>
                <a:cs typeface="Times New Roman"/>
                <a:sym typeface="Times New Roman"/>
              </a:rPr>
              <a:t>simulation</a:t>
            </a:r>
            <a:r>
              <a:rPr b="0" i="0" lang="en-US" sz="2200" u="none">
                <a:solidFill>
                  <a:schemeClr val="dk1"/>
                </a:solidFill>
                <a:latin typeface="Times New Roman"/>
                <a:ea typeface="Times New Roman"/>
                <a:cs typeface="Times New Roman"/>
                <a:sym typeface="Times New Roman"/>
              </a:rPr>
              <a:t> will </a:t>
            </a:r>
            <a:r>
              <a:rPr b="0" i="0" lang="en-US" sz="2200" u="none">
                <a:solidFill>
                  <a:srgbClr val="00CC00"/>
                </a:solidFill>
                <a:latin typeface="Times New Roman"/>
                <a:ea typeface="Times New Roman"/>
                <a:cs typeface="Times New Roman"/>
                <a:sym typeface="Times New Roman"/>
              </a:rPr>
              <a:t>run</a:t>
            </a:r>
            <a:r>
              <a:rPr b="0" i="0" lang="en-US" sz="2200" u="none">
                <a:solidFill>
                  <a:schemeClr val="dk1"/>
                </a:solidFill>
                <a:latin typeface="Times New Roman"/>
                <a:ea typeface="Times New Roman"/>
                <a:cs typeface="Times New Roman"/>
                <a:sym typeface="Times New Roman"/>
              </a:rPr>
              <a:t> for a </a:t>
            </a:r>
            <a:r>
              <a:rPr b="0" i="0" lang="en-US" sz="2200" u="none">
                <a:solidFill>
                  <a:srgbClr val="FF0000"/>
                </a:solidFill>
                <a:latin typeface="Times New Roman"/>
                <a:ea typeface="Times New Roman"/>
                <a:cs typeface="Times New Roman"/>
                <a:sym typeface="Times New Roman"/>
              </a:rPr>
              <a:t>number</a:t>
            </a:r>
            <a:r>
              <a:rPr b="0" i="0" lang="en-US" sz="2200" u="none">
                <a:solidFill>
                  <a:schemeClr val="dk1"/>
                </a:solidFill>
                <a:latin typeface="Times New Roman"/>
                <a:ea typeface="Times New Roman"/>
                <a:cs typeface="Times New Roman"/>
                <a:sym typeface="Times New Roman"/>
              </a:rPr>
              <a:t> of </a:t>
            </a:r>
            <a:r>
              <a:rPr b="0" i="0" lang="en-US" sz="2200" u="none">
                <a:solidFill>
                  <a:srgbClr val="FF0000"/>
                </a:solidFill>
                <a:latin typeface="Times New Roman"/>
                <a:ea typeface="Times New Roman"/>
                <a:cs typeface="Times New Roman"/>
                <a:sym typeface="Times New Roman"/>
              </a:rPr>
              <a:t>steps</a:t>
            </a:r>
            <a:r>
              <a:rPr b="0" i="0" lang="en-US" sz="2200" u="none">
                <a:solidFill>
                  <a:schemeClr val="dk1"/>
                </a:solidFill>
                <a:latin typeface="Times New Roman"/>
                <a:ea typeface="Times New Roman"/>
                <a:cs typeface="Times New Roman"/>
                <a:sym typeface="Times New Roman"/>
              </a:rPr>
              <a:t> </a:t>
            </a:r>
            <a:r>
              <a:rPr b="0" i="0" lang="en-US" sz="2200" u="none">
                <a:solidFill>
                  <a:srgbClr val="00CC00"/>
                </a:solidFill>
                <a:latin typeface="Times New Roman"/>
                <a:ea typeface="Times New Roman"/>
                <a:cs typeface="Times New Roman"/>
                <a:sym typeface="Times New Roman"/>
              </a:rPr>
              <a:t>specified</a:t>
            </a:r>
            <a:r>
              <a:rPr b="0" i="0" lang="en-US" sz="2200" u="none">
                <a:solidFill>
                  <a:schemeClr val="dk1"/>
                </a:solidFill>
                <a:latin typeface="Times New Roman"/>
                <a:ea typeface="Times New Roman"/>
                <a:cs typeface="Times New Roman"/>
                <a:sym typeface="Times New Roman"/>
              </a:rPr>
              <a:t> by the </a:t>
            </a:r>
            <a:r>
              <a:rPr b="0" i="0" lang="en-US" sz="2200" u="none">
                <a:solidFill>
                  <a:srgbClr val="FF0000"/>
                </a:solidFill>
                <a:latin typeface="Times New Roman"/>
                <a:ea typeface="Times New Roman"/>
                <a:cs typeface="Times New Roman"/>
                <a:sym typeface="Times New Roman"/>
              </a:rPr>
              <a:t>user</a:t>
            </a:r>
            <a:r>
              <a:rPr b="0" i="0" lang="en-US" sz="22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type="title"/>
          </p:nvPr>
        </p:nvSpPr>
        <p:spPr>
          <a:xfrm>
            <a:off x="304800" y="152400"/>
            <a:ext cx="8839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Verbs</a:t>
            </a:r>
            <a:endParaRPr/>
          </a:p>
        </p:txBody>
      </p:sp>
      <p:cxnSp>
        <p:nvCxnSpPr>
          <p:cNvPr id="72" name="Google Shape;72;p11"/>
          <p:cNvCxnSpPr/>
          <p:nvPr/>
        </p:nvCxnSpPr>
        <p:spPr>
          <a:xfrm>
            <a:off x="381000" y="1066800"/>
            <a:ext cx="8534400" cy="0"/>
          </a:xfrm>
          <a:prstGeom prst="straightConnector1">
            <a:avLst/>
          </a:prstGeom>
          <a:noFill/>
          <a:ln cap="flat" cmpd="sng" w="57150">
            <a:solidFill>
              <a:schemeClr val="accent2"/>
            </a:solidFill>
            <a:prstDash val="solid"/>
            <a:miter lim="800000"/>
            <a:headEnd len="med" w="med" type="none"/>
            <a:tailEnd len="med" w="med" type="none"/>
          </a:ln>
        </p:spPr>
      </p:cxnSp>
      <p:sp>
        <p:nvSpPr>
          <p:cNvPr id="73" name="Google Shape;73;p11"/>
          <p:cNvSpPr txBox="1"/>
          <p:nvPr/>
        </p:nvSpPr>
        <p:spPr>
          <a:xfrm>
            <a:off x="2209800" y="1371600"/>
            <a:ext cx="4616450" cy="4781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simulate            </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remain                         2</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simulate </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represent</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move                           3</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randomly selected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assume</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starting</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moving across</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displayed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read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specified</a:t>
            </a:r>
            <a:endParaRPr/>
          </a:p>
          <a:p>
            <a:pPr indent="0" lvl="0" marL="0" marR="0" rtl="0" algn="l">
              <a:lnSpc>
                <a:spcPct val="100000"/>
              </a:lnSpc>
              <a:spcBef>
                <a:spcPts val="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run</a:t>
            </a:r>
            <a:endParaRPr/>
          </a:p>
          <a:p>
            <a:pPr indent="0" lvl="0" marL="0" marR="0" rtl="0" algn="l">
              <a:lnSpc>
                <a:spcPct val="100000"/>
              </a:lnSpc>
              <a:spcBef>
                <a:spcPts val="0"/>
              </a:spcBef>
              <a:spcAft>
                <a:spcPts val="0"/>
              </a:spcAft>
              <a:buNone/>
            </a:pPr>
            <a:r>
              <a:t/>
            </a:r>
            <a:endParaRPr b="0" i="0" sz="2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are the objects?</a:t>
            </a:r>
            <a:endParaRPr/>
          </a:p>
        </p:txBody>
      </p:sp>
      <p:sp>
        <p:nvSpPr>
          <p:cNvPr id="79" name="Google Shape;79;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What actions/operations go with which objects?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How do the objects interact?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CRC cards</a:t>
            </a:r>
            <a:endParaRPr/>
          </a:p>
        </p:txBody>
      </p:sp>
      <p:sp>
        <p:nvSpPr>
          <p:cNvPr id="85" name="Google Shape;85;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Class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what an object is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Responsibility</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which actions are associated with the object?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Collaborations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which other classes (objects) does this class interact with?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