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Arial Narrow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Arial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alNarrow-italic.fntdata"/><Relationship Id="rId50" Type="http://schemas.openxmlformats.org/officeDocument/2006/relationships/font" Target="fonts/ArialNarrow-bold.fntdata"/><Relationship Id="rId52" Type="http://schemas.openxmlformats.org/officeDocument/2006/relationships/font" Target="fonts/ArialNarrow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981200" y="457200"/>
            <a:ext cx="304800" cy="274637"/>
          </a:xfrm>
          <a:prstGeom prst="ellipse">
            <a:avLst/>
          </a:prstGeom>
          <a:gradFill>
            <a:gsLst>
              <a:gs pos="0">
                <a:srgbClr val="FEFFFF"/>
              </a:gs>
              <a:gs pos="100000">
                <a:schemeClr val="folHlink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8329612" y="733425"/>
            <a:ext cx="720725" cy="531812"/>
            <a:chOff x="5247" y="462"/>
            <a:chExt cx="454" cy="335"/>
          </a:xfrm>
        </p:grpSpPr>
        <p:sp>
          <p:nvSpPr>
            <p:cNvPr id="8" name="Google Shape;8;p1"/>
            <p:cNvSpPr/>
            <p:nvPr/>
          </p:nvSpPr>
          <p:spPr>
            <a:xfrm flipH="1" rot="10800000">
              <a:off x="5564" y="462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 flipH="1" rot="10800000">
              <a:off x="540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 flipH="1" rot="10800000">
              <a:off x="5247" y="462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" name="Google Shape;11;p1"/>
          <p:cNvGrpSpPr/>
          <p:nvPr/>
        </p:nvGrpSpPr>
        <p:grpSpPr>
          <a:xfrm>
            <a:off x="76993" y="6040437"/>
            <a:ext cx="532606" cy="726282"/>
            <a:chOff x="48" y="3805"/>
            <a:chExt cx="335" cy="458"/>
          </a:xfrm>
        </p:grpSpPr>
        <p:sp>
          <p:nvSpPr>
            <p:cNvPr id="12" name="Google Shape;12;p1"/>
            <p:cNvSpPr/>
            <p:nvPr/>
          </p:nvSpPr>
          <p:spPr>
            <a:xfrm flipH="1" rot="5400000">
              <a:off x="148" y="3706"/>
              <a:ext cx="137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5400000">
              <a:off x="147" y="3869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 flipH="1" rot="5400000">
              <a:off x="147" y="4026"/>
              <a:ext cx="138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  <a:defRPr b="1" i="0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  <a:defRPr b="1" i="0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–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Char char="»"/>
              <a:defRPr b="1" i="0" sz="18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2255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66395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709295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b="0" i="0" sz="1400" u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227012" y="0"/>
            <a:ext cx="228600" cy="68580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1"/>
          <p:cNvSpPr/>
          <p:nvPr/>
        </p:nvSpPr>
        <p:spPr>
          <a:xfrm flipH="1">
            <a:off x="304800" y="914400"/>
            <a:ext cx="8839200" cy="228600"/>
          </a:xfrm>
          <a:prstGeom prst="homePlate">
            <a:avLst>
              <a:gd fmla="val 21221" name="adj"/>
            </a:avLst>
          </a:prstGeom>
          <a:gradFill>
            <a:gsLst>
              <a:gs pos="0">
                <a:schemeClr val="lt2"/>
              </a:gs>
              <a:gs pos="50000">
                <a:schemeClr val="folHlink"/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981200" y="2179637"/>
            <a:ext cx="190500" cy="467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2" name="Google Shape;22;p1"/>
          <p:cNvGrpSpPr/>
          <p:nvPr/>
        </p:nvGrpSpPr>
        <p:grpSpPr>
          <a:xfrm>
            <a:off x="77787" y="5903118"/>
            <a:ext cx="533400" cy="750094"/>
            <a:chOff x="49" y="3719"/>
            <a:chExt cx="336" cy="472"/>
          </a:xfrm>
        </p:grpSpPr>
        <p:sp>
          <p:nvSpPr>
            <p:cNvPr id="23" name="Google Shape;23;p1"/>
            <p:cNvSpPr/>
            <p:nvPr/>
          </p:nvSpPr>
          <p:spPr>
            <a:xfrm rot="-5400000">
              <a:off x="142" y="3626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 rot="-5400000">
              <a:off x="141" y="3786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 rot="-5400000">
              <a:off x="142" y="3948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" name="Google Shape;26;p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/>
        </p:txBody>
      </p:sp>
      <p:grpSp>
        <p:nvGrpSpPr>
          <p:cNvPr id="27" name="Google Shape;27;p1"/>
          <p:cNvGrpSpPr/>
          <p:nvPr/>
        </p:nvGrpSpPr>
        <p:grpSpPr>
          <a:xfrm>
            <a:off x="8189912" y="731837"/>
            <a:ext cx="739775" cy="533400"/>
            <a:chOff x="5159" y="461"/>
            <a:chExt cx="466" cy="336"/>
          </a:xfrm>
        </p:grpSpPr>
        <p:sp>
          <p:nvSpPr>
            <p:cNvPr id="28" name="Google Shape;28;p1"/>
            <p:cNvSpPr/>
            <p:nvPr/>
          </p:nvSpPr>
          <p:spPr>
            <a:xfrm>
              <a:off x="5475" y="462"/>
              <a:ext cx="150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318" y="462"/>
              <a:ext cx="151" cy="335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5159" y="461"/>
              <a:ext cx="150" cy="336"/>
            </a:xfrm>
            <a:prstGeom prst="parallelogram">
              <a:avLst>
                <a:gd fmla="val 11438" name="adj"/>
              </a:avLst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rubberlines.java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direction.jav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genericwindowlistener.java" TargetMode="External"/><Relationship Id="rId4" Type="http://schemas.openxmlformats.org/officeDocument/2006/relationships/hyperlink" Target="http://showframes.java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showlabels.java" TargetMode="External"/><Relationship Id="rId4" Type="http://schemas.openxmlformats.org/officeDocument/2006/relationships/hyperlink" Target="http://labeldemo.java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quotes.java" TargetMode="External"/><Relationship Id="rId4" Type="http://schemas.openxmlformats.org/officeDocument/2006/relationships/hyperlink" Target="http://quotescontrols.jav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jukebox.java" TargetMode="External"/><Relationship Id="rId4" Type="http://schemas.openxmlformats.org/officeDocument/2006/relationships/hyperlink" Target="http://jukeboxcontrols.java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bullseye.java" TargetMode="External"/><Relationship Id="rId4" Type="http://schemas.openxmlformats.org/officeDocument/2006/relationships/hyperlink" Target="http://boxes.java" TargetMode="External"/><Relationship Id="rId5" Type="http://schemas.openxmlformats.org/officeDocument/2006/relationships/hyperlink" Target="http://barheights.jav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offcenter.jav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ts.java" TargetMode="External"/><Relationship Id="rId4" Type="http://schemas.openxmlformats.org/officeDocument/2006/relationships/hyperlink" Target="http://dotsmouselistener.jav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GUI Overview</a:t>
            </a:r>
            <a:endParaRPr/>
          </a:p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 Java GUI, we need to understand: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managers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features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Chapters 5 and 7 we introduced events and listeners, as well as GUI components from the </a:t>
            </a:r>
            <a:r>
              <a:rPr b="1" i="0" lang="en-US" sz="2400" u="none" cap="none" strike="noStrik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java.awt</a:t>
            </a: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package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chapter we will focus on Swing components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Mouse Motion Events</a:t>
            </a:r>
            <a:endParaRPr/>
          </a:p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are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motion events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moved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mouse is moved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dragged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mouse is moved while the mouse button is held down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corresponding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MouseMotionListener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graphics container class (Japplet, Jframe, etc) must implement listener(s) to process events.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class can serve as a listener for multiple event types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implementing (or providing) multiple listening interfaces</a:t>
            </a:r>
            <a:endParaRPr/>
          </a:p>
          <a:p>
            <a:pPr indent="-158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RubberLines.java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249)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Key Events</a:t>
            </a:r>
            <a:endParaRPr/>
          </a:p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are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events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pressed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 keyboard key is pressed down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released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 keyboard key is released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typed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 keyboard key is pressed and released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KeyListener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 handles key events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 classes are often implemented as inner classes, nested within the component that they are listening to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Direction.java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253)</a:t>
            </a:r>
            <a:endParaRPr/>
          </a:p>
        </p:txBody>
      </p:sp>
      <p:cxnSp>
        <p:nvCxnSpPr>
          <p:cNvPr id="112" name="Google Shape;112;p13"/>
          <p:cNvCxnSpPr/>
          <p:nvPr/>
        </p:nvCxnSpPr>
        <p:spPr>
          <a:xfrm rot="10800000">
            <a:off x="6553200" y="4572000"/>
            <a:ext cx="1295400" cy="12954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Window Events</a:t>
            </a:r>
            <a:endParaRPr/>
          </a:p>
        </p:txBody>
      </p:sp>
      <p:sp>
        <p:nvSpPr>
          <p:cNvPr id="118" name="Google Shape;118;p1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a frame is a free standing window, we must now address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 events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Specifically, we must be able to handle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window closing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have an icon in the corner of the window to close it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Clicking it will cause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windowClosing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of a window listener object to be invoked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GenericWindowListener.java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412)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ShowFrames.java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413)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Swing Components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various Swing GUI components that we can incorporate into our software: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 (including images)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fields and text areas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buttons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boxes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buttons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combo boxes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many more…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proper components for the situation is an important part of GUI design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Labels and Image Icons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label is used to provide information to the user or to add decoration to the GUI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Swing label is defined by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JLabel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incorporate an image defined by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ImageIcon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alignment and relative positioning of the text and image of a label can be explicitly set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ShowLabels.java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416)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LabelDemo.java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417)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Buttons</a:t>
            </a:r>
            <a:endParaRPr/>
          </a:p>
        </p:txBody>
      </p:sp>
      <p:sp>
        <p:nvSpPr>
          <p:cNvPr id="136" name="Google Shape;136;p1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buttons fall into various categories: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 button – a generic button that initiates some 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box – a button that can be toggled on or off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buttons – a set of buttons that provide a set of mutually exclusive options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buttons must work as a group; only one can be toggled on at a time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 buttons are grouped using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ButtonGroup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Buttons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Push buttons and radio buttons generate action events when pushed or toggled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boxes generate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state changed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events when toggled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Quotes.java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419)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QuotesControls.java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420)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Combo Boxes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combo box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displays a particular option with a pull down menu from which the user can choose a different option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currently selected option is shown in the combo box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combo box can be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editable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that the user can type their option directly into the box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JukeBox.java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425)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JukeBoxControls.java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426)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Layout Managers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layout manager is an object that determines the manner in which components are displayed in a container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several predefined layout managers defined in the Java standard class library:</a:t>
            </a:r>
            <a:endParaRPr/>
          </a:p>
        </p:txBody>
      </p:sp>
      <p:grpSp>
        <p:nvGrpSpPr>
          <p:cNvPr id="155" name="Google Shape;155;p20"/>
          <p:cNvGrpSpPr/>
          <p:nvPr/>
        </p:nvGrpSpPr>
        <p:grpSpPr>
          <a:xfrm>
            <a:off x="3810000" y="3475037"/>
            <a:ext cx="3298825" cy="1600200"/>
            <a:chOff x="2400" y="2112"/>
            <a:chExt cx="2078" cy="1008"/>
          </a:xfrm>
        </p:grpSpPr>
        <p:sp>
          <p:nvSpPr>
            <p:cNvPr id="156" name="Google Shape;156;p20"/>
            <p:cNvSpPr/>
            <p:nvPr/>
          </p:nvSpPr>
          <p:spPr>
            <a:xfrm>
              <a:off x="2400" y="2112"/>
              <a:ext cx="336" cy="100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2980" y="2431"/>
              <a:ext cx="149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Defined in the AWT</a:t>
              </a:r>
              <a:endParaRPr/>
            </a:p>
          </p:txBody>
        </p:sp>
      </p:grpSp>
      <p:grpSp>
        <p:nvGrpSpPr>
          <p:cNvPr id="158" name="Google Shape;158;p20"/>
          <p:cNvGrpSpPr/>
          <p:nvPr/>
        </p:nvGrpSpPr>
        <p:grpSpPr>
          <a:xfrm>
            <a:off x="3810000" y="5334000"/>
            <a:ext cx="2952750" cy="685800"/>
            <a:chOff x="2400" y="3360"/>
            <a:chExt cx="1860" cy="432"/>
          </a:xfrm>
        </p:grpSpPr>
        <p:sp>
          <p:nvSpPr>
            <p:cNvPr id="159" name="Google Shape;159;p20"/>
            <p:cNvSpPr/>
            <p:nvPr/>
          </p:nvSpPr>
          <p:spPr>
            <a:xfrm>
              <a:off x="2400" y="3360"/>
              <a:ext cx="336" cy="432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2980" y="3408"/>
              <a:ext cx="128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Defined in Swing</a:t>
              </a:r>
              <a:endParaRPr/>
            </a:p>
          </p:txBody>
        </p:sp>
      </p:grpSp>
      <p:sp>
        <p:nvSpPr>
          <p:cNvPr id="161" name="Google Shape;161;p20"/>
          <p:cNvSpPr txBox="1"/>
          <p:nvPr/>
        </p:nvSpPr>
        <p:spPr>
          <a:xfrm>
            <a:off x="1371600" y="3475037"/>
            <a:ext cx="2057400" cy="170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Layout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 Layout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Layout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Layout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GridBag Layout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1371600" y="5334000"/>
            <a:ext cx="18970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Layout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Overlay Layout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Layout Managers</a:t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container has a default layout manager, but we can also explicitly set the layout manager for a container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layout manager has its own particular rules governing how the components will be arranged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layout managers pay attention to a component's preferred size or alignment, and others do not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layout managers attempt to adjust the layout as components are added and as containers (windows) are resized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7175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35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AWT vs. Swing</a:t>
            </a:r>
            <a:endParaRPr/>
          </a:p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Java development used graphic classes defined in the Abstract Windowing Toolkit (AWT)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Java 2, Swing classes were introduced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AWT components have improved Swing counterparts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AWT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corresponds to a more versatile Swing class called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JButton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Swing does not generally replace the AWT; we still use AWT events and the underlying AWT event processing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Flow Layout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flow layout puts as many components on a row as possible, then moves to the next row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Rows are created as needed to accommodate all of the components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are displayed in the order they are added to the container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horizontal and vertical gaps between the components can be explicitly set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Border Layout</a:t>
            </a:r>
            <a:endParaRPr/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border layout defines five areas into which components can be added</a:t>
            </a:r>
            <a:endParaRPr/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62200" y="2590800"/>
            <a:ext cx="4724400" cy="2514600"/>
            <a:chOff x="960" y="1104"/>
            <a:chExt cx="3792" cy="2160"/>
          </a:xfrm>
        </p:grpSpPr>
        <p:sp>
          <p:nvSpPr>
            <p:cNvPr id="182" name="Google Shape;182;p23"/>
            <p:cNvSpPr/>
            <p:nvPr/>
          </p:nvSpPr>
          <p:spPr>
            <a:xfrm>
              <a:off x="960" y="1104"/>
              <a:ext cx="3792" cy="216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23"/>
            <p:cNvSpPr txBox="1"/>
            <p:nvPr/>
          </p:nvSpPr>
          <p:spPr>
            <a:xfrm>
              <a:off x="1008" y="1152"/>
              <a:ext cx="3696" cy="384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North</a:t>
              </a:r>
              <a:endParaRPr/>
            </a:p>
          </p:txBody>
        </p:sp>
        <p:sp>
          <p:nvSpPr>
            <p:cNvPr id="184" name="Google Shape;184;p23"/>
            <p:cNvSpPr txBox="1"/>
            <p:nvPr/>
          </p:nvSpPr>
          <p:spPr>
            <a:xfrm>
              <a:off x="1008" y="2832"/>
              <a:ext cx="3696" cy="384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South</a:t>
              </a:r>
              <a:endParaRPr/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1680" y="1584"/>
              <a:ext cx="2352" cy="12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Center</a:t>
              </a:r>
              <a:endParaRPr/>
            </a:p>
          </p:txBody>
        </p:sp>
        <p:sp>
          <p:nvSpPr>
            <p:cNvPr id="186" name="Google Shape;186;p23"/>
            <p:cNvSpPr txBox="1"/>
            <p:nvPr/>
          </p:nvSpPr>
          <p:spPr>
            <a:xfrm>
              <a:off x="4080" y="1584"/>
              <a:ext cx="624" cy="12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East</a:t>
              </a:r>
              <a:endParaRPr/>
            </a:p>
          </p:txBody>
        </p:sp>
        <p:sp>
          <p:nvSpPr>
            <p:cNvPr id="187" name="Google Shape;187;p23"/>
            <p:cNvSpPr txBox="1"/>
            <p:nvPr/>
          </p:nvSpPr>
          <p:spPr>
            <a:xfrm>
              <a:off x="1008" y="1584"/>
              <a:ext cx="624" cy="1200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West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Border Layout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area displays one component (which could be another container)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 four outer areas enlarge as needed to accommodate the component added to them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nothing is added to the outer areas, they take up no space and other areas expand to fill the void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center area expands to fill space as needed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Box Layout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box layout organizes components either horizontally (in one row) or vertically (in one column)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rigid areas can be added to force a certain amount of spacing between components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combining multiple containers using box layout, many different configurations can be created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containers with box layouts are often preferred to one container that uses the more complicated gridbag layout manager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Other Layouts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AbsoluteLayout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based system X*Y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component defines a Horizontal and Vertical placement position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component defines its height and width in pixels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no resizing, not good for cross-platform displays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GridLayout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 and Column based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Dimensions specified by programmer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Cells are equal sizes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Panels can be placed in cells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Other Layouts</a:t>
            </a:r>
            <a:endParaRPr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CardLayout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 developing tabbed dialog boxes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 panels in Jframe, then assign panel to a different card name.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panel represents the graphics area of each card.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GridBagLayout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Component has it’s own set of GridBagConstraints which define its layout behavior in the grid.</a:t>
            </a:r>
            <a:endParaRPr/>
          </a:p>
          <a:p>
            <a:pPr indent="-247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Special Features</a:t>
            </a:r>
            <a:endParaRPr/>
          </a:p>
        </p:txBody>
      </p:sp>
      <p:sp>
        <p:nvSpPr>
          <p:cNvPr id="217" name="Google Shape;217;p2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Swing components offer a variety of other features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 tips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 a short pop-up description when the mouse cursor rests momentarily on a component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around each component can be stylized in various ways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 shortcuts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mnemonics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added to graphical objects such as buttons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GUI Design</a:t>
            </a:r>
            <a:endParaRPr/>
          </a:p>
        </p:txBody>
      </p:sp>
      <p:sp>
        <p:nvSpPr>
          <p:cNvPr id="223" name="Google Shape;223;p29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the tools necessary to put a GUI together, we must also focus on solving the problem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GUI designer should: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the user and their needs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 user errors whenever possible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user abilities and make information readily available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consistent with placement of components and color schemes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Applets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Java application is a stand-alone program with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(like the ones we've seen so far)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Java program that is intended to transported over the web and executed using a web browser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applet can also be executed using the appletviewer tool of the Java Software Development Kit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applet doesn't have 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Instead, there are several special methods that serve specific purposes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paint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method, for instance, is automatically executed and is used to draw the applets contents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Applets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Applets don’t have public static void main() but instead define other possible entry points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Called upon Applet Load.  Performs initialization.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start(), stop()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start() is called up Applet start, stop() is called on Applet stop.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paint()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Automatically called when a refresh of the Applet’s graphics is needed.</a:t>
            </a:r>
            <a:endParaRPr/>
          </a:p>
          <a:p>
            <a:pPr indent="-24765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15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Containers</a:t>
            </a:r>
            <a:endParaRPr/>
          </a:p>
        </p:txBody>
      </p:sp>
      <p:sp>
        <p:nvSpPr>
          <p:cNvPr id="54" name="Google Shape;54;p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container is a special component that can hold other components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AWT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Applet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class, as well as the Swing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JApplet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class, are containers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containers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panels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dialog boxes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Applets</a:t>
            </a:r>
            <a:endParaRPr/>
          </a:p>
        </p:txBody>
      </p:sp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Applets on the same web page can invoke each others public methods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Applets can’t read/write files on the local machine without special permission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Applets can read files from the web server they were downloaded from.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Java Nutshell book for explanation of security as it relates to Java Applets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Applets</a:t>
            </a:r>
            <a:endParaRPr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Explorer has an older Virtual Machine that only supports up to Java JDK 1.1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Netscape 6.0 supports Java JDK 1.3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plugin can be installed from Sun’s website to make Internet Explorer (and older versions of Netscape) work with newer Java JDKs.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need special HTML to tell browser to invoke a different JDK that the default browser JDK.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Applets</a:t>
            </a:r>
            <a:endParaRPr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paint method accepts a parameter that is an object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Graphics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Graphics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defines a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graphics context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which we can draw shapes and text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Graphics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has several methods for drawing shapes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that defines the applet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Applet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makes use of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 object-oriented concept explored in more detail in Chapter 7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Einstein.java (page 93)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Applets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applet is embedded into an HTML file using a tag that references the bytecode file of the applet class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actually the bytecode version of the program that is transported across the web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applet is executed by a Java interpreter that is part of the browser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Drawing Shapes</a:t>
            </a:r>
            <a:endParaRPr/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Let's explore some of the methods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Graphics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that draw shapes in more detail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shape can be filled or unfilled, depending on which method is invoked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 parameters specify coordinates and sizes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from Chapter 1 that the Java coordinate system has the origin in the upper left corner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shapes with curves, like an oval, are drawn by specifying its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 rectangle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arc can be thought of as a section of an oval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Drawing a Line</a:t>
            </a:r>
            <a:endParaRPr/>
          </a:p>
        </p:txBody>
      </p:sp>
      <p:grpSp>
        <p:nvGrpSpPr>
          <p:cNvPr id="271" name="Google Shape;271;p37"/>
          <p:cNvGrpSpPr/>
          <p:nvPr/>
        </p:nvGrpSpPr>
        <p:grpSpPr>
          <a:xfrm>
            <a:off x="1092200" y="1397000"/>
            <a:ext cx="6908800" cy="3479800"/>
            <a:chOff x="688" y="880"/>
            <a:chExt cx="4352" cy="2192"/>
          </a:xfrm>
        </p:grpSpPr>
        <p:cxnSp>
          <p:nvCxnSpPr>
            <p:cNvPr id="272" name="Google Shape;272;p37"/>
            <p:cNvCxnSpPr/>
            <p:nvPr/>
          </p:nvCxnSpPr>
          <p:spPr>
            <a:xfrm>
              <a:off x="912" y="1104"/>
              <a:ext cx="41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73" name="Google Shape;273;p37"/>
            <p:cNvCxnSpPr/>
            <p:nvPr/>
          </p:nvCxnSpPr>
          <p:spPr>
            <a:xfrm>
              <a:off x="912" y="1104"/>
              <a:ext cx="0" cy="19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274" name="Google Shape;274;p37"/>
            <p:cNvSpPr txBox="1"/>
            <p:nvPr/>
          </p:nvSpPr>
          <p:spPr>
            <a:xfrm>
              <a:off x="4704" y="880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275" name="Google Shape;275;p37"/>
            <p:cNvSpPr txBox="1"/>
            <p:nvPr/>
          </p:nvSpPr>
          <p:spPr>
            <a:xfrm>
              <a:off x="688" y="2784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</p:grpSp>
      <p:sp>
        <p:nvSpPr>
          <p:cNvPr id="276" name="Google Shape;276;p37"/>
          <p:cNvSpPr txBox="1"/>
          <p:nvPr/>
        </p:nvSpPr>
        <p:spPr>
          <a:xfrm>
            <a:off x="1701800" y="1371600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277" name="Google Shape;277;p37"/>
          <p:cNvSpPr txBox="1"/>
          <p:nvPr/>
        </p:nvSpPr>
        <p:spPr>
          <a:xfrm>
            <a:off x="1016000" y="2171700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278" name="Google Shape;278;p37"/>
          <p:cNvCxnSpPr/>
          <p:nvPr/>
        </p:nvCxnSpPr>
        <p:spPr>
          <a:xfrm>
            <a:off x="1905000" y="17526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9" name="Google Shape;279;p37"/>
          <p:cNvCxnSpPr/>
          <p:nvPr/>
        </p:nvCxnSpPr>
        <p:spPr>
          <a:xfrm>
            <a:off x="1447800" y="2362200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0" name="Google Shape;280;p37"/>
          <p:cNvSpPr txBox="1"/>
          <p:nvPr/>
        </p:nvSpPr>
        <p:spPr>
          <a:xfrm>
            <a:off x="5372100" y="1371600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150</a:t>
            </a:r>
            <a:endParaRPr/>
          </a:p>
        </p:txBody>
      </p:sp>
      <p:sp>
        <p:nvSpPr>
          <p:cNvPr id="281" name="Google Shape;281;p37"/>
          <p:cNvSpPr txBox="1"/>
          <p:nvPr/>
        </p:nvSpPr>
        <p:spPr>
          <a:xfrm>
            <a:off x="1028700" y="3314700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r>
            <a:endParaRPr/>
          </a:p>
        </p:txBody>
      </p:sp>
      <p:cxnSp>
        <p:nvCxnSpPr>
          <p:cNvPr id="282" name="Google Shape;282;p37"/>
          <p:cNvCxnSpPr/>
          <p:nvPr/>
        </p:nvCxnSpPr>
        <p:spPr>
          <a:xfrm>
            <a:off x="5638800" y="1752600"/>
            <a:ext cx="0" cy="175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3" name="Google Shape;283;p37"/>
          <p:cNvCxnSpPr/>
          <p:nvPr/>
        </p:nvCxnSpPr>
        <p:spPr>
          <a:xfrm>
            <a:off x="1447800" y="3505200"/>
            <a:ext cx="4191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84" name="Google Shape;284;p37"/>
          <p:cNvGrpSpPr/>
          <p:nvPr/>
        </p:nvGrpSpPr>
        <p:grpSpPr>
          <a:xfrm>
            <a:off x="1981200" y="5029200"/>
            <a:ext cx="5060950" cy="1158875"/>
            <a:chOff x="1248" y="3168"/>
            <a:chExt cx="3188" cy="730"/>
          </a:xfrm>
        </p:grpSpPr>
        <p:sp>
          <p:nvSpPr>
            <p:cNvPr id="285" name="Google Shape;285;p37"/>
            <p:cNvSpPr txBox="1"/>
            <p:nvPr/>
          </p:nvSpPr>
          <p:spPr>
            <a:xfrm>
              <a:off x="1248" y="3168"/>
              <a:ext cx="318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page.drawLine (10, 20, 150, 45);</a:t>
              </a:r>
              <a:endParaRPr/>
            </a:p>
          </p:txBody>
        </p:sp>
        <p:sp>
          <p:nvSpPr>
            <p:cNvPr id="286" name="Google Shape;286;p37"/>
            <p:cNvSpPr txBox="1"/>
            <p:nvPr/>
          </p:nvSpPr>
          <p:spPr>
            <a:xfrm>
              <a:off x="1248" y="3648"/>
              <a:ext cx="3188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ourier New"/>
                <a:buNone/>
              </a:pPr>
              <a:r>
                <a:rPr b="1" i="0" lang="en-US" sz="2000" u="non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page.drawLine (150, 45, 10, 20);</a:t>
              </a:r>
              <a:endParaRPr/>
            </a:p>
          </p:txBody>
        </p:sp>
        <p:sp>
          <p:nvSpPr>
            <p:cNvPr id="287" name="Google Shape;287;p37"/>
            <p:cNvSpPr txBox="1"/>
            <p:nvPr/>
          </p:nvSpPr>
          <p:spPr>
            <a:xfrm>
              <a:off x="2680" y="3408"/>
              <a:ext cx="267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</a:t>
              </a:r>
              <a:endParaRPr/>
            </a:p>
          </p:txBody>
        </p:sp>
      </p:grpSp>
      <p:cxnSp>
        <p:nvCxnSpPr>
          <p:cNvPr id="288" name="Google Shape;288;p37"/>
          <p:cNvCxnSpPr/>
          <p:nvPr/>
        </p:nvCxnSpPr>
        <p:spPr>
          <a:xfrm>
            <a:off x="1905000" y="2362200"/>
            <a:ext cx="3733800" cy="1143000"/>
          </a:xfrm>
          <a:prstGeom prst="straightConnector1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Drawing a Rectangle</a:t>
            </a:r>
            <a:endParaRPr/>
          </a:p>
        </p:txBody>
      </p:sp>
      <p:grpSp>
        <p:nvGrpSpPr>
          <p:cNvPr id="294" name="Google Shape;294;p38"/>
          <p:cNvGrpSpPr/>
          <p:nvPr/>
        </p:nvGrpSpPr>
        <p:grpSpPr>
          <a:xfrm>
            <a:off x="1092200" y="1397000"/>
            <a:ext cx="6908800" cy="3479800"/>
            <a:chOff x="688" y="880"/>
            <a:chExt cx="4352" cy="2192"/>
          </a:xfrm>
        </p:grpSpPr>
        <p:cxnSp>
          <p:nvCxnSpPr>
            <p:cNvPr id="295" name="Google Shape;295;p38"/>
            <p:cNvCxnSpPr/>
            <p:nvPr/>
          </p:nvCxnSpPr>
          <p:spPr>
            <a:xfrm>
              <a:off x="912" y="1104"/>
              <a:ext cx="41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296" name="Google Shape;296;p38"/>
            <p:cNvCxnSpPr/>
            <p:nvPr/>
          </p:nvCxnSpPr>
          <p:spPr>
            <a:xfrm>
              <a:off x="912" y="1104"/>
              <a:ext cx="0" cy="19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297" name="Google Shape;297;p38"/>
            <p:cNvSpPr txBox="1"/>
            <p:nvPr/>
          </p:nvSpPr>
          <p:spPr>
            <a:xfrm>
              <a:off x="4704" y="880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298" name="Google Shape;298;p38"/>
            <p:cNvSpPr txBox="1"/>
            <p:nvPr/>
          </p:nvSpPr>
          <p:spPr>
            <a:xfrm>
              <a:off x="688" y="2784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</p:grpSp>
      <p:sp>
        <p:nvSpPr>
          <p:cNvPr id="299" name="Google Shape;299;p38"/>
          <p:cNvSpPr txBox="1"/>
          <p:nvPr/>
        </p:nvSpPr>
        <p:spPr>
          <a:xfrm>
            <a:off x="1866900" y="5295900"/>
            <a:ext cx="5060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page.drawRect (50, 20, 100, 40);</a:t>
            </a:r>
            <a:endParaRPr/>
          </a:p>
        </p:txBody>
      </p:sp>
      <p:sp>
        <p:nvSpPr>
          <p:cNvPr id="300" name="Google Shape;300;p38"/>
          <p:cNvSpPr txBox="1"/>
          <p:nvPr/>
        </p:nvSpPr>
        <p:spPr>
          <a:xfrm>
            <a:off x="2616200" y="1371600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endParaRPr/>
          </a:p>
        </p:txBody>
      </p:sp>
      <p:sp>
        <p:nvSpPr>
          <p:cNvPr id="301" name="Google Shape;301;p38"/>
          <p:cNvSpPr txBox="1"/>
          <p:nvPr/>
        </p:nvSpPr>
        <p:spPr>
          <a:xfrm>
            <a:off x="1016000" y="2171700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302" name="Google Shape;302;p38"/>
          <p:cNvCxnSpPr/>
          <p:nvPr/>
        </p:nvCxnSpPr>
        <p:spPr>
          <a:xfrm>
            <a:off x="2819400" y="17526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03" name="Google Shape;303;p38"/>
          <p:cNvCxnSpPr/>
          <p:nvPr/>
        </p:nvCxnSpPr>
        <p:spPr>
          <a:xfrm>
            <a:off x="1447800" y="23622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04" name="Google Shape;304;p38"/>
          <p:cNvSpPr/>
          <p:nvPr/>
        </p:nvSpPr>
        <p:spPr>
          <a:xfrm>
            <a:off x="2819400" y="2362200"/>
            <a:ext cx="2590800" cy="9906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5" name="Google Shape;305;p38"/>
          <p:cNvGrpSpPr/>
          <p:nvPr/>
        </p:nvGrpSpPr>
        <p:grpSpPr>
          <a:xfrm>
            <a:off x="2819400" y="3543300"/>
            <a:ext cx="2590800" cy="366712"/>
            <a:chOff x="1776" y="2232"/>
            <a:chExt cx="1632" cy="231"/>
          </a:xfrm>
        </p:grpSpPr>
        <p:cxnSp>
          <p:nvCxnSpPr>
            <p:cNvPr id="306" name="Google Shape;306;p38"/>
            <p:cNvCxnSpPr/>
            <p:nvPr/>
          </p:nvCxnSpPr>
          <p:spPr>
            <a:xfrm>
              <a:off x="1776" y="2256"/>
              <a:ext cx="163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307" name="Google Shape;307;p38"/>
            <p:cNvSpPr txBox="1"/>
            <p:nvPr/>
          </p:nvSpPr>
          <p:spPr>
            <a:xfrm>
              <a:off x="2446" y="2232"/>
              <a:ext cx="3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100</a:t>
              </a:r>
              <a:endParaRPr/>
            </a:p>
          </p:txBody>
        </p:sp>
      </p:grpSp>
      <p:grpSp>
        <p:nvGrpSpPr>
          <p:cNvPr id="308" name="Google Shape;308;p38"/>
          <p:cNvGrpSpPr/>
          <p:nvPr/>
        </p:nvGrpSpPr>
        <p:grpSpPr>
          <a:xfrm>
            <a:off x="5638800" y="2362200"/>
            <a:ext cx="412750" cy="990600"/>
            <a:chOff x="3552" y="1488"/>
            <a:chExt cx="260" cy="624"/>
          </a:xfrm>
        </p:grpSpPr>
        <p:cxnSp>
          <p:nvCxnSpPr>
            <p:cNvPr id="309" name="Google Shape;309;p38"/>
            <p:cNvCxnSpPr/>
            <p:nvPr/>
          </p:nvCxnSpPr>
          <p:spPr>
            <a:xfrm>
              <a:off x="3552" y="1488"/>
              <a:ext cx="0" cy="62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310" name="Google Shape;310;p38"/>
            <p:cNvSpPr txBox="1"/>
            <p:nvPr/>
          </p:nvSpPr>
          <p:spPr>
            <a:xfrm>
              <a:off x="3552" y="1704"/>
              <a:ext cx="2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40</a:t>
              </a: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Drawing an Oval</a:t>
            </a:r>
            <a:endParaRPr/>
          </a:p>
        </p:txBody>
      </p:sp>
      <p:grpSp>
        <p:nvGrpSpPr>
          <p:cNvPr id="316" name="Google Shape;316;p39"/>
          <p:cNvGrpSpPr/>
          <p:nvPr/>
        </p:nvGrpSpPr>
        <p:grpSpPr>
          <a:xfrm>
            <a:off x="1092200" y="1397000"/>
            <a:ext cx="6908800" cy="3479800"/>
            <a:chOff x="688" y="880"/>
            <a:chExt cx="4352" cy="2192"/>
          </a:xfrm>
        </p:grpSpPr>
        <p:cxnSp>
          <p:nvCxnSpPr>
            <p:cNvPr id="317" name="Google Shape;317;p39"/>
            <p:cNvCxnSpPr/>
            <p:nvPr/>
          </p:nvCxnSpPr>
          <p:spPr>
            <a:xfrm>
              <a:off x="912" y="1104"/>
              <a:ext cx="41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cxnSp>
          <p:nvCxnSpPr>
            <p:cNvPr id="318" name="Google Shape;318;p39"/>
            <p:cNvCxnSpPr/>
            <p:nvPr/>
          </p:nvCxnSpPr>
          <p:spPr>
            <a:xfrm>
              <a:off x="912" y="1104"/>
              <a:ext cx="0" cy="196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319" name="Google Shape;319;p39"/>
            <p:cNvSpPr txBox="1"/>
            <p:nvPr/>
          </p:nvSpPr>
          <p:spPr>
            <a:xfrm>
              <a:off x="4704" y="880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/>
            </a:p>
          </p:txBody>
        </p:sp>
        <p:sp>
          <p:nvSpPr>
            <p:cNvPr id="320" name="Google Shape;320;p39"/>
            <p:cNvSpPr txBox="1"/>
            <p:nvPr/>
          </p:nvSpPr>
          <p:spPr>
            <a:xfrm>
              <a:off x="688" y="2784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/>
            </a:p>
          </p:txBody>
        </p:sp>
      </p:grpSp>
      <p:sp>
        <p:nvSpPr>
          <p:cNvPr id="321" name="Google Shape;321;p39"/>
          <p:cNvSpPr txBox="1"/>
          <p:nvPr/>
        </p:nvSpPr>
        <p:spPr>
          <a:xfrm>
            <a:off x="2159000" y="5295900"/>
            <a:ext cx="50609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page.drawOval (175, 20, 50, 80);</a:t>
            </a:r>
            <a:endParaRPr/>
          </a:p>
        </p:txBody>
      </p:sp>
      <p:sp>
        <p:nvSpPr>
          <p:cNvPr id="322" name="Google Shape;322;p39"/>
          <p:cNvSpPr txBox="1"/>
          <p:nvPr/>
        </p:nvSpPr>
        <p:spPr>
          <a:xfrm>
            <a:off x="4775200" y="1371600"/>
            <a:ext cx="5270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175</a:t>
            </a:r>
            <a:endParaRPr/>
          </a:p>
        </p:txBody>
      </p:sp>
      <p:sp>
        <p:nvSpPr>
          <p:cNvPr id="323" name="Google Shape;323;p39"/>
          <p:cNvSpPr txBox="1"/>
          <p:nvPr/>
        </p:nvSpPr>
        <p:spPr>
          <a:xfrm>
            <a:off x="1016000" y="2171700"/>
            <a:ext cx="412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cxnSp>
        <p:nvCxnSpPr>
          <p:cNvPr id="324" name="Google Shape;324;p39"/>
          <p:cNvCxnSpPr/>
          <p:nvPr/>
        </p:nvCxnSpPr>
        <p:spPr>
          <a:xfrm>
            <a:off x="5029200" y="17526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25" name="Google Shape;325;p39"/>
          <p:cNvCxnSpPr/>
          <p:nvPr/>
        </p:nvCxnSpPr>
        <p:spPr>
          <a:xfrm>
            <a:off x="1447800" y="2362200"/>
            <a:ext cx="3581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26" name="Google Shape;326;p39"/>
          <p:cNvSpPr/>
          <p:nvPr/>
        </p:nvSpPr>
        <p:spPr>
          <a:xfrm>
            <a:off x="5029200" y="2362200"/>
            <a:ext cx="1600200" cy="1905000"/>
          </a:xfrm>
          <a:prstGeom prst="rect">
            <a:avLst/>
          </a:prstGeom>
          <a:noFill/>
          <a:ln cap="rnd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7" name="Google Shape;327;p39"/>
          <p:cNvGrpSpPr/>
          <p:nvPr/>
        </p:nvGrpSpPr>
        <p:grpSpPr>
          <a:xfrm>
            <a:off x="5029200" y="4381500"/>
            <a:ext cx="1600200" cy="366712"/>
            <a:chOff x="2064" y="2760"/>
            <a:chExt cx="1008" cy="231"/>
          </a:xfrm>
        </p:grpSpPr>
        <p:cxnSp>
          <p:nvCxnSpPr>
            <p:cNvPr id="328" name="Google Shape;328;p39"/>
            <p:cNvCxnSpPr/>
            <p:nvPr/>
          </p:nvCxnSpPr>
          <p:spPr>
            <a:xfrm>
              <a:off x="2064" y="2784"/>
              <a:ext cx="100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329" name="Google Shape;329;p39"/>
            <p:cNvSpPr txBox="1"/>
            <p:nvPr/>
          </p:nvSpPr>
          <p:spPr>
            <a:xfrm>
              <a:off x="2478" y="2760"/>
              <a:ext cx="2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50</a:t>
              </a:r>
              <a:endParaRPr/>
            </a:p>
          </p:txBody>
        </p:sp>
      </p:grpSp>
      <p:grpSp>
        <p:nvGrpSpPr>
          <p:cNvPr id="330" name="Google Shape;330;p39"/>
          <p:cNvGrpSpPr/>
          <p:nvPr/>
        </p:nvGrpSpPr>
        <p:grpSpPr>
          <a:xfrm>
            <a:off x="6781800" y="2362200"/>
            <a:ext cx="412750" cy="1905000"/>
            <a:chOff x="3168" y="1488"/>
            <a:chExt cx="260" cy="1200"/>
          </a:xfrm>
        </p:grpSpPr>
        <p:cxnSp>
          <p:nvCxnSpPr>
            <p:cNvPr id="331" name="Google Shape;331;p39"/>
            <p:cNvCxnSpPr/>
            <p:nvPr/>
          </p:nvCxnSpPr>
          <p:spPr>
            <a:xfrm>
              <a:off x="3168" y="1488"/>
              <a:ext cx="0" cy="1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triangle"/>
            </a:ln>
          </p:spPr>
        </p:cxnSp>
        <p:sp>
          <p:nvSpPr>
            <p:cNvPr id="332" name="Google Shape;332;p39"/>
            <p:cNvSpPr txBox="1"/>
            <p:nvPr/>
          </p:nvSpPr>
          <p:spPr>
            <a:xfrm>
              <a:off x="3168" y="2000"/>
              <a:ext cx="2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</a:t>
              </a:r>
              <a:endParaRPr/>
            </a:p>
          </p:txBody>
        </p:sp>
      </p:grpSp>
      <p:sp>
        <p:nvSpPr>
          <p:cNvPr id="333" name="Google Shape;333;p39"/>
          <p:cNvSpPr/>
          <p:nvPr/>
        </p:nvSpPr>
        <p:spPr>
          <a:xfrm>
            <a:off x="5029200" y="2362200"/>
            <a:ext cx="1600200" cy="1905000"/>
          </a:xfrm>
          <a:prstGeom prst="ellipse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2819400" y="3657600"/>
            <a:ext cx="12144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rectangle</a:t>
            </a:r>
            <a:endParaRPr/>
          </a:p>
        </p:txBody>
      </p:sp>
      <p:cxnSp>
        <p:nvCxnSpPr>
          <p:cNvPr id="335" name="Google Shape;335;p39"/>
          <p:cNvCxnSpPr/>
          <p:nvPr/>
        </p:nvCxnSpPr>
        <p:spPr>
          <a:xfrm>
            <a:off x="4114800" y="4038600"/>
            <a:ext cx="838200" cy="0"/>
          </a:xfrm>
          <a:prstGeom prst="straightConnector1">
            <a:avLst/>
          </a:prstGeom>
          <a:noFill/>
          <a:ln cap="flat" cmpd="sng" w="38100">
            <a:solidFill>
              <a:srgbClr val="FFFF99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The Color Class</a:t>
            </a:r>
            <a:endParaRPr/>
          </a:p>
        </p:txBody>
      </p:sp>
      <p:sp>
        <p:nvSpPr>
          <p:cNvPr id="341" name="Google Shape;341;p4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color is defined in a Java program using an object created from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also contains several static predefined colors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graphics context has a current foreground color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drawing surface has a background color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Snowman.java (page 99-100)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More Drawing Techniques</a:t>
            </a:r>
            <a:endParaRPr/>
          </a:p>
        </p:txBody>
      </p:sp>
      <p:sp>
        <p:nvSpPr>
          <p:cNvPr id="347" name="Google Shape;347;p4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Conditionals and loops can greatly enhance our ability to control graphics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Bullseye.java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157)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Boxes.java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159)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BarHeights.java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162)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Graphics in Applications</a:t>
            </a:r>
            <a:endParaRPr/>
          </a:p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Applets must be displayed through a browser or through the appletviewer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Similarly, a panel must be displayed within the context of another container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frame is a container that is free standing and can be positioned anywhere on the screen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Frames give us the ability to do graphics and GUIs through applications (not just applets)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Applet Methods</a:t>
            </a:r>
            <a:endParaRPr/>
          </a:p>
        </p:txBody>
      </p:sp>
      <p:sp>
        <p:nvSpPr>
          <p:cNvPr id="353" name="Google Shape;353;p42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previous examples we've used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paint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of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Applet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to draw on an applet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Applet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has several methods that are invoked automatically at certain points in an applet's life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method, for instance, is executed only once when the applet is initially loaded</a:t>
            </a:r>
            <a:endParaRPr/>
          </a:p>
          <a:p>
            <a:pPr indent="-114300" lvl="4" marL="2057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Applet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also contains other methods that generally assist in applet processing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Applets and Inheritance</a:t>
            </a:r>
            <a:endParaRPr/>
          </a:p>
        </p:txBody>
      </p:sp>
      <p:sp>
        <p:nvSpPr>
          <p:cNvPr id="359" name="Google Shape;359;p43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applet is an excellent example of inheritance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 when we define an applet, we extend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Applet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Applet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already handles all the details about applet creation and execution, including the interaction with a web browser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applet classes only have to deal with issues that specifically relate to what our particular applet will do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Extending Event Adapter Classes</a:t>
            </a:r>
            <a:endParaRPr/>
          </a:p>
        </p:txBody>
      </p:sp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Chapter 5 we discussed the creation of listener classes by implementing a particular interface (such as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listener can also be created by extending a special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adapter class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Java class library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listener interface has a corresponding adapter class (such as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MouseAdapter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adapter class implements the corresponding listener and provides empty method definitions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Extending Event Adapter Classes</a:t>
            </a:r>
            <a:endParaRPr/>
          </a:p>
        </p:txBody>
      </p:sp>
      <p:sp>
        <p:nvSpPr>
          <p:cNvPr id="371" name="Google Shape;371;p45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you derive a listener class from an adapter class, you override any event methods of interest (such as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mouseClicked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method)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this avoids the need to create empty definitions for unused events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OffCenter.java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360)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Events</a:t>
            </a:r>
            <a:endParaRPr/>
          </a:p>
        </p:txBody>
      </p:sp>
      <p:sp>
        <p:nvSpPr>
          <p:cNvPr id="66" name="Google Shape;66;p7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an object that represents some activity to which we may want to respond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we may want our program to perform some action when the following occurs: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mouse is moved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mouse button is clicked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mouse is dragged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graphical button is clicked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keyboard key is pressed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timer expires</a:t>
            </a:r>
            <a:endParaRPr/>
          </a:p>
          <a:p>
            <a:pPr indent="-114300" lvl="3" marL="1600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events correspond to user actions, but not always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Events</a:t>
            </a:r>
            <a:endParaRPr/>
          </a:p>
        </p:txBody>
      </p:sp>
      <p:sp>
        <p:nvSpPr>
          <p:cNvPr id="72" name="Google Shape;72;p8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standard class library contains several classes that represent typical events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Certain objects, such as an applet or a graphical button, generate (fire) an event when it occurs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objects, called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respond to events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write listener objects to do whatever we want when an event occurs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Events and Listeners</a:t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1371600" y="1981200"/>
            <a:ext cx="2087562" cy="2438400"/>
            <a:chOff x="864" y="1248"/>
            <a:chExt cx="1315" cy="1536"/>
          </a:xfrm>
        </p:grpSpPr>
        <p:sp>
          <p:nvSpPr>
            <p:cNvPr id="79" name="Google Shape;79;p9"/>
            <p:cNvSpPr/>
            <p:nvPr/>
          </p:nvSpPr>
          <p:spPr>
            <a:xfrm>
              <a:off x="1056" y="1248"/>
              <a:ext cx="912" cy="1008"/>
            </a:xfrm>
            <a:prstGeom prst="flowChartProcess">
              <a:avLst/>
            </a:prstGeom>
            <a:solidFill>
              <a:schemeClr val="dk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Generator</a:t>
              </a:r>
              <a:endParaRPr/>
            </a:p>
          </p:txBody>
        </p:sp>
        <p:sp>
          <p:nvSpPr>
            <p:cNvPr id="80" name="Google Shape;80;p9"/>
            <p:cNvSpPr txBox="1"/>
            <p:nvPr/>
          </p:nvSpPr>
          <p:spPr>
            <a:xfrm>
              <a:off x="864" y="2342"/>
              <a:ext cx="1315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object may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generate an event</a:t>
              </a:r>
              <a:endParaRPr/>
            </a:p>
          </p:txBody>
        </p:sp>
      </p:grpSp>
      <p:grpSp>
        <p:nvGrpSpPr>
          <p:cNvPr id="81" name="Google Shape;81;p9"/>
          <p:cNvGrpSpPr/>
          <p:nvPr/>
        </p:nvGrpSpPr>
        <p:grpSpPr>
          <a:xfrm>
            <a:off x="4792662" y="1981200"/>
            <a:ext cx="2876550" cy="2438400"/>
            <a:chOff x="3019" y="1248"/>
            <a:chExt cx="1812" cy="1536"/>
          </a:xfrm>
        </p:grpSpPr>
        <p:sp>
          <p:nvSpPr>
            <p:cNvPr id="82" name="Google Shape;82;p9"/>
            <p:cNvSpPr/>
            <p:nvPr/>
          </p:nvSpPr>
          <p:spPr>
            <a:xfrm>
              <a:off x="3504" y="1248"/>
              <a:ext cx="912" cy="1008"/>
            </a:xfrm>
            <a:prstGeom prst="flowChartProcess">
              <a:avLst/>
            </a:prstGeom>
            <a:solidFill>
              <a:srgbClr val="FFFF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Listener</a:t>
              </a:r>
              <a:endParaRPr/>
            </a:p>
          </p:txBody>
        </p:sp>
        <p:sp>
          <p:nvSpPr>
            <p:cNvPr id="83" name="Google Shape;83;p9"/>
            <p:cNvSpPr txBox="1"/>
            <p:nvPr/>
          </p:nvSpPr>
          <p:spPr>
            <a:xfrm>
              <a:off x="3019" y="2342"/>
              <a:ext cx="181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This object waits for and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99"/>
                </a:buClr>
                <a:buSzPts val="2000"/>
                <a:buFont typeface="Times New Roman"/>
                <a:buNone/>
              </a:pPr>
              <a:r>
                <a:rPr b="1" i="0" lang="en-US" sz="2000" u="none">
                  <a:solidFill>
                    <a:srgbClr val="FFFF9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responds to an event</a:t>
              </a:r>
              <a:endParaRPr/>
            </a:p>
          </p:txBody>
        </p:sp>
      </p:grpSp>
      <p:grpSp>
        <p:nvGrpSpPr>
          <p:cNvPr id="84" name="Google Shape;84;p9"/>
          <p:cNvGrpSpPr/>
          <p:nvPr/>
        </p:nvGrpSpPr>
        <p:grpSpPr>
          <a:xfrm>
            <a:off x="3200400" y="1676400"/>
            <a:ext cx="2209800" cy="838200"/>
            <a:chOff x="2016" y="1056"/>
            <a:chExt cx="1392" cy="528"/>
          </a:xfrm>
        </p:grpSpPr>
        <p:cxnSp>
          <p:nvCxnSpPr>
            <p:cNvPr id="85" name="Google Shape;85;p9"/>
            <p:cNvCxnSpPr/>
            <p:nvPr/>
          </p:nvCxnSpPr>
          <p:spPr>
            <a:xfrm>
              <a:off x="2016" y="1584"/>
              <a:ext cx="1392" cy="0"/>
            </a:xfrm>
            <a:prstGeom prst="straightConnector1">
              <a:avLst/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med" w="med" type="none"/>
              <a:tailEnd len="sm" w="sm" type="triangle"/>
            </a:ln>
          </p:spPr>
        </p:cxnSp>
        <p:sp>
          <p:nvSpPr>
            <p:cNvPr id="86" name="Google Shape;86;p9"/>
            <p:cNvSpPr/>
            <p:nvPr/>
          </p:nvSpPr>
          <p:spPr>
            <a:xfrm>
              <a:off x="2400" y="1056"/>
              <a:ext cx="528" cy="432"/>
            </a:xfrm>
            <a:prstGeom prst="flowChartProcess">
              <a:avLst/>
            </a:prstGeom>
            <a:solidFill>
              <a:srgbClr val="FFFFFF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800"/>
                <a:buFont typeface="Times New Roman"/>
                <a:buNone/>
              </a:pPr>
              <a:r>
                <a:rPr b="1" i="0" lang="en-US" sz="180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Event</a:t>
              </a:r>
              <a:endParaRPr/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2000250" y="4876800"/>
            <a:ext cx="4702175" cy="1006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event occurs, the generator calls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appropriate method of the listener,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an object that describes the event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Listener Interfaces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create a listener object by writing a class that implements a particular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 interface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Java standard class library contains several interfaces that correspond to particular event categories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the </a:t>
            </a:r>
            <a:r>
              <a:rPr b="1" i="0" lang="en-US" sz="2400" u="none">
                <a:solidFill>
                  <a:srgbClr val="FFFF99"/>
                </a:solidFill>
                <a:latin typeface="Courier New"/>
                <a:ea typeface="Courier New"/>
                <a:cs typeface="Courier New"/>
                <a:sym typeface="Courier New"/>
              </a:rPr>
              <a:t>MouseListener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 contains methods that correspond to mouse events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creating the listener, we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listener to the component that might generate the event to set up a formal relationship between the generator and listener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None/>
            </a:pPr>
            <a:r>
              <a:t/>
            </a:r>
            <a:endParaRPr b="1" i="0" sz="2400" u="non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type="title"/>
          </p:nvPr>
        </p:nvSpPr>
        <p:spPr>
          <a:xfrm>
            <a:off x="611187" y="198437"/>
            <a:ext cx="75882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mpact"/>
              <a:buNone/>
            </a:pPr>
            <a:r>
              <a:rPr b="0" i="0" lang="en-US" sz="3600" u="none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Mouse Events</a:t>
            </a:r>
            <a:endParaRPr/>
          </a:p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609600" y="1266825"/>
            <a:ext cx="8305800" cy="490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following are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pressed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mouse button is pressed down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released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mouse button is released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clicked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mouse button is pressed and released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entered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mouse pointer is moved over a particular component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Char char="•"/>
            </a:pPr>
            <a:r>
              <a:rPr b="1" i="1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mouse exited</a:t>
            </a:r>
            <a:r>
              <a:rPr b="1" i="0" lang="en-US" sz="2000" u="none" cap="none" strike="noStrik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the mouse pointer is moved off of a particular component</a:t>
            </a:r>
            <a:endParaRPr/>
          </a:p>
          <a:p>
            <a:pPr indent="-158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A5002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given program can listen for some, none, or all of these</a:t>
            </a:r>
            <a:endParaRPr/>
          </a:p>
          <a:p>
            <a:pPr indent="-1143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Times New Roman"/>
              <a:buNone/>
            </a:pPr>
            <a:r>
              <a:t/>
            </a:r>
            <a:endParaRPr b="1" i="0" sz="1800" u="none" cap="none" strike="noStrike">
              <a:solidFill>
                <a:srgbClr val="FFFF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Dots.java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246)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A50021"/>
              </a:buClr>
              <a:buSzPts val="1800"/>
              <a:buFont typeface="Arial"/>
              <a:buChar char="●"/>
            </a:pP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 </a:t>
            </a:r>
            <a:r>
              <a:rPr b="1" i="0" lang="en-US" sz="2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DotsMouseListener.java </a:t>
            </a:r>
            <a:r>
              <a:rPr b="1" i="0" lang="en-US" sz="2400" u="none">
                <a:solidFill>
                  <a:srgbClr val="FFFF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(page 248)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1">
  <a:themeElements>
    <a:clrScheme name="CS1">
      <a:dk1>
        <a:srgbClr val="FFFFFF"/>
      </a:dk1>
      <a:lt1>
        <a:srgbClr val="2181B7"/>
      </a:lt1>
      <a:dk2>
        <a:srgbClr val="CCFFFF"/>
      </a:dk2>
      <a:lt2>
        <a:srgbClr val="001932"/>
      </a:lt2>
      <a:accent1>
        <a:srgbClr val="99FFCC"/>
      </a:accent1>
      <a:accent2>
        <a:srgbClr val="01B0FF"/>
      </a:accent2>
      <a:accent3>
        <a:srgbClr val="2181B7"/>
      </a:accent3>
      <a:accent4>
        <a:srgbClr val="99FFCC"/>
      </a:accent4>
      <a:accent5>
        <a:srgbClr val="01B0FF"/>
      </a:accent5>
      <a:accent6>
        <a:srgbClr val="2181B7"/>
      </a:accent6>
      <a:hlink>
        <a:srgbClr val="FFFF99"/>
      </a:hlink>
      <a:folHlink>
        <a:srgbClr val="1C6D9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