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"/>
          <p:cNvGrpSpPr/>
          <p:nvPr/>
        </p:nvGrpSpPr>
        <p:grpSpPr>
          <a:xfrm>
            <a:off x="-3175" y="2438400"/>
            <a:ext cx="9147969" cy="1063625"/>
            <a:chOff x="-2" y="1536"/>
            <a:chExt cx="5763" cy="670"/>
          </a:xfrm>
        </p:grpSpPr>
        <p:grpSp>
          <p:nvGrpSpPr>
            <p:cNvPr id="36" name="Google Shape;36;p2"/>
            <p:cNvGrpSpPr/>
            <p:nvPr/>
          </p:nvGrpSpPr>
          <p:grpSpPr>
            <a:xfrm flipH="1">
              <a:off x="-2" y="1562"/>
              <a:ext cx="5762" cy="638"/>
              <a:chOff x="-3" y="1562"/>
              <a:chExt cx="5762" cy="638"/>
            </a:xfrm>
          </p:grpSpPr>
          <p:sp>
            <p:nvSpPr>
              <p:cNvPr id="37" name="Google Shape;37;p2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flipH="1">
              <a:off x="-2" y="1536"/>
              <a:ext cx="5762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-2" y="2017"/>
              <a:ext cx="5761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" name="Google Shape;58;p2"/>
          <p:cNvSpPr txBox="1"/>
          <p:nvPr>
            <p:ph type="ctrTitle"/>
          </p:nvPr>
        </p:nvSpPr>
        <p:spPr>
          <a:xfrm>
            <a:off x="1173162" y="13414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116681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3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5357"/>
            <a:ext cx="1063625" cy="6858595"/>
            <a:chOff x="0" y="-3"/>
            <a:chExt cx="670" cy="4320"/>
          </a:xfrm>
        </p:grpSpPr>
        <p:grpSp>
          <p:nvGrpSpPr>
            <p:cNvPr id="7" name="Google Shape;7;p1"/>
            <p:cNvGrpSpPr/>
            <p:nvPr/>
          </p:nvGrpSpPr>
          <p:grpSpPr>
            <a:xfrm flipH="1" rot="-5400000">
              <a:off x="-1815" y="1838"/>
              <a:ext cx="4320" cy="638"/>
              <a:chOff x="-3" y="1562"/>
              <a:chExt cx="5762" cy="638"/>
            </a:xfrm>
          </p:grpSpPr>
          <p:sp>
            <p:nvSpPr>
              <p:cNvPr id="8" name="Google Shape;8;p1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 flipH="1" rot="-5400000">
              <a:off x="-1954" y="1951"/>
              <a:ext cx="4320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flipH="1" rot="-5400000">
              <a:off x="-1584" y="2062"/>
              <a:ext cx="4319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" name="Google Shape;29;p1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java.sun.com/j2se/1.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ctrTitle"/>
          </p:nvPr>
        </p:nvSpPr>
        <p:spPr>
          <a:xfrm>
            <a:off x="1173162" y="13414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Kummer</a:t>
            </a:r>
            <a:endParaRPr/>
          </a:p>
        </p:txBody>
      </p:sp>
      <p:sp>
        <p:nvSpPr>
          <p:cNvPr id="74" name="Google Shape;74;p4"/>
          <p:cNvSpPr txBox="1"/>
          <p:nvPr>
            <p:ph idx="1" type="subTitle"/>
          </p:nvPr>
        </p:nvSpPr>
        <p:spPr>
          <a:xfrm>
            <a:off x="116681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Simpler, object-oriented, distributed, interpreted, robust, secure, architectural neutral, portable, high-performance, multithreaded, and dynamic language.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simpler C/C++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designed for consumer electronics in the early 1990’s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Ported for Internet Usage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Independent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Once, Run Anywhere (well sort of...)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VM- Virtual Machine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virtual machine is written for each supported platform.  Java code runs within the virtual machine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virtual machine implementation must deal with platform specific issues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need not worry about platform specific issues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JFC – Java Fried Chicken ?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 Hierarchy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trees 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●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java.util.stack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+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java.util.vector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+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java.util.AbstractList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+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java.util.AbstractCollection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+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java.lang.Object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Applets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inside web browser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Virtual Machine provided by browser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use a specially configured plugin VM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prevents Local File I/O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prevents socket connections other than to the host web server.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Programs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 alone (outside browser)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Virtual Machine provided by JDK or other.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Special Security Issues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like any other language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GUI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AWT Abstract Windowing Toolkit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Java GUI controls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Supported in IE’s default virtual machine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Netscape 6.0 supports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Better, more full features controls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in JDK 1.2+, add in for JDK 1.1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JDK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2 Platform SDK v1.3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http://java.sun.com/j2se/1.3/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ds Tie">
  <a:themeElements>
    <a:clrScheme name="default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99CC"/>
      </a:accent4>
      <a:accent5>
        <a:srgbClr val="3366CC"/>
      </a:accent5>
      <a:accent6>
        <a:srgbClr val="FFFFFF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