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"/>
          <p:cNvGrpSpPr/>
          <p:nvPr/>
        </p:nvGrpSpPr>
        <p:grpSpPr>
          <a:xfrm>
            <a:off x="-3175" y="2438400"/>
            <a:ext cx="9147969" cy="1063625"/>
            <a:chOff x="-2" y="1536"/>
            <a:chExt cx="5763" cy="670"/>
          </a:xfrm>
        </p:grpSpPr>
        <p:grpSp>
          <p:nvGrpSpPr>
            <p:cNvPr id="36" name="Google Shape;36;p2"/>
            <p:cNvGrpSpPr/>
            <p:nvPr/>
          </p:nvGrpSpPr>
          <p:grpSpPr>
            <a:xfrm flipH="1">
              <a:off x="-2" y="1562"/>
              <a:ext cx="5762" cy="638"/>
              <a:chOff x="-3" y="1562"/>
              <a:chExt cx="5762" cy="638"/>
            </a:xfrm>
          </p:grpSpPr>
          <p:sp>
            <p:nvSpPr>
              <p:cNvPr id="37" name="Google Shape;37;p2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1173162" y="13414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3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5357"/>
            <a:ext cx="1063625" cy="6858595"/>
            <a:chOff x="0" y="-3"/>
            <a:chExt cx="670" cy="4320"/>
          </a:xfrm>
        </p:grpSpPr>
        <p:grpSp>
          <p:nvGrpSpPr>
            <p:cNvPr id="7" name="Google Shape;7;p1"/>
            <p:cNvGrpSpPr/>
            <p:nvPr/>
          </p:nvGrpSpPr>
          <p:grpSpPr>
            <a:xfrm flipH="1" rot="-5400000">
              <a:off x="-1815" y="1838"/>
              <a:ext cx="4320" cy="638"/>
              <a:chOff x="-3" y="1562"/>
              <a:chExt cx="5762" cy="638"/>
            </a:xfrm>
          </p:grpSpPr>
          <p:sp>
            <p:nvSpPr>
              <p:cNvPr id="8" name="Google Shape;8;p1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 flipH="1" rot="-5400000">
              <a:off x="-1954" y="1951"/>
              <a:ext cx="4320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flipH="1" rot="-5400000">
              <a:off x="-1584" y="2062"/>
              <a:ext cx="4319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1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java.sun.com/j2se/1.3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ctrTitle"/>
          </p:nvPr>
        </p:nvSpPr>
        <p:spPr>
          <a:xfrm>
            <a:off x="1173162" y="134143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imes New Roman"/>
              <a:buNone/>
            </a:pPr>
            <a:r>
              <a:rPr b="0" i="0" lang="en-US" sz="5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Mr.Kummer</a:t>
            </a:r>
            <a:endParaRPr/>
          </a:p>
        </p:txBody>
      </p:sp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in 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Getting the SDK (JDK)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Install from the CD from the textbook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SDK from Sun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2 Platform SDK v1.3.1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http://java.sun.com/j2se/1.3/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Installing the SDK 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work directory for programming projects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md MyJava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the PATH and CLASSPATH variables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path=%path%;c:\jdk1.3\bin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classpath=c:\jdk1.3\lib\tools.jar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control panel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 batch file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Hello World</a:t>
            </a:r>
            <a:endParaRPr/>
          </a:p>
        </p:txBody>
      </p:sp>
      <p:sp>
        <p:nvSpPr>
          <p:cNvPr id="92" name="Google Shape;92;p7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84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Javac HelloWorld.java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HelloWorld</a:t>
            </a:r>
            <a:endParaRPr/>
          </a:p>
        </p:txBody>
      </p:sp>
      <p:sp>
        <p:nvSpPr>
          <p:cNvPr id="93" name="Google Shape;93;p7"/>
          <p:cNvSpPr txBox="1"/>
          <p:nvPr/>
        </p:nvSpPr>
        <p:spPr>
          <a:xfrm>
            <a:off x="1143000" y="1600200"/>
            <a:ext cx="6388100" cy="2347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1143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static void mail(String[] args)</a:t>
            </a:r>
            <a:endParaRPr/>
          </a:p>
          <a:p>
            <a:pPr indent="-1143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1143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System.out.println(“Hello World.”);</a:t>
            </a:r>
            <a:endParaRPr/>
          </a:p>
          <a:p>
            <a:pPr indent="-1143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–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 Docs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from Sun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2 Platform SDK v1.3 Documentation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http://java.sun.com/j2se/1.3/docs/index.html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Online from RWC?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2 Platform SDK v1.2.2 Documentation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http://java.cs.vt.edu/dev/jdk1.2/api//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Download the Documentation from Sun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Highly Recommended 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http://java.sun.com/j2se/1.3/</a:t>
            </a:r>
            <a:endParaRPr/>
          </a:p>
          <a:p>
            <a:pPr indent="-21844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ds Tie">
  <a:themeElements>
    <a:clrScheme name="default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99CC"/>
      </a:accent4>
      <a:accent5>
        <a:srgbClr val="3366CC"/>
      </a:accent5>
      <a:accent6>
        <a:srgbClr val="FFFFFF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