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embeddedFontLst>
    <p:embeddedFont>
      <p:font typeface="Arial Narr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Narrow-regular.fntdata"/><Relationship Id="rId47" Type="http://schemas.openxmlformats.org/officeDocument/2006/relationships/slide" Target="slides/slide42.xml"/><Relationship Id="rId49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81200" y="457200"/>
            <a:ext cx="304800" cy="274637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8329612" y="733425"/>
            <a:ext cx="720725" cy="531812"/>
            <a:chOff x="5247" y="462"/>
            <a:chExt cx="454" cy="335"/>
          </a:xfrm>
        </p:grpSpPr>
        <p:sp>
          <p:nvSpPr>
            <p:cNvPr id="8" name="Google Shape;8;p1"/>
            <p:cNvSpPr/>
            <p:nvPr/>
          </p:nvSpPr>
          <p:spPr>
            <a:xfrm flipH="1" rot="10800000">
              <a:off x="5564" y="462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 flipH="1" rot="10800000">
              <a:off x="540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 flipH="1" rot="10800000">
              <a:off x="524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Google Shape;11;p1"/>
          <p:cNvGrpSpPr/>
          <p:nvPr/>
        </p:nvGrpSpPr>
        <p:grpSpPr>
          <a:xfrm>
            <a:off x="76993" y="6040437"/>
            <a:ext cx="532606" cy="726282"/>
            <a:chOff x="48" y="3805"/>
            <a:chExt cx="335" cy="458"/>
          </a:xfrm>
        </p:grpSpPr>
        <p:sp>
          <p:nvSpPr>
            <p:cNvPr id="12" name="Google Shape;12;p1"/>
            <p:cNvSpPr/>
            <p:nvPr/>
          </p:nvSpPr>
          <p:spPr>
            <a:xfrm flipH="1" rot="5400000">
              <a:off x="148" y="3706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5400000">
              <a:off x="147" y="3869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flipH="1" rot="5400000">
              <a:off x="147" y="4026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  <a:defRPr b="1" i="0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27012" y="0"/>
            <a:ext cx="2286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fmla="val 21221" name="adj"/>
            </a:avLst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981200" y="2179637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77787" y="5903118"/>
            <a:ext cx="533400" cy="750094"/>
            <a:chOff x="49" y="3719"/>
            <a:chExt cx="336" cy="472"/>
          </a:xfrm>
        </p:grpSpPr>
        <p:sp>
          <p:nvSpPr>
            <p:cNvPr id="23" name="Google Shape;23;p1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grpSp>
        <p:nvGrpSpPr>
          <p:cNvPr id="27" name="Google Shape;27;p1"/>
          <p:cNvGrpSpPr/>
          <p:nvPr/>
        </p:nvGrpSpPr>
        <p:grpSpPr>
          <a:xfrm>
            <a:off x="8189912" y="731837"/>
            <a:ext cx="739775" cy="533400"/>
            <a:chOff x="5159" y="461"/>
            <a:chExt cx="466" cy="336"/>
          </a:xfrm>
        </p:grpSpPr>
        <p:sp>
          <p:nvSpPr>
            <p:cNvPr id="28" name="Google Shape;28;p1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pianokeys.jav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eometry.jav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untdown.jav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stringmutation.jav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randomnumbers.java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facts.java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quadratic.java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price.java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circlestats.jav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roses.jav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" name="Google Shape;42;p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Introduction to Objects</a:t>
            </a:r>
            <a:endParaRPr/>
          </a:p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Initially, we can think of an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collection of services that we can tell it to perform for 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services are defined by methods in a class that defines the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Hello World program, we invoked 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of 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object: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914400" y="4191000"/>
            <a:ext cx="7829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 (“Hello World !!!!!!!!!!!!!!!!!!!!");</a:t>
            </a: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1066800" y="4724400"/>
            <a:ext cx="1295400" cy="823912"/>
            <a:chOff x="672" y="2976"/>
            <a:chExt cx="816" cy="519"/>
          </a:xfrm>
        </p:grpSpPr>
        <p:sp>
          <p:nvSpPr>
            <p:cNvPr id="46" name="Google Shape;46;p3"/>
            <p:cNvSpPr txBox="1"/>
            <p:nvPr/>
          </p:nvSpPr>
          <p:spPr>
            <a:xfrm>
              <a:off x="816" y="3264"/>
              <a:ext cx="4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</a:t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5400000">
              <a:off x="1008" y="2640"/>
              <a:ext cx="144" cy="81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2514600" y="4648200"/>
            <a:ext cx="920750" cy="900112"/>
            <a:chOff x="1584" y="2928"/>
            <a:chExt cx="580" cy="567"/>
          </a:xfrm>
        </p:grpSpPr>
        <p:sp>
          <p:nvSpPr>
            <p:cNvPr id="49" name="Google Shape;49;p3"/>
            <p:cNvSpPr txBox="1"/>
            <p:nvPr/>
          </p:nvSpPr>
          <p:spPr>
            <a:xfrm>
              <a:off x="1584" y="3264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</a:t>
              </a:r>
              <a:endParaRPr/>
            </a:p>
          </p:txBody>
        </p:sp>
        <p:cxnSp>
          <p:nvCxnSpPr>
            <p:cNvPr id="50" name="Google Shape;50;p3"/>
            <p:cNvCxnSpPr/>
            <p:nvPr/>
          </p:nvCxnSpPr>
          <p:spPr>
            <a:xfrm rot="10800000">
              <a:off x="1872" y="2928"/>
              <a:ext cx="0" cy="2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51" name="Google Shape;51;p3"/>
          <p:cNvGrpSpPr/>
          <p:nvPr/>
        </p:nvGrpSpPr>
        <p:grpSpPr>
          <a:xfrm>
            <a:off x="3810000" y="4800600"/>
            <a:ext cx="4495800" cy="1174750"/>
            <a:chOff x="2448" y="3024"/>
            <a:chExt cx="2832" cy="740"/>
          </a:xfrm>
        </p:grpSpPr>
        <p:sp>
          <p:nvSpPr>
            <p:cNvPr id="52" name="Google Shape;52;p3"/>
            <p:cNvSpPr txBox="1"/>
            <p:nvPr/>
          </p:nvSpPr>
          <p:spPr>
            <a:xfrm>
              <a:off x="2688" y="3360"/>
              <a:ext cx="234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 provided to the method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(parameters)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5400000">
              <a:off x="3744" y="1728"/>
              <a:ext cx="240" cy="2832"/>
            </a:xfrm>
            <a:prstGeom prst="leftBrace">
              <a:avLst>
                <a:gd fmla="val 8333" name="adj1"/>
                <a:gd fmla="val 10655" name="adj2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Variables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609600" y="1266825"/>
            <a:ext cx="8305800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can be given an initial value in the declaration</a:t>
            </a: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09600" y="35052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variable is referenced in a program, its current value is used</a:t>
            </a:r>
            <a:endParaRPr/>
          </a:p>
        </p:txBody>
      </p:sp>
      <p:sp>
        <p:nvSpPr>
          <p:cNvPr id="129" name="Google Shape;129;p12"/>
          <p:cNvSpPr txBox="1"/>
          <p:nvPr/>
        </p:nvSpPr>
        <p:spPr>
          <a:xfrm>
            <a:off x="609600" y="45720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PianoKeys.java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60)</a:t>
            </a:r>
            <a:endParaRPr/>
          </a:p>
        </p:txBody>
      </p:sp>
      <p:sp>
        <p:nvSpPr>
          <p:cNvPr id="130" name="Google Shape;130;p12"/>
          <p:cNvSpPr txBox="1"/>
          <p:nvPr/>
        </p:nvSpPr>
        <p:spPr>
          <a:xfrm>
            <a:off x="2362200" y="2209800"/>
            <a:ext cx="3994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base = 32, max = 149;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Assignment</a:t>
            </a:r>
            <a:endParaRPr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609600" y="1266825"/>
            <a:ext cx="83058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statement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changes the value of a variable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assignment operator is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971800" y="2438400"/>
            <a:ext cx="1860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 = 55;</a:t>
            </a:r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>
            <a:off x="3429000" y="2895600"/>
            <a:ext cx="990600" cy="304800"/>
            <a:chOff x="2304" y="1968"/>
            <a:chExt cx="624" cy="240"/>
          </a:xfrm>
        </p:grpSpPr>
        <p:cxnSp>
          <p:nvCxnSpPr>
            <p:cNvPr id="140" name="Google Shape;140;p13"/>
            <p:cNvCxnSpPr/>
            <p:nvPr/>
          </p:nvCxnSpPr>
          <p:spPr>
            <a:xfrm>
              <a:off x="2928" y="1968"/>
              <a:ext cx="0" cy="240"/>
            </a:xfrm>
            <a:prstGeom prst="straightConnector1">
              <a:avLst/>
            </a:prstGeom>
            <a:noFill/>
            <a:ln cap="flat" cmpd="sng" w="31750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Google Shape;141;p13"/>
            <p:cNvCxnSpPr/>
            <p:nvPr/>
          </p:nvCxnSpPr>
          <p:spPr>
            <a:xfrm rot="10800000">
              <a:off x="2304" y="2208"/>
              <a:ext cx="624" cy="0"/>
            </a:xfrm>
            <a:prstGeom prst="straightConnector1">
              <a:avLst/>
            </a:prstGeom>
            <a:noFill/>
            <a:ln cap="flat" cmpd="sng" w="31750">
              <a:solidFill>
                <a:srgbClr val="FF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2" name="Google Shape;142;p13"/>
            <p:cNvCxnSpPr/>
            <p:nvPr/>
          </p:nvCxnSpPr>
          <p:spPr>
            <a:xfrm rot="10800000">
              <a:off x="2304" y="1968"/>
              <a:ext cx="0" cy="240"/>
            </a:xfrm>
            <a:prstGeom prst="straightConnector1">
              <a:avLst/>
            </a:prstGeom>
            <a:noFill/>
            <a:ln cap="flat" cmpd="sng" w="31750">
              <a:solidFill>
                <a:srgbClr val="FF33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sp>
        <p:nvSpPr>
          <p:cNvPr id="143" name="Google Shape;143;p13"/>
          <p:cNvSpPr txBox="1"/>
          <p:nvPr/>
        </p:nvSpPr>
        <p:spPr>
          <a:xfrm>
            <a:off x="609600" y="48006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only assign a value to a variable that is consistent with the variable's declared type</a:t>
            </a: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609600" y="34290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expression on the right is evaluated and the result is stored in the variable on the left</a:t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609600" y="43434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that was in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overwritten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609600" y="5638800"/>
            <a:ext cx="830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Geometry.java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62)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Constants</a:t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constant is an identifier that is similar to a variable except that it holds one value for its entire existence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compiler will issue an error if you try to change a constant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we use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modifier to declare a constant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final int MIN_HEIGHT = 69;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names to otherwise unclear literal values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 changes to the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 inadvertent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Primitive Data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exactly eight primitive data types in Java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of them represent integers: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of them represent floating point numbers: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them represents characters: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one of them represents boolean values: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Numeric Primitive Data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between the various numeric primitive types is their size, and therefore the values they can store:</a:t>
            </a:r>
            <a:endParaRPr/>
          </a:p>
        </p:txBody>
      </p:sp>
      <p:grpSp>
        <p:nvGrpSpPr>
          <p:cNvPr id="165" name="Google Shape;165;p16"/>
          <p:cNvGrpSpPr/>
          <p:nvPr/>
        </p:nvGrpSpPr>
        <p:grpSpPr>
          <a:xfrm>
            <a:off x="1295400" y="2362200"/>
            <a:ext cx="6878637" cy="2835275"/>
            <a:chOff x="749" y="1767"/>
            <a:chExt cx="4333" cy="1786"/>
          </a:xfrm>
        </p:grpSpPr>
        <p:sp>
          <p:nvSpPr>
            <p:cNvPr id="166" name="Google Shape;166;p16"/>
            <p:cNvSpPr txBox="1"/>
            <p:nvPr/>
          </p:nvSpPr>
          <p:spPr>
            <a:xfrm>
              <a:off x="749" y="1767"/>
              <a:ext cx="578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byte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short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float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double</a:t>
              </a:r>
              <a:endParaRPr/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1499" y="1767"/>
              <a:ext cx="640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Storage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 bits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 bits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 bits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 bits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 bits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 bits</a:t>
              </a: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2359" y="1767"/>
              <a:ext cx="2723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 Value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-128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-32,768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-2,147,483,648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 -9 x 10</a:t>
              </a:r>
              <a:r>
                <a:rPr b="1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+/- 3.4 x 10</a:t>
              </a:r>
              <a:r>
                <a:rPr b="1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38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with 7 significant digits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+/- 1.7 x 10</a:t>
              </a:r>
              <a:r>
                <a:rPr b="1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308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with 15 significant digits</a:t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3764" y="1767"/>
              <a:ext cx="1036" cy="1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 Value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32,767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2,147,483,647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 9 x 10</a:t>
              </a:r>
              <a:r>
                <a:rPr b="1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1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Characters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stores a single character from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Unicode character set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set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ordered list of characters, and each character corresponds to a unique number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Unicode character set uses sixteen bits per character, allowing for 65,536 unique characters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international character set, containing symbols and characters from many world languages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 literals are delimited by single quotes: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'a'   'X'    '7'    '$'    ','    '\n'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p1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Characters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character set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older and smaller than Unicode, but is still quite popular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ASCII characters are a subset of the Unicode character set, including:</a:t>
            </a:r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1447800" y="3200400"/>
            <a:ext cx="5949950" cy="2282825"/>
            <a:chOff x="830" y="1999"/>
            <a:chExt cx="3748" cy="1438"/>
          </a:xfrm>
        </p:grpSpPr>
        <p:sp>
          <p:nvSpPr>
            <p:cNvPr id="185" name="Google Shape;185;p18"/>
            <p:cNvSpPr txBox="1"/>
            <p:nvPr/>
          </p:nvSpPr>
          <p:spPr>
            <a:xfrm>
              <a:off x="830" y="1999"/>
              <a:ext cx="1484" cy="1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uppercase letters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lowercase letters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punctuation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digits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special symbols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characters</a:t>
              </a:r>
              <a:endParaRPr/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2736" y="1999"/>
              <a:ext cx="1842" cy="1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A, B, C, 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a, b, c, 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period, semi-colon, 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0, 1, 2, 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&amp;, |, \, …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carriage return, tab, ...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Boolean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boolean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represents a true or false condition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boolean can also be used to represent any two states, such as a light bulb being on or off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reserved words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true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 false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only valid values for a boolean type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done = false;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Arithmetic Expressions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609600" y="1266825"/>
            <a:ext cx="830580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combination of operators and operands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expressions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 numeric results and make use of the arithmetic operators: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2819400" y="2743200"/>
            <a:ext cx="318135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		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Subtraction		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		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		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Remainder		%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609600" y="5029200"/>
            <a:ext cx="830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either or both operands to an arithmetic operator are floating point, the result is a floating point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Division and Remainder</a:t>
            </a:r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609600" y="1266825"/>
            <a:ext cx="83058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both operands to the division operator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are integers, the result is an integer (the fractional part is discarded)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609600" y="3733800"/>
            <a:ext cx="8305800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remainder operator (%) returns the remainder after dividing the second operand into the first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2435225" y="2362200"/>
            <a:ext cx="27416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/ 3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equals?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2438400" y="2971800"/>
            <a:ext cx="27416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/ 12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equals?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5943600" y="2362200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5927725" y="2971800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2511425" y="4876800"/>
            <a:ext cx="27416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14 % 3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equals?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2514600" y="5486400"/>
            <a:ext cx="27416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8 % 12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equals?</a:t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6019800" y="4876800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16" name="Google Shape;216;p21"/>
          <p:cNvSpPr txBox="1"/>
          <p:nvPr/>
        </p:nvSpPr>
        <p:spPr>
          <a:xfrm>
            <a:off x="6003925" y="5486400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" name="Google Shape;59;p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println and print Methods</a:t>
            </a:r>
            <a:endParaRPr/>
          </a:p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09600" y="1295400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provides another service as well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is similar to 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method, except that it does not advance to the next line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anything printed after a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will appear on the same line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Countdown.java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53)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Operator Precedence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 can be combined into complex expressions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 =  total + count / max - offset;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 have a well-defined precedence which determines the order in which they are evaluated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Multiplication, division, and remainder are evaluated prior to addition, subtraction, and string concatenation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operators with the same precedence are evaluated from left to right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Parentheses can always be used to force the evaluation order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Operator Precedence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609600" y="1266825"/>
            <a:ext cx="83058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order of evaluation in the following expressions?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1371600" y="2362200"/>
            <a:ext cx="2774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 b + c + d + e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1676400" y="27432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505200" y="27432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2895600" y="27432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2286000" y="27432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5181600" y="2362200"/>
            <a:ext cx="2774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+ b * c - d / e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5486400" y="27432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7315200" y="27432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6705600" y="27432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6096000" y="27432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2971800" y="3581400"/>
            <a:ext cx="3079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/ (b + c) - d % e</a:t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3276600" y="39624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5410200" y="39624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4800600" y="39624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4038600" y="39624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44" name="Google Shape;244;p23"/>
          <p:cNvSpPr txBox="1"/>
          <p:nvPr/>
        </p:nvSpPr>
        <p:spPr>
          <a:xfrm>
            <a:off x="2844800" y="4800600"/>
            <a:ext cx="3689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/ (b * (c + (d - e)))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149600" y="51816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5435600" y="51816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699000" y="51816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3937000" y="51816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Assignment Revisited</a:t>
            </a:r>
            <a:endParaRPr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609600" y="1266825"/>
            <a:ext cx="83058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assignment operator has a lower precedence than the arithmetic operators</a:t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3352800" y="2438400"/>
            <a:ext cx="4257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the expression on the right hand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side of the = operator is evaluated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2057400" y="5181600"/>
            <a:ext cx="34813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result is stored in 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on the left hand side</a:t>
            </a:r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1905000" y="3352800"/>
            <a:ext cx="5365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  =  sum / 4 + MAX * lowest;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4191000" y="38100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3124200" y="38100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4800600" y="38100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5715000" y="3810000"/>
            <a:ext cx="304800" cy="30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 flipH="1" rot="5400000">
            <a:off x="5219700" y="3009900"/>
            <a:ext cx="304800" cy="3276600"/>
          </a:xfrm>
          <a:prstGeom prst="leftBrace">
            <a:avLst>
              <a:gd fmla="val 8333" name="adj1"/>
              <a:gd fmla="val 10810" name="adj2"/>
            </a:avLst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3" name="Google Shape;263;p24"/>
          <p:cNvCxnSpPr/>
          <p:nvPr/>
        </p:nvCxnSpPr>
        <p:spPr>
          <a:xfrm rot="10800000">
            <a:off x="2400212" y="4435474"/>
            <a:ext cx="2970300" cy="3810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Assignment Revisited</a:t>
            </a:r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609600" y="1266825"/>
            <a:ext cx="83058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 and left hand sides of an assignment statement can contain the same variable</a:t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3563937" y="2574925"/>
            <a:ext cx="28479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one is added to the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value of 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2162175" y="4876800"/>
            <a:ext cx="47021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result is stored back into 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(overwriting the original value)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2668587" y="3413125"/>
            <a:ext cx="3232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  =  count + 1;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 flipH="1" rot="5400000">
            <a:off x="4840287" y="3527425"/>
            <a:ext cx="304800" cy="1295400"/>
          </a:xfrm>
          <a:prstGeom prst="leftBrace">
            <a:avLst>
              <a:gd fmla="val 8333" name="adj1"/>
              <a:gd fmla="val 10810" name="adj2"/>
            </a:avLst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p25"/>
          <p:cNvCxnSpPr/>
          <p:nvPr/>
        </p:nvCxnSpPr>
        <p:spPr>
          <a:xfrm rot="10800000">
            <a:off x="3125699" y="3962399"/>
            <a:ext cx="1865400" cy="3810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 Conversions</a:t>
            </a:r>
            <a:endParaRPr/>
          </a:p>
        </p:txBody>
      </p:sp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it is convenient to convert data from one type to another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we may want to treat an integer as a floating point value during a computation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Conversions must be handled carefully to avoid losing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Widening conversions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safest because they tend to go from a small data type to a larger one (such as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Narrowing conversions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lose information because they tend to go from a large data type to a smaller one (such as an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 Conversions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data conversions can occur in three ways: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conversion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promotion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Casting  (just like C / C++ !)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conversion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when a value of one type is assigned to a variable of another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widening conversions can happen via assignment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promotion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happens automatically when operators in expressions convert their operands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 Conversions</a:t>
            </a:r>
            <a:endParaRPr/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Casting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most powerful, and dangerous, technique for conversion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widening and narrowing conversions can be accomplished by explicitly casting a value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cast, the type is put in parentheses in front of the value being converted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integers, but we want a floating point result when dividing them, we can cast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(float) total / count;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Creating Objects</a:t>
            </a:r>
            <a:endParaRPr/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either holds a primitive type, or it holds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 name can be used as a type to declare 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reference variable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title;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object has been created with this declaration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reference variable holds the address of an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 itself must be created separately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Creating Objects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609600" y="1295400"/>
            <a:ext cx="83058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to create an object</a:t>
            </a:r>
            <a:endParaRPr/>
          </a:p>
        </p:txBody>
      </p:sp>
      <p:sp>
        <p:nvSpPr>
          <p:cNvPr id="305" name="Google Shape;305;p30"/>
          <p:cNvSpPr txBox="1"/>
          <p:nvPr/>
        </p:nvSpPr>
        <p:spPr>
          <a:xfrm>
            <a:off x="1109662" y="1965325"/>
            <a:ext cx="7346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new String ("Java Software Solutions");</a:t>
            </a:r>
            <a:endParaRPr/>
          </a:p>
        </p:txBody>
      </p:sp>
      <p:sp>
        <p:nvSpPr>
          <p:cNvPr id="306" name="Google Shape;306;p30"/>
          <p:cNvSpPr txBox="1"/>
          <p:nvPr/>
        </p:nvSpPr>
        <p:spPr>
          <a:xfrm>
            <a:off x="3152775" y="2971800"/>
            <a:ext cx="4852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calls the </a:t>
            </a:r>
            <a:r>
              <a:rPr b="1" i="0" lang="en-US" sz="20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</a:t>
            </a: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special method that sets up the object</a:t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 rot="-5400000">
            <a:off x="5376862" y="136525"/>
            <a:ext cx="457200" cy="5029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609600" y="40386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object is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instantiation</a:t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609600" y="47244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is 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particular class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Creating Objects</a:t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strings are so common, we don't have to use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 to create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"Java Software Solutions";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special syntax that only works for strings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an object has been instantiated, we can use 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operator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invoke its methods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title.length()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Abstraction</a:t>
            </a:r>
            <a:endParaRPr/>
          </a:p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hides (or ignores) the right details at the right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is abstract in that we don't really have to think about its internal details in order to use 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don't have to know how 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works in order to invoke it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String Methods</a:t>
            </a:r>
            <a:endParaRPr/>
          </a:p>
        </p:txBody>
      </p:sp>
      <p:sp>
        <p:nvSpPr>
          <p:cNvPr id="321" name="Google Shape;321;p3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has several methods that are useful for manipulating strings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of the methods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 value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such as an integer or a new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the list of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 on page 75 and in Appendix M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StringMutation.java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77)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Class Libraries</a:t>
            </a:r>
            <a:endParaRPr/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library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collection of classes that we can use when developing programs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standard class library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 part of any Java development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classes are not part of the Java language per se, but we rely on them heavily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and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are part of the Java standard class library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class libraries can be obtained through third party vendors, or you can create them yourself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Packages</a:t>
            </a:r>
            <a:endParaRPr/>
          </a:p>
        </p:txBody>
      </p:sp>
      <p:sp>
        <p:nvSpPr>
          <p:cNvPr id="333" name="Google Shape;333;p3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classes of the Java standard class library are organized into packages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packages in the standard class library are:</a:t>
            </a:r>
            <a:endParaRPr/>
          </a:p>
        </p:txBody>
      </p:sp>
      <p:grpSp>
        <p:nvGrpSpPr>
          <p:cNvPr id="334" name="Google Shape;334;p34"/>
          <p:cNvGrpSpPr/>
          <p:nvPr/>
        </p:nvGrpSpPr>
        <p:grpSpPr>
          <a:xfrm>
            <a:off x="1066800" y="2819400"/>
            <a:ext cx="7807325" cy="2544762"/>
            <a:chOff x="619" y="1920"/>
            <a:chExt cx="4918" cy="1603"/>
          </a:xfrm>
        </p:grpSpPr>
        <p:sp>
          <p:nvSpPr>
            <p:cNvPr id="335" name="Google Shape;335;p34"/>
            <p:cNvSpPr txBox="1"/>
            <p:nvPr/>
          </p:nvSpPr>
          <p:spPr>
            <a:xfrm>
              <a:off x="619" y="1929"/>
              <a:ext cx="1172" cy="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Package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java.lang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java.applet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java.awt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javax.swing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java.net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java.util</a:t>
              </a:r>
              <a:endParaRPr/>
            </a:p>
          </p:txBody>
        </p:sp>
        <p:sp>
          <p:nvSpPr>
            <p:cNvPr id="336" name="Google Shape;336;p34"/>
            <p:cNvSpPr txBox="1"/>
            <p:nvPr/>
          </p:nvSpPr>
          <p:spPr>
            <a:xfrm>
              <a:off x="2101" y="1920"/>
              <a:ext cx="3436" cy="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Purpose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1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General support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Creating applets for the web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Graphics and graphical user interfaces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Additional graphics capabilities and components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 communication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Utilities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import Declaration</a:t>
            </a:r>
            <a:endParaRPr/>
          </a:p>
        </p:txBody>
      </p:sp>
      <p:sp>
        <p:nvSpPr>
          <p:cNvPr id="342" name="Google Shape;342;p3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want to use a class from a package, you could use its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qualified name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java.util.Random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you can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class, then just use the class name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java.util.Random;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import all classes in a particular package, you can use the * wildcard character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import Declaration</a:t>
            </a:r>
            <a:endParaRPr/>
          </a:p>
        </p:txBody>
      </p:sp>
      <p:sp>
        <p:nvSpPr>
          <p:cNvPr id="348" name="Google Shape;348;p3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classes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java.lang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 are automatically imported into all programs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That's why we didn't have to explicitly import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 in earlier programs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part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methods that generate pseudo-random numbers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often have to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number into an appropriate range for a particular purpose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RandomNumbers.java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82)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Class Methods</a:t>
            </a:r>
            <a:endParaRPr/>
          </a:p>
        </p:txBody>
      </p:sp>
      <p:sp>
        <p:nvSpPr>
          <p:cNvPr id="354" name="Google Shape;354;p3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methods can be invoked through the class name, instead of through an object of the class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methods are called </a:t>
            </a:r>
            <a:r>
              <a:rPr b="1" i="1" lang="en-US" sz="2400" u="sng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have to instantiate an object to use the method first!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contains many static methods, providing various mathematical functions, such as absolute value, trigonometry functions, square root, etc.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Math.cos(90) + Math.sqrt(delta);</a:t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Data Classes</a:t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the primitive data types but more powerful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also be used for conversion and data manipulation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 of the java.lang package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java.lang.Boolean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java.lang.Character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java.lang.Number.Byte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java.lang.Number.Double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java.lang.Number.Float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java.lang.Number.Integer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java.lang.Number.Long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java.lang.Number.Short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java.lang.String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java.lang.Number.Integer</a:t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 that represents the integer data type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and properties act as a “wrapper” to the int primitive data type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Integer(String 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Integer(int value)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Useful Methods (note the static methods)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String toString(int i);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int parseInt(String s);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byte byteValue();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float floatValue();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long longValue();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Examples</a:t>
            </a:r>
            <a:endParaRPr/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sText;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sText = Integer.toString(526);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value of sText?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nValue;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nValue = Integer.parseInt(sText);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value of nValue?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Examples Continued</a:t>
            </a:r>
            <a:endParaRPr/>
          </a:p>
        </p:txBody>
      </p:sp>
      <p:sp>
        <p:nvSpPr>
          <p:cNvPr id="378" name="Google Shape;378;p4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nValue = 526, sText = “526”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lValue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lValue = (long) nValue;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Number;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lVal2;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= new Integer(sText);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lVal2 = Number.longValue();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bEqual;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bEqual = (lValue == lVal2);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value of bEqual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3" name="Google Shape;73;p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String Class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character string is an object in Java, defined by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string literal, delimited by double quotation marks, represents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concatenation operator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(+) is used to append one string to the end of another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be used to append a number to a string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string literal cannot be broken across two lines in a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Facts.java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56)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Keyboard Class</a:t>
            </a:r>
            <a:endParaRPr/>
          </a:p>
        </p:txBody>
      </p:sp>
      <p:sp>
        <p:nvSpPr>
          <p:cNvPr id="384" name="Google Shape;384;p4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NOT part of the Java standard class library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provided by the authors of the textbook to make reading input from the keyboard easy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are explored in Chapter 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not use it for programming assignments in the class, but it is used in several textbook examples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Keyboard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is part of a package called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cs1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contains several static methods for reading particular types of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Echo.java (page 86)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Quadratic.java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87)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Formatting Output</a:t>
            </a:r>
            <a:endParaRPr/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NumberFormat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has static methods that return a formatter object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getCurrencyInstance()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getPercentInstance()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formatter object has a method called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returns a string with the specified information in the appropriate format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Price.java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89)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Formatting Output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DecimalFormat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can be used to format a floating point value in generic ways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you can specify that the number be printed to three decimal places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constructor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DecimalFormat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takes a string that represents a pattern for the formatted number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CircleStats.java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91)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Strings</a:t>
            </a:r>
            <a:endParaRPr/>
          </a:p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“Hello World”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“Hello” + “ World”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“Temperature: “ + 58 + “Fahrenheit”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Temperature: 58 Fahrenheit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String Concatenation</a:t>
            </a:r>
            <a:endParaRPr/>
          </a:p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plus operator (+) is also used for arithmetic addition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that the + operator performs depends on the type of the information on which it operates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both operands are strings, or if one is a string and one is a number, it performs string concatenation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both operands are numeric, it adds them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+ operator is evaluated left to right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Parentheses can be used to force the operation order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Addition.java (page 58)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Escape Sequences</a:t>
            </a:r>
            <a:endParaRPr/>
          </a:p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we wanted to print a double quote character?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line would confuse the compiler because it would interpret the second quote as the end of the string</a:t>
            </a:r>
            <a:endParaRPr/>
          </a:p>
          <a:p>
            <a:pPr indent="-276225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 ("I said "Hello" to you.");</a:t>
            </a:r>
            <a:endParaRPr/>
          </a:p>
          <a:p>
            <a:pPr indent="-276225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escape sequence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series of characters that represents a special character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escape sequence begins with a backslash character (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which indicates that the character(s) that follow should be treated in a special way</a:t>
            </a:r>
            <a:endParaRPr/>
          </a:p>
          <a:p>
            <a:pPr indent="-276225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 ("I said \"Hello\" to you.");</a:t>
            </a:r>
            <a:endParaRPr/>
          </a:p>
          <a:p>
            <a:pPr indent="-276225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6225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50021"/>
              </a:buClr>
              <a:buSzPts val="1050"/>
              <a:buFont typeface="Arial"/>
              <a:buNone/>
            </a:pPr>
            <a:r>
              <a:t/>
            </a:r>
            <a:endParaRPr b="1" i="0" sz="1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Escape Sequences</a:t>
            </a:r>
            <a:endParaRPr/>
          </a:p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609600" y="1266825"/>
            <a:ext cx="8305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Java escape sequences: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609600" y="5181600"/>
            <a:ext cx="83058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LIKE C/C++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Roses.java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59)</a:t>
            </a: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209800" y="1981200"/>
            <a:ext cx="3892550" cy="2835275"/>
            <a:chOff x="855" y="1296"/>
            <a:chExt cx="2452" cy="1786"/>
          </a:xfrm>
        </p:grpSpPr>
        <p:sp>
          <p:nvSpPr>
            <p:cNvPr id="104" name="Google Shape;104;p10"/>
            <p:cNvSpPr txBox="1"/>
            <p:nvPr/>
          </p:nvSpPr>
          <p:spPr>
            <a:xfrm>
              <a:off x="855" y="1296"/>
              <a:ext cx="1276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Escape Sequence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\b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\"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\'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\\</a:t>
              </a:r>
              <a:endParaRPr/>
            </a:p>
          </p:txBody>
        </p:sp>
        <p:sp>
          <p:nvSpPr>
            <p:cNvPr id="105" name="Google Shape;105;p10"/>
            <p:cNvSpPr txBox="1"/>
            <p:nvPr/>
          </p:nvSpPr>
          <p:spPr>
            <a:xfrm>
              <a:off x="2256" y="1296"/>
              <a:ext cx="1051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Meaning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backspace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tab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newline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carriage return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double quote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single quote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backslash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" name="Google Shape;111;p1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Variables</a:t>
            </a:r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609600" y="1266825"/>
            <a:ext cx="830580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name for a location 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variable must be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specifying the variable's name and the type of information that will be held in it</a:t>
            </a:r>
            <a:endParaRPr/>
          </a:p>
        </p:txBody>
      </p:sp>
      <p:sp>
        <p:nvSpPr>
          <p:cNvPr id="113" name="Google Shape;113;p11"/>
          <p:cNvSpPr txBox="1"/>
          <p:nvPr/>
        </p:nvSpPr>
        <p:spPr>
          <a:xfrm>
            <a:off x="2514600" y="3733800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total;</a:t>
            </a:r>
            <a:endParaRPr/>
          </a:p>
        </p:txBody>
      </p:sp>
      <p:sp>
        <p:nvSpPr>
          <p:cNvPr id="114" name="Google Shape;114;p11"/>
          <p:cNvSpPr txBox="1"/>
          <p:nvPr/>
        </p:nvSpPr>
        <p:spPr>
          <a:xfrm>
            <a:off x="2514600" y="4343400"/>
            <a:ext cx="3841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count, temp, result;</a:t>
            </a:r>
            <a:endParaRPr/>
          </a:p>
        </p:txBody>
      </p:sp>
      <p:sp>
        <p:nvSpPr>
          <p:cNvPr id="115" name="Google Shape;115;p11"/>
          <p:cNvSpPr txBox="1"/>
          <p:nvPr/>
        </p:nvSpPr>
        <p:spPr>
          <a:xfrm>
            <a:off x="1743075" y="5105400"/>
            <a:ext cx="5799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variables can be created in one declaration</a:t>
            </a:r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1371600" y="2819400"/>
            <a:ext cx="1371600" cy="838200"/>
            <a:chOff x="864" y="1776"/>
            <a:chExt cx="864" cy="528"/>
          </a:xfrm>
        </p:grpSpPr>
        <p:sp>
          <p:nvSpPr>
            <p:cNvPr id="117" name="Google Shape;117;p11"/>
            <p:cNvSpPr txBox="1"/>
            <p:nvPr/>
          </p:nvSpPr>
          <p:spPr>
            <a:xfrm>
              <a:off x="864" y="1776"/>
              <a:ext cx="75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type</a:t>
              </a:r>
              <a:endParaRPr/>
            </a:p>
          </p:txBody>
        </p:sp>
        <p:cxnSp>
          <p:nvCxnSpPr>
            <p:cNvPr id="118" name="Google Shape;118;p11"/>
            <p:cNvCxnSpPr/>
            <p:nvPr/>
          </p:nvCxnSpPr>
          <p:spPr>
            <a:xfrm>
              <a:off x="1584" y="2016"/>
              <a:ext cx="144" cy="2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  <p:grpSp>
        <p:nvGrpSpPr>
          <p:cNvPr id="119" name="Google Shape;119;p11"/>
          <p:cNvGrpSpPr/>
          <p:nvPr/>
        </p:nvGrpSpPr>
        <p:grpSpPr>
          <a:xfrm>
            <a:off x="3733800" y="2819400"/>
            <a:ext cx="1803400" cy="838200"/>
            <a:chOff x="2352" y="1776"/>
            <a:chExt cx="1136" cy="528"/>
          </a:xfrm>
        </p:grpSpPr>
        <p:sp>
          <p:nvSpPr>
            <p:cNvPr id="120" name="Google Shape;120;p11"/>
            <p:cNvSpPr txBox="1"/>
            <p:nvPr/>
          </p:nvSpPr>
          <p:spPr>
            <a:xfrm>
              <a:off x="2400" y="1776"/>
              <a:ext cx="108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variable name</a:t>
              </a:r>
              <a:endParaRPr/>
            </a:p>
          </p:txBody>
        </p:sp>
        <p:cxnSp>
          <p:nvCxnSpPr>
            <p:cNvPr id="121" name="Google Shape;121;p11"/>
            <p:cNvCxnSpPr/>
            <p:nvPr/>
          </p:nvCxnSpPr>
          <p:spPr>
            <a:xfrm flipH="1">
              <a:off x="2352" y="2016"/>
              <a:ext cx="96" cy="2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1">
  <a:themeElements>
    <a:clrScheme name="CS1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2181B7"/>
      </a:accent3>
      <a:accent4>
        <a:srgbClr val="99FFCC"/>
      </a:accent4>
      <a:accent5>
        <a:srgbClr val="01B0FF"/>
      </a:accent5>
      <a:accent6>
        <a:srgbClr val="2181B7"/>
      </a:accent6>
      <a:hlink>
        <a:srgbClr val="FFFF99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