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9144000"/>
  <p:notesSz cx="6858000" cy="9144000"/>
  <p:embeddedFontLst>
    <p:embeddedFont>
      <p:font typeface="Arial Narrow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ArialNarrow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ArialNarrow-italic.fntdata"/><Relationship Id="rId21" Type="http://schemas.openxmlformats.org/officeDocument/2006/relationships/slide" Target="slides/slide16.xml"/><Relationship Id="rId65" Type="http://schemas.openxmlformats.org/officeDocument/2006/relationships/font" Target="fonts/ArialNarrow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ArialNarrow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3" name="Google Shape;33;p2"/>
            <p:cNvSpPr/>
            <p:nvPr/>
          </p:nvSpPr>
          <p:spPr>
            <a:xfrm>
              <a:off x="0" y="0"/>
              <a:ext cx="5760" cy="535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3147"/>
              <a:ext cx="5760" cy="117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5" name="Google Shape;35;p2"/>
          <p:cNvSpPr txBox="1"/>
          <p:nvPr>
            <p:ph type="ctrTitle"/>
          </p:nvPr>
        </p:nvSpPr>
        <p:spPr>
          <a:xfrm>
            <a:off x="762000" y="457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0" type="dt"/>
          </p:nvPr>
        </p:nvSpPr>
        <p:spPr>
          <a:xfrm>
            <a:off x="1295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1" type="ftr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Narrow"/>
              <a:buNone/>
              <a:defRPr b="0" i="0" sz="14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Narrow"/>
              <a:buNone/>
              <a:defRPr b="0" i="0" sz="14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Narrow"/>
              <a:buNone/>
              <a:defRPr b="0" i="0" sz="14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Narrow"/>
              <a:buNone/>
              <a:defRPr b="0" i="0" sz="14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Narrow"/>
              <a:buNone/>
              <a:defRPr b="0" i="0" sz="14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Narrow"/>
              <a:buNone/>
              <a:defRPr b="0" i="0" sz="14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Narrow"/>
              <a:buNone/>
              <a:defRPr b="0" i="0" sz="14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Narrow"/>
              <a:buNone/>
              <a:defRPr b="0" i="0" sz="14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Narrow"/>
              <a:buNone/>
              <a:defRPr b="0" i="0" sz="14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463550" y="2700337"/>
            <a:ext cx="1619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4419600" y="990600"/>
            <a:ext cx="304800" cy="274637"/>
          </a:xfrm>
          <a:prstGeom prst="ellipse">
            <a:avLst/>
          </a:prstGeom>
          <a:gradFill>
            <a:gsLst>
              <a:gs pos="0">
                <a:srgbClr val="FEFFFF"/>
              </a:gs>
              <a:gs pos="100000">
                <a:schemeClr val="folHlink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2"/>
          <p:cNvSpPr/>
          <p:nvPr/>
        </p:nvSpPr>
        <p:spPr>
          <a:xfrm rot="-5400000">
            <a:off x="4457700" y="-2933700"/>
            <a:ext cx="228600" cy="91440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981200" y="457200"/>
            <a:ext cx="304800" cy="274637"/>
          </a:xfrm>
          <a:prstGeom prst="ellipse">
            <a:avLst/>
          </a:prstGeom>
          <a:gradFill>
            <a:gsLst>
              <a:gs pos="0">
                <a:srgbClr val="FEFFFF"/>
              </a:gs>
              <a:gs pos="100000">
                <a:schemeClr val="folHlink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8329612" y="733425"/>
            <a:ext cx="720725" cy="531812"/>
            <a:chOff x="5247" y="462"/>
            <a:chExt cx="454" cy="335"/>
          </a:xfrm>
        </p:grpSpPr>
        <p:sp>
          <p:nvSpPr>
            <p:cNvPr id="8" name="Google Shape;8;p1"/>
            <p:cNvSpPr/>
            <p:nvPr/>
          </p:nvSpPr>
          <p:spPr>
            <a:xfrm flipH="1" rot="10800000">
              <a:off x="5564" y="462"/>
              <a:ext cx="137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 flipH="1" rot="10800000">
              <a:off x="5407" y="462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 flipH="1" rot="10800000">
              <a:off x="5247" y="462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" name="Google Shape;11;p1"/>
          <p:cNvGrpSpPr/>
          <p:nvPr/>
        </p:nvGrpSpPr>
        <p:grpSpPr>
          <a:xfrm>
            <a:off x="76993" y="6040437"/>
            <a:ext cx="532606" cy="726282"/>
            <a:chOff x="48" y="3805"/>
            <a:chExt cx="335" cy="458"/>
          </a:xfrm>
        </p:grpSpPr>
        <p:sp>
          <p:nvSpPr>
            <p:cNvPr id="12" name="Google Shape;12;p1"/>
            <p:cNvSpPr/>
            <p:nvPr/>
          </p:nvSpPr>
          <p:spPr>
            <a:xfrm flipH="1" rot="5400000">
              <a:off x="148" y="3706"/>
              <a:ext cx="137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5400000">
              <a:off x="147" y="3869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 flipH="1" rot="5400000">
              <a:off x="147" y="4026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  <a:defRPr b="1" i="0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  <a:defRPr b="1" i="0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–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–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227012" y="0"/>
            <a:ext cx="2286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flipH="1">
            <a:off x="304800" y="914400"/>
            <a:ext cx="8839200" cy="228600"/>
          </a:xfrm>
          <a:prstGeom prst="homePlate">
            <a:avLst>
              <a:gd fmla="val 21221" name="adj"/>
            </a:avLst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981200" y="2179637"/>
            <a:ext cx="1905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" name="Google Shape;22;p1"/>
          <p:cNvGrpSpPr/>
          <p:nvPr/>
        </p:nvGrpSpPr>
        <p:grpSpPr>
          <a:xfrm>
            <a:off x="77787" y="5903118"/>
            <a:ext cx="533400" cy="750094"/>
            <a:chOff x="49" y="3719"/>
            <a:chExt cx="336" cy="472"/>
          </a:xfrm>
        </p:grpSpPr>
        <p:sp>
          <p:nvSpPr>
            <p:cNvPr id="23" name="Google Shape;23;p1"/>
            <p:cNvSpPr/>
            <p:nvPr/>
          </p:nvSpPr>
          <p:spPr>
            <a:xfrm rot="-5400000">
              <a:off x="142" y="3626"/>
              <a:ext cx="150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 rot="-5400000">
              <a:off x="141" y="3786"/>
              <a:ext cx="151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 rot="-5400000">
              <a:off x="142" y="3948"/>
              <a:ext cx="150" cy="336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" name="Google Shape;26;p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grpSp>
        <p:nvGrpSpPr>
          <p:cNvPr id="27" name="Google Shape;27;p1"/>
          <p:cNvGrpSpPr/>
          <p:nvPr/>
        </p:nvGrpSpPr>
        <p:grpSpPr>
          <a:xfrm>
            <a:off x="8189912" y="731837"/>
            <a:ext cx="739775" cy="533400"/>
            <a:chOff x="5159" y="461"/>
            <a:chExt cx="466" cy="336"/>
          </a:xfrm>
        </p:grpSpPr>
        <p:sp>
          <p:nvSpPr>
            <p:cNvPr id="28" name="Google Shape;28;p1"/>
            <p:cNvSpPr/>
            <p:nvPr/>
          </p:nvSpPr>
          <p:spPr>
            <a:xfrm>
              <a:off x="5475" y="462"/>
              <a:ext cx="150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318" y="462"/>
              <a:ext cx="151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159" y="461"/>
              <a:ext cx="150" cy="336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minofthree.jav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gradereport.java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counter.java" TargetMode="External"/><Relationship Id="rId4" Type="http://schemas.openxmlformats.org/officeDocument/2006/relationships/hyperlink" Target="http://average.java" TargetMode="External"/><Relationship Id="rId5" Type="http://schemas.openxmlformats.org/officeDocument/2006/relationships/hyperlink" Target="http://winpercentage.java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palindrometester.java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counter2.java" TargetMode="External"/><Relationship Id="rId4" Type="http://schemas.openxmlformats.org/officeDocument/2006/relationships/hyperlink" Target="http://reversenumber.java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multiples.java" TargetMode="External"/><Relationship Id="rId4" Type="http://schemas.openxmlformats.org/officeDocument/2006/relationships/hyperlink" Target="http://stars.java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examgrades.java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age.jav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ages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ctrTitle"/>
          </p:nvPr>
        </p:nvSpPr>
        <p:spPr>
          <a:xfrm>
            <a:off x="762000" y="457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Chapter 3:  Program Statements </a:t>
            </a:r>
            <a:endParaRPr/>
          </a:p>
        </p:txBody>
      </p:sp>
      <p:sp>
        <p:nvSpPr>
          <p:cNvPr id="54" name="Google Shape;54;p4"/>
          <p:cNvSpPr txBox="1"/>
          <p:nvPr>
            <p:ph idx="1" type="subTitle"/>
          </p:nvPr>
        </p:nvSpPr>
        <p:spPr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i="0" lang="en-US" sz="16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slides for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b="1" i="0" sz="10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1" i="0" lang="en-US" sz="32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Software Solutions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Foundations of Program Design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Edition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1" i="0" sz="12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John Lewis and William Loftus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i="0" sz="20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rPr b="1" i="0" lang="en-US" sz="16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Software Solutions is published by Addison-Wesley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b="1" i="0" sz="10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rPr b="1" i="0" lang="en-US" sz="1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slides are copyright 2000 by John Lewis and William Loftus. All rights reserved.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rPr b="1" i="0" lang="en-US" sz="1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Instructors using the textbook may use and modify these slides for pedagogical purposes.</a:t>
            </a:r>
            <a:endParaRPr/>
          </a:p>
          <a:p>
            <a:pPr indent="-295275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b="1" i="0" sz="10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Logic of an if-else statement</a:t>
            </a:r>
            <a:endParaRPr/>
          </a:p>
        </p:txBody>
      </p:sp>
      <p:grpSp>
        <p:nvGrpSpPr>
          <p:cNvPr id="145" name="Google Shape;145;p13"/>
          <p:cNvGrpSpPr/>
          <p:nvPr/>
        </p:nvGrpSpPr>
        <p:grpSpPr>
          <a:xfrm>
            <a:off x="2552700" y="1538287"/>
            <a:ext cx="1905000" cy="1600200"/>
            <a:chOff x="2016" y="960"/>
            <a:chExt cx="1200" cy="1008"/>
          </a:xfrm>
        </p:grpSpPr>
        <p:grpSp>
          <p:nvGrpSpPr>
            <p:cNvPr id="146" name="Google Shape;146;p13"/>
            <p:cNvGrpSpPr/>
            <p:nvPr/>
          </p:nvGrpSpPr>
          <p:grpSpPr>
            <a:xfrm>
              <a:off x="2016" y="1392"/>
              <a:ext cx="1200" cy="576"/>
              <a:chOff x="2016" y="1584"/>
              <a:chExt cx="1200" cy="576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2016" y="1584"/>
                <a:ext cx="1200" cy="576"/>
              </a:xfrm>
              <a:prstGeom prst="diamond">
                <a:avLst/>
              </a:prstGeom>
              <a:solidFill>
                <a:srgbClr val="FFCC99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" name="Google Shape;148;p13"/>
              <p:cNvSpPr txBox="1"/>
              <p:nvPr/>
            </p:nvSpPr>
            <p:spPr>
              <a:xfrm>
                <a:off x="2262" y="1660"/>
                <a:ext cx="708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condition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evaluated</a:t>
                </a:r>
                <a:endParaRPr/>
              </a:p>
            </p:txBody>
          </p:sp>
        </p:grpSp>
        <p:cxnSp>
          <p:nvCxnSpPr>
            <p:cNvPr id="149" name="Google Shape;149;p13"/>
            <p:cNvCxnSpPr/>
            <p:nvPr/>
          </p:nvCxnSpPr>
          <p:spPr>
            <a:xfrm>
              <a:off x="2616" y="960"/>
              <a:ext cx="0" cy="432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cxnSp>
        <p:nvCxnSpPr>
          <p:cNvPr id="150" name="Google Shape;150;p13"/>
          <p:cNvCxnSpPr/>
          <p:nvPr/>
        </p:nvCxnSpPr>
        <p:spPr>
          <a:xfrm>
            <a:off x="3505200" y="4419600"/>
            <a:ext cx="0" cy="11572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grpSp>
        <p:nvGrpSpPr>
          <p:cNvPr id="151" name="Google Shape;151;p13"/>
          <p:cNvGrpSpPr/>
          <p:nvPr/>
        </p:nvGrpSpPr>
        <p:grpSpPr>
          <a:xfrm>
            <a:off x="2705100" y="3138487"/>
            <a:ext cx="1600200" cy="1295400"/>
            <a:chOff x="2112" y="1968"/>
            <a:chExt cx="1008" cy="816"/>
          </a:xfrm>
        </p:grpSpPr>
        <p:grpSp>
          <p:nvGrpSpPr>
            <p:cNvPr id="152" name="Google Shape;152;p13"/>
            <p:cNvGrpSpPr/>
            <p:nvPr/>
          </p:nvGrpSpPr>
          <p:grpSpPr>
            <a:xfrm>
              <a:off x="2112" y="2544"/>
              <a:ext cx="1008" cy="240"/>
              <a:chOff x="2112" y="2496"/>
              <a:chExt cx="1008" cy="240"/>
            </a:xfrm>
          </p:grpSpPr>
          <p:sp>
            <p:nvSpPr>
              <p:cNvPr id="153" name="Google Shape;153;p13"/>
              <p:cNvSpPr/>
              <p:nvPr/>
            </p:nvSpPr>
            <p:spPr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" name="Google Shape;154;p13"/>
              <p:cNvSpPr txBox="1"/>
              <p:nvPr/>
            </p:nvSpPr>
            <p:spPr>
              <a:xfrm>
                <a:off x="2222" y="2496"/>
                <a:ext cx="7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statement1</a:t>
                </a:r>
                <a:endParaRPr/>
              </a:p>
            </p:txBody>
          </p:sp>
        </p:grpSp>
        <p:cxnSp>
          <p:nvCxnSpPr>
            <p:cNvPr id="155" name="Google Shape;155;p13"/>
            <p:cNvCxnSpPr/>
            <p:nvPr/>
          </p:nvCxnSpPr>
          <p:spPr>
            <a:xfrm>
              <a:off x="2616" y="1968"/>
              <a:ext cx="0" cy="576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156" name="Google Shape;156;p13"/>
            <p:cNvSpPr txBox="1"/>
            <p:nvPr/>
          </p:nvSpPr>
          <p:spPr>
            <a:xfrm>
              <a:off x="2652" y="2112"/>
              <a:ext cx="3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/>
            </a:p>
          </p:txBody>
        </p:sp>
      </p:grpSp>
      <p:cxnSp>
        <p:nvCxnSpPr>
          <p:cNvPr id="157" name="Google Shape;157;p13"/>
          <p:cNvCxnSpPr/>
          <p:nvPr/>
        </p:nvCxnSpPr>
        <p:spPr>
          <a:xfrm flipH="1">
            <a:off x="3505200" y="4419600"/>
            <a:ext cx="1981200" cy="1157400"/>
          </a:xfrm>
          <a:prstGeom prst="bentConnector3">
            <a:avLst>
              <a:gd fmla="val 0" name="adj1"/>
            </a:avLst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grpSp>
        <p:nvGrpSpPr>
          <p:cNvPr id="158" name="Google Shape;158;p13"/>
          <p:cNvGrpSpPr/>
          <p:nvPr/>
        </p:nvGrpSpPr>
        <p:grpSpPr>
          <a:xfrm>
            <a:off x="4457700" y="2681287"/>
            <a:ext cx="1828800" cy="1752600"/>
            <a:chOff x="3216" y="1680"/>
            <a:chExt cx="1152" cy="1104"/>
          </a:xfrm>
        </p:grpSpPr>
        <p:cxnSp>
          <p:nvCxnSpPr>
            <p:cNvPr id="159" name="Google Shape;159;p13"/>
            <p:cNvCxnSpPr/>
            <p:nvPr/>
          </p:nvCxnSpPr>
          <p:spPr>
            <a:xfrm>
              <a:off x="3216" y="1680"/>
              <a:ext cx="648" cy="864"/>
            </a:xfrm>
            <a:prstGeom prst="bentConnector2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160" name="Google Shape;160;p13"/>
            <p:cNvSpPr txBox="1"/>
            <p:nvPr/>
          </p:nvSpPr>
          <p:spPr>
            <a:xfrm>
              <a:off x="3888" y="2112"/>
              <a:ext cx="3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/>
            </a:p>
          </p:txBody>
        </p:sp>
        <p:grpSp>
          <p:nvGrpSpPr>
            <p:cNvPr id="161" name="Google Shape;161;p13"/>
            <p:cNvGrpSpPr/>
            <p:nvPr/>
          </p:nvGrpSpPr>
          <p:grpSpPr>
            <a:xfrm>
              <a:off x="3360" y="2544"/>
              <a:ext cx="1008" cy="240"/>
              <a:chOff x="2112" y="2496"/>
              <a:chExt cx="1008" cy="240"/>
            </a:xfrm>
          </p:grpSpPr>
          <p:sp>
            <p:nvSpPr>
              <p:cNvPr id="162" name="Google Shape;162;p13"/>
              <p:cNvSpPr/>
              <p:nvPr/>
            </p:nvSpPr>
            <p:spPr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3" name="Google Shape;163;p13"/>
              <p:cNvSpPr txBox="1"/>
              <p:nvPr/>
            </p:nvSpPr>
            <p:spPr>
              <a:xfrm>
                <a:off x="2222" y="2496"/>
                <a:ext cx="7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statement2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p1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Block Statements</a:t>
            </a:r>
            <a:endParaRPr/>
          </a:p>
        </p:txBody>
      </p:sp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statements can be grouped together into 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statement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block is delimited by braces ( { … } )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block statement can be used wherever a statement is called for in the Java syntax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in an if-else statement, the if portion, or the else portion, or both, could be block statements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Guessing.java (page 117)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p1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Nested if Statements</a:t>
            </a:r>
            <a:endParaRPr/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statement executed as a result of an if statement or else clause could be another if statement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called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if statements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MinOfThree.java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118)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else clause is matched to the last unmatched if (no matter what the indentation implies)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Comparing Characters</a:t>
            </a:r>
            <a:endParaRPr/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609600" y="1266825"/>
            <a:ext cx="8305800" cy="193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the relational operators on character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results are based on the Unicode character 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condition is true because the character '+' comes before the character 'J' in Unicode:</a:t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1295400" y="3352800"/>
            <a:ext cx="67373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('+' &lt; 'J')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 ("+ is less than J");</a:t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533400" y="4495800"/>
            <a:ext cx="8305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uppercase alphabet (A-Z) and the lowercase alphabet (a-z) both appear in alphabetical order in Unicode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Comparing Strings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that a character string in Java is an object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cannot use the relational operators to compare strings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THIS ?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of the String class, can be used to determine if two strings contain exactly the same characters in the same order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String class also contains a method called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determine if one string comes before another alphabetically (as determined by the Unicode character set)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Example</a:t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sText1 = “Hello World”;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sText2 = “Hello”;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sText3 = “ World”;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sText4;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sText4 = sText2+sText3;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these Java conditional statements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or FALSE?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(sText1 == sText2 + sText3)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sText1.equals(sText1,sText2+sText3)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(sText1 == sText4)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sText1.equals(sText4)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Comparing Floating Point Values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also have to be careful when comparing two floating point values (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for equality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should rarely use the equality operator (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when comparing two floats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many situations, you might consider two floating point numbers to be "close enough" even if they aren't exactly equal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to determine the equality of two floats, you may want to use the following technique:</a:t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1219200" y="5181600"/>
            <a:ext cx="70421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(Math.abs (f1 - f2) &lt; 0.00001)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 ("Essentially equal.");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2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switch Statement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another means to decide which statement to execute next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switch statement evaluates an expression, then attempts to match the result to one of several possible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cases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case contains a value and a list of statements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flow of control transfers to statement list associated with the first value that matches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switch Statement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609600" y="1266825"/>
            <a:ext cx="83058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general syntax of a switch statement is: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2819400" y="2209800"/>
            <a:ext cx="3384550" cy="344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 (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value1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statement-list1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value2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statement-list2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value3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statement-list3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219" name="Google Shape;219;p21"/>
          <p:cNvGrpSpPr/>
          <p:nvPr/>
        </p:nvGrpSpPr>
        <p:grpSpPr>
          <a:xfrm>
            <a:off x="762000" y="2438400"/>
            <a:ext cx="1828800" cy="1920875"/>
            <a:chOff x="480" y="1536"/>
            <a:chExt cx="1152" cy="1210"/>
          </a:xfrm>
        </p:grpSpPr>
        <p:sp>
          <p:nvSpPr>
            <p:cNvPr id="220" name="Google Shape;220;p21"/>
            <p:cNvSpPr txBox="1"/>
            <p:nvPr/>
          </p:nvSpPr>
          <p:spPr>
            <a:xfrm>
              <a:off x="480" y="1536"/>
              <a:ext cx="702" cy="1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switch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case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reserved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words</a:t>
              </a:r>
              <a:endParaRPr/>
            </a:p>
          </p:txBody>
        </p:sp>
        <p:cxnSp>
          <p:nvCxnSpPr>
            <p:cNvPr id="221" name="Google Shape;221;p21"/>
            <p:cNvCxnSpPr/>
            <p:nvPr/>
          </p:nvCxnSpPr>
          <p:spPr>
            <a:xfrm>
              <a:off x="1152" y="1872"/>
              <a:ext cx="480" cy="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2" name="Google Shape;222;p21"/>
            <p:cNvCxnSpPr/>
            <p:nvPr/>
          </p:nvCxnSpPr>
          <p:spPr>
            <a:xfrm flipH="1" rot="10800000">
              <a:off x="1152" y="1680"/>
              <a:ext cx="432" cy="192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grpSp>
        <p:nvGrpSpPr>
          <p:cNvPr id="223" name="Google Shape;223;p21"/>
          <p:cNvGrpSpPr/>
          <p:nvPr/>
        </p:nvGrpSpPr>
        <p:grpSpPr>
          <a:xfrm>
            <a:off x="6781006" y="3885406"/>
            <a:ext cx="1889919" cy="1769269"/>
            <a:chOff x="4272" y="2447"/>
            <a:chExt cx="1191" cy="1115"/>
          </a:xfrm>
        </p:grpSpPr>
        <p:sp>
          <p:nvSpPr>
            <p:cNvPr id="224" name="Google Shape;224;p21"/>
            <p:cNvSpPr txBox="1"/>
            <p:nvPr/>
          </p:nvSpPr>
          <p:spPr>
            <a:xfrm>
              <a:off x="4272" y="2736"/>
              <a:ext cx="1190" cy="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b="1" i="1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expression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matches </a:t>
              </a:r>
              <a:r>
                <a:rPr b="1" i="1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value2</a:t>
              </a: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 jumps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here</a:t>
              </a:r>
              <a:endParaRPr/>
            </a:p>
          </p:txBody>
        </p:sp>
        <p:cxnSp>
          <p:nvCxnSpPr>
            <p:cNvPr id="225" name="Google Shape;225;p21"/>
            <p:cNvCxnSpPr/>
            <p:nvPr/>
          </p:nvCxnSpPr>
          <p:spPr>
            <a:xfrm flipH="1" rot="5400000">
              <a:off x="4425" y="2294"/>
              <a:ext cx="288" cy="595"/>
            </a:xfrm>
            <a:prstGeom prst="bentConnector2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switch Statement</a:t>
            </a:r>
            <a:endParaRPr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 statement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as the last statement in each case's statement list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break statement causes control to transfer to the end of the switch statement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break statement is not used, the flow of control will continue into the next case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this can be helpful, but usually we only want to execute the statements associated with one case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Program Statements</a:t>
            </a:r>
            <a:endParaRPr/>
          </a:p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now examine some other program statements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focuses on: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flow of control through a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decision-making statements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 for making complex decisions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 statements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development stages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drawing techniques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switch Statement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switch statement can have an optional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case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default case has no associated value and simply uses the reserved word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default case is present, control will transfer to it if no other case value matches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Though the default case can be positioned anywhere in the switch, it is usually placed at the end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is no default case, and no other value matches, control falls through to the statement after the switch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switch Statement</a:t>
            </a:r>
            <a:endParaRPr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expression of a switch statement must result in an constant byte, char, short, or int value. 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Nothing else is valid.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implicit boolean condition in a switch statement is equality - it tries to match the expression with a value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cannot perform relational checks with a switch statement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GradeReport.java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121)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9" name="Google Shape;249;p2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Logical Operators</a:t>
            </a:r>
            <a:endParaRPr/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expressions can also use the following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operators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Logical NOT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Logical AND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Logical 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all take boolean operands and produce boolean results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NOT is a unary operator (it has one operand), but logical AND and logical OR are binary operators (they each have two operands)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p2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Logical NOT</a:t>
            </a:r>
            <a:endParaRPr/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NOT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operation is also called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negation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complement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some boolean condition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true, then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!a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false;  if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false, then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!a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true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expressions can be shown using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tables</a:t>
            </a:r>
            <a:endParaRPr/>
          </a:p>
        </p:txBody>
      </p:sp>
      <p:grpSp>
        <p:nvGrpSpPr>
          <p:cNvPr id="258" name="Google Shape;258;p26"/>
          <p:cNvGrpSpPr/>
          <p:nvPr/>
        </p:nvGrpSpPr>
        <p:grpSpPr>
          <a:xfrm>
            <a:off x="3276600" y="4419600"/>
            <a:ext cx="2590800" cy="1752600"/>
            <a:chOff x="2064" y="2688"/>
            <a:chExt cx="1632" cy="1104"/>
          </a:xfrm>
        </p:grpSpPr>
        <p:grpSp>
          <p:nvGrpSpPr>
            <p:cNvPr id="259" name="Google Shape;259;p26"/>
            <p:cNvGrpSpPr/>
            <p:nvPr/>
          </p:nvGrpSpPr>
          <p:grpSpPr>
            <a:xfrm>
              <a:off x="2256" y="2736"/>
              <a:ext cx="1212" cy="978"/>
              <a:chOff x="1965" y="2688"/>
              <a:chExt cx="1212" cy="978"/>
            </a:xfrm>
          </p:grpSpPr>
          <p:sp>
            <p:nvSpPr>
              <p:cNvPr id="260" name="Google Shape;260;p26"/>
              <p:cNvSpPr txBox="1"/>
              <p:nvPr/>
            </p:nvSpPr>
            <p:spPr>
              <a:xfrm>
                <a:off x="1965" y="2688"/>
                <a:ext cx="489" cy="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Courier New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t/>
                </a:r>
                <a:endParaRPr b="1" i="0" sz="24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true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false</a:t>
                </a:r>
                <a:endParaRPr/>
              </a:p>
            </p:txBody>
          </p:sp>
          <p:sp>
            <p:nvSpPr>
              <p:cNvPr id="261" name="Google Shape;261;p26"/>
              <p:cNvSpPr txBox="1"/>
              <p:nvPr/>
            </p:nvSpPr>
            <p:spPr>
              <a:xfrm>
                <a:off x="2688" y="2688"/>
                <a:ext cx="489" cy="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Courier New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!a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t/>
                </a:r>
                <a:endParaRPr b="1" i="0" sz="24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false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true</a:t>
                </a:r>
                <a:endParaRPr/>
              </a:p>
            </p:txBody>
          </p:sp>
        </p:grpSp>
        <p:sp>
          <p:nvSpPr>
            <p:cNvPr id="262" name="Google Shape;262;p26"/>
            <p:cNvSpPr/>
            <p:nvPr/>
          </p:nvSpPr>
          <p:spPr>
            <a:xfrm>
              <a:off x="2064" y="2688"/>
              <a:ext cx="1632" cy="110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3" name="Google Shape;263;p26"/>
            <p:cNvCxnSpPr/>
            <p:nvPr/>
          </p:nvCxnSpPr>
          <p:spPr>
            <a:xfrm>
              <a:off x="2064" y="3072"/>
              <a:ext cx="163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4" name="Google Shape;264;p26"/>
            <p:cNvCxnSpPr/>
            <p:nvPr/>
          </p:nvCxnSpPr>
          <p:spPr>
            <a:xfrm>
              <a:off x="2880" y="2688"/>
              <a:ext cx="0" cy="110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0" name="Google Shape;270;p2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Logical AND and Logical OR</a:t>
            </a:r>
            <a:endParaRPr/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and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expression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a &amp;&amp; b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is true if both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true, and false otherwise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or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expression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a || b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is true if a or b or both are true, and false otherwise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Truth Tables</a:t>
            </a:r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truth table shows the possible true/false combinations of the terms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have two operands, there are four possible combinations of true and false</a:t>
            </a:r>
            <a:endParaRPr/>
          </a:p>
        </p:txBody>
      </p:sp>
      <p:grpSp>
        <p:nvGrpSpPr>
          <p:cNvPr id="278" name="Google Shape;278;p28"/>
          <p:cNvGrpSpPr/>
          <p:nvPr/>
        </p:nvGrpSpPr>
        <p:grpSpPr>
          <a:xfrm>
            <a:off x="1752600" y="3276600"/>
            <a:ext cx="5867400" cy="2590800"/>
            <a:chOff x="1056" y="1344"/>
            <a:chExt cx="3696" cy="1632"/>
          </a:xfrm>
        </p:grpSpPr>
        <p:grpSp>
          <p:nvGrpSpPr>
            <p:cNvPr id="279" name="Google Shape;279;p28"/>
            <p:cNvGrpSpPr/>
            <p:nvPr/>
          </p:nvGrpSpPr>
          <p:grpSpPr>
            <a:xfrm>
              <a:off x="1200" y="1440"/>
              <a:ext cx="3365" cy="1438"/>
              <a:chOff x="955" y="1440"/>
              <a:chExt cx="3365" cy="1438"/>
            </a:xfrm>
          </p:grpSpPr>
          <p:sp>
            <p:nvSpPr>
              <p:cNvPr id="280" name="Google Shape;280;p28"/>
              <p:cNvSpPr txBox="1"/>
              <p:nvPr/>
            </p:nvSpPr>
            <p:spPr>
              <a:xfrm>
                <a:off x="955" y="1440"/>
                <a:ext cx="489" cy="1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Courier New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t/>
                </a:r>
                <a:endParaRPr b="1" i="0" sz="24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true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true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false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false</a:t>
                </a:r>
                <a:endParaRPr/>
              </a:p>
            </p:txBody>
          </p:sp>
          <p:sp>
            <p:nvSpPr>
              <p:cNvPr id="281" name="Google Shape;281;p28"/>
              <p:cNvSpPr txBox="1"/>
              <p:nvPr/>
            </p:nvSpPr>
            <p:spPr>
              <a:xfrm>
                <a:off x="1667" y="1440"/>
                <a:ext cx="489" cy="1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Courier New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t/>
                </a:r>
                <a:endParaRPr b="1" i="0" sz="24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true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false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true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false</a:t>
                </a:r>
                <a:endParaRPr/>
              </a:p>
            </p:txBody>
          </p:sp>
          <p:sp>
            <p:nvSpPr>
              <p:cNvPr id="282" name="Google Shape;282;p28"/>
              <p:cNvSpPr txBox="1"/>
              <p:nvPr/>
            </p:nvSpPr>
            <p:spPr>
              <a:xfrm>
                <a:off x="2410" y="1440"/>
                <a:ext cx="806" cy="1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Courier New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 &amp;&amp; b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t/>
                </a:r>
                <a:endParaRPr b="1" i="0" sz="24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true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false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false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false</a:t>
                </a:r>
                <a:endParaRPr/>
              </a:p>
            </p:txBody>
          </p:sp>
          <p:sp>
            <p:nvSpPr>
              <p:cNvPr id="283" name="Google Shape;283;p28"/>
              <p:cNvSpPr txBox="1"/>
              <p:nvPr/>
            </p:nvSpPr>
            <p:spPr>
              <a:xfrm>
                <a:off x="3514" y="1440"/>
                <a:ext cx="806" cy="1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Courier New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 || b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t/>
                </a:r>
                <a:endParaRPr b="1" i="0" sz="24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true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true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true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99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rgbClr val="FFFF99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false</a:t>
                </a:r>
                <a:endParaRPr/>
              </a:p>
            </p:txBody>
          </p:sp>
        </p:grpSp>
        <p:sp>
          <p:nvSpPr>
            <p:cNvPr id="284" name="Google Shape;284;p28"/>
            <p:cNvSpPr/>
            <p:nvPr/>
          </p:nvSpPr>
          <p:spPr>
            <a:xfrm>
              <a:off x="1056" y="1344"/>
              <a:ext cx="3696" cy="163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5" name="Google Shape;285;p28"/>
            <p:cNvCxnSpPr/>
            <p:nvPr/>
          </p:nvCxnSpPr>
          <p:spPr>
            <a:xfrm>
              <a:off x="1056" y="1776"/>
              <a:ext cx="369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6" name="Google Shape;286;p28"/>
            <p:cNvCxnSpPr/>
            <p:nvPr/>
          </p:nvCxnSpPr>
          <p:spPr>
            <a:xfrm>
              <a:off x="1776" y="1344"/>
              <a:ext cx="0" cy="16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7" name="Google Shape;287;p28"/>
            <p:cNvCxnSpPr/>
            <p:nvPr/>
          </p:nvCxnSpPr>
          <p:spPr>
            <a:xfrm>
              <a:off x="2544" y="1344"/>
              <a:ext cx="0" cy="16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8" name="Google Shape;288;p28"/>
            <p:cNvCxnSpPr/>
            <p:nvPr/>
          </p:nvCxnSpPr>
          <p:spPr>
            <a:xfrm>
              <a:off x="3600" y="1344"/>
              <a:ext cx="0" cy="16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4" name="Google Shape;294;p2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Logical Operators</a:t>
            </a:r>
            <a:endParaRPr/>
          </a:p>
        </p:txBody>
      </p: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609600" y="1266825"/>
            <a:ext cx="830580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Conditions in selection statements and loops can use logical operators to form complex expressions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1676400" y="2514600"/>
            <a:ext cx="59753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(total &lt; MAX &amp;&amp; !found)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 ("Processing…");</a:t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609600" y="37338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operators have precedence relationships between themselves and other operators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3" name="Google Shape;303;p3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Truth Tables</a:t>
            </a:r>
            <a:endParaRPr/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expressions can be evaluated using truth tables</a:t>
            </a:r>
            <a:endParaRPr/>
          </a:p>
        </p:txBody>
      </p:sp>
      <p:grpSp>
        <p:nvGrpSpPr>
          <p:cNvPr id="305" name="Google Shape;305;p30"/>
          <p:cNvGrpSpPr/>
          <p:nvPr/>
        </p:nvGrpSpPr>
        <p:grpSpPr>
          <a:xfrm>
            <a:off x="1295400" y="2209800"/>
            <a:ext cx="6726237" cy="2619375"/>
            <a:chOff x="726" y="1383"/>
            <a:chExt cx="4237" cy="1650"/>
          </a:xfrm>
        </p:grpSpPr>
        <p:sp>
          <p:nvSpPr>
            <p:cNvPr id="306" name="Google Shape;306;p30"/>
            <p:cNvSpPr txBox="1"/>
            <p:nvPr/>
          </p:nvSpPr>
          <p:spPr>
            <a:xfrm>
              <a:off x="767" y="1464"/>
              <a:ext cx="1187" cy="1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total &lt; MAX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/>
            </a:p>
          </p:txBody>
        </p:sp>
        <p:sp>
          <p:nvSpPr>
            <p:cNvPr id="307" name="Google Shape;307;p30"/>
            <p:cNvSpPr txBox="1"/>
            <p:nvPr/>
          </p:nvSpPr>
          <p:spPr>
            <a:xfrm>
              <a:off x="1967" y="1464"/>
              <a:ext cx="750" cy="1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found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/>
            </a:p>
          </p:txBody>
        </p:sp>
        <p:sp>
          <p:nvSpPr>
            <p:cNvPr id="308" name="Google Shape;308;p30"/>
            <p:cNvSpPr txBox="1"/>
            <p:nvPr/>
          </p:nvSpPr>
          <p:spPr>
            <a:xfrm>
              <a:off x="2744" y="1464"/>
              <a:ext cx="832" cy="1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!found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730" y="1440"/>
              <a:ext cx="4233" cy="152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0" name="Google Shape;310;p30"/>
            <p:cNvCxnSpPr/>
            <p:nvPr/>
          </p:nvCxnSpPr>
          <p:spPr>
            <a:xfrm>
              <a:off x="726" y="1926"/>
              <a:ext cx="42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1" name="Google Shape;311;p30"/>
            <p:cNvCxnSpPr/>
            <p:nvPr/>
          </p:nvCxnSpPr>
          <p:spPr>
            <a:xfrm>
              <a:off x="1967" y="1450"/>
              <a:ext cx="0" cy="150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2" name="Google Shape;312;p30"/>
            <p:cNvCxnSpPr/>
            <p:nvPr/>
          </p:nvCxnSpPr>
          <p:spPr>
            <a:xfrm>
              <a:off x="2758" y="1436"/>
              <a:ext cx="0" cy="15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3" name="Google Shape;313;p30"/>
            <p:cNvSpPr txBox="1"/>
            <p:nvPr/>
          </p:nvSpPr>
          <p:spPr>
            <a:xfrm>
              <a:off x="3590" y="1383"/>
              <a:ext cx="1309" cy="1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total &lt; MAX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&amp;&amp; !found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/>
            </a:p>
          </p:txBody>
        </p:sp>
        <p:cxnSp>
          <p:nvCxnSpPr>
            <p:cNvPr id="314" name="Google Shape;314;p30"/>
            <p:cNvCxnSpPr/>
            <p:nvPr/>
          </p:nvCxnSpPr>
          <p:spPr>
            <a:xfrm>
              <a:off x="3591" y="1463"/>
              <a:ext cx="0" cy="150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0" name="Google Shape;320;p3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More Operators</a:t>
            </a:r>
            <a:endParaRPr/>
          </a:p>
        </p:txBody>
      </p:sp>
      <p:sp>
        <p:nvSpPr>
          <p:cNvPr id="321" name="Google Shape;321;p3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round out our knowledge of Java operators, let's examine a few more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particular, we will examine the: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 and decrement operators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operators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operator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7" name="Google Shape;327;p3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Increment and Decrement Operators</a:t>
            </a:r>
            <a:endParaRPr/>
          </a:p>
        </p:txBody>
      </p:sp>
      <p:sp>
        <p:nvSpPr>
          <p:cNvPr id="328" name="Google Shape;328;p3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increment and decrement operators are arithmetic and operate on one operand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 operator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adds one to its operand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decrement operator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subtracts one from its operand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statement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count++;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is essentially equivalent to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count = count + 1;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Flow of Control</a:t>
            </a:r>
            <a:endParaRPr/>
          </a:p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Unless indicated otherwise, the order of statement execution through a method is linear: one after the other in the order they are written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programming statements modify that order, allowing us to: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 whether or not to execute a particular statement, 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a statement over and over repetitively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order of statement execution is called the </a:t>
            </a:r>
            <a:r>
              <a:rPr b="1" i="1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of control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1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known as “flow control”</a:t>
            </a:r>
            <a:endParaRPr b="1" i="0" sz="24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4" name="Google Shape;334;p3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Increment and Decrement Operators</a:t>
            </a:r>
            <a:endParaRPr/>
          </a:p>
        </p:txBody>
      </p:sp>
      <p:sp>
        <p:nvSpPr>
          <p:cNvPr id="335" name="Google Shape;335;p3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increment and decrement operators can be applied in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 form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(before the variable) or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 form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(after the variable)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used alone in a statement, the prefix and postfix forms are basically equivalent.  That is,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count++;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is equivalent to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++count;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1" name="Google Shape;341;p3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Increment and Decrement Operators</a:t>
            </a:r>
            <a:endParaRPr/>
          </a:p>
        </p:txBody>
      </p:sp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used in a larger expression, the prefix and postfix forms have a different effect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both cases the variable is incremented (decremented)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 value used in the larger expression depends on the form:</a:t>
            </a:r>
            <a:endParaRPr/>
          </a:p>
        </p:txBody>
      </p:sp>
      <p:grpSp>
        <p:nvGrpSpPr>
          <p:cNvPr id="343" name="Google Shape;343;p34"/>
          <p:cNvGrpSpPr/>
          <p:nvPr/>
        </p:nvGrpSpPr>
        <p:grpSpPr>
          <a:xfrm>
            <a:off x="685800" y="3733800"/>
            <a:ext cx="7561262" cy="1905000"/>
            <a:chOff x="411" y="2515"/>
            <a:chExt cx="4763" cy="1200"/>
          </a:xfrm>
        </p:grpSpPr>
        <p:sp>
          <p:nvSpPr>
            <p:cNvPr id="344" name="Google Shape;344;p34"/>
            <p:cNvSpPr txBox="1"/>
            <p:nvPr/>
          </p:nvSpPr>
          <p:spPr>
            <a:xfrm>
              <a:off x="411" y="2515"/>
              <a:ext cx="1651" cy="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Expression</a:t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t/>
              </a:r>
              <a:endParaRPr b="1" i="0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count++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++count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count--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--count</a:t>
              </a:r>
              <a:endParaRPr/>
            </a:p>
          </p:txBody>
        </p:sp>
        <p:sp>
          <p:nvSpPr>
            <p:cNvPr id="345" name="Google Shape;345;p34"/>
            <p:cNvSpPr txBox="1"/>
            <p:nvPr/>
          </p:nvSpPr>
          <p:spPr>
            <a:xfrm>
              <a:off x="1858" y="2515"/>
              <a:ext cx="1651" cy="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Operation</a:t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t/>
              </a:r>
              <a:endParaRPr b="1" i="0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1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1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subtract 1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subtract</a:t>
              </a: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</p:txBody>
        </p:sp>
        <p:sp>
          <p:nvSpPr>
            <p:cNvPr id="346" name="Google Shape;346;p34"/>
            <p:cNvSpPr txBox="1"/>
            <p:nvPr/>
          </p:nvSpPr>
          <p:spPr>
            <a:xfrm>
              <a:off x="3523" y="2515"/>
              <a:ext cx="1651" cy="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Value of Expression</a:t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t/>
              </a:r>
              <a:endParaRPr b="1" i="0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old value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 value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old value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 value</a:t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2" name="Google Shape;352;p3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Increment and Decrement Operators</a:t>
            </a:r>
            <a:endParaRPr/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currently contains 45, then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total = count++;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assigns 45 to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46 to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Arial"/>
              <a:buNone/>
            </a:pPr>
            <a:r>
              <a:t/>
            </a:r>
            <a:endParaRPr b="1" i="0" sz="1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currently contains 45, then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total = ++count;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assigns the value 46 to both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THIS IS UGLY!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9" name="Google Shape;359;p3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Assignment Operators</a:t>
            </a:r>
            <a:endParaRPr/>
          </a:p>
        </p:txBody>
      </p:sp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we perform an operation on a variable, then store the result back into that variable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provides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operators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simplify that process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statement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num += count;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is equivalent to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num = num + count;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6" name="Google Shape;366;p3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Assignment Operators</a:t>
            </a:r>
            <a:endParaRPr/>
          </a:p>
        </p:txBody>
      </p:sp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many assignment operators, including the following: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considered to be shortcuts.</a:t>
            </a:r>
            <a:endParaRPr/>
          </a:p>
        </p:txBody>
      </p:sp>
      <p:grpSp>
        <p:nvGrpSpPr>
          <p:cNvPr id="368" name="Google Shape;368;p37"/>
          <p:cNvGrpSpPr/>
          <p:nvPr/>
        </p:nvGrpSpPr>
        <p:grpSpPr>
          <a:xfrm>
            <a:off x="1219200" y="2286000"/>
            <a:ext cx="6235700" cy="3011487"/>
            <a:chOff x="820" y="1572"/>
            <a:chExt cx="3928" cy="1897"/>
          </a:xfrm>
        </p:grpSpPr>
        <p:sp>
          <p:nvSpPr>
            <p:cNvPr id="369" name="Google Shape;369;p37"/>
            <p:cNvSpPr txBox="1"/>
            <p:nvPr/>
          </p:nvSpPr>
          <p:spPr>
            <a:xfrm>
              <a:off x="820" y="1572"/>
              <a:ext cx="1064" cy="1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Operator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+=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-=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*=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/=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%=</a:t>
              </a:r>
              <a:endParaRPr/>
            </a:p>
          </p:txBody>
        </p:sp>
        <p:sp>
          <p:nvSpPr>
            <p:cNvPr id="370" name="Google Shape;370;p37"/>
            <p:cNvSpPr txBox="1"/>
            <p:nvPr/>
          </p:nvSpPr>
          <p:spPr>
            <a:xfrm>
              <a:off x="2021" y="1572"/>
              <a:ext cx="1064" cy="1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Example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+= 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-= 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*= 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/= 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%= y</a:t>
              </a:r>
              <a:endParaRPr/>
            </a:p>
          </p:txBody>
        </p:sp>
        <p:sp>
          <p:nvSpPr>
            <p:cNvPr id="371" name="Google Shape;371;p37"/>
            <p:cNvSpPr txBox="1"/>
            <p:nvPr/>
          </p:nvSpPr>
          <p:spPr>
            <a:xfrm>
              <a:off x="3330" y="1572"/>
              <a:ext cx="1418" cy="1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Equivalent To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= x + 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= x - 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= x * 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= x / 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= x % y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7" name="Google Shape;377;p3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Assignment Operators</a:t>
            </a:r>
            <a:endParaRPr/>
          </a:p>
        </p:txBody>
      </p:sp>
      <p:sp>
        <p:nvSpPr>
          <p:cNvPr id="378" name="Google Shape;378;p3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right hand side of an assignment operator can be a complete expression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entire right-hand expression is evaluated first, then the result is combined with the original variable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result /= (total-MIN) % num;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is equivalent to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result = result / ((total-MIN) % num);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4" name="Google Shape;384;p3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Conditional Operator</a:t>
            </a:r>
            <a:endParaRPr/>
          </a:p>
        </p:txBody>
      </p:sp>
      <p:sp>
        <p:nvSpPr>
          <p:cNvPr id="385" name="Google Shape;385;p3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has 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operator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evaluates a boolean condition that determines which of two other expressions is evaluated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of the chosen expression is the result of the entire conditional operator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syntax is: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expression1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expression2</a:t>
            </a:r>
            <a:endParaRPr b="1" i="1" sz="20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A50021"/>
              </a:buClr>
              <a:buSzPts val="525"/>
              <a:buFont typeface="Arial"/>
              <a:buNone/>
            </a:pPr>
            <a:r>
              <a:t/>
            </a:r>
            <a:endParaRPr b="1" i="0" sz="7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true,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expression1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evaluated;  if it is false,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expression2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evaluated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1" name="Google Shape;391;p4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Conditional Operator</a:t>
            </a:r>
            <a:endParaRPr/>
          </a:p>
        </p:txBody>
      </p:sp>
      <p:sp>
        <p:nvSpPr>
          <p:cNvPr id="392" name="Google Shape;392;p4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conditional operator is similar to an if-else statement, except that it is an expression that returns a value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larger = (num1 &gt; num2) ? num1 : num2;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A50021"/>
              </a:buClr>
              <a:buSzPts val="600"/>
              <a:buFont typeface="Arial"/>
              <a:buNone/>
            </a:pPr>
            <a:r>
              <a:t/>
            </a:r>
            <a:endParaRPr b="1" i="0" sz="8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num1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greater that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num2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num1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assigned to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larger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otherwise,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num2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assigned to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larger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conditional operator is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ternary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meaning that it requires three operands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ANOTHER SHORTCUT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p4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Conditional Operator</a:t>
            </a:r>
            <a:endParaRPr/>
          </a:p>
        </p:txBody>
      </p:sp>
      <p:sp>
        <p:nvSpPr>
          <p:cNvPr id="399" name="Google Shape;399;p4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example: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429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A50021"/>
              </a:buClr>
              <a:buSzPts val="600"/>
              <a:buFont typeface="Arial"/>
              <a:buNone/>
            </a:pPr>
            <a:r>
              <a:t/>
            </a:r>
            <a:endParaRPr b="1" i="0" sz="8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 ("Your change is " + count +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(count == 1) ? "Dime" : "Dimes");</a:t>
            </a:r>
            <a:endParaRPr b="1" i="0" sz="20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A50021"/>
              </a:buClr>
              <a:buSzPts val="600"/>
              <a:buFont typeface="Arial"/>
              <a:buNone/>
            </a:pPr>
            <a:r>
              <a:t/>
            </a:r>
            <a:endParaRPr b="1" i="0" sz="8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equals 1, then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"Dime"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printed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anything other than 1, then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"Dimes"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printed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Repetition Statements</a:t>
            </a:r>
            <a:endParaRPr/>
          </a:p>
        </p:txBody>
      </p:sp>
      <p:sp>
        <p:nvSpPr>
          <p:cNvPr id="405" name="Google Shape;405;p4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 statements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 us to execute a statement multiple times repetitively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often simply referred to as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conditional statements, they are controlled by boolean expressions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has three kinds of repetition statements: 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loop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programmer must choose the right kind of loop for the situation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Conditional Statements</a:t>
            </a:r>
            <a:endParaRPr/>
          </a:p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statement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lets us choose which statement will be executed next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they are sometimes called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statements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statements give us the power to make basic decisions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Java's conditional statements are 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statement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if-else statement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1" name="Google Shape;411;p4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while Statement</a:t>
            </a:r>
            <a:endParaRPr/>
          </a:p>
        </p:txBody>
      </p:sp>
      <p:sp>
        <p:nvSpPr>
          <p:cNvPr id="412" name="Google Shape;412;p43"/>
          <p:cNvSpPr txBox="1"/>
          <p:nvPr>
            <p:ph idx="1" type="body"/>
          </p:nvPr>
        </p:nvSpPr>
        <p:spPr>
          <a:xfrm>
            <a:off x="609600" y="1266825"/>
            <a:ext cx="8305800" cy="79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statement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the following syntax: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43"/>
          <p:cNvSpPr txBox="1"/>
          <p:nvPr/>
        </p:nvSpPr>
        <p:spPr>
          <a:xfrm>
            <a:off x="3048000" y="2362200"/>
            <a:ext cx="30797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grpSp>
        <p:nvGrpSpPr>
          <p:cNvPr id="414" name="Google Shape;414;p43"/>
          <p:cNvGrpSpPr/>
          <p:nvPr/>
        </p:nvGrpSpPr>
        <p:grpSpPr>
          <a:xfrm>
            <a:off x="762000" y="2514600"/>
            <a:ext cx="2133600" cy="701675"/>
            <a:chOff x="480" y="1584"/>
            <a:chExt cx="1344" cy="442"/>
          </a:xfrm>
        </p:grpSpPr>
        <p:sp>
          <p:nvSpPr>
            <p:cNvPr id="415" name="Google Shape;415;p43"/>
            <p:cNvSpPr txBox="1"/>
            <p:nvPr/>
          </p:nvSpPr>
          <p:spPr>
            <a:xfrm>
              <a:off x="480" y="1584"/>
              <a:ext cx="1098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</a:t>
              </a: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reserved word</a:t>
              </a:r>
              <a:endParaRPr/>
            </a:p>
          </p:txBody>
        </p:sp>
        <p:cxnSp>
          <p:nvCxnSpPr>
            <p:cNvPr id="416" name="Google Shape;416;p43"/>
            <p:cNvCxnSpPr/>
            <p:nvPr/>
          </p:nvCxnSpPr>
          <p:spPr>
            <a:xfrm flipH="1" rot="10800000">
              <a:off x="1536" y="1632"/>
              <a:ext cx="288" cy="96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grpSp>
        <p:nvGrpSpPr>
          <p:cNvPr id="417" name="Google Shape;417;p43"/>
          <p:cNvGrpSpPr/>
          <p:nvPr/>
        </p:nvGrpSpPr>
        <p:grpSpPr>
          <a:xfrm>
            <a:off x="3048000" y="3048000"/>
            <a:ext cx="5480050" cy="1387475"/>
            <a:chOff x="1920" y="1920"/>
            <a:chExt cx="3452" cy="874"/>
          </a:xfrm>
        </p:grpSpPr>
        <p:sp>
          <p:nvSpPr>
            <p:cNvPr id="418" name="Google Shape;418;p43"/>
            <p:cNvSpPr txBox="1"/>
            <p:nvPr/>
          </p:nvSpPr>
          <p:spPr>
            <a:xfrm>
              <a:off x="1920" y="2352"/>
              <a:ext cx="3452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the condition is true, the statement is executed.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 the condition is evaluated again.</a:t>
              </a:r>
              <a:endParaRPr/>
            </a:p>
          </p:txBody>
        </p:sp>
        <p:cxnSp>
          <p:nvCxnSpPr>
            <p:cNvPr id="419" name="Google Shape;419;p43"/>
            <p:cNvCxnSpPr/>
            <p:nvPr/>
          </p:nvCxnSpPr>
          <p:spPr>
            <a:xfrm rot="10800000">
              <a:off x="3408" y="1920"/>
              <a:ext cx="192" cy="384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sp>
        <p:nvSpPr>
          <p:cNvPr id="420" name="Google Shape;420;p43"/>
          <p:cNvSpPr txBox="1"/>
          <p:nvPr/>
        </p:nvSpPr>
        <p:spPr>
          <a:xfrm>
            <a:off x="2105025" y="4953000"/>
            <a:ext cx="48244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statement is executed repetitively until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condition becomes false.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Logic of a while loop</a:t>
            </a:r>
            <a:endParaRPr/>
          </a:p>
        </p:txBody>
      </p:sp>
      <p:grpSp>
        <p:nvGrpSpPr>
          <p:cNvPr id="426" name="Google Shape;426;p44"/>
          <p:cNvGrpSpPr/>
          <p:nvPr/>
        </p:nvGrpSpPr>
        <p:grpSpPr>
          <a:xfrm>
            <a:off x="3352800" y="3124200"/>
            <a:ext cx="1600200" cy="1295400"/>
            <a:chOff x="2112" y="1968"/>
            <a:chExt cx="1008" cy="816"/>
          </a:xfrm>
        </p:grpSpPr>
        <p:grpSp>
          <p:nvGrpSpPr>
            <p:cNvPr id="427" name="Google Shape;427;p44"/>
            <p:cNvGrpSpPr/>
            <p:nvPr/>
          </p:nvGrpSpPr>
          <p:grpSpPr>
            <a:xfrm>
              <a:off x="2112" y="2544"/>
              <a:ext cx="1008" cy="240"/>
              <a:chOff x="2112" y="2496"/>
              <a:chExt cx="1008" cy="240"/>
            </a:xfrm>
          </p:grpSpPr>
          <p:sp>
            <p:nvSpPr>
              <p:cNvPr id="428" name="Google Shape;428;p44"/>
              <p:cNvSpPr/>
              <p:nvPr/>
            </p:nvSpPr>
            <p:spPr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9" name="Google Shape;429;p44"/>
              <p:cNvSpPr txBox="1"/>
              <p:nvPr/>
            </p:nvSpPr>
            <p:spPr>
              <a:xfrm>
                <a:off x="2258" y="2496"/>
                <a:ext cx="71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statement</a:t>
                </a:r>
                <a:endParaRPr/>
              </a:p>
            </p:txBody>
          </p:sp>
        </p:grpSp>
        <p:cxnSp>
          <p:nvCxnSpPr>
            <p:cNvPr id="430" name="Google Shape;430;p44"/>
            <p:cNvCxnSpPr/>
            <p:nvPr/>
          </p:nvCxnSpPr>
          <p:spPr>
            <a:xfrm>
              <a:off x="2616" y="1968"/>
              <a:ext cx="0" cy="576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431" name="Google Shape;431;p44"/>
            <p:cNvSpPr txBox="1"/>
            <p:nvPr/>
          </p:nvSpPr>
          <p:spPr>
            <a:xfrm>
              <a:off x="2652" y="2112"/>
              <a:ext cx="3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/>
            </a:p>
          </p:txBody>
        </p:sp>
      </p:grpSp>
      <p:cxnSp>
        <p:nvCxnSpPr>
          <p:cNvPr id="432" name="Google Shape;432;p44"/>
          <p:cNvCxnSpPr/>
          <p:nvPr/>
        </p:nvCxnSpPr>
        <p:spPr>
          <a:xfrm flipH="1" rot="5400000">
            <a:off x="2495550" y="3371850"/>
            <a:ext cx="1562100" cy="152400"/>
          </a:xfrm>
          <a:prstGeom prst="bentConnector3">
            <a:avLst>
              <a:gd fmla="val 0" name="adj1"/>
            </a:avLst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grpSp>
        <p:nvGrpSpPr>
          <p:cNvPr id="433" name="Google Shape;433;p44"/>
          <p:cNvGrpSpPr/>
          <p:nvPr/>
        </p:nvGrpSpPr>
        <p:grpSpPr>
          <a:xfrm>
            <a:off x="3200400" y="1524000"/>
            <a:ext cx="1905000" cy="1600200"/>
            <a:chOff x="2016" y="960"/>
            <a:chExt cx="1200" cy="1008"/>
          </a:xfrm>
        </p:grpSpPr>
        <p:grpSp>
          <p:nvGrpSpPr>
            <p:cNvPr id="434" name="Google Shape;434;p44"/>
            <p:cNvGrpSpPr/>
            <p:nvPr/>
          </p:nvGrpSpPr>
          <p:grpSpPr>
            <a:xfrm>
              <a:off x="2016" y="1392"/>
              <a:ext cx="1200" cy="576"/>
              <a:chOff x="2016" y="1584"/>
              <a:chExt cx="1200" cy="576"/>
            </a:xfrm>
          </p:grpSpPr>
          <p:sp>
            <p:nvSpPr>
              <p:cNvPr id="435" name="Google Shape;435;p44"/>
              <p:cNvSpPr/>
              <p:nvPr/>
            </p:nvSpPr>
            <p:spPr>
              <a:xfrm>
                <a:off x="2016" y="1584"/>
                <a:ext cx="1200" cy="576"/>
              </a:xfrm>
              <a:prstGeom prst="diamond">
                <a:avLst/>
              </a:prstGeom>
              <a:solidFill>
                <a:srgbClr val="FFCC99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6" name="Google Shape;436;p44"/>
              <p:cNvSpPr txBox="1"/>
              <p:nvPr/>
            </p:nvSpPr>
            <p:spPr>
              <a:xfrm>
                <a:off x="2262" y="1660"/>
                <a:ext cx="708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condition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evaluated</a:t>
                </a:r>
                <a:endParaRPr/>
              </a:p>
            </p:txBody>
          </p:sp>
        </p:grpSp>
        <p:cxnSp>
          <p:nvCxnSpPr>
            <p:cNvPr id="437" name="Google Shape;437;p44"/>
            <p:cNvCxnSpPr/>
            <p:nvPr/>
          </p:nvCxnSpPr>
          <p:spPr>
            <a:xfrm>
              <a:off x="2616" y="960"/>
              <a:ext cx="0" cy="432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grpSp>
        <p:nvGrpSpPr>
          <p:cNvPr id="438" name="Google Shape;438;p44"/>
          <p:cNvGrpSpPr/>
          <p:nvPr/>
        </p:nvGrpSpPr>
        <p:grpSpPr>
          <a:xfrm>
            <a:off x="4092575" y="2667000"/>
            <a:ext cx="1927225" cy="2514600"/>
            <a:chOff x="2578" y="1680"/>
            <a:chExt cx="1214" cy="1584"/>
          </a:xfrm>
        </p:grpSpPr>
        <p:cxnSp>
          <p:nvCxnSpPr>
            <p:cNvPr id="439" name="Google Shape;439;p44"/>
            <p:cNvCxnSpPr/>
            <p:nvPr/>
          </p:nvCxnSpPr>
          <p:spPr>
            <a:xfrm flipH="1">
              <a:off x="2578" y="1680"/>
              <a:ext cx="638" cy="1584"/>
            </a:xfrm>
            <a:prstGeom prst="bentConnector4">
              <a:avLst>
                <a:gd fmla="val 503755" name="adj1"/>
                <a:gd fmla="val -105982" name="adj2"/>
              </a:avLst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440" name="Google Shape;440;p44"/>
            <p:cNvSpPr txBox="1"/>
            <p:nvPr/>
          </p:nvSpPr>
          <p:spPr>
            <a:xfrm>
              <a:off x="3396" y="2112"/>
              <a:ext cx="3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6" name="Google Shape;446;p4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while Statement</a:t>
            </a:r>
            <a:endParaRPr/>
          </a:p>
        </p:txBody>
      </p:sp>
      <p:sp>
        <p:nvSpPr>
          <p:cNvPr id="447" name="Google Shape;447;p4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if the condition of a while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is false initially, the statement is never executed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the body of a while loop will execute zero or more times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Counter.java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133)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Average.java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134)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WinPercentage.java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136)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3" name="Google Shape;453;p4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Infinite Loops</a:t>
            </a:r>
            <a:endParaRPr/>
          </a:p>
        </p:txBody>
      </p:sp>
      <p:sp>
        <p:nvSpPr>
          <p:cNvPr id="454" name="Google Shape;454;p4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body of a while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must eventually make the condition false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not, it is 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infinite loop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will execute until the user interrupts the program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Forever.java (page 138) 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common type of logical error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should always double check to ensure that your loops will terminate normally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Nested Loops</a:t>
            </a:r>
            <a:endParaRPr/>
          </a:p>
        </p:txBody>
      </p:sp>
      <p:sp>
        <p:nvSpPr>
          <p:cNvPr id="460" name="Google Shape;460;p4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nested if statements, loops can be nested as well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is, the body of a loop could contain another loop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time through the outer loop, the inner loop will go through its entire set of iterations</a:t>
            </a:r>
            <a:endParaRPr/>
          </a:p>
          <a:p>
            <a:pPr indent="-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PalindromeTester.java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137)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do Statement</a:t>
            </a:r>
            <a:endParaRPr/>
          </a:p>
        </p:txBody>
      </p:sp>
      <p:sp>
        <p:nvSpPr>
          <p:cNvPr id="466" name="Google Shape;466;p48"/>
          <p:cNvSpPr txBox="1"/>
          <p:nvPr>
            <p:ph idx="1" type="body"/>
          </p:nvPr>
        </p:nvSpPr>
        <p:spPr>
          <a:xfrm>
            <a:off x="609600" y="1266825"/>
            <a:ext cx="83058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statement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the following syntax:</a:t>
            </a:r>
            <a:endParaRPr/>
          </a:p>
        </p:txBody>
      </p:sp>
      <p:sp>
        <p:nvSpPr>
          <p:cNvPr id="467" name="Google Shape;467;p48"/>
          <p:cNvSpPr txBox="1"/>
          <p:nvPr/>
        </p:nvSpPr>
        <p:spPr>
          <a:xfrm>
            <a:off x="3124200" y="2057400"/>
            <a:ext cx="307975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/>
          </a:p>
        </p:txBody>
      </p:sp>
      <p:grpSp>
        <p:nvGrpSpPr>
          <p:cNvPr id="468" name="Google Shape;468;p48"/>
          <p:cNvGrpSpPr/>
          <p:nvPr/>
        </p:nvGrpSpPr>
        <p:grpSpPr>
          <a:xfrm>
            <a:off x="762000" y="2133600"/>
            <a:ext cx="2133600" cy="1616075"/>
            <a:chOff x="480" y="1344"/>
            <a:chExt cx="1344" cy="1018"/>
          </a:xfrm>
        </p:grpSpPr>
        <p:sp>
          <p:nvSpPr>
            <p:cNvPr id="469" name="Google Shape;469;p48"/>
            <p:cNvSpPr txBox="1"/>
            <p:nvPr/>
          </p:nvSpPr>
          <p:spPr>
            <a:xfrm>
              <a:off x="480" y="1344"/>
              <a:ext cx="859" cy="1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Uses both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0" lang="en-US" sz="2000" u="none">
                  <a:solidFill>
                    <a:srgbClr val="FFFF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</a:t>
              </a: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reserved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words</a:t>
              </a:r>
              <a:endParaRPr/>
            </a:p>
          </p:txBody>
        </p:sp>
        <p:cxnSp>
          <p:nvCxnSpPr>
            <p:cNvPr id="470" name="Google Shape;470;p48"/>
            <p:cNvCxnSpPr/>
            <p:nvPr/>
          </p:nvCxnSpPr>
          <p:spPr>
            <a:xfrm flipH="1" rot="10800000">
              <a:off x="1392" y="1488"/>
              <a:ext cx="432" cy="144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471" name="Google Shape;471;p48"/>
            <p:cNvCxnSpPr/>
            <p:nvPr/>
          </p:nvCxnSpPr>
          <p:spPr>
            <a:xfrm>
              <a:off x="1392" y="1872"/>
              <a:ext cx="432" cy="192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sp>
        <p:nvSpPr>
          <p:cNvPr id="472" name="Google Shape;472;p48"/>
          <p:cNvSpPr txBox="1"/>
          <p:nvPr/>
        </p:nvSpPr>
        <p:spPr>
          <a:xfrm>
            <a:off x="747712" y="4419600"/>
            <a:ext cx="78406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statement is executed once initially, then the condition is evaluated</a:t>
            </a:r>
            <a:endParaRPr/>
          </a:p>
        </p:txBody>
      </p:sp>
      <p:sp>
        <p:nvSpPr>
          <p:cNvPr id="473" name="Google Shape;473;p48"/>
          <p:cNvSpPr txBox="1"/>
          <p:nvPr/>
        </p:nvSpPr>
        <p:spPr>
          <a:xfrm>
            <a:off x="854075" y="5105400"/>
            <a:ext cx="78390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statement is repetitively executed until the condition becomes false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Logic of a do loop</a:t>
            </a:r>
            <a:endParaRPr/>
          </a:p>
        </p:txBody>
      </p:sp>
      <p:grpSp>
        <p:nvGrpSpPr>
          <p:cNvPr id="479" name="Google Shape;479;p49"/>
          <p:cNvGrpSpPr/>
          <p:nvPr/>
        </p:nvGrpSpPr>
        <p:grpSpPr>
          <a:xfrm>
            <a:off x="2514600" y="2552700"/>
            <a:ext cx="990600" cy="1333500"/>
            <a:chOff x="1584" y="1608"/>
            <a:chExt cx="624" cy="840"/>
          </a:xfrm>
        </p:grpSpPr>
        <p:sp>
          <p:nvSpPr>
            <p:cNvPr id="480" name="Google Shape;480;p49"/>
            <p:cNvSpPr txBox="1"/>
            <p:nvPr/>
          </p:nvSpPr>
          <p:spPr>
            <a:xfrm>
              <a:off x="1584" y="1920"/>
              <a:ext cx="3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/>
            </a:p>
          </p:txBody>
        </p:sp>
        <p:cxnSp>
          <p:nvCxnSpPr>
            <p:cNvPr id="481" name="Google Shape;481;p49"/>
            <p:cNvCxnSpPr/>
            <p:nvPr/>
          </p:nvCxnSpPr>
          <p:spPr>
            <a:xfrm flipH="1">
              <a:off x="2112" y="1608"/>
              <a:ext cx="96" cy="840"/>
            </a:xfrm>
            <a:prstGeom prst="bentConnector3">
              <a:avLst>
                <a:gd fmla="val 2298585" name="adj1"/>
              </a:avLst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sm" w="sm" type="triangle"/>
              <a:tailEnd len="med" w="med" type="none"/>
            </a:ln>
          </p:spPr>
        </p:cxnSp>
      </p:grpSp>
      <p:grpSp>
        <p:nvGrpSpPr>
          <p:cNvPr id="482" name="Google Shape;482;p49"/>
          <p:cNvGrpSpPr/>
          <p:nvPr/>
        </p:nvGrpSpPr>
        <p:grpSpPr>
          <a:xfrm>
            <a:off x="3352800" y="2728912"/>
            <a:ext cx="1905000" cy="1614487"/>
            <a:chOff x="2112" y="1719"/>
            <a:chExt cx="1200" cy="1017"/>
          </a:xfrm>
        </p:grpSpPr>
        <p:grpSp>
          <p:nvGrpSpPr>
            <p:cNvPr id="483" name="Google Shape;483;p49"/>
            <p:cNvGrpSpPr/>
            <p:nvPr/>
          </p:nvGrpSpPr>
          <p:grpSpPr>
            <a:xfrm>
              <a:off x="2112" y="2160"/>
              <a:ext cx="1200" cy="576"/>
              <a:chOff x="2016" y="1584"/>
              <a:chExt cx="1200" cy="576"/>
            </a:xfrm>
          </p:grpSpPr>
          <p:sp>
            <p:nvSpPr>
              <p:cNvPr id="484" name="Google Shape;484;p49"/>
              <p:cNvSpPr/>
              <p:nvPr/>
            </p:nvSpPr>
            <p:spPr>
              <a:xfrm>
                <a:off x="2016" y="1584"/>
                <a:ext cx="1200" cy="576"/>
              </a:xfrm>
              <a:prstGeom prst="diamond">
                <a:avLst/>
              </a:prstGeom>
              <a:solidFill>
                <a:srgbClr val="FFCC99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5" name="Google Shape;485;p49"/>
              <p:cNvSpPr txBox="1"/>
              <p:nvPr/>
            </p:nvSpPr>
            <p:spPr>
              <a:xfrm>
                <a:off x="2262" y="1660"/>
                <a:ext cx="708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condition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evaluated</a:t>
                </a:r>
                <a:endParaRPr/>
              </a:p>
            </p:txBody>
          </p:sp>
        </p:grpSp>
        <p:cxnSp>
          <p:nvCxnSpPr>
            <p:cNvPr id="486" name="Google Shape;486;p49"/>
            <p:cNvCxnSpPr/>
            <p:nvPr/>
          </p:nvCxnSpPr>
          <p:spPr>
            <a:xfrm>
              <a:off x="2712" y="1719"/>
              <a:ext cx="0" cy="441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grpSp>
        <p:nvGrpSpPr>
          <p:cNvPr id="487" name="Google Shape;487;p49"/>
          <p:cNvGrpSpPr/>
          <p:nvPr/>
        </p:nvGrpSpPr>
        <p:grpSpPr>
          <a:xfrm>
            <a:off x="3505200" y="1752600"/>
            <a:ext cx="1600200" cy="990600"/>
            <a:chOff x="2208" y="1104"/>
            <a:chExt cx="1008" cy="624"/>
          </a:xfrm>
        </p:grpSpPr>
        <p:cxnSp>
          <p:nvCxnSpPr>
            <p:cNvPr id="488" name="Google Shape;488;p49"/>
            <p:cNvCxnSpPr/>
            <p:nvPr/>
          </p:nvCxnSpPr>
          <p:spPr>
            <a:xfrm>
              <a:off x="2712" y="1104"/>
              <a:ext cx="0" cy="384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grpSp>
          <p:nvGrpSpPr>
            <p:cNvPr id="489" name="Google Shape;489;p49"/>
            <p:cNvGrpSpPr/>
            <p:nvPr/>
          </p:nvGrpSpPr>
          <p:grpSpPr>
            <a:xfrm>
              <a:off x="2208" y="1488"/>
              <a:ext cx="1008" cy="240"/>
              <a:chOff x="2112" y="2496"/>
              <a:chExt cx="1008" cy="240"/>
            </a:xfrm>
          </p:grpSpPr>
          <p:sp>
            <p:nvSpPr>
              <p:cNvPr id="490" name="Google Shape;490;p49"/>
              <p:cNvSpPr/>
              <p:nvPr/>
            </p:nvSpPr>
            <p:spPr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1" name="Google Shape;491;p49"/>
              <p:cNvSpPr txBox="1"/>
              <p:nvPr/>
            </p:nvSpPr>
            <p:spPr>
              <a:xfrm>
                <a:off x="2258" y="2496"/>
                <a:ext cx="71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statement</a:t>
                </a:r>
                <a:endParaRPr/>
              </a:p>
            </p:txBody>
          </p:sp>
        </p:grpSp>
      </p:grpSp>
      <p:grpSp>
        <p:nvGrpSpPr>
          <p:cNvPr id="492" name="Google Shape;492;p49"/>
          <p:cNvGrpSpPr/>
          <p:nvPr/>
        </p:nvGrpSpPr>
        <p:grpSpPr>
          <a:xfrm>
            <a:off x="4305300" y="4343400"/>
            <a:ext cx="647700" cy="914400"/>
            <a:chOff x="2712" y="2736"/>
            <a:chExt cx="408" cy="576"/>
          </a:xfrm>
        </p:grpSpPr>
        <p:cxnSp>
          <p:nvCxnSpPr>
            <p:cNvPr id="493" name="Google Shape;493;p49"/>
            <p:cNvCxnSpPr/>
            <p:nvPr/>
          </p:nvCxnSpPr>
          <p:spPr>
            <a:xfrm>
              <a:off x="2712" y="2736"/>
              <a:ext cx="0" cy="576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494" name="Google Shape;494;p49"/>
            <p:cNvSpPr txBox="1"/>
            <p:nvPr/>
          </p:nvSpPr>
          <p:spPr>
            <a:xfrm>
              <a:off x="2724" y="2880"/>
              <a:ext cx="3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do Statement</a:t>
            </a:r>
            <a:endParaRPr/>
          </a:p>
        </p:txBody>
      </p:sp>
      <p:sp>
        <p:nvSpPr>
          <p:cNvPr id="500" name="Google Shape;500;p5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do loop is similar to a while loop, except that the condition is evaluated after the body of the loop is executed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the body of a do loop will execute at least one time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Counter2.java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143)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ReverseNumber.java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144)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Comparing the while and do loops</a:t>
            </a:r>
            <a:endParaRPr/>
          </a:p>
        </p:txBody>
      </p:sp>
      <p:grpSp>
        <p:nvGrpSpPr>
          <p:cNvPr id="506" name="Google Shape;506;p51"/>
          <p:cNvGrpSpPr/>
          <p:nvPr/>
        </p:nvGrpSpPr>
        <p:grpSpPr>
          <a:xfrm>
            <a:off x="1524000" y="1371600"/>
            <a:ext cx="2819400" cy="4343400"/>
            <a:chOff x="960" y="864"/>
            <a:chExt cx="1776" cy="2736"/>
          </a:xfrm>
        </p:grpSpPr>
        <p:grpSp>
          <p:nvGrpSpPr>
            <p:cNvPr id="507" name="Google Shape;507;p51"/>
            <p:cNvGrpSpPr/>
            <p:nvPr/>
          </p:nvGrpSpPr>
          <p:grpSpPr>
            <a:xfrm>
              <a:off x="960" y="1296"/>
              <a:ext cx="1776" cy="2304"/>
              <a:chOff x="1104" y="1056"/>
              <a:chExt cx="1776" cy="2304"/>
            </a:xfrm>
          </p:grpSpPr>
          <p:grpSp>
            <p:nvGrpSpPr>
              <p:cNvPr id="508" name="Google Shape;508;p51"/>
              <p:cNvGrpSpPr/>
              <p:nvPr/>
            </p:nvGrpSpPr>
            <p:grpSpPr>
              <a:xfrm>
                <a:off x="1200" y="2064"/>
                <a:ext cx="1008" cy="816"/>
                <a:chOff x="2112" y="1968"/>
                <a:chExt cx="1008" cy="816"/>
              </a:xfrm>
            </p:grpSpPr>
            <p:grpSp>
              <p:nvGrpSpPr>
                <p:cNvPr id="509" name="Google Shape;509;p51"/>
                <p:cNvGrpSpPr/>
                <p:nvPr/>
              </p:nvGrpSpPr>
              <p:grpSpPr>
                <a:xfrm>
                  <a:off x="2112" y="2544"/>
                  <a:ext cx="1008" cy="240"/>
                  <a:chOff x="2112" y="2496"/>
                  <a:chExt cx="1008" cy="240"/>
                </a:xfrm>
              </p:grpSpPr>
              <p:sp>
                <p:nvSpPr>
                  <p:cNvPr id="510" name="Google Shape;510;p51"/>
                  <p:cNvSpPr/>
                  <p:nvPr/>
                </p:nvSpPr>
                <p:spPr>
                  <a:xfrm>
                    <a:off x="2112" y="2496"/>
                    <a:ext cx="1008" cy="240"/>
                  </a:xfrm>
                  <a:prstGeom prst="rect">
                    <a:avLst/>
                  </a:prstGeom>
                  <a:solidFill>
                    <a:srgbClr val="FFCC99"/>
                  </a:solidFill>
                  <a:ln cap="flat" cmpd="sng" w="12700">
                    <a:solidFill>
                      <a:schemeClr val="l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511" name="Google Shape;511;p51"/>
                  <p:cNvSpPr txBox="1"/>
                  <p:nvPr/>
                </p:nvSpPr>
                <p:spPr>
                  <a:xfrm>
                    <a:off x="2258" y="2496"/>
                    <a:ext cx="716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2"/>
                      </a:buClr>
                      <a:buSzPts val="1800"/>
                      <a:buFont typeface="Times New Roman"/>
                      <a:buNone/>
                    </a:pPr>
                    <a:r>
                      <a:rPr b="1" i="0" lang="en-US" sz="1800" u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statement</a:t>
                    </a:r>
                    <a:endParaRPr/>
                  </a:p>
                </p:txBody>
              </p:sp>
            </p:grpSp>
            <p:cxnSp>
              <p:nvCxnSpPr>
                <p:cNvPr id="512" name="Google Shape;512;p51"/>
                <p:cNvCxnSpPr/>
                <p:nvPr/>
              </p:nvCxnSpPr>
              <p:spPr>
                <a:xfrm>
                  <a:off x="2616" y="1968"/>
                  <a:ext cx="0" cy="576"/>
                </a:xfrm>
                <a:prstGeom prst="straightConnector1">
                  <a:avLst/>
                </a:prstGeom>
                <a:noFill/>
                <a:ln cap="flat" cmpd="sng" w="3175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sm" w="sm" type="triangle"/>
                </a:ln>
              </p:spPr>
            </p:cxnSp>
            <p:sp>
              <p:nvSpPr>
                <p:cNvPr id="513" name="Google Shape;513;p51"/>
                <p:cNvSpPr txBox="1"/>
                <p:nvPr/>
              </p:nvSpPr>
              <p:spPr>
                <a:xfrm>
                  <a:off x="2652" y="2112"/>
                  <a:ext cx="372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99"/>
                    </a:buClr>
                    <a:buSzPts val="1800"/>
                    <a:buFont typeface="Times New Roman"/>
                    <a:buNone/>
                  </a:pPr>
                  <a:r>
                    <a:rPr b="1" i="0" lang="en-US" sz="1800" u="none">
                      <a:solidFill>
                        <a:srgbClr val="FFFF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true</a:t>
                  </a:r>
                  <a:endParaRPr/>
                </a:p>
              </p:txBody>
            </p:sp>
          </p:grpSp>
          <p:cxnSp>
            <p:nvCxnSpPr>
              <p:cNvPr id="514" name="Google Shape;514;p51"/>
              <p:cNvCxnSpPr/>
              <p:nvPr/>
            </p:nvCxnSpPr>
            <p:spPr>
              <a:xfrm rot="10800000">
                <a:off x="1104" y="1776"/>
                <a:ext cx="96" cy="984"/>
              </a:xfrm>
              <a:prstGeom prst="bentConnector3">
                <a:avLst>
                  <a:gd fmla="val -96000" name="adj1"/>
                </a:avLst>
              </a:prstGeom>
              <a:noFill/>
              <a:ln cap="flat" cmpd="sng" w="3175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sm" w="sm" type="triangle"/>
              </a:ln>
            </p:spPr>
          </p:cxnSp>
          <p:grpSp>
            <p:nvGrpSpPr>
              <p:cNvPr id="515" name="Google Shape;515;p51"/>
              <p:cNvGrpSpPr/>
              <p:nvPr/>
            </p:nvGrpSpPr>
            <p:grpSpPr>
              <a:xfrm>
                <a:off x="1104" y="1056"/>
                <a:ext cx="1200" cy="1008"/>
                <a:chOff x="2016" y="960"/>
                <a:chExt cx="1200" cy="1008"/>
              </a:xfrm>
            </p:grpSpPr>
            <p:grpSp>
              <p:nvGrpSpPr>
                <p:cNvPr id="516" name="Google Shape;516;p51"/>
                <p:cNvGrpSpPr/>
                <p:nvPr/>
              </p:nvGrpSpPr>
              <p:grpSpPr>
                <a:xfrm>
                  <a:off x="2016" y="1392"/>
                  <a:ext cx="1200" cy="576"/>
                  <a:chOff x="2016" y="1584"/>
                  <a:chExt cx="1200" cy="576"/>
                </a:xfrm>
              </p:grpSpPr>
              <p:sp>
                <p:nvSpPr>
                  <p:cNvPr id="517" name="Google Shape;517;p51"/>
                  <p:cNvSpPr/>
                  <p:nvPr/>
                </p:nvSpPr>
                <p:spPr>
                  <a:xfrm>
                    <a:off x="2016" y="1584"/>
                    <a:ext cx="1200" cy="576"/>
                  </a:xfrm>
                  <a:prstGeom prst="diamond">
                    <a:avLst/>
                  </a:prstGeom>
                  <a:solidFill>
                    <a:srgbClr val="FFCC99"/>
                  </a:solidFill>
                  <a:ln cap="flat" cmpd="sng" w="12700">
                    <a:solidFill>
                      <a:schemeClr val="l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518" name="Google Shape;518;p51"/>
                  <p:cNvSpPr txBox="1"/>
                  <p:nvPr/>
                </p:nvSpPr>
                <p:spPr>
                  <a:xfrm>
                    <a:off x="2262" y="1660"/>
                    <a:ext cx="708" cy="40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2"/>
                      </a:buClr>
                      <a:buSzPts val="1800"/>
                      <a:buFont typeface="Times New Roman"/>
                      <a:buNone/>
                    </a:pPr>
                    <a:r>
                      <a:rPr b="1" i="0" lang="en-US" sz="1800" u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condition</a:t>
                    </a:r>
                    <a:endParaRPr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2"/>
                      </a:buClr>
                      <a:buSzPts val="1800"/>
                      <a:buFont typeface="Times New Roman"/>
                      <a:buNone/>
                    </a:pPr>
                    <a:r>
                      <a:rPr b="1" i="0" lang="en-US" sz="1800" u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evaluated</a:t>
                    </a:r>
                    <a:endParaRPr/>
                  </a:p>
                </p:txBody>
              </p:sp>
            </p:grpSp>
            <p:cxnSp>
              <p:nvCxnSpPr>
                <p:cNvPr id="519" name="Google Shape;519;p51"/>
                <p:cNvCxnSpPr/>
                <p:nvPr/>
              </p:nvCxnSpPr>
              <p:spPr>
                <a:xfrm>
                  <a:off x="2616" y="960"/>
                  <a:ext cx="0" cy="432"/>
                </a:xfrm>
                <a:prstGeom prst="straightConnector1">
                  <a:avLst/>
                </a:prstGeom>
                <a:noFill/>
                <a:ln cap="flat" cmpd="sng" w="3175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sm" w="sm" type="triangle"/>
                </a:ln>
              </p:spPr>
            </p:cxnSp>
          </p:grpSp>
          <p:grpSp>
            <p:nvGrpSpPr>
              <p:cNvPr id="520" name="Google Shape;520;p51"/>
              <p:cNvGrpSpPr/>
              <p:nvPr/>
            </p:nvGrpSpPr>
            <p:grpSpPr>
              <a:xfrm>
                <a:off x="1666" y="1776"/>
                <a:ext cx="1214" cy="1584"/>
                <a:chOff x="2578" y="1680"/>
                <a:chExt cx="1214" cy="1584"/>
              </a:xfrm>
            </p:grpSpPr>
            <p:cxnSp>
              <p:nvCxnSpPr>
                <p:cNvPr id="521" name="Google Shape;521;p51"/>
                <p:cNvCxnSpPr/>
                <p:nvPr/>
              </p:nvCxnSpPr>
              <p:spPr>
                <a:xfrm flipH="1">
                  <a:off x="2578" y="1680"/>
                  <a:ext cx="638" cy="1584"/>
                </a:xfrm>
                <a:prstGeom prst="bentConnector4">
                  <a:avLst>
                    <a:gd fmla="val -147822" name="adj1"/>
                    <a:gd fmla="val 11966" name="adj2"/>
                  </a:avLst>
                </a:prstGeom>
                <a:noFill/>
                <a:ln cap="flat" cmpd="sng" w="3175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sm" w="sm" type="triangle"/>
                </a:ln>
              </p:spPr>
            </p:cxnSp>
            <p:sp>
              <p:nvSpPr>
                <p:cNvPr id="522" name="Google Shape;522;p51"/>
                <p:cNvSpPr txBox="1"/>
                <p:nvPr/>
              </p:nvSpPr>
              <p:spPr>
                <a:xfrm>
                  <a:off x="3396" y="2112"/>
                  <a:ext cx="396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99"/>
                    </a:buClr>
                    <a:buSzPts val="1800"/>
                    <a:buFont typeface="Times New Roman"/>
                    <a:buNone/>
                  </a:pPr>
                  <a:r>
                    <a:rPr b="1" i="0" lang="en-US" sz="1800" u="none">
                      <a:solidFill>
                        <a:srgbClr val="FFFF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false</a:t>
                  </a:r>
                  <a:endParaRPr/>
                </a:p>
              </p:txBody>
            </p:sp>
          </p:grpSp>
        </p:grpSp>
        <p:sp>
          <p:nvSpPr>
            <p:cNvPr id="523" name="Google Shape;523;p51"/>
            <p:cNvSpPr txBox="1"/>
            <p:nvPr/>
          </p:nvSpPr>
          <p:spPr>
            <a:xfrm>
              <a:off x="1152" y="864"/>
              <a:ext cx="81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sng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while loop</a:t>
              </a:r>
              <a:endParaRPr/>
            </a:p>
          </p:txBody>
        </p:sp>
      </p:grpSp>
      <p:grpSp>
        <p:nvGrpSpPr>
          <p:cNvPr id="524" name="Google Shape;524;p51"/>
          <p:cNvGrpSpPr/>
          <p:nvPr/>
        </p:nvGrpSpPr>
        <p:grpSpPr>
          <a:xfrm>
            <a:off x="4953000" y="1371600"/>
            <a:ext cx="2743200" cy="4191000"/>
            <a:chOff x="3072" y="864"/>
            <a:chExt cx="1728" cy="2640"/>
          </a:xfrm>
        </p:grpSpPr>
        <p:grpSp>
          <p:nvGrpSpPr>
            <p:cNvPr id="525" name="Google Shape;525;p51"/>
            <p:cNvGrpSpPr/>
            <p:nvPr/>
          </p:nvGrpSpPr>
          <p:grpSpPr>
            <a:xfrm>
              <a:off x="3072" y="1296"/>
              <a:ext cx="1728" cy="2208"/>
              <a:chOff x="3264" y="1209"/>
              <a:chExt cx="1728" cy="2208"/>
            </a:xfrm>
          </p:grpSpPr>
          <p:grpSp>
            <p:nvGrpSpPr>
              <p:cNvPr id="526" name="Google Shape;526;p51"/>
              <p:cNvGrpSpPr/>
              <p:nvPr/>
            </p:nvGrpSpPr>
            <p:grpSpPr>
              <a:xfrm>
                <a:off x="3264" y="1713"/>
                <a:ext cx="624" cy="840"/>
                <a:chOff x="1584" y="1608"/>
                <a:chExt cx="624" cy="840"/>
              </a:xfrm>
            </p:grpSpPr>
            <p:sp>
              <p:nvSpPr>
                <p:cNvPr id="527" name="Google Shape;527;p51"/>
                <p:cNvSpPr txBox="1"/>
                <p:nvPr/>
              </p:nvSpPr>
              <p:spPr>
                <a:xfrm>
                  <a:off x="1584" y="1920"/>
                  <a:ext cx="372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99"/>
                    </a:buClr>
                    <a:buSzPts val="1800"/>
                    <a:buFont typeface="Times New Roman"/>
                    <a:buNone/>
                  </a:pPr>
                  <a:r>
                    <a:rPr b="1" i="0" lang="en-US" sz="1800" u="none">
                      <a:solidFill>
                        <a:srgbClr val="FFFF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true</a:t>
                  </a:r>
                  <a:endParaRPr/>
                </a:p>
              </p:txBody>
            </p:sp>
            <p:cxnSp>
              <p:nvCxnSpPr>
                <p:cNvPr id="528" name="Google Shape;528;p51"/>
                <p:cNvCxnSpPr/>
                <p:nvPr/>
              </p:nvCxnSpPr>
              <p:spPr>
                <a:xfrm flipH="1">
                  <a:off x="2112" y="1608"/>
                  <a:ext cx="96" cy="840"/>
                </a:xfrm>
                <a:prstGeom prst="bentConnector3">
                  <a:avLst>
                    <a:gd fmla="val 1804000" name="adj1"/>
                  </a:avLst>
                </a:prstGeom>
                <a:noFill/>
                <a:ln cap="flat" cmpd="sng" w="31750">
                  <a:solidFill>
                    <a:srgbClr val="FF0000"/>
                  </a:solidFill>
                  <a:prstDash val="solid"/>
                  <a:miter lim="800000"/>
                  <a:headEnd len="sm" w="sm" type="triangle"/>
                  <a:tailEnd len="med" w="med" type="none"/>
                </a:ln>
              </p:spPr>
            </p:cxnSp>
          </p:grpSp>
          <p:grpSp>
            <p:nvGrpSpPr>
              <p:cNvPr id="529" name="Google Shape;529;p51"/>
              <p:cNvGrpSpPr/>
              <p:nvPr/>
            </p:nvGrpSpPr>
            <p:grpSpPr>
              <a:xfrm>
                <a:off x="3792" y="1824"/>
                <a:ext cx="1200" cy="1017"/>
                <a:chOff x="2112" y="1719"/>
                <a:chExt cx="1200" cy="1017"/>
              </a:xfrm>
            </p:grpSpPr>
            <p:grpSp>
              <p:nvGrpSpPr>
                <p:cNvPr id="530" name="Google Shape;530;p51"/>
                <p:cNvGrpSpPr/>
                <p:nvPr/>
              </p:nvGrpSpPr>
              <p:grpSpPr>
                <a:xfrm>
                  <a:off x="2112" y="2160"/>
                  <a:ext cx="1200" cy="576"/>
                  <a:chOff x="2016" y="1584"/>
                  <a:chExt cx="1200" cy="576"/>
                </a:xfrm>
              </p:grpSpPr>
              <p:sp>
                <p:nvSpPr>
                  <p:cNvPr id="531" name="Google Shape;531;p51"/>
                  <p:cNvSpPr/>
                  <p:nvPr/>
                </p:nvSpPr>
                <p:spPr>
                  <a:xfrm>
                    <a:off x="2016" y="1584"/>
                    <a:ext cx="1200" cy="576"/>
                  </a:xfrm>
                  <a:prstGeom prst="diamond">
                    <a:avLst/>
                  </a:prstGeom>
                  <a:solidFill>
                    <a:srgbClr val="FFCC99"/>
                  </a:solidFill>
                  <a:ln cap="flat" cmpd="sng" w="12700">
                    <a:solidFill>
                      <a:schemeClr val="l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532" name="Google Shape;532;p51"/>
                  <p:cNvSpPr txBox="1"/>
                  <p:nvPr/>
                </p:nvSpPr>
                <p:spPr>
                  <a:xfrm>
                    <a:off x="2262" y="1660"/>
                    <a:ext cx="708" cy="40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2"/>
                      </a:buClr>
                      <a:buSzPts val="1800"/>
                      <a:buFont typeface="Times New Roman"/>
                      <a:buNone/>
                    </a:pPr>
                    <a:r>
                      <a:rPr b="1" i="0" lang="en-US" sz="1800" u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condition</a:t>
                    </a:r>
                    <a:endParaRPr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2"/>
                      </a:buClr>
                      <a:buSzPts val="1800"/>
                      <a:buFont typeface="Times New Roman"/>
                      <a:buNone/>
                    </a:pPr>
                    <a:r>
                      <a:rPr b="1" i="0" lang="en-US" sz="1800" u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evaluated</a:t>
                    </a:r>
                    <a:endParaRPr/>
                  </a:p>
                </p:txBody>
              </p:sp>
            </p:grpSp>
            <p:cxnSp>
              <p:nvCxnSpPr>
                <p:cNvPr id="533" name="Google Shape;533;p51"/>
                <p:cNvCxnSpPr/>
                <p:nvPr/>
              </p:nvCxnSpPr>
              <p:spPr>
                <a:xfrm>
                  <a:off x="2712" y="1719"/>
                  <a:ext cx="0" cy="441"/>
                </a:xfrm>
                <a:prstGeom prst="straightConnector1">
                  <a:avLst/>
                </a:prstGeom>
                <a:noFill/>
                <a:ln cap="flat" cmpd="sng" w="3175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sm" w="sm" type="triangle"/>
                </a:ln>
              </p:spPr>
            </p:cxnSp>
          </p:grpSp>
          <p:grpSp>
            <p:nvGrpSpPr>
              <p:cNvPr id="534" name="Google Shape;534;p51"/>
              <p:cNvGrpSpPr/>
              <p:nvPr/>
            </p:nvGrpSpPr>
            <p:grpSpPr>
              <a:xfrm>
                <a:off x="3888" y="1209"/>
                <a:ext cx="1008" cy="624"/>
                <a:chOff x="2208" y="1104"/>
                <a:chExt cx="1008" cy="624"/>
              </a:xfrm>
            </p:grpSpPr>
            <p:cxnSp>
              <p:nvCxnSpPr>
                <p:cNvPr id="535" name="Google Shape;535;p51"/>
                <p:cNvCxnSpPr/>
                <p:nvPr/>
              </p:nvCxnSpPr>
              <p:spPr>
                <a:xfrm>
                  <a:off x="2712" y="1104"/>
                  <a:ext cx="0" cy="384"/>
                </a:xfrm>
                <a:prstGeom prst="straightConnector1">
                  <a:avLst/>
                </a:prstGeom>
                <a:noFill/>
                <a:ln cap="flat" cmpd="sng" w="3175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sm" w="sm" type="triangle"/>
                </a:ln>
              </p:spPr>
            </p:cxnSp>
            <p:grpSp>
              <p:nvGrpSpPr>
                <p:cNvPr id="536" name="Google Shape;536;p51"/>
                <p:cNvGrpSpPr/>
                <p:nvPr/>
              </p:nvGrpSpPr>
              <p:grpSpPr>
                <a:xfrm>
                  <a:off x="2208" y="1488"/>
                  <a:ext cx="1008" cy="240"/>
                  <a:chOff x="2112" y="2496"/>
                  <a:chExt cx="1008" cy="240"/>
                </a:xfrm>
              </p:grpSpPr>
              <p:sp>
                <p:nvSpPr>
                  <p:cNvPr id="537" name="Google Shape;537;p51"/>
                  <p:cNvSpPr/>
                  <p:nvPr/>
                </p:nvSpPr>
                <p:spPr>
                  <a:xfrm>
                    <a:off x="2112" y="2496"/>
                    <a:ext cx="1008" cy="240"/>
                  </a:xfrm>
                  <a:prstGeom prst="rect">
                    <a:avLst/>
                  </a:prstGeom>
                  <a:solidFill>
                    <a:srgbClr val="FFCC99"/>
                  </a:solidFill>
                  <a:ln cap="flat" cmpd="sng" w="12700">
                    <a:solidFill>
                      <a:schemeClr val="l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538" name="Google Shape;538;p51"/>
                  <p:cNvSpPr txBox="1"/>
                  <p:nvPr/>
                </p:nvSpPr>
                <p:spPr>
                  <a:xfrm>
                    <a:off x="2258" y="2496"/>
                    <a:ext cx="716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2"/>
                      </a:buClr>
                      <a:buSzPts val="1800"/>
                      <a:buFont typeface="Times New Roman"/>
                      <a:buNone/>
                    </a:pPr>
                    <a:r>
                      <a:rPr b="1" i="0" lang="en-US" sz="1800" u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statement</a:t>
                    </a:r>
                    <a:endParaRPr/>
                  </a:p>
                </p:txBody>
              </p:sp>
            </p:grpSp>
          </p:grpSp>
          <p:grpSp>
            <p:nvGrpSpPr>
              <p:cNvPr id="539" name="Google Shape;539;p51"/>
              <p:cNvGrpSpPr/>
              <p:nvPr/>
            </p:nvGrpSpPr>
            <p:grpSpPr>
              <a:xfrm>
                <a:off x="4392" y="2841"/>
                <a:ext cx="408" cy="576"/>
                <a:chOff x="2712" y="2736"/>
                <a:chExt cx="408" cy="576"/>
              </a:xfrm>
            </p:grpSpPr>
            <p:cxnSp>
              <p:nvCxnSpPr>
                <p:cNvPr id="540" name="Google Shape;540;p51"/>
                <p:cNvCxnSpPr/>
                <p:nvPr/>
              </p:nvCxnSpPr>
              <p:spPr>
                <a:xfrm>
                  <a:off x="2712" y="2736"/>
                  <a:ext cx="0" cy="576"/>
                </a:xfrm>
                <a:prstGeom prst="straightConnector1">
                  <a:avLst/>
                </a:prstGeom>
                <a:noFill/>
                <a:ln cap="flat" cmpd="sng" w="3175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sm" w="sm" type="triangle"/>
                </a:ln>
              </p:spPr>
            </p:cxnSp>
            <p:sp>
              <p:nvSpPr>
                <p:cNvPr id="541" name="Google Shape;541;p51"/>
                <p:cNvSpPr txBox="1"/>
                <p:nvPr/>
              </p:nvSpPr>
              <p:spPr>
                <a:xfrm>
                  <a:off x="2724" y="2880"/>
                  <a:ext cx="396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99"/>
                    </a:buClr>
                    <a:buSzPts val="1800"/>
                    <a:buFont typeface="Times New Roman"/>
                    <a:buNone/>
                  </a:pPr>
                  <a:r>
                    <a:rPr b="1" i="0" lang="en-US" sz="1800" u="none">
                      <a:solidFill>
                        <a:srgbClr val="FFFF99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false</a:t>
                  </a:r>
                  <a:endParaRPr/>
                </a:p>
              </p:txBody>
            </p:sp>
          </p:grpSp>
        </p:grpSp>
        <p:sp>
          <p:nvSpPr>
            <p:cNvPr id="542" name="Google Shape;542;p51"/>
            <p:cNvSpPr txBox="1"/>
            <p:nvPr/>
          </p:nvSpPr>
          <p:spPr>
            <a:xfrm>
              <a:off x="3894" y="864"/>
              <a:ext cx="61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sng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 loop</a:t>
              </a: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for Statement</a:t>
            </a:r>
            <a:endParaRPr/>
          </a:p>
        </p:txBody>
      </p:sp>
      <p:sp>
        <p:nvSpPr>
          <p:cNvPr id="548" name="Google Shape;548;p52"/>
          <p:cNvSpPr txBox="1"/>
          <p:nvPr>
            <p:ph idx="1" type="body"/>
          </p:nvPr>
        </p:nvSpPr>
        <p:spPr>
          <a:xfrm>
            <a:off x="609600" y="1266825"/>
            <a:ext cx="8305800" cy="79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statement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the following syntax:</a:t>
            </a:r>
            <a:endParaRPr/>
          </a:p>
        </p:txBody>
      </p:sp>
      <p:sp>
        <p:nvSpPr>
          <p:cNvPr id="549" name="Google Shape;549;p52"/>
          <p:cNvSpPr txBox="1"/>
          <p:nvPr/>
        </p:nvSpPr>
        <p:spPr>
          <a:xfrm>
            <a:off x="1143000" y="3810000"/>
            <a:ext cx="71945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initialization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;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;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grpSp>
        <p:nvGrpSpPr>
          <p:cNvPr id="550" name="Google Shape;550;p52"/>
          <p:cNvGrpSpPr/>
          <p:nvPr/>
        </p:nvGrpSpPr>
        <p:grpSpPr>
          <a:xfrm>
            <a:off x="914400" y="2438400"/>
            <a:ext cx="1185862" cy="1295400"/>
            <a:chOff x="576" y="1536"/>
            <a:chExt cx="747" cy="816"/>
          </a:xfrm>
        </p:grpSpPr>
        <p:sp>
          <p:nvSpPr>
            <p:cNvPr id="551" name="Google Shape;551;p52"/>
            <p:cNvSpPr txBox="1"/>
            <p:nvPr/>
          </p:nvSpPr>
          <p:spPr>
            <a:xfrm>
              <a:off x="576" y="1536"/>
              <a:ext cx="747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Reserved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word</a:t>
              </a:r>
              <a:endParaRPr/>
            </a:p>
          </p:txBody>
        </p:sp>
        <p:cxnSp>
          <p:nvCxnSpPr>
            <p:cNvPr id="552" name="Google Shape;552;p52"/>
            <p:cNvCxnSpPr/>
            <p:nvPr/>
          </p:nvCxnSpPr>
          <p:spPr>
            <a:xfrm>
              <a:off x="912" y="2016"/>
              <a:ext cx="0" cy="336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grpSp>
        <p:nvGrpSpPr>
          <p:cNvPr id="553" name="Google Shape;553;p52"/>
          <p:cNvGrpSpPr/>
          <p:nvPr/>
        </p:nvGrpSpPr>
        <p:grpSpPr>
          <a:xfrm>
            <a:off x="2535237" y="2286000"/>
            <a:ext cx="2859087" cy="1447800"/>
            <a:chOff x="1597" y="1440"/>
            <a:chExt cx="1801" cy="912"/>
          </a:xfrm>
        </p:grpSpPr>
        <p:sp>
          <p:nvSpPr>
            <p:cNvPr id="554" name="Google Shape;554;p52"/>
            <p:cNvSpPr txBox="1"/>
            <p:nvPr/>
          </p:nvSpPr>
          <p:spPr>
            <a:xfrm>
              <a:off x="1597" y="1440"/>
              <a:ext cx="1801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1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initialization</a:t>
              </a: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portion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executed once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before the loop begins</a:t>
              </a:r>
              <a:endParaRPr/>
            </a:p>
          </p:txBody>
        </p:sp>
        <p:cxnSp>
          <p:nvCxnSpPr>
            <p:cNvPr id="555" name="Google Shape;555;p52"/>
            <p:cNvCxnSpPr/>
            <p:nvPr/>
          </p:nvCxnSpPr>
          <p:spPr>
            <a:xfrm flipH="1">
              <a:off x="2112" y="2112"/>
              <a:ext cx="144" cy="24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grpSp>
        <p:nvGrpSpPr>
          <p:cNvPr id="556" name="Google Shape;556;p52"/>
          <p:cNvGrpSpPr/>
          <p:nvPr/>
        </p:nvGrpSpPr>
        <p:grpSpPr>
          <a:xfrm>
            <a:off x="5791200" y="2286000"/>
            <a:ext cx="2760663" cy="1447800"/>
            <a:chOff x="3648" y="1440"/>
            <a:chExt cx="1739" cy="912"/>
          </a:xfrm>
        </p:grpSpPr>
        <p:sp>
          <p:nvSpPr>
            <p:cNvPr id="557" name="Google Shape;557;p52"/>
            <p:cNvSpPr txBox="1"/>
            <p:nvPr/>
          </p:nvSpPr>
          <p:spPr>
            <a:xfrm>
              <a:off x="3683" y="1440"/>
              <a:ext cx="1704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statement is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executed until the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1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condition</a:t>
              </a: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becomes false</a:t>
              </a:r>
              <a:endParaRPr/>
            </a:p>
          </p:txBody>
        </p:sp>
        <p:cxnSp>
          <p:nvCxnSpPr>
            <p:cNvPr id="558" name="Google Shape;558;p52"/>
            <p:cNvCxnSpPr/>
            <p:nvPr/>
          </p:nvCxnSpPr>
          <p:spPr>
            <a:xfrm flipH="1">
              <a:off x="3648" y="2064"/>
              <a:ext cx="432" cy="2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grpSp>
        <p:nvGrpSpPr>
          <p:cNvPr id="559" name="Google Shape;559;p52"/>
          <p:cNvGrpSpPr/>
          <p:nvPr/>
        </p:nvGrpSpPr>
        <p:grpSpPr>
          <a:xfrm>
            <a:off x="1239837" y="4267200"/>
            <a:ext cx="6792912" cy="1235075"/>
            <a:chOff x="781" y="2688"/>
            <a:chExt cx="4279" cy="778"/>
          </a:xfrm>
        </p:grpSpPr>
        <p:sp>
          <p:nvSpPr>
            <p:cNvPr id="560" name="Google Shape;560;p52"/>
            <p:cNvSpPr txBox="1"/>
            <p:nvPr/>
          </p:nvSpPr>
          <p:spPr>
            <a:xfrm>
              <a:off x="781" y="3216"/>
              <a:ext cx="427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1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increment</a:t>
              </a: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portion is executed at the end of each iteration</a:t>
              </a:r>
              <a:endParaRPr/>
            </a:p>
          </p:txBody>
        </p:sp>
        <p:cxnSp>
          <p:nvCxnSpPr>
            <p:cNvPr id="561" name="Google Shape;561;p52"/>
            <p:cNvCxnSpPr/>
            <p:nvPr/>
          </p:nvCxnSpPr>
          <p:spPr>
            <a:xfrm flipH="1" rot="10800000">
              <a:off x="3600" y="2688"/>
              <a:ext cx="768" cy="52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9" name="Google Shape;79;p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if Statement</a:t>
            </a:r>
            <a:endParaRPr/>
          </a:p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609600" y="1266825"/>
            <a:ext cx="8305800" cy="79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statement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the following syntax: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8"/>
          <p:cNvSpPr txBox="1"/>
          <p:nvPr/>
        </p:nvSpPr>
        <p:spPr>
          <a:xfrm>
            <a:off x="3048000" y="3352800"/>
            <a:ext cx="26225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914400" y="2362200"/>
            <a:ext cx="2057400" cy="990600"/>
            <a:chOff x="576" y="1488"/>
            <a:chExt cx="1296" cy="624"/>
          </a:xfrm>
        </p:grpSpPr>
        <p:sp>
          <p:nvSpPr>
            <p:cNvPr id="83" name="Google Shape;83;p8"/>
            <p:cNvSpPr txBox="1"/>
            <p:nvPr/>
          </p:nvSpPr>
          <p:spPr>
            <a:xfrm>
              <a:off x="576" y="1488"/>
              <a:ext cx="1098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Java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reserved word</a:t>
              </a:r>
              <a:endParaRPr/>
            </a:p>
          </p:txBody>
        </p:sp>
        <p:cxnSp>
          <p:nvCxnSpPr>
            <p:cNvPr id="84" name="Google Shape;84;p8"/>
            <p:cNvCxnSpPr/>
            <p:nvPr/>
          </p:nvCxnSpPr>
          <p:spPr>
            <a:xfrm>
              <a:off x="1536" y="1968"/>
              <a:ext cx="336" cy="144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grpSp>
        <p:nvGrpSpPr>
          <p:cNvPr id="85" name="Google Shape;85;p8"/>
          <p:cNvGrpSpPr/>
          <p:nvPr/>
        </p:nvGrpSpPr>
        <p:grpSpPr>
          <a:xfrm>
            <a:off x="3830637" y="2057400"/>
            <a:ext cx="4927600" cy="1219200"/>
            <a:chOff x="2413" y="1296"/>
            <a:chExt cx="3104" cy="768"/>
          </a:xfrm>
        </p:grpSpPr>
        <p:sp>
          <p:nvSpPr>
            <p:cNvPr id="86" name="Google Shape;86;p8"/>
            <p:cNvSpPr txBox="1"/>
            <p:nvPr/>
          </p:nvSpPr>
          <p:spPr>
            <a:xfrm>
              <a:off x="2413" y="1296"/>
              <a:ext cx="3104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condition must be a </a:t>
              </a:r>
              <a:r>
                <a:rPr b="1" i="1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boolean expression</a:t>
              </a: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 must evaluate to either true or false.</a:t>
              </a:r>
              <a:endParaRPr/>
            </a:p>
          </p:txBody>
        </p:sp>
        <p:cxnSp>
          <p:nvCxnSpPr>
            <p:cNvPr id="87" name="Google Shape;87;p8"/>
            <p:cNvCxnSpPr/>
            <p:nvPr/>
          </p:nvCxnSpPr>
          <p:spPr>
            <a:xfrm flipH="1">
              <a:off x="2880" y="1776"/>
              <a:ext cx="96" cy="2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grpSp>
        <p:nvGrpSpPr>
          <p:cNvPr id="88" name="Google Shape;88;p8"/>
          <p:cNvGrpSpPr/>
          <p:nvPr/>
        </p:nvGrpSpPr>
        <p:grpSpPr>
          <a:xfrm>
            <a:off x="1752600" y="4191000"/>
            <a:ext cx="5480050" cy="1235075"/>
            <a:chOff x="1104" y="2640"/>
            <a:chExt cx="3452" cy="778"/>
          </a:xfrm>
        </p:grpSpPr>
        <p:sp>
          <p:nvSpPr>
            <p:cNvPr id="89" name="Google Shape;89;p8"/>
            <p:cNvSpPr txBox="1"/>
            <p:nvPr/>
          </p:nvSpPr>
          <p:spPr>
            <a:xfrm>
              <a:off x="1104" y="2976"/>
              <a:ext cx="3452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the condition is true, the statement is executed.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it is false, the statement is skipped.</a:t>
              </a:r>
              <a:endParaRPr/>
            </a:p>
          </p:txBody>
        </p:sp>
        <p:cxnSp>
          <p:nvCxnSpPr>
            <p:cNvPr id="90" name="Google Shape;90;p8"/>
            <p:cNvCxnSpPr/>
            <p:nvPr/>
          </p:nvCxnSpPr>
          <p:spPr>
            <a:xfrm rot="10800000">
              <a:off x="2736" y="2640"/>
              <a:ext cx="0" cy="2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for Statement</a:t>
            </a:r>
            <a:endParaRPr/>
          </a:p>
        </p:txBody>
      </p:sp>
      <p:sp>
        <p:nvSpPr>
          <p:cNvPr id="567" name="Google Shape;567;p5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for loop is equivalent to the following while loop structure:</a:t>
            </a:r>
            <a:endParaRPr/>
          </a:p>
        </p:txBody>
      </p:sp>
      <p:sp>
        <p:nvSpPr>
          <p:cNvPr id="568" name="Google Shape;568;p53"/>
          <p:cNvSpPr txBox="1"/>
          <p:nvPr/>
        </p:nvSpPr>
        <p:spPr>
          <a:xfrm>
            <a:off x="2971800" y="2590800"/>
            <a:ext cx="307975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Courier New"/>
              <a:buNone/>
            </a:pP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initialization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Logic of a for loop</a:t>
            </a:r>
            <a:endParaRPr/>
          </a:p>
        </p:txBody>
      </p:sp>
      <p:grpSp>
        <p:nvGrpSpPr>
          <p:cNvPr id="574" name="Google Shape;574;p54"/>
          <p:cNvGrpSpPr/>
          <p:nvPr/>
        </p:nvGrpSpPr>
        <p:grpSpPr>
          <a:xfrm>
            <a:off x="3352800" y="3581400"/>
            <a:ext cx="1600200" cy="1066800"/>
            <a:chOff x="2112" y="2256"/>
            <a:chExt cx="1008" cy="672"/>
          </a:xfrm>
        </p:grpSpPr>
        <p:grpSp>
          <p:nvGrpSpPr>
            <p:cNvPr id="575" name="Google Shape;575;p54"/>
            <p:cNvGrpSpPr/>
            <p:nvPr/>
          </p:nvGrpSpPr>
          <p:grpSpPr>
            <a:xfrm>
              <a:off x="2112" y="2688"/>
              <a:ext cx="1008" cy="240"/>
              <a:chOff x="2112" y="2496"/>
              <a:chExt cx="1008" cy="240"/>
            </a:xfrm>
          </p:grpSpPr>
          <p:sp>
            <p:nvSpPr>
              <p:cNvPr id="576" name="Google Shape;576;p54"/>
              <p:cNvSpPr/>
              <p:nvPr/>
            </p:nvSpPr>
            <p:spPr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7" name="Google Shape;577;p54"/>
              <p:cNvSpPr txBox="1"/>
              <p:nvPr/>
            </p:nvSpPr>
            <p:spPr>
              <a:xfrm>
                <a:off x="2258" y="2496"/>
                <a:ext cx="71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statement</a:t>
                </a:r>
                <a:endParaRPr/>
              </a:p>
            </p:txBody>
          </p:sp>
        </p:grpSp>
        <p:cxnSp>
          <p:nvCxnSpPr>
            <p:cNvPr id="578" name="Google Shape;578;p54"/>
            <p:cNvCxnSpPr/>
            <p:nvPr/>
          </p:nvCxnSpPr>
          <p:spPr>
            <a:xfrm>
              <a:off x="2616" y="2256"/>
              <a:ext cx="0" cy="432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579" name="Google Shape;579;p54"/>
            <p:cNvSpPr txBox="1"/>
            <p:nvPr/>
          </p:nvSpPr>
          <p:spPr>
            <a:xfrm>
              <a:off x="2652" y="2352"/>
              <a:ext cx="3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/>
            </a:p>
          </p:txBody>
        </p:sp>
      </p:grpSp>
      <p:cxnSp>
        <p:nvCxnSpPr>
          <p:cNvPr id="580" name="Google Shape;580;p54"/>
          <p:cNvCxnSpPr/>
          <p:nvPr/>
        </p:nvCxnSpPr>
        <p:spPr>
          <a:xfrm flipH="1" rot="5400000">
            <a:off x="2266950" y="4057650"/>
            <a:ext cx="2019300" cy="152400"/>
          </a:xfrm>
          <a:prstGeom prst="bentConnector3">
            <a:avLst>
              <a:gd fmla="val 0" name="adj1"/>
            </a:avLst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grpSp>
        <p:nvGrpSpPr>
          <p:cNvPr id="581" name="Google Shape;581;p54"/>
          <p:cNvGrpSpPr/>
          <p:nvPr/>
        </p:nvGrpSpPr>
        <p:grpSpPr>
          <a:xfrm>
            <a:off x="3200400" y="2271712"/>
            <a:ext cx="1905000" cy="1309687"/>
            <a:chOff x="2016" y="1431"/>
            <a:chExt cx="1200" cy="825"/>
          </a:xfrm>
        </p:grpSpPr>
        <p:grpSp>
          <p:nvGrpSpPr>
            <p:cNvPr id="582" name="Google Shape;582;p54"/>
            <p:cNvGrpSpPr/>
            <p:nvPr/>
          </p:nvGrpSpPr>
          <p:grpSpPr>
            <a:xfrm>
              <a:off x="2016" y="1680"/>
              <a:ext cx="1200" cy="576"/>
              <a:chOff x="2016" y="1584"/>
              <a:chExt cx="1200" cy="576"/>
            </a:xfrm>
          </p:grpSpPr>
          <p:sp>
            <p:nvSpPr>
              <p:cNvPr id="583" name="Google Shape;583;p54"/>
              <p:cNvSpPr/>
              <p:nvPr/>
            </p:nvSpPr>
            <p:spPr>
              <a:xfrm>
                <a:off x="2016" y="1584"/>
                <a:ext cx="1200" cy="576"/>
              </a:xfrm>
              <a:prstGeom prst="diamond">
                <a:avLst/>
              </a:prstGeom>
              <a:solidFill>
                <a:srgbClr val="FFCC99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4" name="Google Shape;584;p54"/>
              <p:cNvSpPr txBox="1"/>
              <p:nvPr/>
            </p:nvSpPr>
            <p:spPr>
              <a:xfrm>
                <a:off x="2262" y="1660"/>
                <a:ext cx="708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condition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evaluated</a:t>
                </a:r>
                <a:endParaRPr/>
              </a:p>
            </p:txBody>
          </p:sp>
        </p:grpSp>
        <p:cxnSp>
          <p:nvCxnSpPr>
            <p:cNvPr id="585" name="Google Shape;585;p54"/>
            <p:cNvCxnSpPr/>
            <p:nvPr/>
          </p:nvCxnSpPr>
          <p:spPr>
            <a:xfrm>
              <a:off x="2616" y="1431"/>
              <a:ext cx="0" cy="249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grpSp>
        <p:nvGrpSpPr>
          <p:cNvPr id="586" name="Google Shape;586;p54"/>
          <p:cNvGrpSpPr/>
          <p:nvPr/>
        </p:nvGrpSpPr>
        <p:grpSpPr>
          <a:xfrm>
            <a:off x="4114800" y="3124200"/>
            <a:ext cx="1905000" cy="2895600"/>
            <a:chOff x="2592" y="1968"/>
            <a:chExt cx="1200" cy="1824"/>
          </a:xfrm>
        </p:grpSpPr>
        <p:cxnSp>
          <p:nvCxnSpPr>
            <p:cNvPr id="587" name="Google Shape;587;p54"/>
            <p:cNvCxnSpPr/>
            <p:nvPr/>
          </p:nvCxnSpPr>
          <p:spPr>
            <a:xfrm flipH="1">
              <a:off x="2592" y="1968"/>
              <a:ext cx="624" cy="1824"/>
            </a:xfrm>
            <a:prstGeom prst="bentConnector4">
              <a:avLst>
                <a:gd fmla="val 515057" name="adj1"/>
                <a:gd fmla="val -107815" name="adj2"/>
              </a:avLst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588" name="Google Shape;588;p54"/>
            <p:cNvSpPr txBox="1"/>
            <p:nvPr/>
          </p:nvSpPr>
          <p:spPr>
            <a:xfrm>
              <a:off x="3396" y="2352"/>
              <a:ext cx="3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/>
            </a:p>
          </p:txBody>
        </p:sp>
      </p:grpSp>
      <p:grpSp>
        <p:nvGrpSpPr>
          <p:cNvPr id="589" name="Google Shape;589;p54"/>
          <p:cNvGrpSpPr/>
          <p:nvPr/>
        </p:nvGrpSpPr>
        <p:grpSpPr>
          <a:xfrm>
            <a:off x="3352800" y="4648200"/>
            <a:ext cx="1600200" cy="685800"/>
            <a:chOff x="2112" y="2928"/>
            <a:chExt cx="1008" cy="432"/>
          </a:xfrm>
        </p:grpSpPr>
        <p:grpSp>
          <p:nvGrpSpPr>
            <p:cNvPr id="590" name="Google Shape;590;p54"/>
            <p:cNvGrpSpPr/>
            <p:nvPr/>
          </p:nvGrpSpPr>
          <p:grpSpPr>
            <a:xfrm>
              <a:off x="2112" y="3120"/>
              <a:ext cx="1008" cy="240"/>
              <a:chOff x="2112" y="2496"/>
              <a:chExt cx="1008" cy="240"/>
            </a:xfrm>
          </p:grpSpPr>
          <p:sp>
            <p:nvSpPr>
              <p:cNvPr id="591" name="Google Shape;591;p54"/>
              <p:cNvSpPr/>
              <p:nvPr/>
            </p:nvSpPr>
            <p:spPr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2" name="Google Shape;592;p54"/>
              <p:cNvSpPr txBox="1"/>
              <p:nvPr/>
            </p:nvSpPr>
            <p:spPr>
              <a:xfrm>
                <a:off x="2246" y="2496"/>
                <a:ext cx="7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increment</a:t>
                </a:r>
                <a:endParaRPr/>
              </a:p>
            </p:txBody>
          </p:sp>
        </p:grpSp>
        <p:cxnSp>
          <p:nvCxnSpPr>
            <p:cNvPr id="593" name="Google Shape;593;p54"/>
            <p:cNvCxnSpPr/>
            <p:nvPr/>
          </p:nvCxnSpPr>
          <p:spPr>
            <a:xfrm>
              <a:off x="2616" y="2928"/>
              <a:ext cx="0" cy="192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grpSp>
        <p:nvGrpSpPr>
          <p:cNvPr id="594" name="Google Shape;594;p54"/>
          <p:cNvGrpSpPr/>
          <p:nvPr/>
        </p:nvGrpSpPr>
        <p:grpSpPr>
          <a:xfrm>
            <a:off x="3352800" y="1371600"/>
            <a:ext cx="1600200" cy="914400"/>
            <a:chOff x="2112" y="864"/>
            <a:chExt cx="1008" cy="576"/>
          </a:xfrm>
        </p:grpSpPr>
        <p:grpSp>
          <p:nvGrpSpPr>
            <p:cNvPr id="595" name="Google Shape;595;p54"/>
            <p:cNvGrpSpPr/>
            <p:nvPr/>
          </p:nvGrpSpPr>
          <p:grpSpPr>
            <a:xfrm>
              <a:off x="2112" y="1200"/>
              <a:ext cx="1008" cy="240"/>
              <a:chOff x="2112" y="2496"/>
              <a:chExt cx="1008" cy="240"/>
            </a:xfrm>
          </p:grpSpPr>
          <p:sp>
            <p:nvSpPr>
              <p:cNvPr id="596" name="Google Shape;596;p54"/>
              <p:cNvSpPr/>
              <p:nvPr/>
            </p:nvSpPr>
            <p:spPr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7" name="Google Shape;597;p54"/>
              <p:cNvSpPr txBox="1"/>
              <p:nvPr/>
            </p:nvSpPr>
            <p:spPr>
              <a:xfrm>
                <a:off x="2170" y="2496"/>
                <a:ext cx="8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initialization</a:t>
                </a:r>
                <a:endParaRPr/>
              </a:p>
            </p:txBody>
          </p:sp>
        </p:grpSp>
        <p:cxnSp>
          <p:nvCxnSpPr>
            <p:cNvPr id="598" name="Google Shape;598;p54"/>
            <p:cNvCxnSpPr/>
            <p:nvPr/>
          </p:nvCxnSpPr>
          <p:spPr>
            <a:xfrm>
              <a:off x="2616" y="864"/>
              <a:ext cx="0" cy="336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for Statement</a:t>
            </a:r>
            <a:endParaRPr/>
          </a:p>
        </p:txBody>
      </p:sp>
      <p:sp>
        <p:nvSpPr>
          <p:cNvPr id="604" name="Google Shape;604;p5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a while loop, the condition of a for statement is tested prior to executing the loop body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the body of a for loop will execute zero or more times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well suited for executing a specific number of times that can be determined in advance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Counter3.java (page 146)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Multiples.java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147)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Stars.java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150)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for Statement</a:t>
            </a:r>
            <a:endParaRPr/>
          </a:p>
        </p:txBody>
      </p:sp>
      <p:sp>
        <p:nvSpPr>
          <p:cNvPr id="610" name="Google Shape;610;p5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expression in the header of a for loop is optional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initialization is left out, no initialization is performed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condition is left out, it is always considered to be true, and therefore creates an infinite loop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increment is left out, no increment operation is performed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semi-colons are always required in the for loop header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7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6" name="Google Shape;616;p5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Program Development</a:t>
            </a:r>
            <a:endParaRPr/>
          </a:p>
        </p:txBody>
      </p:sp>
      <p:sp>
        <p:nvSpPr>
          <p:cNvPr id="617" name="Google Shape;617;p5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creation of software involves four basic activities: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establishing the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design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the code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the implementation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development process is much more involved than this, but these basic steps are a good starting point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8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3" name="Google Shape;623;p5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Requirements</a:t>
            </a:r>
            <a:endParaRPr/>
          </a:p>
        </p:txBody>
      </p:sp>
      <p:sp>
        <p:nvSpPr>
          <p:cNvPr id="624" name="Google Shape;624;p5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specify the tasks a program must accomplish (what to do, not how to do it)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often include a description of the user interface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initial set of requirements are often provided, but usually must be critiqued, modified, and expanded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often difficult to establish detailed, unambiguous, complete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Careful attention to the requirements can save significant time and money in the overall project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9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0" name="Google Shape;630;p5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Design</a:t>
            </a:r>
            <a:endParaRPr/>
          </a:p>
        </p:txBody>
      </p:sp>
      <p:sp>
        <p:nvSpPr>
          <p:cNvPr id="631" name="Google Shape;631;p5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step-by-step process for solving a problem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 follows one or more algorithms to accomplish its goal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program specifies the algorithms and data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object-oriented development, the design establishes the classes, objects, and methods that are required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details of a method may be expressed in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pseudocode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code-like, but does not necessarily follow any specific syntax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0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7" name="Google Shape;637;p6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Implementation</a:t>
            </a:r>
            <a:endParaRPr/>
          </a:p>
        </p:txBody>
      </p:sp>
      <p:sp>
        <p:nvSpPr>
          <p:cNvPr id="638" name="Google Shape;638;p6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process of translating a design into source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novice programmers think that writing code is the heart of software development, but it actually should be the least creative step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Almost all important decisions are made during requirements analysis and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should focus on coding details, including style guidelines and documentation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ExamGrades.java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155)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4" name="Google Shape;644;p6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Testing</a:t>
            </a:r>
            <a:endParaRPr/>
          </a:p>
        </p:txBody>
      </p:sp>
      <p:sp>
        <p:nvSpPr>
          <p:cNvPr id="645" name="Google Shape;645;p6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 should be executed multiple times with various input in an attempt to find errors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process of discovering the cause of a problem and fixing 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Programmers often erroneously think that there is "only one more bug" to fix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 should focus on design details as well as overall requirements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if Statement</a:t>
            </a:r>
            <a:endParaRPr/>
          </a:p>
        </p:txBody>
      </p:sp>
      <p:sp>
        <p:nvSpPr>
          <p:cNvPr id="96" name="Google Shape;96;p9"/>
          <p:cNvSpPr txBox="1"/>
          <p:nvPr>
            <p:ph idx="1" type="body"/>
          </p:nvPr>
        </p:nvSpPr>
        <p:spPr>
          <a:xfrm>
            <a:off x="609600" y="1266825"/>
            <a:ext cx="83058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of an if statement:</a:t>
            </a: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1447800" y="1905000"/>
            <a:ext cx="643255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(sum &gt; MAX)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delta = sum - MAX;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 ("The sum is " + sum);</a:t>
            </a:r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1219200" y="3200400"/>
            <a:ext cx="55927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the condition is evaluated. The value of </a:t>
            </a: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either greater than the value of </a:t>
            </a: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it is not.</a:t>
            </a:r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1676400" y="4114800"/>
            <a:ext cx="67548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condition is true, the assignment statement is executed.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is not, the assignment statement is skipped.</a:t>
            </a:r>
            <a:endParaRPr/>
          </a:p>
        </p:txBody>
      </p:sp>
      <p:sp>
        <p:nvSpPr>
          <p:cNvPr id="100" name="Google Shape;100;p9"/>
          <p:cNvSpPr txBox="1"/>
          <p:nvPr/>
        </p:nvSpPr>
        <p:spPr>
          <a:xfrm>
            <a:off x="2133600" y="5029200"/>
            <a:ext cx="52149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way, the call to println is executed next.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609600" y="5715000"/>
            <a:ext cx="83058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Age.java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112)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Logic of an if statement</a:t>
            </a:r>
            <a:endParaRPr/>
          </a:p>
        </p:txBody>
      </p:sp>
      <p:grpSp>
        <p:nvGrpSpPr>
          <p:cNvPr id="107" name="Google Shape;107;p10"/>
          <p:cNvGrpSpPr/>
          <p:nvPr/>
        </p:nvGrpSpPr>
        <p:grpSpPr>
          <a:xfrm>
            <a:off x="2933700" y="1524000"/>
            <a:ext cx="1905000" cy="1600200"/>
            <a:chOff x="2016" y="960"/>
            <a:chExt cx="1200" cy="1008"/>
          </a:xfrm>
        </p:grpSpPr>
        <p:grpSp>
          <p:nvGrpSpPr>
            <p:cNvPr id="108" name="Google Shape;108;p10"/>
            <p:cNvGrpSpPr/>
            <p:nvPr/>
          </p:nvGrpSpPr>
          <p:grpSpPr>
            <a:xfrm>
              <a:off x="2016" y="1392"/>
              <a:ext cx="1200" cy="576"/>
              <a:chOff x="2016" y="1584"/>
              <a:chExt cx="1200" cy="576"/>
            </a:xfrm>
          </p:grpSpPr>
          <p:sp>
            <p:nvSpPr>
              <p:cNvPr id="109" name="Google Shape;109;p10"/>
              <p:cNvSpPr/>
              <p:nvPr/>
            </p:nvSpPr>
            <p:spPr>
              <a:xfrm>
                <a:off x="2016" y="1584"/>
                <a:ext cx="1200" cy="576"/>
              </a:xfrm>
              <a:prstGeom prst="diamond">
                <a:avLst/>
              </a:prstGeom>
              <a:solidFill>
                <a:srgbClr val="FFCC99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" name="Google Shape;110;p10"/>
              <p:cNvSpPr txBox="1"/>
              <p:nvPr/>
            </p:nvSpPr>
            <p:spPr>
              <a:xfrm>
                <a:off x="2262" y="1660"/>
                <a:ext cx="708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condition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evaluated</a:t>
                </a:r>
                <a:endParaRPr/>
              </a:p>
            </p:txBody>
          </p:sp>
        </p:grpSp>
        <p:cxnSp>
          <p:nvCxnSpPr>
            <p:cNvPr id="111" name="Google Shape;111;p10"/>
            <p:cNvCxnSpPr/>
            <p:nvPr/>
          </p:nvCxnSpPr>
          <p:spPr>
            <a:xfrm>
              <a:off x="2616" y="960"/>
              <a:ext cx="0" cy="432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grpSp>
        <p:nvGrpSpPr>
          <p:cNvPr id="112" name="Google Shape;112;p10"/>
          <p:cNvGrpSpPr/>
          <p:nvPr/>
        </p:nvGrpSpPr>
        <p:grpSpPr>
          <a:xfrm>
            <a:off x="3886200" y="2667000"/>
            <a:ext cx="2095500" cy="2819400"/>
            <a:chOff x="2616" y="1680"/>
            <a:chExt cx="1320" cy="1776"/>
          </a:xfrm>
        </p:grpSpPr>
        <p:cxnSp>
          <p:nvCxnSpPr>
            <p:cNvPr id="113" name="Google Shape;113;p10"/>
            <p:cNvCxnSpPr/>
            <p:nvPr/>
          </p:nvCxnSpPr>
          <p:spPr>
            <a:xfrm flipH="1">
              <a:off x="2616" y="1680"/>
              <a:ext cx="600" cy="1776"/>
            </a:xfrm>
            <a:prstGeom prst="bentConnector4">
              <a:avLst>
                <a:gd fmla="val 507656" name="adj1"/>
                <a:gd fmla="val -94524" name="adj2"/>
              </a:avLst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114" name="Google Shape;114;p10"/>
            <p:cNvSpPr txBox="1"/>
            <p:nvPr/>
          </p:nvSpPr>
          <p:spPr>
            <a:xfrm>
              <a:off x="3540" y="2112"/>
              <a:ext cx="3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/>
            </a:p>
          </p:txBody>
        </p:sp>
      </p:grpSp>
      <p:cxnSp>
        <p:nvCxnSpPr>
          <p:cNvPr id="115" name="Google Shape;115;p10"/>
          <p:cNvCxnSpPr/>
          <p:nvPr/>
        </p:nvCxnSpPr>
        <p:spPr>
          <a:xfrm>
            <a:off x="3886200" y="4405312"/>
            <a:ext cx="0" cy="10810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grpSp>
        <p:nvGrpSpPr>
          <p:cNvPr id="116" name="Google Shape;116;p10"/>
          <p:cNvGrpSpPr/>
          <p:nvPr/>
        </p:nvGrpSpPr>
        <p:grpSpPr>
          <a:xfrm>
            <a:off x="3086100" y="3124200"/>
            <a:ext cx="1600200" cy="1295400"/>
            <a:chOff x="2112" y="1968"/>
            <a:chExt cx="1008" cy="816"/>
          </a:xfrm>
        </p:grpSpPr>
        <p:grpSp>
          <p:nvGrpSpPr>
            <p:cNvPr id="117" name="Google Shape;117;p10"/>
            <p:cNvGrpSpPr/>
            <p:nvPr/>
          </p:nvGrpSpPr>
          <p:grpSpPr>
            <a:xfrm>
              <a:off x="2112" y="2544"/>
              <a:ext cx="1008" cy="240"/>
              <a:chOff x="2112" y="2496"/>
              <a:chExt cx="1008" cy="240"/>
            </a:xfrm>
          </p:grpSpPr>
          <p:sp>
            <p:nvSpPr>
              <p:cNvPr id="118" name="Google Shape;118;p10"/>
              <p:cNvSpPr/>
              <p:nvPr/>
            </p:nvSpPr>
            <p:spPr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Google Shape;119;p10"/>
              <p:cNvSpPr txBox="1"/>
              <p:nvPr/>
            </p:nvSpPr>
            <p:spPr>
              <a:xfrm>
                <a:off x="2258" y="2496"/>
                <a:ext cx="71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statement</a:t>
                </a:r>
                <a:endParaRPr/>
              </a:p>
            </p:txBody>
          </p:sp>
        </p:grpSp>
        <p:cxnSp>
          <p:nvCxnSpPr>
            <p:cNvPr id="120" name="Google Shape;120;p10"/>
            <p:cNvCxnSpPr/>
            <p:nvPr/>
          </p:nvCxnSpPr>
          <p:spPr>
            <a:xfrm>
              <a:off x="2616" y="1968"/>
              <a:ext cx="0" cy="576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121" name="Google Shape;121;p10"/>
            <p:cNvSpPr txBox="1"/>
            <p:nvPr/>
          </p:nvSpPr>
          <p:spPr>
            <a:xfrm>
              <a:off x="2652" y="2112"/>
              <a:ext cx="3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p1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Boolean Expressions</a:t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condition often uses one of Java's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equality operators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operators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all return boolean results: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equal to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not equal to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less than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greater than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less than or equal to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greater than or equal to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the difference between the equality operator (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the assignment operator (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1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if-else Statement</a:t>
            </a:r>
            <a:endParaRPr/>
          </a:p>
        </p:txBody>
      </p:sp>
      <p:sp>
        <p:nvSpPr>
          <p:cNvPr id="135" name="Google Shape;135;p12"/>
          <p:cNvSpPr txBox="1"/>
          <p:nvPr>
            <p:ph idx="1" type="body"/>
          </p:nvPr>
        </p:nvSpPr>
        <p:spPr>
          <a:xfrm>
            <a:off x="609600" y="1266825"/>
            <a:ext cx="8305800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clause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added to an if statement to make it 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if-else statement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136" name="Google Shape;136;p12"/>
          <p:cNvSpPr txBox="1"/>
          <p:nvPr/>
        </p:nvSpPr>
        <p:spPr>
          <a:xfrm>
            <a:off x="2971800" y="2362200"/>
            <a:ext cx="262255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statement1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statement2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37" name="Google Shape;137;p12"/>
          <p:cNvSpPr txBox="1"/>
          <p:nvPr/>
        </p:nvSpPr>
        <p:spPr>
          <a:xfrm>
            <a:off x="609600" y="54864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Wages.java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116)</a:t>
            </a:r>
            <a:endParaRPr/>
          </a:p>
        </p:txBody>
      </p:sp>
      <p:sp>
        <p:nvSpPr>
          <p:cNvPr id="138" name="Google Shape;138;p12"/>
          <p:cNvSpPr txBox="1"/>
          <p:nvPr/>
        </p:nvSpPr>
        <p:spPr>
          <a:xfrm>
            <a:off x="609600" y="3962400"/>
            <a:ext cx="8305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condition is true, statement1 is executed;  if the condition is false, statement2 is executed</a:t>
            </a:r>
            <a:endParaRPr/>
          </a:p>
        </p:txBody>
      </p:sp>
      <p:sp>
        <p:nvSpPr>
          <p:cNvPr id="139" name="Google Shape;139;p12"/>
          <p:cNvSpPr txBox="1"/>
          <p:nvPr/>
        </p:nvSpPr>
        <p:spPr>
          <a:xfrm>
            <a:off x="609600" y="49149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the other will be executed, but not both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1">
  <a:themeElements>
    <a:clrScheme name="default">
      <a:dk1>
        <a:srgbClr val="FFFFFF"/>
      </a:dk1>
      <a:lt1>
        <a:srgbClr val="2181B7"/>
      </a:lt1>
      <a:dk2>
        <a:srgbClr val="CCFFFF"/>
      </a:dk2>
      <a:lt2>
        <a:srgbClr val="001932"/>
      </a:lt2>
      <a:accent1>
        <a:srgbClr val="99FFCC"/>
      </a:accent1>
      <a:accent2>
        <a:srgbClr val="01B0FF"/>
      </a:accent2>
      <a:accent3>
        <a:srgbClr val="2181B7"/>
      </a:accent3>
      <a:accent4>
        <a:srgbClr val="99FFCC"/>
      </a:accent4>
      <a:accent5>
        <a:srgbClr val="01B0FF"/>
      </a:accent5>
      <a:accent6>
        <a:srgbClr val="2181B7"/>
      </a:accent6>
      <a:hlink>
        <a:srgbClr val="FFFF99"/>
      </a:hlink>
      <a:folHlink>
        <a:srgbClr val="1C6D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