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al Narr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1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8" name="Google Shape;8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2" name="Google Shape;12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3" name="Google Shape;23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27" name="Google Shape;27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28" name="Google Shape;28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untflips.java" TargetMode="External"/><Relationship Id="rId4" Type="http://schemas.openxmlformats.org/officeDocument/2006/relationships/hyperlink" Target="http://coin.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fliprace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bankaccounts.java" TargetMode="External"/><Relationship Id="rId4" Type="http://schemas.openxmlformats.org/officeDocument/2006/relationships/hyperlink" Target="http://account.jav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ationalnumbers.java" TargetMode="External"/><Relationship Id="rId4" Type="http://schemas.openxmlformats.org/officeDocument/2006/relationships/hyperlink" Target="http://rational.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nakeeyes.java" TargetMode="External"/><Relationship Id="rId4" Type="http://schemas.openxmlformats.org/officeDocument/2006/relationships/hyperlink" Target="http://die.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piglatin.java" TargetMode="External"/><Relationship Id="rId4" Type="http://schemas.openxmlformats.org/officeDocument/2006/relationships/hyperlink" Target="http://piglatintranslator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" name="Google Shape;42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Objects</a:t>
            </a:r>
            <a:endParaRPr/>
          </a:p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has: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descriptive characteristics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behaviors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what it can do (or be done to it)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consider a coin that can be flipped so that it's face shows either "heads" or "tails"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of the coin is its current face (heads or tails)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of the coin is that it can be flipped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behavior of the coin might change its state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Coin Class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CountFlips.java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179)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Coin.java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180)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been defined, we can use it again in other programs 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CountFlips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 did not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will not necessarily use every service provided by an object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Instance Data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face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in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data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because each instance (object)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its own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declares the type of the data, but it does not reserve any memory space for it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is created, a new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face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is created as well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objects of a class share the method definitions, but they have unique data space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That's the only way two objects can have different states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Instance Data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FlipRace.java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182)</a:t>
            </a:r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5167312" y="2163762"/>
            <a:ext cx="2300287" cy="1570037"/>
            <a:chOff x="3255" y="1363"/>
            <a:chExt cx="1449" cy="989"/>
          </a:xfrm>
        </p:grpSpPr>
        <p:sp>
          <p:nvSpPr>
            <p:cNvPr id="167" name="Google Shape;167;p14"/>
            <p:cNvSpPr/>
            <p:nvPr/>
          </p:nvSpPr>
          <p:spPr>
            <a:xfrm>
              <a:off x="3264" y="1632"/>
              <a:ext cx="1440" cy="72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3456" y="1800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3984" y="1824"/>
              <a:ext cx="576" cy="24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3255" y="1363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coin1</a:t>
              </a:r>
              <a:endParaRPr/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1295400" y="2286000"/>
            <a:ext cx="1981200" cy="3276600"/>
            <a:chOff x="720" y="1344"/>
            <a:chExt cx="1248" cy="2064"/>
          </a:xfrm>
        </p:grpSpPr>
        <p:grpSp>
          <p:nvGrpSpPr>
            <p:cNvPr id="172" name="Google Shape;172;p14"/>
            <p:cNvGrpSpPr/>
            <p:nvPr/>
          </p:nvGrpSpPr>
          <p:grpSpPr>
            <a:xfrm>
              <a:off x="720" y="1584"/>
              <a:ext cx="1248" cy="1824"/>
              <a:chOff x="720" y="1584"/>
              <a:chExt cx="1248" cy="1824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20" y="1584"/>
                <a:ext cx="1248" cy="1824"/>
              </a:xfrm>
              <a:prstGeom prst="flowChartAlternateProcess">
                <a:avLst/>
              </a:prstGeom>
              <a:solidFill>
                <a:schemeClr val="dk2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912" y="2160"/>
                <a:ext cx="864" cy="336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912" y="2544"/>
                <a:ext cx="864" cy="336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912" y="2928"/>
                <a:ext cx="864" cy="336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912" y="1776"/>
                <a:ext cx="89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Courier New"/>
                  <a:buNone/>
                </a:pPr>
                <a:r>
                  <a:rPr b="1" i="0" lang="en-US" sz="1800" u="none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face;</a:t>
                </a:r>
                <a:endParaRPr/>
              </a:p>
            </p:txBody>
          </p:sp>
        </p:grpSp>
        <p:sp>
          <p:nvSpPr>
            <p:cNvPr id="178" name="Google Shape;178;p14"/>
            <p:cNvSpPr txBox="1"/>
            <p:nvPr/>
          </p:nvSpPr>
          <p:spPr>
            <a:xfrm>
              <a:off x="796" y="1344"/>
              <a:ext cx="10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Coin</a:t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5181600" y="4114800"/>
            <a:ext cx="2300287" cy="1570037"/>
            <a:chOff x="3255" y="1363"/>
            <a:chExt cx="1449" cy="989"/>
          </a:xfrm>
        </p:grpSpPr>
        <p:sp>
          <p:nvSpPr>
            <p:cNvPr id="180" name="Google Shape;180;p14"/>
            <p:cNvSpPr/>
            <p:nvPr/>
          </p:nvSpPr>
          <p:spPr>
            <a:xfrm>
              <a:off x="3264" y="1632"/>
              <a:ext cx="1440" cy="72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3456" y="1800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3984" y="1824"/>
              <a:ext cx="576" cy="24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3255" y="1363"/>
              <a:ext cx="5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coin2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Encapsulation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take one of two views of an object: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 -  the structure of its data, the algorithms used by its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000"/>
              <a:buFont typeface="Times New Roman"/>
              <a:buNone/>
            </a:pPr>
            <a:r>
              <a:t/>
            </a:r>
            <a:endParaRPr b="1" i="0" sz="1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 -  the interaction of the object with other objects in 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external view, an object is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entity, providing a set of specific services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services define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object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from Chapter 2 that an object is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hiding details from the rest of the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Encapsulation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should be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self-governing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changes to the object's state (its variables) should be accomplished by that object's methods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should make it difficult, if not impossible, for one object to "reach in" and alter another object's state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user, or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of an object can request its services, but it should not have to be aware of how those services are accomplished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3962400" y="3048000"/>
            <a:ext cx="2895600" cy="2971800"/>
            <a:chOff x="2496" y="1920"/>
            <a:chExt cx="1824" cy="1872"/>
          </a:xfrm>
        </p:grpSpPr>
        <p:sp>
          <p:nvSpPr>
            <p:cNvPr id="204" name="Google Shape;204;p17"/>
            <p:cNvSpPr/>
            <p:nvPr/>
          </p:nvSpPr>
          <p:spPr>
            <a:xfrm>
              <a:off x="2784" y="1920"/>
              <a:ext cx="1536" cy="1872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5" name="Google Shape;205;p17"/>
            <p:cNvCxnSpPr/>
            <p:nvPr/>
          </p:nvCxnSpPr>
          <p:spPr>
            <a:xfrm rot="10800000">
              <a:off x="2544" y="225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6" name="Google Shape;206;p17"/>
            <p:cNvSpPr/>
            <p:nvPr/>
          </p:nvSpPr>
          <p:spPr>
            <a:xfrm>
              <a:off x="2496" y="2208"/>
              <a:ext cx="96" cy="96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" name="Google Shape;207;p17"/>
            <p:cNvCxnSpPr/>
            <p:nvPr/>
          </p:nvCxnSpPr>
          <p:spPr>
            <a:xfrm rot="10800000">
              <a:off x="2544" y="24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 rot="10800000">
              <a:off x="2544" y="254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9" name="Google Shape;209;p17"/>
            <p:cNvSpPr/>
            <p:nvPr/>
          </p:nvSpPr>
          <p:spPr>
            <a:xfrm>
              <a:off x="2496" y="2496"/>
              <a:ext cx="96" cy="96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496" y="2352"/>
              <a:ext cx="96" cy="96"/>
            </a:xfrm>
            <a:prstGeom prst="ellipse">
              <a:avLst/>
            </a:prstGeom>
            <a:solidFill>
              <a:srgbClr val="FFFF99"/>
            </a:solidFill>
            <a:ln cap="flat" cmpd="sng" w="1270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1" name="Google Shape;211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Encapsulation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609600" y="1266825"/>
            <a:ext cx="83058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encapsulated object can be thought of as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inner workings are hidden to the client, which only invokes the interface methods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1219200" y="3657600"/>
            <a:ext cx="846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362200" y="3657600"/>
            <a:ext cx="10668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648200" y="3352800"/>
            <a:ext cx="1981200" cy="914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4648200" y="4876800"/>
            <a:ext cx="1981200" cy="914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562600" y="4267200"/>
            <a:ext cx="228600" cy="60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Visibility Modifiers</a:t>
            </a:r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we accomplish encapsulation through the appropriate use of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 modifiers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Java reserved word that specifies particular characteristics of a method or data value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We've used the modifier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define a constant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has three visibility modifiers: 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discuss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modifier later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Visibility Modifiers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of a class that are declared with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visibility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accessed from anywhere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of a class that are declared with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visibility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only be accessed from inside the class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declared without a visibility modifier have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visibility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can be accessed by any class in the same package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modifiers are discussed in detail in Appendix 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Visibility Modifiers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general rule, no object's data should be declared with public visibility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that provide the object's services are usually declared with public visibility so that they can be invoked by clients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methods are also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methods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created simply to assist a service method is called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support method is not intended to be called by a client, it should not be declared with public visibility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Method Declarations Revisited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609600" y="1266825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declaration begins with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header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104900" y="2286000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 (int num1, int num2, String message)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1765300" y="3200400"/>
            <a:ext cx="1001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 rot="10800000">
            <a:off x="2247900" y="2743200"/>
            <a:ext cx="0" cy="45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8" name="Google Shape;248;p21"/>
          <p:cNvSpPr txBox="1"/>
          <p:nvPr/>
        </p:nvSpPr>
        <p:spPr>
          <a:xfrm>
            <a:off x="1062037" y="4191000"/>
            <a:ext cx="889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/>
          </a:p>
        </p:txBody>
      </p:sp>
      <p:cxnSp>
        <p:nvCxnSpPr>
          <p:cNvPr id="249" name="Google Shape;249;p21"/>
          <p:cNvCxnSpPr/>
          <p:nvPr/>
        </p:nvCxnSpPr>
        <p:spPr>
          <a:xfrm rot="10800000">
            <a:off x="1485900" y="2743200"/>
            <a:ext cx="0" cy="14478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0" name="Google Shape;250;p21"/>
          <p:cNvSpPr/>
          <p:nvPr/>
        </p:nvSpPr>
        <p:spPr>
          <a:xfrm rot="-5400000">
            <a:off x="5321300" y="533400"/>
            <a:ext cx="304800" cy="5029200"/>
          </a:xfrm>
          <a:prstGeom prst="leftBrace">
            <a:avLst>
              <a:gd fmla="val 8333" name="adj1"/>
              <a:gd fmla="val 10903" name="adj2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3886200" y="3352800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list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3619500" y="4114800"/>
            <a:ext cx="449103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 list specifies the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name of each parameter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of a parameter in the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 is called a </a:t>
            </a:r>
            <a:r>
              <a:rPr b="1" i="1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argument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Classes</a:t>
            </a:r>
            <a:endParaRPr/>
          </a:p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blueprint (definition) of an object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model or pattern from which objects are created (instantiated)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defines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contains specific data as characters (its state)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can perform services (behaviors) such as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Method Declarations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609600" y="1266825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header is followed by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body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120775" y="2111375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 (int num1, int num2, String message)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1143000" y="2514600"/>
            <a:ext cx="59753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sum = num1 + num2;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result = message.charAt (sum);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result;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1463675" y="4854575"/>
            <a:ext cx="3497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expression must be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with the return type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 rot="10800000">
            <a:off x="3165475" y="4321175"/>
            <a:ext cx="0" cy="533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3" name="Google Shape;263;p22"/>
          <p:cNvSpPr txBox="1"/>
          <p:nvPr/>
        </p:nvSpPr>
        <p:spPr>
          <a:xfrm>
            <a:off x="5791200" y="3962400"/>
            <a:ext cx="29718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b="1" i="1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created each time the method is called, and are destroyed when it finishes executing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return Statement</a:t>
            </a:r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type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method indicates the type of value that the method sends back to the calling location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that does not return a value has 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type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specifies the value that will be returned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expression must conform to the return type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Parameters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609600" y="1266825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a method is called,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arguments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invocation are copied into the formal arguments</a:t>
            </a:r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044575" y="3711575"/>
            <a:ext cx="7194550" cy="2324100"/>
            <a:chOff x="658" y="2338"/>
            <a:chExt cx="4532" cy="1464"/>
          </a:xfrm>
        </p:grpSpPr>
        <p:sp>
          <p:nvSpPr>
            <p:cNvPr id="278" name="Google Shape;278;p24"/>
            <p:cNvSpPr txBox="1"/>
            <p:nvPr/>
          </p:nvSpPr>
          <p:spPr>
            <a:xfrm>
              <a:off x="658" y="2338"/>
              <a:ext cx="45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calc (int num1, int num2, String message)</a:t>
              </a:r>
              <a:endParaRPr/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672" y="2592"/>
              <a:ext cx="3764" cy="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int sum = num1 + num2;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char result = message.charAt (sum);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return result;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</p:grpSp>
      <p:sp>
        <p:nvSpPr>
          <p:cNvPr id="280" name="Google Shape;280;p24"/>
          <p:cNvSpPr txBox="1"/>
          <p:nvPr/>
        </p:nvSpPr>
        <p:spPr>
          <a:xfrm>
            <a:off x="1676400" y="2438400"/>
            <a:ext cx="551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 obj.calc (25, count, "Hello");</a:t>
            </a:r>
            <a:endParaRPr/>
          </a:p>
        </p:txBody>
      </p:sp>
      <p:cxnSp>
        <p:nvCxnSpPr>
          <p:cNvPr id="281" name="Google Shape;281;p24"/>
          <p:cNvCxnSpPr/>
          <p:nvPr/>
        </p:nvCxnSpPr>
        <p:spPr>
          <a:xfrm>
            <a:off x="762000" y="3276600"/>
            <a:ext cx="8001000" cy="0"/>
          </a:xfrm>
          <a:prstGeom prst="straightConnector1">
            <a:avLst/>
          </a:prstGeom>
          <a:noFill/>
          <a:ln cap="flat" cmpd="sng" w="31750">
            <a:solidFill>
              <a:srgbClr val="FFFF99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82" name="Google Shape;282;p24"/>
          <p:cNvGrpSpPr/>
          <p:nvPr/>
        </p:nvGrpSpPr>
        <p:grpSpPr>
          <a:xfrm>
            <a:off x="3733800" y="2895600"/>
            <a:ext cx="3657600" cy="762000"/>
            <a:chOff x="2352" y="1824"/>
            <a:chExt cx="2304" cy="480"/>
          </a:xfrm>
        </p:grpSpPr>
        <p:cxnSp>
          <p:nvCxnSpPr>
            <p:cNvPr id="283" name="Google Shape;283;p24"/>
            <p:cNvCxnSpPr/>
            <p:nvPr/>
          </p:nvCxnSpPr>
          <p:spPr>
            <a:xfrm rot="5400000">
              <a:off x="2256" y="1920"/>
              <a:ext cx="480" cy="288"/>
            </a:xfrm>
            <a:prstGeom prst="bentConnector3">
              <a:avLst>
                <a:gd fmla="val -379758" name="adj1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84" name="Google Shape;284;p24"/>
            <p:cNvCxnSpPr/>
            <p:nvPr/>
          </p:nvCxnSpPr>
          <p:spPr>
            <a:xfrm flipH="1" rot="-5400000">
              <a:off x="3000" y="1992"/>
              <a:ext cx="480" cy="144"/>
            </a:xfrm>
            <a:prstGeom prst="bentConnector3">
              <a:avLst>
                <a:gd fmla="val -379758" name="adj1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grpSp>
          <p:nvGrpSpPr>
            <p:cNvPr id="285" name="Google Shape;285;p24"/>
            <p:cNvGrpSpPr/>
            <p:nvPr/>
          </p:nvGrpSpPr>
          <p:grpSpPr>
            <a:xfrm>
              <a:off x="3936" y="1824"/>
              <a:ext cx="720" cy="480"/>
              <a:chOff x="3936" y="1824"/>
              <a:chExt cx="720" cy="480"/>
            </a:xfrm>
          </p:grpSpPr>
          <p:cxnSp>
            <p:nvCxnSpPr>
              <p:cNvPr id="286" name="Google Shape;286;p24"/>
              <p:cNvCxnSpPr/>
              <p:nvPr/>
            </p:nvCxnSpPr>
            <p:spPr>
              <a:xfrm>
                <a:off x="3936" y="1824"/>
                <a:ext cx="0" cy="96"/>
              </a:xfrm>
              <a:prstGeom prst="straightConnector1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24"/>
              <p:cNvCxnSpPr/>
              <p:nvPr/>
            </p:nvCxnSpPr>
            <p:spPr>
              <a:xfrm rot="10800000">
                <a:off x="3936" y="1920"/>
                <a:ext cx="720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24"/>
              <p:cNvCxnSpPr/>
              <p:nvPr/>
            </p:nvCxnSpPr>
            <p:spPr>
              <a:xfrm>
                <a:off x="4656" y="1920"/>
                <a:ext cx="0" cy="384"/>
              </a:xfrm>
              <a:prstGeom prst="straightConnector1">
                <a:avLst/>
              </a:prstGeom>
              <a:noFill/>
              <a:ln cap="flat" cmpd="sng" w="317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sm" w="sm" type="triangle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Constructors Revisited</a:t>
            </a:r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a constructor is a special method that is used to set up a newly created object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writing a constructor, remember that: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the same name as the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not return a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no return type, not even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often sets the initial values of instance variables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does not have to define a constructor for a class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Writing Classes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BankAccounts.java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188)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Account.java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189)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object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that contains references to other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is an aggregate object because it contains a reference to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(that holds the owner's name)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aggregate object represents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has-a relationship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bank account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Writing Classes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an object has to interact with other objects of the same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might add two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Rational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objects together as follows: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r3 = r1.add(r2);</a:t>
            </a:r>
            <a:endParaRPr/>
          </a:p>
          <a:p>
            <a:pPr indent="-228600" lvl="4" marL="2057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object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executing the method and another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passed as a parameter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RationalNumbers.java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196)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Rational.java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197)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Overloading Methods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overloading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process of using the same method name for multiple methods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overloaded method must be unique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signature includes the number, type, and order of the parameters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must be able to determine which version of the method is being invoked by analyzing the parameters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type of the method is </a:t>
            </a:r>
            <a:r>
              <a:rPr b="1" i="0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 of the signature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Overloading Methods</a:t>
            </a: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762000" y="1524000"/>
            <a:ext cx="3079750" cy="1920875"/>
            <a:chOff x="624" y="960"/>
            <a:chExt cx="1940" cy="1210"/>
          </a:xfrm>
        </p:grpSpPr>
        <p:sp>
          <p:nvSpPr>
            <p:cNvPr id="321" name="Google Shape;321;p29"/>
            <p:cNvSpPr txBox="1"/>
            <p:nvPr/>
          </p:nvSpPr>
          <p:spPr>
            <a:xfrm>
              <a:off x="624" y="1344"/>
              <a:ext cx="1940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tryMe (int x)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return x + .375;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960" y="960"/>
              <a:ext cx="7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Version 1</a:t>
              </a: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4419600" y="1524000"/>
            <a:ext cx="4451350" cy="1905000"/>
            <a:chOff x="2880" y="960"/>
            <a:chExt cx="2804" cy="1200"/>
          </a:xfrm>
        </p:grpSpPr>
        <p:sp>
          <p:nvSpPr>
            <p:cNvPr id="324" name="Google Shape;324;p29"/>
            <p:cNvSpPr txBox="1"/>
            <p:nvPr/>
          </p:nvSpPr>
          <p:spPr>
            <a:xfrm>
              <a:off x="2880" y="1334"/>
              <a:ext cx="2804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tryMe (int x, float y)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return x*y;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3648" y="960"/>
              <a:ext cx="7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Version 2</a:t>
              </a:r>
              <a:endParaRPr/>
            </a:p>
          </p:txBody>
        </p:sp>
      </p:grpSp>
      <p:grpSp>
        <p:nvGrpSpPr>
          <p:cNvPr id="326" name="Google Shape;326;p29"/>
          <p:cNvGrpSpPr/>
          <p:nvPr/>
        </p:nvGrpSpPr>
        <p:grpSpPr>
          <a:xfrm>
            <a:off x="2590800" y="4572000"/>
            <a:ext cx="3994150" cy="1006475"/>
            <a:chOff x="1584" y="2784"/>
            <a:chExt cx="2516" cy="634"/>
          </a:xfrm>
        </p:grpSpPr>
        <p:sp>
          <p:nvSpPr>
            <p:cNvPr id="327" name="Google Shape;327;p29"/>
            <p:cNvSpPr txBox="1"/>
            <p:nvPr/>
          </p:nvSpPr>
          <p:spPr>
            <a:xfrm>
              <a:off x="1584" y="3168"/>
              <a:ext cx="25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result = tryMe (25, 4.32)</a:t>
              </a:r>
              <a:endParaRPr/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2268" y="2784"/>
              <a:ext cx="8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Invocation</a:t>
              </a:r>
              <a:endParaRPr/>
            </a:p>
          </p:txBody>
        </p:sp>
      </p:grpSp>
      <p:cxnSp>
        <p:nvCxnSpPr>
          <p:cNvPr id="329" name="Google Shape;329;p29"/>
          <p:cNvCxnSpPr/>
          <p:nvPr/>
        </p:nvCxnSpPr>
        <p:spPr>
          <a:xfrm flipH="1" rot="10800000">
            <a:off x="4724400" y="3581400"/>
            <a:ext cx="685800" cy="838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Overloaded Methods</a:t>
            </a:r>
            <a:endParaRPr/>
          </a:p>
        </p:txBody>
      </p:sp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println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is overloaded: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println (String 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println (int 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println (double 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lines invoke different versions of the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println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A50021"/>
              </a:buClr>
              <a:buSzPts val="450"/>
              <a:buFont typeface="Arial"/>
              <a:buNone/>
            </a:pPr>
            <a:r>
              <a:t/>
            </a:r>
            <a:endParaRPr b="1" i="0" sz="6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 ("The total is:");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 (total);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Overloading Methods</a:t>
            </a:r>
            <a:endParaRPr/>
          </a:p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 can be overloaded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overloaded constructor provides multiple ways to set up a new object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SnakeEyes.java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203)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Die.java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204)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Classes</a:t>
            </a:r>
            <a:endParaRPr/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was provided for us by the Java standard class library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can also write our own classes that define specific objects that we need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suppose we wanted to write a program that simulates the flipping of a coin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could write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to represent a coin object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StringTokenizer Class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StringTokenizer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separates a string into smaller substrings (tokens)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the tokenizer separates the string at white space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StringTokenizer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 takes the original string to be separated as a parameter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call to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nextToken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returns the next token in the string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Method Decomposition</a:t>
            </a:r>
            <a:endParaRPr/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should be relatively small, so that it can be readily understood as a single entity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potentially large method should be decomposed into several smaller methods as needed for clarity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a service method of an object may call one or more support methods to accomplish its goal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PigLatin.java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207)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PigLatinTranslator.java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208)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Classes</a:t>
            </a:r>
            <a:endParaRPr/>
          </a:p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contains data declarations and method declarations</a:t>
            </a: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371600" y="2209800"/>
            <a:ext cx="2362200" cy="3810000"/>
            <a:chOff x="864" y="1392"/>
            <a:chExt cx="1488" cy="2400"/>
          </a:xfrm>
        </p:grpSpPr>
        <p:sp>
          <p:nvSpPr>
            <p:cNvPr id="64" name="Google Shape;64;p6"/>
            <p:cNvSpPr/>
            <p:nvPr/>
          </p:nvSpPr>
          <p:spPr>
            <a:xfrm>
              <a:off x="864" y="1392"/>
              <a:ext cx="1488" cy="2400"/>
            </a:xfrm>
            <a:prstGeom prst="flowChartAlternateProcess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056" y="2064"/>
              <a:ext cx="1104" cy="48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056" y="2616"/>
              <a:ext cx="1104" cy="336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056" y="3024"/>
              <a:ext cx="1104" cy="576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6"/>
            <p:cNvSpPr txBox="1"/>
            <p:nvPr/>
          </p:nvSpPr>
          <p:spPr>
            <a:xfrm>
              <a:off x="1056" y="1536"/>
              <a:ext cx="89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x, y;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ch;</a:t>
              </a:r>
              <a:endParaRPr/>
            </a:p>
          </p:txBody>
        </p:sp>
      </p:grpSp>
      <p:sp>
        <p:nvSpPr>
          <p:cNvPr id="69" name="Google Shape;69;p6"/>
          <p:cNvSpPr txBox="1"/>
          <p:nvPr/>
        </p:nvSpPr>
        <p:spPr>
          <a:xfrm>
            <a:off x="4724400" y="2514600"/>
            <a:ext cx="2093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declarations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5257800" y="4267200"/>
            <a:ext cx="24177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declarations</a:t>
            </a:r>
            <a:endParaRPr/>
          </a:p>
        </p:txBody>
      </p:sp>
      <p:cxnSp>
        <p:nvCxnSpPr>
          <p:cNvPr id="71" name="Google Shape;71;p6"/>
          <p:cNvCxnSpPr/>
          <p:nvPr/>
        </p:nvCxnSpPr>
        <p:spPr>
          <a:xfrm rot="10800000">
            <a:off x="3200400" y="2743200"/>
            <a:ext cx="13716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grpSp>
        <p:nvGrpSpPr>
          <p:cNvPr id="72" name="Google Shape;72;p6"/>
          <p:cNvGrpSpPr/>
          <p:nvPr/>
        </p:nvGrpSpPr>
        <p:grpSpPr>
          <a:xfrm>
            <a:off x="3581400" y="3276600"/>
            <a:ext cx="1524000" cy="2438400"/>
            <a:chOff x="2256" y="2064"/>
            <a:chExt cx="960" cy="1536"/>
          </a:xfrm>
        </p:grpSpPr>
        <p:sp>
          <p:nvSpPr>
            <p:cNvPr id="73" name="Google Shape;73;p6"/>
            <p:cNvSpPr/>
            <p:nvPr/>
          </p:nvSpPr>
          <p:spPr>
            <a:xfrm>
              <a:off x="2256" y="2064"/>
              <a:ext cx="528" cy="153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" name="Google Shape;74;p6"/>
            <p:cNvCxnSpPr/>
            <p:nvPr/>
          </p:nvCxnSpPr>
          <p:spPr>
            <a:xfrm rot="10800000">
              <a:off x="2784" y="2832"/>
              <a:ext cx="432" cy="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Scope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data is the area in a program in which that data can be used (referenced)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declared at the class level can be used by all methods in that class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declared within a method can only be used in that method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declared within a method is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Writing Methods</a:t>
            </a:r>
            <a:endParaRPr/>
          </a:p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declaration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specifies the code that will be executed when the method is invoked (or called)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method is invoked, the flow of control jumps to the method and executes its code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complete, the flow returns to the place where the method was called and continues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invocation may or may not return a value, depending on how the method was defined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1600200" y="2362200"/>
            <a:ext cx="6019800" cy="3581400"/>
            <a:chOff x="960" y="1296"/>
            <a:chExt cx="3792" cy="2256"/>
          </a:xfrm>
        </p:grpSpPr>
        <p:sp>
          <p:nvSpPr>
            <p:cNvPr id="92" name="Google Shape;92;p9"/>
            <p:cNvSpPr/>
            <p:nvPr/>
          </p:nvSpPr>
          <p:spPr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9"/>
            <p:cNvSpPr txBox="1"/>
            <p:nvPr/>
          </p:nvSpPr>
          <p:spPr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9"/>
            <p:cNvSpPr txBox="1"/>
            <p:nvPr/>
          </p:nvSpPr>
          <p:spPr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9"/>
            <p:cNvSpPr txBox="1"/>
            <p:nvPr/>
          </p:nvSpPr>
          <p:spPr>
            <a:xfrm>
              <a:off x="1462" y="2304"/>
              <a:ext cx="9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myMethod();</a:t>
              </a:r>
              <a:endParaRPr/>
            </a:p>
          </p:txBody>
        </p:sp>
        <p:sp>
          <p:nvSpPr>
            <p:cNvPr id="96" name="Google Shape;96;p9"/>
            <p:cNvSpPr txBox="1"/>
            <p:nvPr/>
          </p:nvSpPr>
          <p:spPr>
            <a:xfrm>
              <a:off x="3300" y="1536"/>
              <a:ext cx="7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myMethod</a:t>
              </a:r>
              <a:endParaRPr/>
            </a:p>
          </p:txBody>
        </p:sp>
        <p:sp>
          <p:nvSpPr>
            <p:cNvPr id="97" name="Google Shape;97;p9"/>
            <p:cNvSpPr txBox="1"/>
            <p:nvPr/>
          </p:nvSpPr>
          <p:spPr>
            <a:xfrm>
              <a:off x="1623" y="1536"/>
              <a:ext cx="65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compute</a:t>
              </a:r>
              <a:endParaRPr/>
            </a:p>
          </p:txBody>
        </p:sp>
        <p:sp>
          <p:nvSpPr>
            <p:cNvPr id="98" name="Google Shape;98;p9"/>
            <p:cNvSpPr txBox="1"/>
            <p:nvPr/>
          </p:nvSpPr>
          <p:spPr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/>
            </a:p>
          </p:txBody>
        </p:sp>
        <p:sp>
          <p:nvSpPr>
            <p:cNvPr id="99" name="Google Shape;99;p9"/>
            <p:cNvSpPr txBox="1"/>
            <p:nvPr/>
          </p:nvSpPr>
          <p:spPr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</a:t>
              </a:r>
              <a:endParaRPr/>
            </a:p>
          </p:txBody>
        </p:sp>
        <p:sp>
          <p:nvSpPr>
            <p:cNvPr id="100" name="Google Shape;100;p9"/>
            <p:cNvSpPr txBox="1"/>
            <p:nvPr/>
          </p:nvSpPr>
          <p:spPr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Method Control Flow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called method could be within the same class, in which case only the method name is needed</a:t>
            </a:r>
            <a:endParaRPr/>
          </a:p>
        </p:txBody>
      </p:sp>
      <p:cxnSp>
        <p:nvCxnSpPr>
          <p:cNvPr id="103" name="Google Shape;103;p9"/>
          <p:cNvCxnSpPr/>
          <p:nvPr/>
        </p:nvCxnSpPr>
        <p:spPr>
          <a:xfrm>
            <a:off x="3162300" y="3124200"/>
            <a:ext cx="0" cy="83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04" name="Google Shape;104;p9"/>
          <p:cNvCxnSpPr/>
          <p:nvPr/>
        </p:nvCxnSpPr>
        <p:spPr>
          <a:xfrm>
            <a:off x="3162300" y="4587875"/>
            <a:ext cx="0" cy="8985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05" name="Google Shape;105;p9"/>
          <p:cNvCxnSpPr/>
          <p:nvPr/>
        </p:nvCxnSpPr>
        <p:spPr>
          <a:xfrm flipH="1" rot="10800000">
            <a:off x="3925887" y="3246574"/>
            <a:ext cx="1868400" cy="884100"/>
          </a:xfrm>
          <a:prstGeom prst="bentConnector3">
            <a:avLst>
              <a:gd fmla="val 7799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06" name="Google Shape;106;p9"/>
          <p:cNvCxnSpPr/>
          <p:nvPr/>
        </p:nvCxnSpPr>
        <p:spPr>
          <a:xfrm>
            <a:off x="5918200" y="3368675"/>
            <a:ext cx="0" cy="13557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07" name="Google Shape;107;p9"/>
          <p:cNvCxnSpPr/>
          <p:nvPr/>
        </p:nvCxnSpPr>
        <p:spPr>
          <a:xfrm rot="10800000">
            <a:off x="3302100" y="4465637"/>
            <a:ext cx="2412900" cy="381000"/>
          </a:xfrm>
          <a:prstGeom prst="bentConnector3">
            <a:avLst>
              <a:gd fmla="val 10046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0"/>
          <p:cNvGrpSpPr/>
          <p:nvPr/>
        </p:nvGrpSpPr>
        <p:grpSpPr>
          <a:xfrm>
            <a:off x="3657600" y="2209800"/>
            <a:ext cx="4572000" cy="3352800"/>
            <a:chOff x="2304" y="1392"/>
            <a:chExt cx="2880" cy="2112"/>
          </a:xfrm>
        </p:grpSpPr>
        <p:grpSp>
          <p:nvGrpSpPr>
            <p:cNvPr id="113" name="Google Shape;113;p10"/>
            <p:cNvGrpSpPr/>
            <p:nvPr/>
          </p:nvGrpSpPr>
          <p:grpSpPr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114" name="Google Shape;114;p10"/>
              <p:cNvSpPr/>
              <p:nvPr/>
            </p:nvSpPr>
            <p:spPr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0"/>
              <p:cNvSpPr txBox="1"/>
              <p:nvPr/>
            </p:nvSpPr>
            <p:spPr>
              <a:xfrm>
                <a:off x="2891" y="1632"/>
                <a:ext cx="42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Courier New"/>
                  <a:buNone/>
                </a:pPr>
                <a:r>
                  <a:rPr b="1" i="0" lang="en-US" sz="1600" u="none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doIt</a:t>
                </a:r>
                <a:endParaRPr/>
              </a:p>
            </p:txBody>
          </p:sp>
          <p:sp>
            <p:nvSpPr>
              <p:cNvPr id="116" name="Google Shape;116;p10"/>
              <p:cNvSpPr txBox="1"/>
              <p:nvPr/>
            </p:nvSpPr>
            <p:spPr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0"/>
              <p:cNvSpPr txBox="1"/>
              <p:nvPr/>
            </p:nvSpPr>
            <p:spPr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0"/>
              <p:cNvSpPr txBox="1"/>
              <p:nvPr/>
            </p:nvSpPr>
            <p:spPr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:endParaRPr/>
              </a:p>
            </p:txBody>
          </p:sp>
          <p:sp>
            <p:nvSpPr>
              <p:cNvPr id="119" name="Google Shape;119;p10"/>
              <p:cNvSpPr txBox="1"/>
              <p:nvPr/>
            </p:nvSpPr>
            <p:spPr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120" name="Google Shape;120;p10"/>
              <p:cNvSpPr txBox="1"/>
              <p:nvPr/>
            </p:nvSpPr>
            <p:spPr>
              <a:xfrm>
                <a:off x="4149" y="1632"/>
                <a:ext cx="57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Courier New"/>
                  <a:buNone/>
                </a:pPr>
                <a:r>
                  <a:rPr b="1" i="0" lang="en-US" sz="1600" u="none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helpMe</a:t>
                </a:r>
                <a:endParaRPr/>
              </a:p>
            </p:txBody>
          </p:sp>
          <p:sp>
            <p:nvSpPr>
              <p:cNvPr id="121" name="Google Shape;121;p10"/>
              <p:cNvSpPr txBox="1"/>
              <p:nvPr/>
            </p:nvSpPr>
            <p:spPr>
              <a:xfrm>
                <a:off x="2691" y="2352"/>
                <a:ext cx="80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Courier New"/>
                  <a:buNone/>
                </a:pPr>
                <a:r>
                  <a:rPr b="1" i="0" lang="en-US" sz="1600" u="none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helpMe();</a:t>
                </a:r>
                <a:endParaRPr/>
              </a:p>
            </p:txBody>
          </p:sp>
          <p:sp>
            <p:nvSpPr>
              <p:cNvPr id="122" name="Google Shape;122;p10"/>
              <p:cNvSpPr txBox="1"/>
              <p:nvPr/>
            </p:nvSpPr>
            <p:spPr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123" name="Google Shape;123;p10"/>
              <p:cNvSpPr txBox="1"/>
              <p:nvPr/>
            </p:nvSpPr>
            <p:spPr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:endParaRPr/>
              </a:p>
            </p:txBody>
          </p:sp>
        </p:grpSp>
        <p:sp>
          <p:nvSpPr>
            <p:cNvPr id="124" name="Google Shape;124;p10"/>
            <p:cNvSpPr txBox="1"/>
            <p:nvPr/>
          </p:nvSpPr>
          <p:spPr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990600" y="2209800"/>
            <a:ext cx="2362200" cy="3657600"/>
            <a:chOff x="816" y="1296"/>
            <a:chExt cx="1488" cy="2304"/>
          </a:xfrm>
        </p:grpSpPr>
        <p:sp>
          <p:nvSpPr>
            <p:cNvPr id="126" name="Google Shape;126;p10"/>
            <p:cNvSpPr/>
            <p:nvPr/>
          </p:nvSpPr>
          <p:spPr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0"/>
            <p:cNvSpPr txBox="1"/>
            <p:nvPr/>
          </p:nvSpPr>
          <p:spPr>
            <a:xfrm>
              <a:off x="1082" y="2304"/>
              <a:ext cx="96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obj.doIt();</a:t>
              </a:r>
              <a:endParaRPr/>
            </a:p>
          </p:txBody>
        </p:sp>
        <p:sp>
          <p:nvSpPr>
            <p:cNvPr id="129" name="Google Shape;129;p10"/>
            <p:cNvSpPr txBox="1"/>
            <p:nvPr/>
          </p:nvSpPr>
          <p:spPr>
            <a:xfrm>
              <a:off x="1392" y="1536"/>
              <a:ext cx="4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b="1" i="0" lang="en-US" sz="160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</p:txBody>
        </p:sp>
        <p:sp>
          <p:nvSpPr>
            <p:cNvPr id="130" name="Google Shape;130;p10"/>
            <p:cNvSpPr txBox="1"/>
            <p:nvPr/>
          </p:nvSpPr>
          <p:spPr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sp>
        <p:nvSpPr>
          <p:cNvPr id="131" name="Google Shape;131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Method Control Flow</a:t>
            </a:r>
            <a:endParaRPr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called method could be part of another class or object</a:t>
            </a:r>
            <a:endParaRPr/>
          </a:p>
        </p:txBody>
      </p:sp>
      <p:cxnSp>
        <p:nvCxnSpPr>
          <p:cNvPr id="133" name="Google Shape;133;p10"/>
          <p:cNvCxnSpPr/>
          <p:nvPr/>
        </p:nvCxnSpPr>
        <p:spPr>
          <a:xfrm>
            <a:off x="2176462" y="2971800"/>
            <a:ext cx="1587" cy="83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2176462" y="4359275"/>
            <a:ext cx="0" cy="9747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5" name="Google Shape;135;p10"/>
          <p:cNvCxnSpPr/>
          <p:nvPr/>
        </p:nvCxnSpPr>
        <p:spPr>
          <a:xfrm rot="10800000">
            <a:off x="2284549" y="4237037"/>
            <a:ext cx="2522400" cy="762000"/>
          </a:xfrm>
          <a:prstGeom prst="bentConnector3">
            <a:avLst>
              <a:gd fmla="val 10794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6" name="Google Shape;136;p10"/>
          <p:cNvCxnSpPr/>
          <p:nvPr/>
        </p:nvCxnSpPr>
        <p:spPr>
          <a:xfrm>
            <a:off x="7048500" y="3216275"/>
            <a:ext cx="0" cy="11271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7" name="Google Shape;137;p10"/>
          <p:cNvCxnSpPr/>
          <p:nvPr/>
        </p:nvCxnSpPr>
        <p:spPr>
          <a:xfrm>
            <a:off x="4914900" y="3216275"/>
            <a:ext cx="0" cy="5175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8" name="Google Shape;138;p10"/>
          <p:cNvCxnSpPr/>
          <p:nvPr/>
        </p:nvCxnSpPr>
        <p:spPr>
          <a:xfrm>
            <a:off x="4914900" y="4283075"/>
            <a:ext cx="0" cy="59372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39" name="Google Shape;139;p10"/>
          <p:cNvCxnSpPr/>
          <p:nvPr/>
        </p:nvCxnSpPr>
        <p:spPr>
          <a:xfrm flipH="1" rot="10800000">
            <a:off x="5556250" y="3094174"/>
            <a:ext cx="1368300" cy="807900"/>
          </a:xfrm>
          <a:prstGeom prst="bentConnector3">
            <a:avLst>
              <a:gd fmla="val 6465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40" name="Google Shape;140;p10"/>
          <p:cNvCxnSpPr/>
          <p:nvPr/>
        </p:nvCxnSpPr>
        <p:spPr>
          <a:xfrm flipH="1">
            <a:off x="2941574" y="3094037"/>
            <a:ext cx="1849500" cy="884100"/>
          </a:xfrm>
          <a:prstGeom prst="bentConnector3">
            <a:avLst>
              <a:gd fmla="val 14757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141" name="Google Shape;141;p10"/>
          <p:cNvCxnSpPr/>
          <p:nvPr/>
        </p:nvCxnSpPr>
        <p:spPr>
          <a:xfrm rot="10800000">
            <a:off x="5022950" y="4160837"/>
            <a:ext cx="1917600" cy="304800"/>
          </a:xfrm>
          <a:prstGeom prst="bentConnector3">
            <a:avLst>
              <a:gd fmla="val 50000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Coin Class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we could define the following data: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face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integer that represents the current 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HEADS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TAILS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integer constants that represent the two possible states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also define the following methods: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constructor, to set up the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flip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to flip the coin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getFace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to return the current face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to return a string description for printing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