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Arimo"/>
      <p:regular r:id="rId32"/>
      <p:bold r:id="rId33"/>
      <p:italic r:id="rId34"/>
      <p:boldItalic r:id="rId35"/>
    </p:embeddedFont>
    <p:embeddedFont>
      <p:font typeface="Arial Narrow"/>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bold.fntdata"/><Relationship Id="rId10" Type="http://schemas.openxmlformats.org/officeDocument/2006/relationships/slide" Target="slides/slide5.xml"/><Relationship Id="rId32" Type="http://schemas.openxmlformats.org/officeDocument/2006/relationships/font" Target="fonts/Arimo-regular.fntdata"/><Relationship Id="rId13" Type="http://schemas.openxmlformats.org/officeDocument/2006/relationships/slide" Target="slides/slide8.xml"/><Relationship Id="rId35" Type="http://schemas.openxmlformats.org/officeDocument/2006/relationships/font" Target="fonts/Arimo-boldItalic.fntdata"/><Relationship Id="rId12" Type="http://schemas.openxmlformats.org/officeDocument/2006/relationships/slide" Target="slides/slide7.xml"/><Relationship Id="rId34" Type="http://schemas.openxmlformats.org/officeDocument/2006/relationships/font" Target="fonts/Arimo-italic.fntdata"/><Relationship Id="rId15" Type="http://schemas.openxmlformats.org/officeDocument/2006/relationships/slide" Target="slides/slide10.xml"/><Relationship Id="rId37" Type="http://schemas.openxmlformats.org/officeDocument/2006/relationships/font" Target="fonts/ArialNarrow-bold.fntdata"/><Relationship Id="rId14" Type="http://schemas.openxmlformats.org/officeDocument/2006/relationships/slide" Target="slides/slide9.xml"/><Relationship Id="rId36" Type="http://schemas.openxmlformats.org/officeDocument/2006/relationships/font" Target="fonts/ArialNarrow-regular.fntdata"/><Relationship Id="rId17" Type="http://schemas.openxmlformats.org/officeDocument/2006/relationships/slide" Target="slides/slide12.xml"/><Relationship Id="rId39" Type="http://schemas.openxmlformats.org/officeDocument/2006/relationships/font" Target="fonts/ArialNarrow-boldItalic.fntdata"/><Relationship Id="rId16" Type="http://schemas.openxmlformats.org/officeDocument/2006/relationships/slide" Target="slides/slide11.xml"/><Relationship Id="rId38" Type="http://schemas.openxmlformats.org/officeDocument/2006/relationships/font" Target="fonts/ArialNarrow-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1" name="Shape 31"/>
        <p:cNvGrpSpPr/>
        <p:nvPr/>
      </p:nvGrpSpPr>
      <p:grpSpPr>
        <a:xfrm>
          <a:off x="0" y="0"/>
          <a:ext cx="0" cy="0"/>
          <a:chOff x="0" y="0"/>
          <a:chExt cx="0" cy="0"/>
        </a:xfrm>
      </p:grpSpPr>
      <p:sp>
        <p:nvSpPr>
          <p:cNvPr id="32" name="Google Shape;32;p2"/>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4" name="Google Shape;34;p2"/>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1" type="ftr"/>
          </p:nvPr>
        </p:nvSpPr>
        <p:spPr>
          <a:xfrm>
            <a:off x="366395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atin typeface="Arial Narrow"/>
                <a:ea typeface="Arial Narrow"/>
                <a:cs typeface="Arial Narrow"/>
                <a:sym typeface="Arial Narrow"/>
              </a:defRPr>
            </a:lvl1pPr>
            <a:lvl2pPr indent="0" lvl="1" marL="0" algn="r">
              <a:lnSpc>
                <a:spcPct val="100000"/>
              </a:lnSpc>
              <a:spcBef>
                <a:spcPts val="0"/>
              </a:spcBef>
              <a:spcAft>
                <a:spcPts val="0"/>
              </a:spcAft>
              <a:buNone/>
              <a:defRPr sz="1400">
                <a:latin typeface="Arial Narrow"/>
                <a:ea typeface="Arial Narrow"/>
                <a:cs typeface="Arial Narrow"/>
                <a:sym typeface="Arial Narrow"/>
              </a:defRPr>
            </a:lvl2pPr>
            <a:lvl3pPr indent="0" lvl="2" marL="0" algn="r">
              <a:lnSpc>
                <a:spcPct val="100000"/>
              </a:lnSpc>
              <a:spcBef>
                <a:spcPts val="0"/>
              </a:spcBef>
              <a:spcAft>
                <a:spcPts val="0"/>
              </a:spcAft>
              <a:buNone/>
              <a:defRPr sz="1400">
                <a:latin typeface="Arial Narrow"/>
                <a:ea typeface="Arial Narrow"/>
                <a:cs typeface="Arial Narrow"/>
                <a:sym typeface="Arial Narrow"/>
              </a:defRPr>
            </a:lvl3pPr>
            <a:lvl4pPr indent="0" lvl="3" marL="0" algn="r">
              <a:lnSpc>
                <a:spcPct val="100000"/>
              </a:lnSpc>
              <a:spcBef>
                <a:spcPts val="0"/>
              </a:spcBef>
              <a:spcAft>
                <a:spcPts val="0"/>
              </a:spcAft>
              <a:buNone/>
              <a:defRPr sz="1400">
                <a:latin typeface="Arial Narrow"/>
                <a:ea typeface="Arial Narrow"/>
                <a:cs typeface="Arial Narrow"/>
                <a:sym typeface="Arial Narrow"/>
              </a:defRPr>
            </a:lvl4pPr>
            <a:lvl5pPr indent="0" lvl="4" marL="0" algn="r">
              <a:lnSpc>
                <a:spcPct val="100000"/>
              </a:lnSpc>
              <a:spcBef>
                <a:spcPts val="0"/>
              </a:spcBef>
              <a:spcAft>
                <a:spcPts val="0"/>
              </a:spcAft>
              <a:buNone/>
              <a:defRPr sz="1400">
                <a:latin typeface="Arial Narrow"/>
                <a:ea typeface="Arial Narrow"/>
                <a:cs typeface="Arial Narrow"/>
                <a:sym typeface="Arial Narrow"/>
              </a:defRPr>
            </a:lvl5pPr>
            <a:lvl6pPr indent="0" lvl="5" marL="0" algn="r">
              <a:lnSpc>
                <a:spcPct val="100000"/>
              </a:lnSpc>
              <a:spcBef>
                <a:spcPts val="0"/>
              </a:spcBef>
              <a:spcAft>
                <a:spcPts val="0"/>
              </a:spcAft>
              <a:buNone/>
              <a:defRPr sz="1400">
                <a:latin typeface="Arial Narrow"/>
                <a:ea typeface="Arial Narrow"/>
                <a:cs typeface="Arial Narrow"/>
                <a:sym typeface="Arial Narrow"/>
              </a:defRPr>
            </a:lvl6pPr>
            <a:lvl7pPr indent="0" lvl="6" marL="0" algn="r">
              <a:lnSpc>
                <a:spcPct val="100000"/>
              </a:lnSpc>
              <a:spcBef>
                <a:spcPts val="0"/>
              </a:spcBef>
              <a:spcAft>
                <a:spcPts val="0"/>
              </a:spcAft>
              <a:buNone/>
              <a:defRPr sz="1400">
                <a:latin typeface="Arial Narrow"/>
                <a:ea typeface="Arial Narrow"/>
                <a:cs typeface="Arial Narrow"/>
                <a:sym typeface="Arial Narrow"/>
              </a:defRPr>
            </a:lvl7pPr>
            <a:lvl8pPr indent="0" lvl="7" marL="0" algn="r">
              <a:lnSpc>
                <a:spcPct val="100000"/>
              </a:lnSpc>
              <a:spcBef>
                <a:spcPts val="0"/>
              </a:spcBef>
              <a:spcAft>
                <a:spcPts val="0"/>
              </a:spcAft>
              <a:buNone/>
              <a:defRPr sz="1400">
                <a:latin typeface="Arial Narrow"/>
                <a:ea typeface="Arial Narrow"/>
                <a:cs typeface="Arial Narrow"/>
                <a:sym typeface="Arial Narrow"/>
              </a:defRPr>
            </a:lvl8pPr>
            <a:lvl9pPr indent="0" lvl="8" marL="0" algn="r">
              <a:lnSpc>
                <a:spcPct val="100000"/>
              </a:lnSpc>
              <a:spcBef>
                <a:spcPts val="0"/>
              </a:spcBef>
              <a:spcAft>
                <a:spcPts val="0"/>
              </a:spcAft>
              <a:buNone/>
              <a:defRPr sz="14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981200" y="457200"/>
            <a:ext cx="304800" cy="274637"/>
          </a:xfrm>
          <a:prstGeom prst="ellipse">
            <a:avLst/>
          </a:prstGeom>
          <a:gradFill>
            <a:gsLst>
              <a:gs pos="0">
                <a:srgbClr val="FEFFFF"/>
              </a:gs>
              <a:gs pos="100000">
                <a:schemeClr val="fo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 name="Google Shape;7;p1"/>
          <p:cNvGrpSpPr/>
          <p:nvPr/>
        </p:nvGrpSpPr>
        <p:grpSpPr>
          <a:xfrm>
            <a:off x="8329612" y="733425"/>
            <a:ext cx="720725" cy="531812"/>
            <a:chOff x="5247" y="462"/>
            <a:chExt cx="454" cy="335"/>
          </a:xfrm>
        </p:grpSpPr>
        <p:sp>
          <p:nvSpPr>
            <p:cNvPr id="8" name="Google Shape;8;p1"/>
            <p:cNvSpPr/>
            <p:nvPr/>
          </p:nvSpPr>
          <p:spPr>
            <a:xfrm flipH="1" rot="10800000">
              <a:off x="5564" y="462"/>
              <a:ext cx="137" cy="335"/>
            </a:xfrm>
            <a:prstGeom prst="parallelogram">
              <a:avLst>
                <a:gd fmla="val 11438"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 name="Google Shape;9;p1"/>
            <p:cNvSpPr/>
            <p:nvPr/>
          </p:nvSpPr>
          <p:spPr>
            <a:xfrm flipH="1" rot="10800000">
              <a:off x="5407" y="462"/>
              <a:ext cx="138" cy="335"/>
            </a:xfrm>
            <a:prstGeom prst="parallelogram">
              <a:avLst>
                <a:gd fmla="val 11438"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 name="Google Shape;10;p1"/>
            <p:cNvSpPr/>
            <p:nvPr/>
          </p:nvSpPr>
          <p:spPr>
            <a:xfrm flipH="1" rot="10800000">
              <a:off x="5247" y="462"/>
              <a:ext cx="138" cy="335"/>
            </a:xfrm>
            <a:prstGeom prst="parallelogram">
              <a:avLst>
                <a:gd fmla="val 11438"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1" name="Google Shape;11;p1"/>
          <p:cNvGrpSpPr/>
          <p:nvPr/>
        </p:nvGrpSpPr>
        <p:grpSpPr>
          <a:xfrm>
            <a:off x="76993" y="6040437"/>
            <a:ext cx="532606" cy="726282"/>
            <a:chOff x="48" y="3805"/>
            <a:chExt cx="335" cy="458"/>
          </a:xfrm>
        </p:grpSpPr>
        <p:sp>
          <p:nvSpPr>
            <p:cNvPr id="12" name="Google Shape;12;p1"/>
            <p:cNvSpPr/>
            <p:nvPr/>
          </p:nvSpPr>
          <p:spPr>
            <a:xfrm flipH="1" rot="5400000">
              <a:off x="148" y="3706"/>
              <a:ext cx="137" cy="335"/>
            </a:xfrm>
            <a:prstGeom prst="parallelogram">
              <a:avLst>
                <a:gd fmla="val 11438" name="adj"/>
              </a:avLst>
            </a:prstGeom>
            <a:gradFill>
              <a:gsLst>
                <a:gs pos="0">
                  <a:schemeClr val="accent2"/>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 name="Google Shape;13;p1"/>
            <p:cNvSpPr/>
            <p:nvPr/>
          </p:nvSpPr>
          <p:spPr>
            <a:xfrm flipH="1" rot="5400000">
              <a:off x="147" y="3869"/>
              <a:ext cx="138" cy="335"/>
            </a:xfrm>
            <a:prstGeom prst="parallelogram">
              <a:avLst>
                <a:gd fmla="val 11438" name="adj"/>
              </a:avLst>
            </a:prstGeom>
            <a:gradFill>
              <a:gsLst>
                <a:gs pos="0">
                  <a:schemeClr val="accent2"/>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 name="Google Shape;14;p1"/>
            <p:cNvSpPr/>
            <p:nvPr/>
          </p:nvSpPr>
          <p:spPr>
            <a:xfrm flipH="1" rot="5400000">
              <a:off x="147" y="4026"/>
              <a:ext cx="138" cy="335"/>
            </a:xfrm>
            <a:prstGeom prst="parallelogram">
              <a:avLst>
                <a:gd fmla="val 11438" name="adj"/>
              </a:avLst>
            </a:prstGeom>
            <a:gradFill>
              <a:gsLst>
                <a:gs pos="0">
                  <a:schemeClr val="accent2"/>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5" name="Google Shape;15;p1"/>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rgbClr val="A50021"/>
              </a:buClr>
              <a:buSzPts val="1800"/>
              <a:buFont typeface="Arial"/>
              <a:buChar char="●"/>
              <a:defRPr b="1" i="0" sz="2400" u="none" cap="none" strike="noStrike">
                <a:solidFill>
                  <a:srgbClr val="FFFF99"/>
                </a:solidFill>
                <a:latin typeface="Times New Roman"/>
                <a:ea typeface="Times New Roman"/>
                <a:cs typeface="Times New Roman"/>
                <a:sym typeface="Times New Roman"/>
              </a:defRPr>
            </a:lvl1pPr>
            <a:lvl2pPr indent="-355600" lvl="1" marL="914400" marR="0" rtl="0" algn="l">
              <a:lnSpc>
                <a:spcPct val="100000"/>
              </a:lnSpc>
              <a:spcBef>
                <a:spcPts val="400"/>
              </a:spcBef>
              <a:spcAft>
                <a:spcPts val="0"/>
              </a:spcAft>
              <a:buClr>
                <a:srgbClr val="A50021"/>
              </a:buClr>
              <a:buSzPts val="2000"/>
              <a:buFont typeface="Times New Roman"/>
              <a:buChar char="•"/>
              <a:defRPr b="1" i="0" sz="2000" u="none" cap="none" strike="noStrike">
                <a:solidFill>
                  <a:srgbClr val="FFFF99"/>
                </a:solidFill>
                <a:latin typeface="Times New Roman"/>
                <a:ea typeface="Times New Roman"/>
                <a:cs typeface="Times New Roman"/>
                <a:sym typeface="Times New Roman"/>
              </a:defRPr>
            </a:lvl2pPr>
            <a:lvl3pPr indent="-342900" lvl="2" marL="1371600" marR="0" rtl="0" algn="l">
              <a:lnSpc>
                <a:spcPct val="100000"/>
              </a:lnSpc>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5pPr>
            <a:lvl6pPr indent="-342900" lvl="5" marL="2743200" marR="0" rtl="0" algn="l">
              <a:lnSpc>
                <a:spcPct val="100000"/>
              </a:lnSpc>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6pPr>
            <a:lvl7pPr indent="-342900" lvl="6" marL="3200400" marR="0" rtl="0" algn="l">
              <a:lnSpc>
                <a:spcPct val="100000"/>
              </a:lnSpc>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7pPr>
            <a:lvl8pPr indent="-342900" lvl="7" marL="3657600" marR="0" rtl="0" algn="l">
              <a:lnSpc>
                <a:spcPct val="100000"/>
              </a:lnSpc>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8pPr>
            <a:lvl9pPr indent="-342900" lvl="8" marL="4114800" marR="0" rtl="0" algn="l">
              <a:lnSpc>
                <a:spcPct val="100000"/>
              </a:lnSpc>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9pPr>
          </a:lstStyle>
          <a:p/>
        </p:txBody>
      </p:sp>
      <p:sp>
        <p:nvSpPr>
          <p:cNvPr id="16" name="Google Shape;16;p1"/>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700"/>
              </a:spcBef>
              <a:spcAft>
                <a:spcPts val="0"/>
              </a:spcAft>
              <a:buSzPts val="1400"/>
              <a:buNone/>
              <a:defRPr b="0" i="0" sz="1400" u="none">
                <a:solidFill>
                  <a:schemeClr val="dk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1"/>
          <p:cNvSpPr txBox="1"/>
          <p:nvPr>
            <p:ph idx="11" type="ftr"/>
          </p:nvPr>
        </p:nvSpPr>
        <p:spPr>
          <a:xfrm>
            <a:off x="366395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700"/>
              </a:spcBef>
              <a:spcAft>
                <a:spcPts val="0"/>
              </a:spcAft>
              <a:buSzPts val="1400"/>
              <a:buNone/>
              <a:defRPr b="0" i="0" sz="1400" u="none">
                <a:solidFill>
                  <a:schemeClr val="dk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1"/>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dk1"/>
              </a:buClr>
              <a:buSzPts val="1400"/>
              <a:buFont typeface="Arial Narrow"/>
              <a:buNone/>
              <a:defRPr b="0" i="0" sz="1400" u="none">
                <a:solidFill>
                  <a:schemeClr val="dk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9" name="Google Shape;19;p1"/>
          <p:cNvSpPr/>
          <p:nvPr/>
        </p:nvSpPr>
        <p:spPr>
          <a:xfrm>
            <a:off x="227012" y="0"/>
            <a:ext cx="228600" cy="6858000"/>
          </a:xfrm>
          <a:prstGeom prst="rect">
            <a:avLst/>
          </a:prstGeom>
          <a:gradFill>
            <a:gsLst>
              <a:gs pos="0">
                <a:schemeClr val="lt2"/>
              </a:gs>
              <a:gs pos="50000">
                <a:schemeClr val="folHlink"/>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 name="Google Shape;20;p1"/>
          <p:cNvSpPr/>
          <p:nvPr/>
        </p:nvSpPr>
        <p:spPr>
          <a:xfrm flipH="1">
            <a:off x="304800" y="914400"/>
            <a:ext cx="8839200" cy="228600"/>
          </a:xfrm>
          <a:prstGeom prst="homePlate">
            <a:avLst>
              <a:gd fmla="val 21221" name="adj"/>
            </a:avLst>
          </a:prstGeom>
          <a:gradFill>
            <a:gsLst>
              <a:gs pos="0">
                <a:schemeClr val="lt2"/>
              </a:gs>
              <a:gs pos="50000">
                <a:schemeClr val="folHlink"/>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 name="Google Shape;21;p1"/>
          <p:cNvSpPr/>
          <p:nvPr/>
        </p:nvSpPr>
        <p:spPr>
          <a:xfrm>
            <a:off x="1981200" y="2179637"/>
            <a:ext cx="190500" cy="4678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2" name="Google Shape;22;p1"/>
          <p:cNvGrpSpPr/>
          <p:nvPr/>
        </p:nvGrpSpPr>
        <p:grpSpPr>
          <a:xfrm>
            <a:off x="77787" y="5903118"/>
            <a:ext cx="533400" cy="750094"/>
            <a:chOff x="49" y="3719"/>
            <a:chExt cx="336" cy="472"/>
          </a:xfrm>
        </p:grpSpPr>
        <p:sp>
          <p:nvSpPr>
            <p:cNvPr id="23" name="Google Shape;23;p1"/>
            <p:cNvSpPr/>
            <p:nvPr/>
          </p:nvSpPr>
          <p:spPr>
            <a:xfrm rot="-5400000">
              <a:off x="142" y="3626"/>
              <a:ext cx="150" cy="335"/>
            </a:xfrm>
            <a:prstGeom prst="parallelogram">
              <a:avLst>
                <a:gd fmla="val 11438" name="adj"/>
              </a:avLst>
            </a:prstGeom>
            <a:gradFill>
              <a:gsLst>
                <a:gs pos="0">
                  <a:schemeClr val="accen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 name="Google Shape;24;p1"/>
            <p:cNvSpPr/>
            <p:nvPr/>
          </p:nvSpPr>
          <p:spPr>
            <a:xfrm rot="-5400000">
              <a:off x="141" y="3786"/>
              <a:ext cx="151" cy="335"/>
            </a:xfrm>
            <a:prstGeom prst="parallelogram">
              <a:avLst>
                <a:gd fmla="val 11438" name="adj"/>
              </a:avLst>
            </a:prstGeom>
            <a:gradFill>
              <a:gsLst>
                <a:gs pos="0">
                  <a:schemeClr val="accen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1"/>
            <p:cNvSpPr/>
            <p:nvPr/>
          </p:nvSpPr>
          <p:spPr>
            <a:xfrm rot="-5400000">
              <a:off x="142" y="3948"/>
              <a:ext cx="150" cy="336"/>
            </a:xfrm>
            <a:prstGeom prst="parallelogram">
              <a:avLst>
                <a:gd fmla="val 11438" name="adj"/>
              </a:avLst>
            </a:prstGeom>
            <a:gradFill>
              <a:gsLst>
                <a:gs pos="0">
                  <a:schemeClr val="accen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6" name="Google Shape;26;p1"/>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1pPr>
            <a:lvl2pPr lvl="1"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2pPr>
            <a:lvl3pPr lvl="2"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3pPr>
            <a:lvl4pPr lvl="3"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4pPr>
            <a:lvl5pPr lvl="4"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5pPr>
            <a:lvl6pPr lvl="5"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6pPr>
            <a:lvl7pPr lvl="6"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7pPr>
            <a:lvl8pPr lvl="7"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8pPr>
            <a:lvl9pPr lvl="8" marR="0" rtl="0" algn="l">
              <a:lnSpc>
                <a:spcPct val="100000"/>
              </a:lnSpc>
              <a:spcBef>
                <a:spcPts val="0"/>
              </a:spcBef>
              <a:spcAft>
                <a:spcPts val="0"/>
              </a:spcAft>
              <a:buSzPts val="1400"/>
              <a:buNone/>
              <a:defRPr b="0" i="0" sz="3600" u="none" cap="none" strike="noStrike">
                <a:solidFill>
                  <a:schemeClr val="dk2"/>
                </a:solidFill>
                <a:latin typeface="Impact"/>
                <a:ea typeface="Impact"/>
                <a:cs typeface="Impact"/>
                <a:sym typeface="Impact"/>
              </a:defRPr>
            </a:lvl9pPr>
          </a:lstStyle>
          <a:p/>
        </p:txBody>
      </p:sp>
      <p:grpSp>
        <p:nvGrpSpPr>
          <p:cNvPr id="27" name="Google Shape;27;p1"/>
          <p:cNvGrpSpPr/>
          <p:nvPr/>
        </p:nvGrpSpPr>
        <p:grpSpPr>
          <a:xfrm>
            <a:off x="8189912" y="731837"/>
            <a:ext cx="739775" cy="533400"/>
            <a:chOff x="5159" y="461"/>
            <a:chExt cx="466" cy="336"/>
          </a:xfrm>
        </p:grpSpPr>
        <p:sp>
          <p:nvSpPr>
            <p:cNvPr id="28" name="Google Shape;28;p1"/>
            <p:cNvSpPr/>
            <p:nvPr/>
          </p:nvSpPr>
          <p:spPr>
            <a:xfrm>
              <a:off x="5475" y="462"/>
              <a:ext cx="150" cy="335"/>
            </a:xfrm>
            <a:prstGeom prst="parallelogram">
              <a:avLst>
                <a:gd fmla="val 11438"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 name="Google Shape;29;p1"/>
            <p:cNvSpPr/>
            <p:nvPr/>
          </p:nvSpPr>
          <p:spPr>
            <a:xfrm>
              <a:off x="5318" y="462"/>
              <a:ext cx="151" cy="335"/>
            </a:xfrm>
            <a:prstGeom prst="parallelogram">
              <a:avLst>
                <a:gd fmla="val 11438"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 name="Google Shape;30;p1"/>
            <p:cNvSpPr/>
            <p:nvPr/>
          </p:nvSpPr>
          <p:spPr>
            <a:xfrm>
              <a:off x="5159" y="461"/>
              <a:ext cx="150" cy="336"/>
            </a:xfrm>
            <a:prstGeom prst="parallelogram">
              <a:avLst>
                <a:gd fmla="val 11438"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countinstances.java" TargetMode="External"/><Relationship Id="rId4" Type="http://schemas.openxmlformats.org/officeDocument/2006/relationships/hyperlink" Target="http://myclass.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philosopher.java" TargetMode="External"/><Relationship Id="rId4" Type="http://schemas.openxmlformats.org/officeDocument/2006/relationships/hyperlink" Target="http://dog.jav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talking.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parameterpassing.java" TargetMode="External"/><Relationship Id="rId4" Type="http://schemas.openxmlformats.org/officeDocument/2006/relationships/hyperlink" Target="http://parametertester.java" TargetMode="External"/><Relationship Id="rId5" Type="http://schemas.openxmlformats.org/officeDocument/2006/relationships/hyperlink" Target="http://num.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3"/>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2" name="Google Shape;42;p3"/>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References</a:t>
            </a:r>
            <a:endParaRPr/>
          </a:p>
        </p:txBody>
      </p:sp>
      <p:sp>
        <p:nvSpPr>
          <p:cNvPr id="43" name="Google Shape;43;p3"/>
          <p:cNvSpPr txBox="1"/>
          <p:nvPr>
            <p:ph idx="1" type="body"/>
          </p:nvPr>
        </p:nvSpPr>
        <p:spPr>
          <a:xfrm>
            <a:off x="609600" y="1266825"/>
            <a:ext cx="8305800" cy="29241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cap="none" strike="noStrike">
                <a:solidFill>
                  <a:srgbClr val="FFFF99"/>
                </a:solidFill>
                <a:latin typeface="Times New Roman"/>
                <a:ea typeface="Times New Roman"/>
                <a:cs typeface="Times New Roman"/>
                <a:sym typeface="Times New Roman"/>
              </a:rPr>
              <a:t>Recall from Chapter 2 that an object reference holds the memory address of an object</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cap="none" strike="noStrike">
                <a:solidFill>
                  <a:srgbClr val="FFFF99"/>
                </a:solidFill>
                <a:latin typeface="Times New Roman"/>
                <a:ea typeface="Times New Roman"/>
                <a:cs typeface="Times New Roman"/>
                <a:sym typeface="Times New Roman"/>
              </a:rPr>
              <a:t>Rather than dealing with arbitrary addresses, we often depict a reference graphically as a “pointer” to an object</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140"/>
              </a:spcBef>
              <a:spcAft>
                <a:spcPts val="0"/>
              </a:spcAft>
              <a:buClr>
                <a:srgbClr val="A50021"/>
              </a:buClr>
              <a:buSzPts val="525"/>
              <a:buFont typeface="Arial"/>
              <a:buNone/>
            </a:pPr>
            <a:r>
              <a:t/>
            </a:r>
            <a:endParaRPr b="1" i="0" sz="7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A50021"/>
              </a:buClr>
              <a:buSzPts val="1500"/>
              <a:buFont typeface="Arial"/>
              <a:buNone/>
            </a:pPr>
            <a:r>
              <a:rPr b="1" i="0" lang="en-US" sz="2000" u="none" cap="none" strike="noStrike">
                <a:solidFill>
                  <a:srgbClr val="FFFF99"/>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ChessPiece bishop1 = new ChessPiece();</a:t>
            </a:r>
            <a:endParaRPr b="1" i="0" sz="2000" u="none" cap="none" strike="noStrike">
              <a:solidFill>
                <a:srgbClr val="FFFF99"/>
              </a:solidFill>
              <a:latin typeface="Times New Roman"/>
              <a:ea typeface="Times New Roman"/>
              <a:cs typeface="Times New Roman"/>
              <a:sym typeface="Times New Roman"/>
            </a:endParaRPr>
          </a:p>
          <a:p>
            <a:pPr indent="-247650" lvl="0" marL="342900" marR="0" rtl="0" algn="l">
              <a:lnSpc>
                <a:spcPct val="100000"/>
              </a:lnSpc>
              <a:spcBef>
                <a:spcPts val="400"/>
              </a:spcBef>
              <a:spcAft>
                <a:spcPts val="0"/>
              </a:spcAft>
              <a:buClr>
                <a:srgbClr val="A50021"/>
              </a:buClr>
              <a:buSzPts val="1500"/>
              <a:buFont typeface="Arial"/>
              <a:buNone/>
            </a:pPr>
            <a:r>
              <a:t/>
            </a:r>
            <a:endParaRPr b="1" i="0" sz="2000" u="none">
              <a:solidFill>
                <a:srgbClr val="FFFF99"/>
              </a:solidFill>
              <a:latin typeface="Times New Roman"/>
              <a:ea typeface="Times New Roman"/>
              <a:cs typeface="Times New Roman"/>
              <a:sym typeface="Times New Roman"/>
            </a:endParaRPr>
          </a:p>
        </p:txBody>
      </p:sp>
      <p:grpSp>
        <p:nvGrpSpPr>
          <p:cNvPr id="44" name="Google Shape;44;p3"/>
          <p:cNvGrpSpPr/>
          <p:nvPr/>
        </p:nvGrpSpPr>
        <p:grpSpPr>
          <a:xfrm>
            <a:off x="2895600" y="4548187"/>
            <a:ext cx="2590800" cy="1014412"/>
            <a:chOff x="1920" y="2688"/>
            <a:chExt cx="1632" cy="639"/>
          </a:xfrm>
        </p:grpSpPr>
        <p:sp>
          <p:nvSpPr>
            <p:cNvPr id="45" name="Google Shape;45;p3"/>
            <p:cNvSpPr/>
            <p:nvPr/>
          </p:nvSpPr>
          <p:spPr>
            <a:xfrm>
              <a:off x="2159" y="2959"/>
              <a:ext cx="279" cy="238"/>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 name="Google Shape;46;p3"/>
            <p:cNvSpPr txBox="1"/>
            <p:nvPr/>
          </p:nvSpPr>
          <p:spPr>
            <a:xfrm>
              <a:off x="1920" y="2688"/>
              <a:ext cx="788"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bishop1</a:t>
              </a:r>
              <a:endParaRPr/>
            </a:p>
          </p:txBody>
        </p:sp>
        <p:grpSp>
          <p:nvGrpSpPr>
            <p:cNvPr id="47" name="Google Shape;47;p3"/>
            <p:cNvGrpSpPr/>
            <p:nvPr/>
          </p:nvGrpSpPr>
          <p:grpSpPr>
            <a:xfrm>
              <a:off x="3232" y="2823"/>
              <a:ext cx="320" cy="504"/>
              <a:chOff x="3029" y="2178"/>
              <a:chExt cx="320" cy="504"/>
            </a:xfrm>
          </p:grpSpPr>
          <p:sp>
            <p:nvSpPr>
              <p:cNvPr id="48" name="Google Shape;48;p3"/>
              <p:cNvSpPr/>
              <p:nvPr/>
            </p:nvSpPr>
            <p:spPr>
              <a:xfrm>
                <a:off x="3148" y="2178"/>
                <a:ext cx="45" cy="45"/>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 name="Google Shape;49;p3"/>
              <p:cNvSpPr/>
              <p:nvPr/>
            </p:nvSpPr>
            <p:spPr>
              <a:xfrm>
                <a:off x="3029" y="2613"/>
                <a:ext cx="320" cy="69"/>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 name="Google Shape;50;p3"/>
              <p:cNvSpPr/>
              <p:nvPr/>
            </p:nvSpPr>
            <p:spPr>
              <a:xfrm>
                <a:off x="3085" y="2199"/>
                <a:ext cx="205" cy="451"/>
              </a:xfrm>
              <a:custGeom>
                <a:rect b="b" l="l" r="r" t="t"/>
                <a:pathLst>
                  <a:path extrusionOk="0" h="451" w="205">
                    <a:moveTo>
                      <a:pt x="81" y="0"/>
                    </a:moveTo>
                    <a:lnTo>
                      <a:pt x="0" y="450"/>
                    </a:lnTo>
                    <a:lnTo>
                      <a:pt x="204" y="450"/>
                    </a:lnTo>
                    <a:lnTo>
                      <a:pt x="81" y="0"/>
                    </a:lnTo>
                  </a:path>
                </a:pathLst>
              </a:custGeom>
              <a:solidFill>
                <a:schemeClr val="lt2"/>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 name="Google Shape;51;p3"/>
              <p:cNvSpPr/>
              <p:nvPr/>
            </p:nvSpPr>
            <p:spPr>
              <a:xfrm>
                <a:off x="3089" y="2203"/>
                <a:ext cx="172" cy="70"/>
              </a:xfrm>
              <a:custGeom>
                <a:rect b="b" l="l" r="r" t="t"/>
                <a:pathLst>
                  <a:path extrusionOk="0" h="70" w="172">
                    <a:moveTo>
                      <a:pt x="0" y="69"/>
                    </a:moveTo>
                    <a:lnTo>
                      <a:pt x="171" y="69"/>
                    </a:lnTo>
                    <a:lnTo>
                      <a:pt x="81" y="0"/>
                    </a:lnTo>
                    <a:lnTo>
                      <a:pt x="0" y="69"/>
                    </a:lnTo>
                  </a:path>
                </a:pathLst>
              </a:custGeom>
              <a:solidFill>
                <a:schemeClr val="lt2"/>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cxnSp>
          <p:nvCxnSpPr>
            <p:cNvPr id="52" name="Google Shape;52;p3"/>
            <p:cNvCxnSpPr/>
            <p:nvPr/>
          </p:nvCxnSpPr>
          <p:spPr>
            <a:xfrm flipH="1" rot="10800000">
              <a:off x="2306" y="3072"/>
              <a:ext cx="814" cy="6"/>
            </a:xfrm>
            <a:prstGeom prst="straightConnector1">
              <a:avLst/>
            </a:prstGeom>
            <a:noFill/>
            <a:ln cap="flat" cmpd="sng" w="38100">
              <a:solidFill>
                <a:schemeClr val="lt2"/>
              </a:solidFill>
              <a:prstDash val="solid"/>
              <a:miter lim="800000"/>
              <a:headEnd len="med" w="med" type="none"/>
              <a:tailEnd len="med" w="med" type="triangl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12"/>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9" name="Google Shape;159;p12"/>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Static Methods</a:t>
            </a:r>
            <a:endParaRPr/>
          </a:p>
        </p:txBody>
      </p:sp>
      <p:grpSp>
        <p:nvGrpSpPr>
          <p:cNvPr id="160" name="Google Shape;160;p12"/>
          <p:cNvGrpSpPr/>
          <p:nvPr/>
        </p:nvGrpSpPr>
        <p:grpSpPr>
          <a:xfrm>
            <a:off x="1295400" y="1447800"/>
            <a:ext cx="6019800" cy="3124200"/>
            <a:chOff x="1056" y="1728"/>
            <a:chExt cx="3792" cy="1968"/>
          </a:xfrm>
        </p:grpSpPr>
        <p:sp>
          <p:nvSpPr>
            <p:cNvPr id="161" name="Google Shape;161;p12"/>
            <p:cNvSpPr/>
            <p:nvPr/>
          </p:nvSpPr>
          <p:spPr>
            <a:xfrm>
              <a:off x="1056" y="2016"/>
              <a:ext cx="3792" cy="1680"/>
            </a:xfrm>
            <a:prstGeom prst="flowChartAlternateProcess">
              <a:avLst/>
            </a:prstGeom>
            <a:solidFill>
              <a:schemeClr val="accent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12"/>
            <p:cNvSpPr txBox="1"/>
            <p:nvPr/>
          </p:nvSpPr>
          <p:spPr>
            <a:xfrm>
              <a:off x="1248" y="2304"/>
              <a:ext cx="3380" cy="12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2000"/>
                <a:buFont typeface="Courier New"/>
                <a:buNone/>
              </a:pPr>
              <a:r>
                <a:rPr b="1" i="0" lang="en-US" sz="2000" u="none">
                  <a:solidFill>
                    <a:schemeClr val="lt2"/>
                  </a:solidFill>
                  <a:latin typeface="Courier New"/>
                  <a:ea typeface="Courier New"/>
                  <a:cs typeface="Courier New"/>
                  <a:sym typeface="Courier New"/>
                </a:rPr>
                <a:t>public static int triple (int num)</a:t>
              </a:r>
              <a:endParaRPr/>
            </a:p>
            <a:p>
              <a:pPr indent="0" lvl="0" marL="0" marR="0" rtl="0" algn="l">
                <a:lnSpc>
                  <a:spcPct val="100000"/>
                </a:lnSpc>
                <a:spcBef>
                  <a:spcPts val="0"/>
                </a:spcBef>
                <a:spcAft>
                  <a:spcPts val="0"/>
                </a:spcAft>
                <a:buClr>
                  <a:schemeClr val="lt2"/>
                </a:buClr>
                <a:buSzPts val="2000"/>
                <a:buFont typeface="Courier New"/>
                <a:buNone/>
              </a:pPr>
              <a:r>
                <a:rPr b="1" i="0" lang="en-US" sz="2000" u="none">
                  <a:solidFill>
                    <a:schemeClr val="lt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lt2"/>
                </a:buClr>
                <a:buSzPts val="2000"/>
                <a:buFont typeface="Courier New"/>
                <a:buNone/>
              </a:pPr>
              <a:r>
                <a:rPr b="1" i="0" lang="en-US" sz="2000" u="none">
                  <a:solidFill>
                    <a:schemeClr val="lt2"/>
                  </a:solidFill>
                  <a:latin typeface="Courier New"/>
                  <a:ea typeface="Courier New"/>
                  <a:cs typeface="Courier New"/>
                  <a:sym typeface="Courier New"/>
                </a:rPr>
                <a:t>   int result;</a:t>
              </a:r>
              <a:endParaRPr/>
            </a:p>
            <a:p>
              <a:pPr indent="0" lvl="0" marL="0" marR="0" rtl="0" algn="l">
                <a:lnSpc>
                  <a:spcPct val="100000"/>
                </a:lnSpc>
                <a:spcBef>
                  <a:spcPts val="0"/>
                </a:spcBef>
                <a:spcAft>
                  <a:spcPts val="0"/>
                </a:spcAft>
                <a:buClr>
                  <a:schemeClr val="lt2"/>
                </a:buClr>
                <a:buSzPts val="2000"/>
                <a:buFont typeface="Courier New"/>
                <a:buNone/>
              </a:pPr>
              <a:r>
                <a:rPr b="1" i="0" lang="en-US" sz="2000" u="none">
                  <a:solidFill>
                    <a:schemeClr val="lt2"/>
                  </a:solidFill>
                  <a:latin typeface="Courier New"/>
                  <a:ea typeface="Courier New"/>
                  <a:cs typeface="Courier New"/>
                  <a:sym typeface="Courier New"/>
                </a:rPr>
                <a:t>   result = num * 3;</a:t>
              </a:r>
              <a:endParaRPr/>
            </a:p>
            <a:p>
              <a:pPr indent="0" lvl="0" marL="0" marR="0" rtl="0" algn="l">
                <a:lnSpc>
                  <a:spcPct val="100000"/>
                </a:lnSpc>
                <a:spcBef>
                  <a:spcPts val="0"/>
                </a:spcBef>
                <a:spcAft>
                  <a:spcPts val="0"/>
                </a:spcAft>
                <a:buClr>
                  <a:schemeClr val="lt2"/>
                </a:buClr>
                <a:buSzPts val="2000"/>
                <a:buFont typeface="Courier New"/>
                <a:buNone/>
              </a:pPr>
              <a:r>
                <a:rPr b="1" i="0" lang="en-US" sz="2000" u="none">
                  <a:solidFill>
                    <a:schemeClr val="lt2"/>
                  </a:solidFill>
                  <a:latin typeface="Courier New"/>
                  <a:ea typeface="Courier New"/>
                  <a:cs typeface="Courier New"/>
                  <a:sym typeface="Courier New"/>
                </a:rPr>
                <a:t>   return result;</a:t>
              </a:r>
              <a:endParaRPr/>
            </a:p>
            <a:p>
              <a:pPr indent="0" lvl="0" marL="0" marR="0" rtl="0" algn="l">
                <a:lnSpc>
                  <a:spcPct val="100000"/>
                </a:lnSpc>
                <a:spcBef>
                  <a:spcPts val="0"/>
                </a:spcBef>
                <a:spcAft>
                  <a:spcPts val="0"/>
                </a:spcAft>
                <a:buClr>
                  <a:schemeClr val="lt2"/>
                </a:buClr>
                <a:buSzPts val="2000"/>
                <a:buFont typeface="Courier New"/>
                <a:buNone/>
              </a:pPr>
              <a:r>
                <a:rPr b="1" i="0" lang="en-US" sz="2000" u="none">
                  <a:solidFill>
                    <a:schemeClr val="lt2"/>
                  </a:solidFill>
                  <a:latin typeface="Courier New"/>
                  <a:ea typeface="Courier New"/>
                  <a:cs typeface="Courier New"/>
                  <a:sym typeface="Courier New"/>
                </a:rPr>
                <a:t>}</a:t>
              </a:r>
              <a:endParaRPr/>
            </a:p>
          </p:txBody>
        </p:sp>
        <p:sp>
          <p:nvSpPr>
            <p:cNvPr id="163" name="Google Shape;163;p12"/>
            <p:cNvSpPr txBox="1"/>
            <p:nvPr/>
          </p:nvSpPr>
          <p:spPr>
            <a:xfrm>
              <a:off x="1200" y="1728"/>
              <a:ext cx="1268"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Courier New"/>
                <a:buNone/>
              </a:pPr>
              <a:r>
                <a:rPr b="1" i="0" lang="en-US" sz="2000" u="none">
                  <a:solidFill>
                    <a:srgbClr val="FFFF99"/>
                  </a:solidFill>
                  <a:latin typeface="Courier New"/>
                  <a:ea typeface="Courier New"/>
                  <a:cs typeface="Courier New"/>
                  <a:sym typeface="Courier New"/>
                </a:rPr>
                <a:t>class Helper</a:t>
              </a:r>
              <a:endParaRPr/>
            </a:p>
          </p:txBody>
        </p:sp>
      </p:grpSp>
      <p:sp>
        <p:nvSpPr>
          <p:cNvPr id="164" name="Google Shape;164;p12"/>
          <p:cNvSpPr txBox="1"/>
          <p:nvPr/>
        </p:nvSpPr>
        <p:spPr>
          <a:xfrm>
            <a:off x="1474787" y="4953000"/>
            <a:ext cx="5764212" cy="396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Because it is static, the method could be invoked as:</a:t>
            </a:r>
            <a:endParaRPr/>
          </a:p>
        </p:txBody>
      </p:sp>
      <p:sp>
        <p:nvSpPr>
          <p:cNvPr id="165" name="Google Shape;165;p12"/>
          <p:cNvSpPr txBox="1"/>
          <p:nvPr/>
        </p:nvSpPr>
        <p:spPr>
          <a:xfrm>
            <a:off x="2178050" y="5486400"/>
            <a:ext cx="4146550" cy="396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value = Helper.triple (5);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3"/>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1" name="Google Shape;171;p13"/>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Static Methods</a:t>
            </a:r>
            <a:endParaRPr/>
          </a:p>
        </p:txBody>
      </p:sp>
      <p:sp>
        <p:nvSpPr>
          <p:cNvPr id="172" name="Google Shape;172;p13"/>
          <p:cNvSpPr txBox="1"/>
          <p:nvPr>
            <p:ph idx="1" type="body"/>
          </p:nvPr>
        </p:nvSpPr>
        <p:spPr>
          <a:xfrm>
            <a:off x="609600" y="1266825"/>
            <a:ext cx="8305800" cy="49053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order of the modifiers can be interchanged, but by convention visibility modifiers come first </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Recall that the </a:t>
            </a:r>
            <a:r>
              <a:rPr b="1" i="0" lang="en-US" sz="2400" u="none">
                <a:solidFill>
                  <a:srgbClr val="FFFF99"/>
                </a:solidFill>
                <a:latin typeface="Courier New"/>
                <a:ea typeface="Courier New"/>
                <a:cs typeface="Courier New"/>
                <a:sym typeface="Courier New"/>
              </a:rPr>
              <a:t>main</a:t>
            </a:r>
            <a:r>
              <a:rPr b="1" i="0" lang="en-US" sz="2400" u="none">
                <a:solidFill>
                  <a:srgbClr val="FFFF99"/>
                </a:solidFill>
                <a:latin typeface="Times New Roman"/>
                <a:ea typeface="Times New Roman"/>
                <a:cs typeface="Times New Roman"/>
                <a:sym typeface="Times New Roman"/>
              </a:rPr>
              <a:t> method is static;  it is invoked by the system without creating an object</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Static methods cannot reference instance variables, because instance variables don't exist until an object exists</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However, they can reference static variables or local variables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14"/>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8" name="Google Shape;178;p14"/>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Static Variables</a:t>
            </a:r>
            <a:endParaRPr/>
          </a:p>
        </p:txBody>
      </p:sp>
      <p:sp>
        <p:nvSpPr>
          <p:cNvPr id="179" name="Google Shape;179;p14"/>
          <p:cNvSpPr txBox="1"/>
          <p:nvPr>
            <p:ph idx="1" type="body"/>
          </p:nvPr>
        </p:nvSpPr>
        <p:spPr>
          <a:xfrm>
            <a:off x="609600" y="1266825"/>
            <a:ext cx="8305800" cy="49053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Static variables are sometimes called </a:t>
            </a:r>
            <a:r>
              <a:rPr b="1" i="1" lang="en-US" sz="2400" u="none">
                <a:solidFill>
                  <a:srgbClr val="FFFF99"/>
                </a:solidFill>
                <a:latin typeface="Times New Roman"/>
                <a:ea typeface="Times New Roman"/>
                <a:cs typeface="Times New Roman"/>
                <a:sym typeface="Times New Roman"/>
              </a:rPr>
              <a:t>class variables</a:t>
            </a:r>
            <a:r>
              <a:rPr b="1" i="0" lang="en-US" sz="2400" u="none">
                <a:solidFill>
                  <a:srgbClr val="FFFF99"/>
                </a:solidFill>
                <a:latin typeface="Times New Roman"/>
                <a:ea typeface="Times New Roman"/>
                <a:cs typeface="Times New Roman"/>
                <a:sym typeface="Times New Roman"/>
              </a:rPr>
              <a:t> </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Normally, each object has its own data space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If a variable is declared as static, only one copy of the variable exists</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140"/>
              </a:spcBef>
              <a:spcAft>
                <a:spcPts val="0"/>
              </a:spcAft>
              <a:buClr>
                <a:srgbClr val="A50021"/>
              </a:buClr>
              <a:buSzPts val="525"/>
              <a:buFont typeface="Arial"/>
              <a:buNone/>
            </a:pPr>
            <a:r>
              <a:t/>
            </a:r>
            <a:endParaRPr b="1" i="0" sz="700" u="non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A50021"/>
              </a:buClr>
              <a:buSzPts val="1500"/>
              <a:buFont typeface="Arial"/>
              <a:buNone/>
            </a:pPr>
            <a:r>
              <a:rPr b="1" i="0" lang="en-US" sz="2000" u="none">
                <a:solidFill>
                  <a:schemeClr val="dk1"/>
                </a:solidFill>
                <a:latin typeface="Courier New"/>
                <a:ea typeface="Courier New"/>
                <a:cs typeface="Courier New"/>
                <a:sym typeface="Courier New"/>
              </a:rPr>
              <a:t>          private static float price;</a:t>
            </a:r>
            <a:endParaRPr/>
          </a:p>
          <a:p>
            <a:pPr indent="-342900" lvl="0" marL="342900" marR="0" rtl="0" algn="l">
              <a:lnSpc>
                <a:spcPct val="100000"/>
              </a:lnSpc>
              <a:spcBef>
                <a:spcPts val="140"/>
              </a:spcBef>
              <a:spcAft>
                <a:spcPts val="0"/>
              </a:spcAft>
              <a:buClr>
                <a:srgbClr val="A50021"/>
              </a:buClr>
              <a:buSzPts val="525"/>
              <a:buFont typeface="Arial"/>
              <a:buNone/>
            </a:pPr>
            <a:r>
              <a:t/>
            </a:r>
            <a:endParaRPr b="1" i="0" sz="700" u="none">
              <a:solidFill>
                <a:srgbClr val="FFFF99"/>
              </a:solidFill>
              <a:latin typeface="Courier New"/>
              <a:ea typeface="Courier New"/>
              <a:cs typeface="Courier New"/>
              <a:sym typeface="Courier New"/>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Memory space for a static variable is created as soon as the class in which it is declared is loaded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5"/>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Static Variables</a:t>
            </a:r>
            <a:endParaRPr/>
          </a:p>
        </p:txBody>
      </p:sp>
      <p:sp>
        <p:nvSpPr>
          <p:cNvPr id="185" name="Google Shape;185;p15"/>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All objects created from the class share access to the static variable space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Changing the value of a static variable in one object changes it for all others </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Static methods and variables often work together</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See </a:t>
            </a:r>
            <a:r>
              <a:rPr b="1" i="0" lang="en-US" sz="2400" u="sng">
                <a:solidFill>
                  <a:schemeClr val="hlink"/>
                </a:solidFill>
                <a:latin typeface="Times New Roman"/>
                <a:ea typeface="Times New Roman"/>
                <a:cs typeface="Times New Roman"/>
                <a:sym typeface="Times New Roman"/>
                <a:hlinkClick r:id="rId3"/>
              </a:rPr>
              <a:t>CountInstances.java </a:t>
            </a:r>
            <a:r>
              <a:rPr b="1" i="0" lang="en-US" sz="2400" u="none">
                <a:solidFill>
                  <a:srgbClr val="FFFF99"/>
                </a:solidFill>
                <a:latin typeface="Times New Roman"/>
                <a:ea typeface="Times New Roman"/>
                <a:cs typeface="Times New Roman"/>
                <a:sym typeface="Times New Roman"/>
              </a:rPr>
              <a:t>(page 233)</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See </a:t>
            </a:r>
            <a:r>
              <a:rPr b="1" i="0" lang="en-US" sz="2400" u="sng">
                <a:solidFill>
                  <a:schemeClr val="hlink"/>
                </a:solidFill>
                <a:latin typeface="Times New Roman"/>
                <a:ea typeface="Times New Roman"/>
                <a:cs typeface="Times New Roman"/>
                <a:sym typeface="Times New Roman"/>
                <a:hlinkClick r:id="rId4"/>
              </a:rPr>
              <a:t>MyClass.java </a:t>
            </a:r>
            <a:r>
              <a:rPr b="1" i="0" lang="en-US" sz="2400" u="none">
                <a:solidFill>
                  <a:srgbClr val="FFFF99"/>
                </a:solidFill>
                <a:latin typeface="Times New Roman"/>
                <a:ea typeface="Times New Roman"/>
                <a:cs typeface="Times New Roman"/>
                <a:sym typeface="Times New Roman"/>
              </a:rPr>
              <a:t>(page 234)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6"/>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Nested Classes</a:t>
            </a:r>
            <a:endParaRPr/>
          </a:p>
        </p:txBody>
      </p:sp>
      <p:sp>
        <p:nvSpPr>
          <p:cNvPr id="191" name="Google Shape;191;p16"/>
          <p:cNvSpPr txBox="1"/>
          <p:nvPr>
            <p:ph idx="1" type="body"/>
          </p:nvPr>
        </p:nvSpPr>
        <p:spPr>
          <a:xfrm>
            <a:off x="609600" y="1266825"/>
            <a:ext cx="8305800" cy="1857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In addition to a class containing data and methods, it can also contain other classes</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class declared within another class is called a </a:t>
            </a:r>
            <a:r>
              <a:rPr b="1" i="1" lang="en-US" sz="2400" u="none">
                <a:solidFill>
                  <a:srgbClr val="FFFF99"/>
                </a:solidFill>
                <a:latin typeface="Times New Roman"/>
                <a:ea typeface="Times New Roman"/>
                <a:cs typeface="Times New Roman"/>
                <a:sym typeface="Times New Roman"/>
              </a:rPr>
              <a:t>nested class</a:t>
            </a:r>
            <a:endParaRPr b="1" i="0" sz="2400" u="none">
              <a:solidFill>
                <a:srgbClr val="FFFF99"/>
              </a:solidFill>
              <a:latin typeface="Times New Roman"/>
              <a:ea typeface="Times New Roman"/>
              <a:cs typeface="Times New Roman"/>
              <a:sym typeface="Times New Roman"/>
            </a:endParaRPr>
          </a:p>
          <a:p>
            <a:pPr indent="-228600" lvl="0" marL="342900" marR="0" rtl="0" algn="l">
              <a:lnSpc>
                <a:spcPct val="100000"/>
              </a:lnSpc>
              <a:spcBef>
                <a:spcPts val="480"/>
              </a:spcBef>
              <a:spcAft>
                <a:spcPts val="0"/>
              </a:spcAft>
              <a:buClr>
                <a:srgbClr val="A50021"/>
              </a:buClr>
              <a:buSzPts val="1800"/>
              <a:buFont typeface="Arial"/>
              <a:buNone/>
            </a:pPr>
            <a:r>
              <a:t/>
            </a:r>
            <a:endParaRPr b="1" i="0" sz="2400" u="none">
              <a:solidFill>
                <a:srgbClr val="FFFF99"/>
              </a:solidFill>
              <a:latin typeface="Times New Roman"/>
              <a:ea typeface="Times New Roman"/>
              <a:cs typeface="Times New Roman"/>
              <a:sym typeface="Times New Roman"/>
            </a:endParaRPr>
          </a:p>
        </p:txBody>
      </p:sp>
      <p:grpSp>
        <p:nvGrpSpPr>
          <p:cNvPr id="192" name="Google Shape;192;p16"/>
          <p:cNvGrpSpPr/>
          <p:nvPr/>
        </p:nvGrpSpPr>
        <p:grpSpPr>
          <a:xfrm>
            <a:off x="2971800" y="3352800"/>
            <a:ext cx="3048000" cy="2514600"/>
            <a:chOff x="2016" y="2208"/>
            <a:chExt cx="1920" cy="1584"/>
          </a:xfrm>
        </p:grpSpPr>
        <p:sp>
          <p:nvSpPr>
            <p:cNvPr id="193" name="Google Shape;193;p16"/>
            <p:cNvSpPr/>
            <p:nvPr/>
          </p:nvSpPr>
          <p:spPr>
            <a:xfrm>
              <a:off x="2016" y="2208"/>
              <a:ext cx="1920" cy="1584"/>
            </a:xfrm>
            <a:prstGeom prst="flowChartAlternateProcess">
              <a:avLst/>
            </a:prstGeom>
            <a:solidFill>
              <a:schemeClr val="accent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16"/>
            <p:cNvSpPr/>
            <p:nvPr/>
          </p:nvSpPr>
          <p:spPr>
            <a:xfrm>
              <a:off x="2496" y="2880"/>
              <a:ext cx="960" cy="720"/>
            </a:xfrm>
            <a:prstGeom prst="flowChartAlternateProcess">
              <a:avLst/>
            </a:prstGeom>
            <a:solidFill>
              <a:schemeClr val="dk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 name="Google Shape;195;p16"/>
            <p:cNvSpPr txBox="1"/>
            <p:nvPr/>
          </p:nvSpPr>
          <p:spPr>
            <a:xfrm>
              <a:off x="2120" y="2343"/>
              <a:ext cx="928"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Outer Class</a:t>
              </a:r>
              <a:endParaRPr/>
            </a:p>
          </p:txBody>
        </p:sp>
        <p:sp>
          <p:nvSpPr>
            <p:cNvPr id="196" name="Google Shape;196;p16"/>
            <p:cNvSpPr txBox="1"/>
            <p:nvPr/>
          </p:nvSpPr>
          <p:spPr>
            <a:xfrm>
              <a:off x="2688" y="2928"/>
              <a:ext cx="578" cy="44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Nested</a:t>
              </a:r>
              <a:endParaRPr/>
            </a:p>
            <a:p>
              <a:pPr indent="0" lvl="0" marL="0" marR="0" rtl="0" algn="ctr">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Class</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7"/>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Nested Classes</a:t>
            </a:r>
            <a:endParaRPr/>
          </a:p>
        </p:txBody>
      </p:sp>
      <p:sp>
        <p:nvSpPr>
          <p:cNvPr id="202" name="Google Shape;202;p17"/>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nested class has access to the variables and methods of the outer class, even if they are declared private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In certain situations this makes the implementation of the classes easier because they can easily share information</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Furthermore, the nested class can be protected by the outer class from external use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This is a special relationship and should be used with care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8"/>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Nested Classes</a:t>
            </a:r>
            <a:endParaRPr/>
          </a:p>
        </p:txBody>
      </p:sp>
      <p:sp>
        <p:nvSpPr>
          <p:cNvPr id="208" name="Google Shape;208;p18"/>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nested class produces a separate bytecode file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If a nested class called Inside is declared in an outer class called Outside, two bytecode files will be produced:</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ctr">
              <a:lnSpc>
                <a:spcPct val="100000"/>
              </a:lnSpc>
              <a:spcBef>
                <a:spcPts val="400"/>
              </a:spcBef>
              <a:spcAft>
                <a:spcPts val="0"/>
              </a:spcAft>
              <a:buClr>
                <a:srgbClr val="A50021"/>
              </a:buClr>
              <a:buSzPts val="1500"/>
              <a:buFont typeface="Arial"/>
              <a:buNone/>
            </a:pPr>
            <a:r>
              <a:rPr b="1" i="0" lang="en-US" sz="2000" u="none">
                <a:solidFill>
                  <a:schemeClr val="dk1"/>
                </a:solidFill>
                <a:latin typeface="Courier New"/>
                <a:ea typeface="Courier New"/>
                <a:cs typeface="Courier New"/>
                <a:sym typeface="Courier New"/>
              </a:rPr>
              <a:t>Outside.class</a:t>
            </a:r>
            <a:endParaRPr/>
          </a:p>
          <a:p>
            <a:pPr indent="-342900" lvl="0" marL="342900" marR="0" rtl="0" algn="ctr">
              <a:lnSpc>
                <a:spcPct val="100000"/>
              </a:lnSpc>
              <a:spcBef>
                <a:spcPts val="400"/>
              </a:spcBef>
              <a:spcAft>
                <a:spcPts val="0"/>
              </a:spcAft>
              <a:buClr>
                <a:srgbClr val="A50021"/>
              </a:buClr>
              <a:buSzPts val="1500"/>
              <a:buFont typeface="Arial"/>
              <a:buNone/>
            </a:pPr>
            <a:r>
              <a:rPr b="1" i="0" lang="en-US" sz="2000" u="none">
                <a:solidFill>
                  <a:schemeClr val="dk1"/>
                </a:solidFill>
                <a:latin typeface="Courier New"/>
                <a:ea typeface="Courier New"/>
                <a:cs typeface="Courier New"/>
                <a:sym typeface="Courier New"/>
              </a:rPr>
              <a:t>Outside$Inside.class</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Nested classes can be declared as static, in which case they cannot refer to instance variables or methods</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nonstatic nested class is called an </a:t>
            </a:r>
            <a:r>
              <a:rPr b="1" i="1" lang="en-US" sz="2400" u="none">
                <a:solidFill>
                  <a:srgbClr val="FFFF99"/>
                </a:solidFill>
                <a:latin typeface="Times New Roman"/>
                <a:ea typeface="Times New Roman"/>
                <a:cs typeface="Times New Roman"/>
                <a:sym typeface="Times New Roman"/>
              </a:rPr>
              <a:t>inner class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9"/>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Interfaces</a:t>
            </a:r>
            <a:endParaRPr/>
          </a:p>
        </p:txBody>
      </p:sp>
      <p:sp>
        <p:nvSpPr>
          <p:cNvPr id="214" name="Google Shape;214;p19"/>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Java </a:t>
            </a:r>
            <a:r>
              <a:rPr b="1" i="1" lang="en-US" sz="2400" u="none">
                <a:solidFill>
                  <a:srgbClr val="FFFF99"/>
                </a:solidFill>
                <a:latin typeface="Times New Roman"/>
                <a:ea typeface="Times New Roman"/>
                <a:cs typeface="Times New Roman"/>
                <a:sym typeface="Times New Roman"/>
              </a:rPr>
              <a:t>interface</a:t>
            </a:r>
            <a:r>
              <a:rPr b="1" i="0" lang="en-US" sz="2400" u="none">
                <a:solidFill>
                  <a:srgbClr val="FFFF99"/>
                </a:solidFill>
                <a:latin typeface="Times New Roman"/>
                <a:ea typeface="Times New Roman"/>
                <a:cs typeface="Times New Roman"/>
                <a:sym typeface="Times New Roman"/>
              </a:rPr>
              <a:t> is a collection of abstract methods and constants</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An </a:t>
            </a:r>
            <a:r>
              <a:rPr b="1" i="1" lang="en-US" sz="2400" u="none">
                <a:solidFill>
                  <a:srgbClr val="FFFF99"/>
                </a:solidFill>
                <a:latin typeface="Times New Roman"/>
                <a:ea typeface="Times New Roman"/>
                <a:cs typeface="Times New Roman"/>
                <a:sym typeface="Times New Roman"/>
              </a:rPr>
              <a:t>abstract method</a:t>
            </a:r>
            <a:r>
              <a:rPr b="1" i="0" lang="en-US" sz="2400" u="none">
                <a:solidFill>
                  <a:srgbClr val="FFFF99"/>
                </a:solidFill>
                <a:latin typeface="Times New Roman"/>
                <a:ea typeface="Times New Roman"/>
                <a:cs typeface="Times New Roman"/>
                <a:sym typeface="Times New Roman"/>
              </a:rPr>
              <a:t> is a method header without a method body</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An abstract method can be declared using the modifier </a:t>
            </a:r>
            <a:r>
              <a:rPr b="1" i="0" lang="en-US" sz="2400" u="none">
                <a:solidFill>
                  <a:srgbClr val="FFFF99"/>
                </a:solidFill>
                <a:latin typeface="Courier New"/>
                <a:ea typeface="Courier New"/>
                <a:cs typeface="Courier New"/>
                <a:sym typeface="Courier New"/>
              </a:rPr>
              <a:t>abstract</a:t>
            </a:r>
            <a:r>
              <a:rPr b="1" i="0" lang="en-US" sz="2400" u="none">
                <a:solidFill>
                  <a:srgbClr val="FFFF99"/>
                </a:solidFill>
                <a:latin typeface="Times New Roman"/>
                <a:ea typeface="Times New Roman"/>
                <a:cs typeface="Times New Roman"/>
                <a:sym typeface="Times New Roman"/>
              </a:rPr>
              <a:t>, but because all methods in an interface are abstract, it is usually left off</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An interface is used to formally define a set of methods that a class will implement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20"/>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Interfaces</a:t>
            </a:r>
            <a:endParaRPr/>
          </a:p>
        </p:txBody>
      </p:sp>
      <p:sp>
        <p:nvSpPr>
          <p:cNvPr id="220" name="Google Shape;220;p20"/>
          <p:cNvSpPr txBox="1"/>
          <p:nvPr/>
        </p:nvSpPr>
        <p:spPr>
          <a:xfrm>
            <a:off x="990600" y="2498725"/>
            <a:ext cx="7194550" cy="22256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public interface Doable</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public void doThis();</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public int doThat();</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public void doThis2 (float value, char ch);</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public boolean doTheOther (int num);</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a:t>
            </a:r>
            <a:endParaRPr/>
          </a:p>
        </p:txBody>
      </p:sp>
      <p:grpSp>
        <p:nvGrpSpPr>
          <p:cNvPr id="221" name="Google Shape;221;p20"/>
          <p:cNvGrpSpPr/>
          <p:nvPr/>
        </p:nvGrpSpPr>
        <p:grpSpPr>
          <a:xfrm>
            <a:off x="1401762" y="1554162"/>
            <a:ext cx="3186112" cy="808037"/>
            <a:chOff x="883" y="931"/>
            <a:chExt cx="2007" cy="509"/>
          </a:xfrm>
        </p:grpSpPr>
        <p:sp>
          <p:nvSpPr>
            <p:cNvPr id="222" name="Google Shape;222;p20"/>
            <p:cNvSpPr txBox="1"/>
            <p:nvPr/>
          </p:nvSpPr>
          <p:spPr>
            <a:xfrm>
              <a:off x="883" y="931"/>
              <a:ext cx="2007"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interface is a reserved word</a:t>
              </a:r>
              <a:endParaRPr/>
            </a:p>
          </p:txBody>
        </p:sp>
        <p:cxnSp>
          <p:nvCxnSpPr>
            <p:cNvPr id="223" name="Google Shape;223;p20"/>
            <p:cNvCxnSpPr/>
            <p:nvPr/>
          </p:nvCxnSpPr>
          <p:spPr>
            <a:xfrm>
              <a:off x="1728" y="1200"/>
              <a:ext cx="0" cy="240"/>
            </a:xfrm>
            <a:prstGeom prst="straightConnector1">
              <a:avLst/>
            </a:prstGeom>
            <a:noFill/>
            <a:ln cap="flat" cmpd="sng" w="31750">
              <a:solidFill>
                <a:srgbClr val="FF0000"/>
              </a:solidFill>
              <a:prstDash val="solid"/>
              <a:miter lim="800000"/>
              <a:headEnd len="med" w="med" type="none"/>
              <a:tailEnd len="sm" w="sm" type="triangle"/>
            </a:ln>
          </p:spPr>
        </p:cxnSp>
      </p:grpSp>
      <p:sp>
        <p:nvSpPr>
          <p:cNvPr id="224" name="Google Shape;224;p20"/>
          <p:cNvSpPr txBox="1"/>
          <p:nvPr/>
        </p:nvSpPr>
        <p:spPr>
          <a:xfrm>
            <a:off x="5486400" y="1889125"/>
            <a:ext cx="3011487" cy="10064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None of the methods in an</a:t>
            </a:r>
            <a:endParaRPr/>
          </a:p>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interface are given</a:t>
            </a:r>
            <a:endParaRPr/>
          </a:p>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a definition (body)</a:t>
            </a:r>
            <a:endParaRPr/>
          </a:p>
        </p:txBody>
      </p:sp>
      <p:grpSp>
        <p:nvGrpSpPr>
          <p:cNvPr id="225" name="Google Shape;225;p20"/>
          <p:cNvGrpSpPr/>
          <p:nvPr/>
        </p:nvGrpSpPr>
        <p:grpSpPr>
          <a:xfrm>
            <a:off x="4495800" y="4495800"/>
            <a:ext cx="3194050" cy="1387475"/>
            <a:chOff x="2832" y="2832"/>
            <a:chExt cx="2012" cy="874"/>
          </a:xfrm>
        </p:grpSpPr>
        <p:sp>
          <p:nvSpPr>
            <p:cNvPr id="226" name="Google Shape;226;p20"/>
            <p:cNvSpPr txBox="1"/>
            <p:nvPr/>
          </p:nvSpPr>
          <p:spPr>
            <a:xfrm>
              <a:off x="2832" y="3264"/>
              <a:ext cx="2012" cy="44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A semicolon immediately</a:t>
              </a:r>
              <a:endParaRPr/>
            </a:p>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follows each method header</a:t>
              </a:r>
              <a:endParaRPr/>
            </a:p>
          </p:txBody>
        </p:sp>
        <p:cxnSp>
          <p:nvCxnSpPr>
            <p:cNvPr id="227" name="Google Shape;227;p20"/>
            <p:cNvCxnSpPr/>
            <p:nvPr/>
          </p:nvCxnSpPr>
          <p:spPr>
            <a:xfrm flipH="1" rot="10800000">
              <a:off x="3984" y="2832"/>
              <a:ext cx="336" cy="384"/>
            </a:xfrm>
            <a:prstGeom prst="straightConnector1">
              <a:avLst/>
            </a:prstGeom>
            <a:noFill/>
            <a:ln cap="flat" cmpd="sng" w="31750">
              <a:solidFill>
                <a:srgbClr val="FF0000"/>
              </a:solidFill>
              <a:prstDash val="solid"/>
              <a:miter lim="800000"/>
              <a:headEnd len="med" w="med" type="none"/>
              <a:tailEnd len="sm" w="sm" type="triangl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21"/>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Interfaces</a:t>
            </a:r>
            <a:endParaRPr/>
          </a:p>
        </p:txBody>
      </p:sp>
      <p:sp>
        <p:nvSpPr>
          <p:cNvPr id="233" name="Google Shape;233;p21"/>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An interface cannot be instantiated</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Methods in an interface have public visibility by default</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class formally implements an interface by</a:t>
            </a:r>
            <a:endParaRPr/>
          </a:p>
          <a:p>
            <a:pPr indent="-285750" lvl="1" marL="742950" marR="0" rtl="0" algn="l">
              <a:lnSpc>
                <a:spcPct val="100000"/>
              </a:lnSpc>
              <a:spcBef>
                <a:spcPts val="400"/>
              </a:spcBef>
              <a:spcAft>
                <a:spcPts val="0"/>
              </a:spcAft>
              <a:buClr>
                <a:srgbClr val="A50021"/>
              </a:buClr>
              <a:buSzPts val="2000"/>
              <a:buFont typeface="Times New Roman"/>
              <a:buChar char="•"/>
            </a:pPr>
            <a:r>
              <a:rPr b="1" i="0" lang="en-US" sz="2000" u="none" cap="none" strike="noStrike">
                <a:solidFill>
                  <a:srgbClr val="FFFF99"/>
                </a:solidFill>
                <a:latin typeface="Times New Roman"/>
                <a:ea typeface="Times New Roman"/>
                <a:cs typeface="Times New Roman"/>
                <a:sym typeface="Times New Roman"/>
              </a:rPr>
              <a:t>stating so in the class header</a:t>
            </a:r>
            <a:endParaRPr/>
          </a:p>
          <a:p>
            <a:pPr indent="-285750" lvl="1" marL="742950" marR="0" rtl="0" algn="l">
              <a:lnSpc>
                <a:spcPct val="100000"/>
              </a:lnSpc>
              <a:spcBef>
                <a:spcPts val="400"/>
              </a:spcBef>
              <a:spcAft>
                <a:spcPts val="0"/>
              </a:spcAft>
              <a:buClr>
                <a:srgbClr val="A50021"/>
              </a:buClr>
              <a:buSzPts val="2000"/>
              <a:buFont typeface="Times New Roman"/>
              <a:buChar char="•"/>
            </a:pPr>
            <a:r>
              <a:rPr b="1" i="0" lang="en-US" sz="2000" u="none" cap="none" strike="noStrike">
                <a:solidFill>
                  <a:srgbClr val="FFFF99"/>
                </a:solidFill>
                <a:latin typeface="Times New Roman"/>
                <a:ea typeface="Times New Roman"/>
                <a:cs typeface="Times New Roman"/>
                <a:sym typeface="Times New Roman"/>
              </a:rPr>
              <a:t>providing implementations for each abstract method in the interface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If a class asserts that it implements an interface, it must define all methods in the interface or the compiler will produce errors.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4"/>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8" name="Google Shape;58;p4"/>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Assignment Revisited</a:t>
            </a:r>
            <a:endParaRPr/>
          </a:p>
        </p:txBody>
      </p:sp>
      <p:sp>
        <p:nvSpPr>
          <p:cNvPr id="59" name="Google Shape;59;p4"/>
          <p:cNvSpPr txBox="1"/>
          <p:nvPr>
            <p:ph idx="1" type="body"/>
          </p:nvPr>
        </p:nvSpPr>
        <p:spPr>
          <a:xfrm>
            <a:off x="609600" y="1266825"/>
            <a:ext cx="8305800" cy="20859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act of assignment takes a copy of a value and stores it in a variable</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For primitive types:</a:t>
            </a:r>
            <a:endParaRPr/>
          </a:p>
          <a:p>
            <a:pPr indent="-342900" lvl="0" marL="342900" marR="0" rtl="0" algn="l">
              <a:lnSpc>
                <a:spcPct val="100000"/>
              </a:lnSpc>
              <a:spcBef>
                <a:spcPts val="240"/>
              </a:spcBef>
              <a:spcAft>
                <a:spcPts val="0"/>
              </a:spcAft>
              <a:buClr>
                <a:srgbClr val="A50021"/>
              </a:buClr>
              <a:buSzPts val="900"/>
              <a:buFont typeface="Arial"/>
              <a:buNone/>
            </a:pPr>
            <a:r>
              <a:t/>
            </a:r>
            <a:endParaRPr b="1" i="0" sz="1200" u="none">
              <a:solidFill>
                <a:srgbClr val="FFFF99"/>
              </a:solidFill>
              <a:latin typeface="Times New Roman"/>
              <a:ea typeface="Times New Roman"/>
              <a:cs typeface="Times New Roman"/>
              <a:sym typeface="Times New Roman"/>
            </a:endParaRPr>
          </a:p>
          <a:p>
            <a:pPr indent="-342900" lvl="0" marL="342900" marR="0" rtl="0" algn="ctr">
              <a:lnSpc>
                <a:spcPct val="100000"/>
              </a:lnSpc>
              <a:spcBef>
                <a:spcPts val="480"/>
              </a:spcBef>
              <a:spcAft>
                <a:spcPts val="0"/>
              </a:spcAft>
              <a:buClr>
                <a:srgbClr val="A50021"/>
              </a:buClr>
              <a:buSzPts val="1800"/>
              <a:buFont typeface="Arial"/>
              <a:buNone/>
            </a:pPr>
            <a:r>
              <a:rPr b="1" i="0" lang="en-US" sz="2400" u="none">
                <a:solidFill>
                  <a:schemeClr val="dk1"/>
                </a:solidFill>
                <a:latin typeface="Courier New"/>
                <a:ea typeface="Courier New"/>
                <a:cs typeface="Courier New"/>
                <a:sym typeface="Courier New"/>
              </a:rPr>
              <a:t>num2 = num1;</a:t>
            </a:r>
            <a:endParaRPr/>
          </a:p>
        </p:txBody>
      </p:sp>
      <p:grpSp>
        <p:nvGrpSpPr>
          <p:cNvPr id="60" name="Google Shape;60;p4"/>
          <p:cNvGrpSpPr/>
          <p:nvPr/>
        </p:nvGrpSpPr>
        <p:grpSpPr>
          <a:xfrm>
            <a:off x="2025650" y="3840162"/>
            <a:ext cx="1936750" cy="1722437"/>
            <a:chOff x="1276" y="2448"/>
            <a:chExt cx="1220" cy="1085"/>
          </a:xfrm>
        </p:grpSpPr>
        <p:sp>
          <p:nvSpPr>
            <p:cNvPr id="61" name="Google Shape;61;p4"/>
            <p:cNvSpPr txBox="1"/>
            <p:nvPr/>
          </p:nvSpPr>
          <p:spPr>
            <a:xfrm>
              <a:off x="1536" y="2448"/>
              <a:ext cx="638"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sng">
                  <a:solidFill>
                    <a:schemeClr val="dk1"/>
                  </a:solidFill>
                  <a:latin typeface="Times New Roman"/>
                  <a:ea typeface="Times New Roman"/>
                  <a:cs typeface="Times New Roman"/>
                  <a:sym typeface="Times New Roman"/>
                </a:rPr>
                <a:t>Before</a:t>
              </a:r>
              <a:endParaRPr/>
            </a:p>
          </p:txBody>
        </p:sp>
        <p:sp>
          <p:nvSpPr>
            <p:cNvPr id="62" name="Google Shape;62;p4"/>
            <p:cNvSpPr txBox="1"/>
            <p:nvPr/>
          </p:nvSpPr>
          <p:spPr>
            <a:xfrm>
              <a:off x="1276" y="2870"/>
              <a:ext cx="500"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num1</a:t>
              </a:r>
              <a:endParaRPr/>
            </a:p>
          </p:txBody>
        </p:sp>
        <p:sp>
          <p:nvSpPr>
            <p:cNvPr id="63" name="Google Shape;63;p4"/>
            <p:cNvSpPr txBox="1"/>
            <p:nvPr/>
          </p:nvSpPr>
          <p:spPr>
            <a:xfrm>
              <a:off x="1283" y="3131"/>
              <a:ext cx="483" cy="402"/>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2"/>
                </a:buClr>
                <a:buSzPts val="2400"/>
                <a:buFont typeface="Courier New"/>
                <a:buNone/>
              </a:pPr>
              <a:r>
                <a:rPr b="1" i="0" lang="en-US" sz="2400" u="none">
                  <a:solidFill>
                    <a:schemeClr val="lt2"/>
                  </a:solidFill>
                  <a:latin typeface="Courier New"/>
                  <a:ea typeface="Courier New"/>
                  <a:cs typeface="Courier New"/>
                  <a:sym typeface="Courier New"/>
                </a:rPr>
                <a:t>5</a:t>
              </a:r>
              <a:endParaRPr/>
            </a:p>
          </p:txBody>
        </p:sp>
        <p:sp>
          <p:nvSpPr>
            <p:cNvPr id="64" name="Google Shape;64;p4"/>
            <p:cNvSpPr txBox="1"/>
            <p:nvPr/>
          </p:nvSpPr>
          <p:spPr>
            <a:xfrm>
              <a:off x="1995" y="2870"/>
              <a:ext cx="500"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num2</a:t>
              </a:r>
              <a:endParaRPr/>
            </a:p>
          </p:txBody>
        </p:sp>
        <p:sp>
          <p:nvSpPr>
            <p:cNvPr id="65" name="Google Shape;65;p4"/>
            <p:cNvSpPr txBox="1"/>
            <p:nvPr/>
          </p:nvSpPr>
          <p:spPr>
            <a:xfrm>
              <a:off x="2013" y="3131"/>
              <a:ext cx="483" cy="402"/>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2"/>
                </a:buClr>
                <a:buSzPts val="2400"/>
                <a:buFont typeface="Courier New"/>
                <a:buNone/>
              </a:pPr>
              <a:r>
                <a:rPr b="1" i="0" lang="en-US" sz="2400" u="none">
                  <a:solidFill>
                    <a:schemeClr val="lt2"/>
                  </a:solidFill>
                  <a:latin typeface="Courier New"/>
                  <a:ea typeface="Courier New"/>
                  <a:cs typeface="Courier New"/>
                  <a:sym typeface="Courier New"/>
                </a:rPr>
                <a:t>12</a:t>
              </a:r>
              <a:endParaRPr/>
            </a:p>
          </p:txBody>
        </p:sp>
      </p:grpSp>
      <p:grpSp>
        <p:nvGrpSpPr>
          <p:cNvPr id="66" name="Google Shape;66;p4"/>
          <p:cNvGrpSpPr/>
          <p:nvPr/>
        </p:nvGrpSpPr>
        <p:grpSpPr>
          <a:xfrm>
            <a:off x="5530850" y="3840162"/>
            <a:ext cx="1936750" cy="1722437"/>
            <a:chOff x="1276" y="2448"/>
            <a:chExt cx="1220" cy="1085"/>
          </a:xfrm>
        </p:grpSpPr>
        <p:sp>
          <p:nvSpPr>
            <p:cNvPr id="67" name="Google Shape;67;p4"/>
            <p:cNvSpPr txBox="1"/>
            <p:nvPr/>
          </p:nvSpPr>
          <p:spPr>
            <a:xfrm>
              <a:off x="1536" y="2448"/>
              <a:ext cx="521"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sng">
                  <a:solidFill>
                    <a:schemeClr val="dk1"/>
                  </a:solidFill>
                  <a:latin typeface="Times New Roman"/>
                  <a:ea typeface="Times New Roman"/>
                  <a:cs typeface="Times New Roman"/>
                  <a:sym typeface="Times New Roman"/>
                </a:rPr>
                <a:t>After</a:t>
              </a:r>
              <a:endParaRPr/>
            </a:p>
          </p:txBody>
        </p:sp>
        <p:sp>
          <p:nvSpPr>
            <p:cNvPr id="68" name="Google Shape;68;p4"/>
            <p:cNvSpPr txBox="1"/>
            <p:nvPr/>
          </p:nvSpPr>
          <p:spPr>
            <a:xfrm>
              <a:off x="1276" y="2870"/>
              <a:ext cx="500"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num1</a:t>
              </a:r>
              <a:endParaRPr/>
            </a:p>
          </p:txBody>
        </p:sp>
        <p:sp>
          <p:nvSpPr>
            <p:cNvPr id="69" name="Google Shape;69;p4"/>
            <p:cNvSpPr txBox="1"/>
            <p:nvPr/>
          </p:nvSpPr>
          <p:spPr>
            <a:xfrm>
              <a:off x="1283" y="3131"/>
              <a:ext cx="483" cy="402"/>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2"/>
                </a:buClr>
                <a:buSzPts val="2400"/>
                <a:buFont typeface="Courier New"/>
                <a:buNone/>
              </a:pPr>
              <a:r>
                <a:rPr b="1" i="0" lang="en-US" sz="2400" u="none">
                  <a:solidFill>
                    <a:schemeClr val="lt2"/>
                  </a:solidFill>
                  <a:latin typeface="Courier New"/>
                  <a:ea typeface="Courier New"/>
                  <a:cs typeface="Courier New"/>
                  <a:sym typeface="Courier New"/>
                </a:rPr>
                <a:t>5</a:t>
              </a:r>
              <a:endParaRPr/>
            </a:p>
          </p:txBody>
        </p:sp>
        <p:sp>
          <p:nvSpPr>
            <p:cNvPr id="70" name="Google Shape;70;p4"/>
            <p:cNvSpPr txBox="1"/>
            <p:nvPr/>
          </p:nvSpPr>
          <p:spPr>
            <a:xfrm>
              <a:off x="1995" y="2870"/>
              <a:ext cx="500"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num2</a:t>
              </a:r>
              <a:endParaRPr/>
            </a:p>
          </p:txBody>
        </p:sp>
        <p:sp>
          <p:nvSpPr>
            <p:cNvPr id="71" name="Google Shape;71;p4"/>
            <p:cNvSpPr txBox="1"/>
            <p:nvPr/>
          </p:nvSpPr>
          <p:spPr>
            <a:xfrm>
              <a:off x="2013" y="3131"/>
              <a:ext cx="483" cy="402"/>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lt2"/>
                </a:buClr>
                <a:buSzPts val="2400"/>
                <a:buFont typeface="Courier New"/>
                <a:buNone/>
              </a:pPr>
              <a:r>
                <a:rPr b="1" i="0" lang="en-US" sz="2400" u="none">
                  <a:solidFill>
                    <a:schemeClr val="lt2"/>
                  </a:solidFill>
                  <a:latin typeface="Courier New"/>
                  <a:ea typeface="Courier New"/>
                  <a:cs typeface="Courier New"/>
                  <a:sym typeface="Courier New"/>
                </a:rPr>
                <a:t>5</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2"/>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Common Application of Interfaces</a:t>
            </a:r>
            <a:endParaRPr/>
          </a:p>
        </p:txBody>
      </p:sp>
      <p:sp>
        <p:nvSpPr>
          <p:cNvPr id="239" name="Google Shape;239;p22"/>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runnable Interface</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Part of Thread programming in Java</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You can use threads in 2 ways</a:t>
            </a:r>
            <a:endParaRPr/>
          </a:p>
          <a:p>
            <a:pPr indent="-285750" lvl="1" marL="742950" marR="0" rtl="0" algn="l">
              <a:lnSpc>
                <a:spcPct val="100000"/>
              </a:lnSpc>
              <a:spcBef>
                <a:spcPts val="400"/>
              </a:spcBef>
              <a:spcAft>
                <a:spcPts val="0"/>
              </a:spcAft>
              <a:buClr>
                <a:srgbClr val="A50021"/>
              </a:buClr>
              <a:buSzPts val="2000"/>
              <a:buFont typeface="Times New Roman"/>
              <a:buChar char="•"/>
            </a:pPr>
            <a:r>
              <a:rPr b="1" i="0" lang="en-US" sz="2000" u="none" cap="none" strike="noStrike">
                <a:solidFill>
                  <a:srgbClr val="FFFF99"/>
                </a:solidFill>
                <a:latin typeface="Times New Roman"/>
                <a:ea typeface="Times New Roman"/>
                <a:cs typeface="Times New Roman"/>
                <a:sym typeface="Times New Roman"/>
              </a:rPr>
              <a:t>Implementing the runnable Interface</a:t>
            </a:r>
            <a:endParaRPr/>
          </a:p>
          <a:p>
            <a:pPr indent="-285750" lvl="1" marL="742950" marR="0" rtl="0" algn="l">
              <a:lnSpc>
                <a:spcPct val="100000"/>
              </a:lnSpc>
              <a:spcBef>
                <a:spcPts val="400"/>
              </a:spcBef>
              <a:spcAft>
                <a:spcPts val="0"/>
              </a:spcAft>
              <a:buClr>
                <a:srgbClr val="A50021"/>
              </a:buClr>
              <a:buSzPts val="2000"/>
              <a:buFont typeface="Times New Roman"/>
              <a:buChar char="•"/>
            </a:pPr>
            <a:r>
              <a:rPr b="1" i="0" lang="en-US" sz="2000" u="none" cap="none" strike="noStrike">
                <a:solidFill>
                  <a:srgbClr val="FFFF99"/>
                </a:solidFill>
                <a:latin typeface="Times New Roman"/>
                <a:ea typeface="Times New Roman"/>
                <a:cs typeface="Times New Roman"/>
                <a:sym typeface="Times New Roman"/>
              </a:rPr>
              <a:t>A class that wants to perform work in a separate thread needs to implement the runnable Interface</a:t>
            </a:r>
            <a:endParaRPr/>
          </a:p>
          <a:p>
            <a:pPr indent="-285750" lvl="1" marL="742950" marR="0" rtl="0" algn="l">
              <a:lnSpc>
                <a:spcPct val="100000"/>
              </a:lnSpc>
              <a:spcBef>
                <a:spcPts val="400"/>
              </a:spcBef>
              <a:spcAft>
                <a:spcPts val="0"/>
              </a:spcAft>
              <a:buClr>
                <a:srgbClr val="A50021"/>
              </a:buClr>
              <a:buSzPts val="2000"/>
              <a:buFont typeface="Times New Roman"/>
              <a:buChar char="•"/>
            </a:pPr>
            <a:r>
              <a:rPr b="1" i="0" lang="en-US" sz="2000" u="none" cap="none" strike="noStrike">
                <a:solidFill>
                  <a:srgbClr val="FFFF99"/>
                </a:solidFill>
                <a:latin typeface="Times New Roman"/>
                <a:ea typeface="Times New Roman"/>
                <a:cs typeface="Times New Roman"/>
                <a:sym typeface="Times New Roman"/>
              </a:rPr>
              <a:t>A simpler way, does not extend Thread class</a:t>
            </a:r>
            <a:endParaRPr/>
          </a:p>
          <a:p>
            <a:pPr indent="-158750" lvl="1" marL="742950" marR="0" rtl="0" algn="l">
              <a:lnSpc>
                <a:spcPct val="100000"/>
              </a:lnSpc>
              <a:spcBef>
                <a:spcPts val="400"/>
              </a:spcBef>
              <a:spcAft>
                <a:spcPts val="0"/>
              </a:spcAft>
              <a:buClr>
                <a:srgbClr val="A50021"/>
              </a:buClr>
              <a:buSzPts val="2000"/>
              <a:buFont typeface="Times New Roman"/>
              <a:buNone/>
            </a:pPr>
            <a:r>
              <a:t/>
            </a:r>
            <a:endParaRPr b="1" i="0" sz="2000" u="none" cap="none" strike="noStrike">
              <a:solidFill>
                <a:srgbClr val="FFFF99"/>
              </a:solidFill>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rgbClr val="A50021"/>
              </a:buClr>
              <a:buSzPts val="2000"/>
              <a:buFont typeface="Times New Roman"/>
              <a:buChar char="•"/>
            </a:pPr>
            <a:r>
              <a:rPr b="1" i="0" lang="en-US" sz="2000" u="none" cap="none" strike="noStrike">
                <a:solidFill>
                  <a:srgbClr val="FFFF99"/>
                </a:solidFill>
                <a:latin typeface="Times New Roman"/>
                <a:ea typeface="Times New Roman"/>
                <a:cs typeface="Times New Roman"/>
                <a:sym typeface="Times New Roman"/>
              </a:rPr>
              <a:t>Extending the Thread class</a:t>
            </a:r>
            <a:endParaRPr/>
          </a:p>
          <a:p>
            <a:pPr indent="-285750" lvl="1" marL="742950" marR="0" rtl="0" algn="l">
              <a:lnSpc>
                <a:spcPct val="100000"/>
              </a:lnSpc>
              <a:spcBef>
                <a:spcPts val="400"/>
              </a:spcBef>
              <a:spcAft>
                <a:spcPts val="0"/>
              </a:spcAft>
              <a:buClr>
                <a:srgbClr val="A50021"/>
              </a:buClr>
              <a:buSzPts val="2000"/>
              <a:buFont typeface="Times New Roman"/>
              <a:buChar char="•"/>
            </a:pPr>
            <a:r>
              <a:rPr b="1" i="0" lang="en-US" sz="2000" u="none" cap="none" strike="noStrike">
                <a:solidFill>
                  <a:srgbClr val="FFFF99"/>
                </a:solidFill>
                <a:latin typeface="Times New Roman"/>
                <a:ea typeface="Times New Roman"/>
                <a:cs typeface="Times New Roman"/>
                <a:sym typeface="Times New Roman"/>
              </a:rPr>
              <a:t>This gives you alot more Thread related methods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23"/>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Implementing Runnable Interface</a:t>
            </a:r>
            <a:endParaRPr/>
          </a:p>
        </p:txBody>
      </p:sp>
      <p:sp>
        <p:nvSpPr>
          <p:cNvPr id="245" name="Google Shape;245;p23"/>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class WeatherPredictor Runnable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double fWeatherData;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WeatherPredictor(double fWxData)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fWeatherData = fWxData;</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public void run()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Predict the weather using a separate thread</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This will take awhile, so we shouldn’t hang the primary thread while</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making all the computations</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WeatherPredictor wx = new WeatherPredictor(143);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new Thread(wx).start();</a:t>
            </a:r>
            <a:r>
              <a:rPr b="1" i="0" lang="en-US" sz="1500" u="none" cap="none" strike="noStrike">
                <a:solidFill>
                  <a:srgbClr val="FFFF99"/>
                </a:solidFill>
                <a:latin typeface="Arimo"/>
                <a:ea typeface="Arimo"/>
                <a:cs typeface="Arimo"/>
                <a:sym typeface="Arimo"/>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4"/>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Extending the Thread Class</a:t>
            </a:r>
            <a:endParaRPr/>
          </a:p>
        </p:txBody>
      </p:sp>
      <p:sp>
        <p:nvSpPr>
          <p:cNvPr id="251" name="Google Shape;251;p24"/>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class WeatherPredictor extends Thread</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double fWeatherData;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WeatherPredictor(double fWxData)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fWeatherData = fWxData;</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public void run()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Predict the weather using a separate thread</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This will take awhile, so we shouldn’t hang the primary thread while</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making all the computations</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WeatherPredictor wx = new WeatherPredictor(143); </a:t>
            </a:r>
            <a:endParaRPr/>
          </a:p>
          <a:p>
            <a:pPr indent="-285750" lvl="1" marL="742950" marR="0" rtl="0" algn="l">
              <a:lnSpc>
                <a:spcPct val="100000"/>
              </a:lnSpc>
              <a:spcBef>
                <a:spcPts val="300"/>
              </a:spcBef>
              <a:spcAft>
                <a:spcPts val="0"/>
              </a:spcAft>
              <a:buClr>
                <a:srgbClr val="A50021"/>
              </a:buClr>
              <a:buSzPts val="1500"/>
              <a:buFont typeface="Courier New"/>
              <a:buNone/>
            </a:pPr>
            <a:r>
              <a:rPr b="1" i="0" lang="en-US" sz="1500" u="none" cap="none" strike="noStrike">
                <a:solidFill>
                  <a:srgbClr val="FFFF99"/>
                </a:solidFill>
                <a:latin typeface="Courier New"/>
                <a:ea typeface="Courier New"/>
                <a:cs typeface="Courier New"/>
                <a:sym typeface="Courier New"/>
              </a:rPr>
              <a:t>wx.start();</a:t>
            </a:r>
            <a:r>
              <a:rPr b="1" i="0" lang="en-US" sz="1500" u="none" cap="none" strike="noStrike">
                <a:solidFill>
                  <a:srgbClr val="FFFF99"/>
                </a:solidFill>
                <a:latin typeface="Arimo"/>
                <a:ea typeface="Arimo"/>
                <a:cs typeface="Arimo"/>
                <a:sym typeface="Arimo"/>
              </a:rPr>
              <a:t> </a:t>
            </a:r>
            <a:endParaRPr b="1" i="0" sz="1500" u="none" cap="none" strike="noStrike">
              <a:solidFill>
                <a:srgbClr val="FFFF99"/>
              </a:solidFill>
              <a:latin typeface="Courier New"/>
              <a:ea typeface="Courier New"/>
              <a:cs typeface="Courier New"/>
              <a:sym typeface="Courier New"/>
            </a:endParaRPr>
          </a:p>
          <a:p>
            <a:pPr indent="-271462" lvl="0" marL="342900" marR="0" rtl="0" algn="l">
              <a:lnSpc>
                <a:spcPct val="100000"/>
              </a:lnSpc>
              <a:spcBef>
                <a:spcPts val="300"/>
              </a:spcBef>
              <a:spcAft>
                <a:spcPts val="0"/>
              </a:spcAft>
              <a:buClr>
                <a:srgbClr val="A50021"/>
              </a:buClr>
              <a:buSzPts val="1125"/>
              <a:buFont typeface="Arial"/>
              <a:buNone/>
            </a:pPr>
            <a:r>
              <a:t/>
            </a:r>
            <a:endParaRPr b="1" i="0" sz="1500" u="none" cap="none" strike="noStrike">
              <a:solidFill>
                <a:srgbClr val="FFFF99"/>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5"/>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Interfaces</a:t>
            </a:r>
            <a:endParaRPr/>
          </a:p>
        </p:txBody>
      </p:sp>
      <p:sp>
        <p:nvSpPr>
          <p:cNvPr id="257" name="Google Shape;257;p25"/>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class that implements an interface can implement other methods as well</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See Speaker.java (page 236)</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See </a:t>
            </a:r>
            <a:r>
              <a:rPr b="1" i="0" lang="en-US" sz="2400" u="sng">
                <a:solidFill>
                  <a:schemeClr val="hlink"/>
                </a:solidFill>
                <a:latin typeface="Times New Roman"/>
                <a:ea typeface="Times New Roman"/>
                <a:cs typeface="Times New Roman"/>
                <a:sym typeface="Times New Roman"/>
                <a:hlinkClick r:id="rId3"/>
              </a:rPr>
              <a:t>Philosopher.java </a:t>
            </a:r>
            <a:r>
              <a:rPr b="1" i="0" lang="en-US" sz="2400" u="none">
                <a:solidFill>
                  <a:srgbClr val="FFFF99"/>
                </a:solidFill>
                <a:latin typeface="Times New Roman"/>
                <a:ea typeface="Times New Roman"/>
                <a:cs typeface="Times New Roman"/>
                <a:sym typeface="Times New Roman"/>
              </a:rPr>
              <a:t>(page 237)</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See </a:t>
            </a:r>
            <a:r>
              <a:rPr b="1" i="0" lang="en-US" sz="2400" u="sng">
                <a:solidFill>
                  <a:schemeClr val="hlink"/>
                </a:solidFill>
                <a:latin typeface="Times New Roman"/>
                <a:ea typeface="Times New Roman"/>
                <a:cs typeface="Times New Roman"/>
                <a:sym typeface="Times New Roman"/>
                <a:hlinkClick r:id="rId4"/>
              </a:rPr>
              <a:t>Dog.java </a:t>
            </a:r>
            <a:r>
              <a:rPr b="1" i="0" lang="en-US" sz="2400" u="none">
                <a:solidFill>
                  <a:srgbClr val="FFFF99"/>
                </a:solidFill>
                <a:latin typeface="Times New Roman"/>
                <a:ea typeface="Times New Roman"/>
                <a:cs typeface="Times New Roman"/>
                <a:sym typeface="Times New Roman"/>
              </a:rPr>
              <a:t>(page 238)</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 class can implement multiple interfaces</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interfaces are listed in the implements clause, separated by commas</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class must implement all methods in all interfaces listed in the header</a:t>
            </a:r>
            <a:endParaRPr/>
          </a:p>
          <a:p>
            <a:pPr indent="-228600" lvl="0" marL="342900" marR="0" rtl="0" algn="l">
              <a:lnSpc>
                <a:spcPct val="100000"/>
              </a:lnSpc>
              <a:spcBef>
                <a:spcPts val="480"/>
              </a:spcBef>
              <a:spcAft>
                <a:spcPts val="0"/>
              </a:spcAft>
              <a:buClr>
                <a:srgbClr val="A50021"/>
              </a:buClr>
              <a:buSzPts val="1800"/>
              <a:buFont typeface="Arial"/>
              <a:buNone/>
            </a:pPr>
            <a:r>
              <a:t/>
            </a:r>
            <a:endParaRPr b="1" i="0" sz="2400" u="none">
              <a:solidFill>
                <a:srgbClr val="FFFF99"/>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6"/>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Polymorphism via Interfaces</a:t>
            </a:r>
            <a:endParaRPr/>
          </a:p>
        </p:txBody>
      </p:sp>
      <p:sp>
        <p:nvSpPr>
          <p:cNvPr id="263" name="Google Shape;263;p26"/>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An interface name can be used as the type of an object reference variable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ctr">
              <a:lnSpc>
                <a:spcPct val="100000"/>
              </a:lnSpc>
              <a:spcBef>
                <a:spcPts val="400"/>
              </a:spcBef>
              <a:spcAft>
                <a:spcPts val="0"/>
              </a:spcAft>
              <a:buClr>
                <a:srgbClr val="A50021"/>
              </a:buClr>
              <a:buSzPts val="1500"/>
              <a:buFont typeface="Arial"/>
              <a:buNone/>
            </a:pPr>
            <a:r>
              <a:rPr b="1" i="0" lang="en-US" sz="2000" u="none">
                <a:solidFill>
                  <a:schemeClr val="dk1"/>
                </a:solidFill>
                <a:latin typeface="Courier New"/>
                <a:ea typeface="Courier New"/>
                <a:cs typeface="Courier New"/>
                <a:sym typeface="Courier New"/>
              </a:rPr>
              <a:t>Doable obj;</a:t>
            </a:r>
            <a:endParaRPr b="1" i="0" sz="2400" u="none">
              <a:solidFill>
                <a:srgbClr val="FFFF99"/>
              </a:solidFill>
              <a:latin typeface="Times New Roman"/>
              <a:ea typeface="Times New Roman"/>
              <a:cs typeface="Times New Roman"/>
              <a:sym typeface="Times New Roman"/>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a:t>
            </a:r>
            <a:r>
              <a:rPr b="1" i="0" lang="en-US" sz="2400" u="none">
                <a:solidFill>
                  <a:srgbClr val="FFFF99"/>
                </a:solidFill>
                <a:latin typeface="Courier New"/>
                <a:ea typeface="Courier New"/>
                <a:cs typeface="Courier New"/>
                <a:sym typeface="Courier New"/>
              </a:rPr>
              <a:t>obj</a:t>
            </a:r>
            <a:r>
              <a:rPr b="1" i="0" lang="en-US" sz="2400" u="none">
                <a:solidFill>
                  <a:srgbClr val="FFFF99"/>
                </a:solidFill>
                <a:latin typeface="Times New Roman"/>
                <a:ea typeface="Times New Roman"/>
                <a:cs typeface="Times New Roman"/>
                <a:sym typeface="Times New Roman"/>
              </a:rPr>
              <a:t> reference can be used to point to any object of any class that implements the </a:t>
            </a:r>
            <a:r>
              <a:rPr b="1" i="0" lang="en-US" sz="2400" u="none">
                <a:solidFill>
                  <a:srgbClr val="FFFF99"/>
                </a:solidFill>
                <a:latin typeface="Courier New"/>
                <a:ea typeface="Courier New"/>
                <a:cs typeface="Courier New"/>
                <a:sym typeface="Courier New"/>
              </a:rPr>
              <a:t>Doable</a:t>
            </a:r>
            <a:r>
              <a:rPr b="1" i="0" lang="en-US" sz="2400" u="none">
                <a:solidFill>
                  <a:srgbClr val="FFFF99"/>
                </a:solidFill>
                <a:latin typeface="Times New Roman"/>
                <a:ea typeface="Times New Roman"/>
                <a:cs typeface="Times New Roman"/>
                <a:sym typeface="Times New Roman"/>
              </a:rPr>
              <a:t> interface</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version of </a:t>
            </a:r>
            <a:r>
              <a:rPr b="1" i="0" lang="en-US" sz="2400" u="none">
                <a:solidFill>
                  <a:srgbClr val="FFFF99"/>
                </a:solidFill>
                <a:latin typeface="Courier New"/>
                <a:ea typeface="Courier New"/>
                <a:cs typeface="Courier New"/>
                <a:sym typeface="Courier New"/>
              </a:rPr>
              <a:t>doThis</a:t>
            </a:r>
            <a:r>
              <a:rPr b="1" i="0" lang="en-US" sz="2400" u="none">
                <a:solidFill>
                  <a:srgbClr val="FFFF99"/>
                </a:solidFill>
                <a:latin typeface="Times New Roman"/>
                <a:ea typeface="Times New Roman"/>
                <a:cs typeface="Times New Roman"/>
                <a:sym typeface="Times New Roman"/>
              </a:rPr>
              <a:t> that the following line invokes depends on the type of object that </a:t>
            </a:r>
            <a:r>
              <a:rPr b="1" i="0" lang="en-US" sz="2400" u="none">
                <a:solidFill>
                  <a:srgbClr val="FFFF99"/>
                </a:solidFill>
                <a:latin typeface="Courier New"/>
                <a:ea typeface="Courier New"/>
                <a:cs typeface="Courier New"/>
                <a:sym typeface="Courier New"/>
              </a:rPr>
              <a:t>obj</a:t>
            </a:r>
            <a:r>
              <a:rPr b="1" i="0" lang="en-US" sz="2400" u="none">
                <a:solidFill>
                  <a:srgbClr val="FFFF99"/>
                </a:solidFill>
                <a:latin typeface="Times New Roman"/>
                <a:ea typeface="Times New Roman"/>
                <a:cs typeface="Times New Roman"/>
                <a:sym typeface="Times New Roman"/>
              </a:rPr>
              <a:t> is referring to:</a:t>
            </a:r>
            <a:endParaRPr/>
          </a:p>
          <a:p>
            <a:pPr indent="-228600" lvl="0" marL="342900" marR="0" rtl="0" algn="l">
              <a:lnSpc>
                <a:spcPct val="100000"/>
              </a:lnSpc>
              <a:spcBef>
                <a:spcPts val="480"/>
              </a:spcBef>
              <a:spcAft>
                <a:spcPts val="0"/>
              </a:spcAft>
              <a:buClr>
                <a:srgbClr val="A50021"/>
              </a:buClr>
              <a:buSzPts val="1800"/>
              <a:buFont typeface="Arial"/>
              <a:buNone/>
            </a:pPr>
            <a:r>
              <a:t/>
            </a:r>
            <a:endParaRPr b="1" i="0" sz="2400" u="none">
              <a:solidFill>
                <a:srgbClr val="FFFF99"/>
              </a:solidFill>
              <a:latin typeface="Times New Roman"/>
              <a:ea typeface="Times New Roman"/>
              <a:cs typeface="Times New Roman"/>
              <a:sym typeface="Times New Roman"/>
            </a:endParaRPr>
          </a:p>
          <a:p>
            <a:pPr indent="-342900" lvl="0" marL="342900" marR="0" rtl="0" algn="ctr">
              <a:lnSpc>
                <a:spcPct val="100000"/>
              </a:lnSpc>
              <a:spcBef>
                <a:spcPts val="400"/>
              </a:spcBef>
              <a:spcAft>
                <a:spcPts val="0"/>
              </a:spcAft>
              <a:buClr>
                <a:srgbClr val="A50021"/>
              </a:buClr>
              <a:buSzPts val="1500"/>
              <a:buFont typeface="Arial"/>
              <a:buNone/>
            </a:pPr>
            <a:r>
              <a:rPr b="1" i="0" lang="en-US" sz="2000" u="none">
                <a:solidFill>
                  <a:schemeClr val="dk1"/>
                </a:solidFill>
                <a:latin typeface="Courier New"/>
                <a:ea typeface="Courier New"/>
                <a:cs typeface="Courier New"/>
                <a:sym typeface="Courier New"/>
              </a:rPr>
              <a:t>obj.doThis();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Polymorphism via Interfaces</a:t>
            </a:r>
            <a:endParaRPr/>
          </a:p>
        </p:txBody>
      </p:sp>
      <p:sp>
        <p:nvSpPr>
          <p:cNvPr id="269" name="Google Shape;269;p27"/>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That reference is </a:t>
            </a:r>
            <a:r>
              <a:rPr b="1" i="1" lang="en-US" sz="2400" u="none">
                <a:solidFill>
                  <a:srgbClr val="FFFF99"/>
                </a:solidFill>
                <a:latin typeface="Times New Roman"/>
                <a:ea typeface="Times New Roman"/>
                <a:cs typeface="Times New Roman"/>
                <a:sym typeface="Times New Roman"/>
              </a:rPr>
              <a:t>polymorphic</a:t>
            </a:r>
            <a:r>
              <a:rPr b="1" i="0" lang="en-US" sz="2400" u="none">
                <a:solidFill>
                  <a:srgbClr val="FFFF99"/>
                </a:solidFill>
                <a:latin typeface="Times New Roman"/>
                <a:ea typeface="Times New Roman"/>
                <a:cs typeface="Times New Roman"/>
                <a:sym typeface="Times New Roman"/>
              </a:rPr>
              <a:t>, which can be defined as "having many forms"</a:t>
            </a:r>
            <a:endParaRPr/>
          </a:p>
          <a:p>
            <a:pPr indent="-114300" lvl="3" marL="1600200" marR="0" rtl="0" algn="l">
              <a:lnSpc>
                <a:spcPct val="9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That line of code might execute different methods at different times if the object that </a:t>
            </a:r>
            <a:r>
              <a:rPr b="1" i="0" lang="en-US" sz="2400" u="none">
                <a:solidFill>
                  <a:srgbClr val="FFFF99"/>
                </a:solidFill>
                <a:latin typeface="Courier New"/>
                <a:ea typeface="Courier New"/>
                <a:cs typeface="Courier New"/>
                <a:sym typeface="Courier New"/>
              </a:rPr>
              <a:t>obj</a:t>
            </a:r>
            <a:r>
              <a:rPr b="1" i="0" lang="en-US" sz="2400" u="none">
                <a:solidFill>
                  <a:srgbClr val="FFFF99"/>
                </a:solidFill>
                <a:latin typeface="Times New Roman"/>
                <a:ea typeface="Times New Roman"/>
                <a:cs typeface="Times New Roman"/>
                <a:sym typeface="Times New Roman"/>
              </a:rPr>
              <a:t> points to changes</a:t>
            </a:r>
            <a:endParaRPr/>
          </a:p>
          <a:p>
            <a:pPr indent="-114300" lvl="3" marL="1600200" marR="0" rtl="0" algn="l">
              <a:lnSpc>
                <a:spcPct val="9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See </a:t>
            </a:r>
            <a:r>
              <a:rPr b="1" i="0" lang="en-US" sz="2400" u="sng">
                <a:solidFill>
                  <a:schemeClr val="hlink"/>
                </a:solidFill>
                <a:latin typeface="Times New Roman"/>
                <a:ea typeface="Times New Roman"/>
                <a:cs typeface="Times New Roman"/>
                <a:sym typeface="Times New Roman"/>
                <a:hlinkClick r:id="rId3"/>
              </a:rPr>
              <a:t>Talking.java </a:t>
            </a:r>
            <a:r>
              <a:rPr b="1" i="0" lang="en-US" sz="2400" u="none">
                <a:solidFill>
                  <a:srgbClr val="FFFF99"/>
                </a:solidFill>
                <a:latin typeface="Times New Roman"/>
                <a:ea typeface="Times New Roman"/>
                <a:cs typeface="Times New Roman"/>
                <a:sym typeface="Times New Roman"/>
              </a:rPr>
              <a:t>(page 240)</a:t>
            </a:r>
            <a:endParaRPr/>
          </a:p>
          <a:p>
            <a:pPr indent="-114300" lvl="3" marL="1600200" marR="0" rtl="0" algn="l">
              <a:lnSpc>
                <a:spcPct val="9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Note that polymorphic references must be resolved at run time; this is called </a:t>
            </a:r>
            <a:r>
              <a:rPr b="1" i="1" lang="en-US" sz="2400" u="none">
                <a:solidFill>
                  <a:srgbClr val="FFFF99"/>
                </a:solidFill>
                <a:latin typeface="Times New Roman"/>
                <a:ea typeface="Times New Roman"/>
                <a:cs typeface="Times New Roman"/>
                <a:sym typeface="Times New Roman"/>
              </a:rPr>
              <a:t>dynamic binding</a:t>
            </a:r>
            <a:endParaRPr b="1" i="0" sz="2400" u="none">
              <a:solidFill>
                <a:srgbClr val="FFFF99"/>
              </a:solidFill>
              <a:latin typeface="Times New Roman"/>
              <a:ea typeface="Times New Roman"/>
              <a:cs typeface="Times New Roman"/>
              <a:sym typeface="Times New Roman"/>
            </a:endParaRPr>
          </a:p>
          <a:p>
            <a:pPr indent="-114300" lvl="3" marL="1600200" marR="0" rtl="0" algn="l">
              <a:lnSpc>
                <a:spcPct val="9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Careful use of polymorphic references can lead to elegant, robust software designs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28"/>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Interfaces</a:t>
            </a:r>
            <a:endParaRPr/>
          </a:p>
        </p:txBody>
      </p:sp>
      <p:sp>
        <p:nvSpPr>
          <p:cNvPr id="275" name="Google Shape;275;p28"/>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Java standard class library contains many interfaces that are helpful in certain situations</a:t>
            </a:r>
            <a:endParaRPr/>
          </a:p>
          <a:p>
            <a:pPr indent="-228600" lvl="0" marL="342900" marR="0" rtl="0" algn="l">
              <a:lnSpc>
                <a:spcPct val="100000"/>
              </a:lnSpc>
              <a:spcBef>
                <a:spcPts val="480"/>
              </a:spcBef>
              <a:spcAft>
                <a:spcPts val="0"/>
              </a:spcAft>
              <a:buClr>
                <a:srgbClr val="A50021"/>
              </a:buClr>
              <a:buSzPts val="1800"/>
              <a:buFont typeface="Arial"/>
              <a:buNone/>
            </a:pPr>
            <a:r>
              <a:t/>
            </a:r>
            <a:endParaRPr b="1" i="0" sz="2400" u="non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a:t>
            </a:r>
            <a:r>
              <a:rPr b="1" i="0" lang="en-US" sz="2400" u="none">
                <a:solidFill>
                  <a:srgbClr val="FFFF99"/>
                </a:solidFill>
                <a:latin typeface="Courier New"/>
                <a:ea typeface="Courier New"/>
                <a:cs typeface="Courier New"/>
                <a:sym typeface="Courier New"/>
              </a:rPr>
              <a:t>Comparable</a:t>
            </a:r>
            <a:r>
              <a:rPr b="1" i="0" lang="en-US" sz="2400" u="none">
                <a:solidFill>
                  <a:srgbClr val="FFFF99"/>
                </a:solidFill>
                <a:latin typeface="Times New Roman"/>
                <a:ea typeface="Times New Roman"/>
                <a:cs typeface="Times New Roman"/>
                <a:sym typeface="Times New Roman"/>
              </a:rPr>
              <a:t> interface contains an abstract method called </a:t>
            </a:r>
            <a:r>
              <a:rPr b="1" i="0" lang="en-US" sz="2400" u="none">
                <a:solidFill>
                  <a:srgbClr val="FFFF99"/>
                </a:solidFill>
                <a:latin typeface="Courier New"/>
                <a:ea typeface="Courier New"/>
                <a:cs typeface="Courier New"/>
                <a:sym typeface="Courier New"/>
              </a:rPr>
              <a:t>compareTo</a:t>
            </a:r>
            <a:r>
              <a:rPr b="1" i="0" lang="en-US" sz="2400" u="none">
                <a:solidFill>
                  <a:srgbClr val="FFFF99"/>
                </a:solidFill>
                <a:latin typeface="Times New Roman"/>
                <a:ea typeface="Times New Roman"/>
                <a:cs typeface="Times New Roman"/>
                <a:sym typeface="Times New Roman"/>
              </a:rPr>
              <a:t>, which is used to compare two objects</a:t>
            </a:r>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a:t>
            </a:r>
            <a:r>
              <a:rPr b="1" i="0" lang="en-US" sz="2400" u="none">
                <a:solidFill>
                  <a:srgbClr val="FFFF99"/>
                </a:solidFill>
                <a:latin typeface="Courier New"/>
                <a:ea typeface="Courier New"/>
                <a:cs typeface="Courier New"/>
                <a:sym typeface="Courier New"/>
              </a:rPr>
              <a:t>String</a:t>
            </a:r>
            <a:r>
              <a:rPr b="1" i="0" lang="en-US" sz="2400" u="none">
                <a:solidFill>
                  <a:srgbClr val="FFFF99"/>
                </a:solidFill>
                <a:latin typeface="Times New Roman"/>
                <a:ea typeface="Times New Roman"/>
                <a:cs typeface="Times New Roman"/>
                <a:sym typeface="Times New Roman"/>
              </a:rPr>
              <a:t> class implements </a:t>
            </a:r>
            <a:r>
              <a:rPr b="1" i="0" lang="en-US" sz="2400" u="none">
                <a:solidFill>
                  <a:srgbClr val="FFFF99"/>
                </a:solidFill>
                <a:latin typeface="Courier New"/>
                <a:ea typeface="Courier New"/>
                <a:cs typeface="Courier New"/>
                <a:sym typeface="Courier New"/>
              </a:rPr>
              <a:t>Comparable</a:t>
            </a:r>
            <a:r>
              <a:rPr b="1" i="0" lang="en-US" sz="2400" u="none">
                <a:solidFill>
                  <a:srgbClr val="FFFF99"/>
                </a:solidFill>
                <a:latin typeface="Times New Roman"/>
                <a:ea typeface="Times New Roman"/>
                <a:cs typeface="Times New Roman"/>
                <a:sym typeface="Times New Roman"/>
              </a:rPr>
              <a:t> which gives us the ability to put strings in alphabetical order</a:t>
            </a:r>
            <a:endParaRPr/>
          </a:p>
          <a:p>
            <a:pPr indent="-228600" lvl="0" marL="342900" marR="0" rtl="0" algn="l">
              <a:lnSpc>
                <a:spcPct val="100000"/>
              </a:lnSpc>
              <a:spcBef>
                <a:spcPts val="480"/>
              </a:spcBef>
              <a:spcAft>
                <a:spcPts val="0"/>
              </a:spcAft>
              <a:buClr>
                <a:srgbClr val="A50021"/>
              </a:buClr>
              <a:buSzPts val="1800"/>
              <a:buFont typeface="Arial"/>
              <a:buNone/>
            </a:pPr>
            <a:r>
              <a:t/>
            </a:r>
            <a:endParaRPr b="1" i="0" sz="2400" u="non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a:t>
            </a:r>
            <a:r>
              <a:rPr b="1" i="0" lang="en-US" sz="2400" u="none">
                <a:solidFill>
                  <a:srgbClr val="FFFF99"/>
                </a:solidFill>
                <a:latin typeface="Courier New"/>
                <a:ea typeface="Courier New"/>
                <a:cs typeface="Courier New"/>
                <a:sym typeface="Courier New"/>
              </a:rPr>
              <a:t>Iterator</a:t>
            </a:r>
            <a:r>
              <a:rPr b="1" i="0" lang="en-US" sz="2400" u="none">
                <a:solidFill>
                  <a:srgbClr val="FFFF99"/>
                </a:solidFill>
                <a:latin typeface="Times New Roman"/>
                <a:ea typeface="Times New Roman"/>
                <a:cs typeface="Times New Roman"/>
                <a:sym typeface="Times New Roman"/>
              </a:rPr>
              <a:t> interface contains methods that allow the user to move through a collection of objects easily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5"/>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7" name="Google Shape;77;p5"/>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Reference Assignment</a:t>
            </a:r>
            <a:endParaRPr/>
          </a:p>
        </p:txBody>
      </p:sp>
      <p:sp>
        <p:nvSpPr>
          <p:cNvPr id="78" name="Google Shape;78;p5"/>
          <p:cNvSpPr txBox="1"/>
          <p:nvPr>
            <p:ph idx="1" type="body"/>
          </p:nvPr>
        </p:nvSpPr>
        <p:spPr>
          <a:xfrm>
            <a:off x="609600" y="1266825"/>
            <a:ext cx="8305800" cy="18573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For object references, assignment copies the memory location:</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ctr">
              <a:lnSpc>
                <a:spcPct val="100000"/>
              </a:lnSpc>
              <a:spcBef>
                <a:spcPts val="480"/>
              </a:spcBef>
              <a:spcAft>
                <a:spcPts val="0"/>
              </a:spcAft>
              <a:buClr>
                <a:srgbClr val="A50021"/>
              </a:buClr>
              <a:buSzPts val="1800"/>
              <a:buFont typeface="Arial"/>
              <a:buNone/>
            </a:pPr>
            <a:r>
              <a:rPr b="1" i="0" lang="en-US" sz="2400" u="none">
                <a:solidFill>
                  <a:schemeClr val="dk1"/>
                </a:solidFill>
                <a:latin typeface="Courier New"/>
                <a:ea typeface="Courier New"/>
                <a:cs typeface="Courier New"/>
                <a:sym typeface="Courier New"/>
              </a:rPr>
              <a:t>bishop2 = bishop1;</a:t>
            </a:r>
            <a:endParaRPr/>
          </a:p>
        </p:txBody>
      </p:sp>
      <p:grpSp>
        <p:nvGrpSpPr>
          <p:cNvPr id="79" name="Google Shape;79;p5"/>
          <p:cNvGrpSpPr/>
          <p:nvPr/>
        </p:nvGrpSpPr>
        <p:grpSpPr>
          <a:xfrm>
            <a:off x="1036637" y="3190875"/>
            <a:ext cx="3024187" cy="2447925"/>
            <a:chOff x="653" y="1973"/>
            <a:chExt cx="1905" cy="1542"/>
          </a:xfrm>
        </p:grpSpPr>
        <p:sp>
          <p:nvSpPr>
            <p:cNvPr id="80" name="Google Shape;80;p5"/>
            <p:cNvSpPr txBox="1"/>
            <p:nvPr/>
          </p:nvSpPr>
          <p:spPr>
            <a:xfrm>
              <a:off x="1199" y="1973"/>
              <a:ext cx="638"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sng">
                  <a:solidFill>
                    <a:schemeClr val="dk1"/>
                  </a:solidFill>
                  <a:latin typeface="Times New Roman"/>
                  <a:ea typeface="Times New Roman"/>
                  <a:cs typeface="Times New Roman"/>
                  <a:sym typeface="Times New Roman"/>
                </a:rPr>
                <a:t>Before</a:t>
              </a:r>
              <a:endParaRPr/>
            </a:p>
          </p:txBody>
        </p:sp>
        <p:sp>
          <p:nvSpPr>
            <p:cNvPr id="81" name="Google Shape;81;p5"/>
            <p:cNvSpPr/>
            <p:nvPr/>
          </p:nvSpPr>
          <p:spPr>
            <a:xfrm>
              <a:off x="892" y="2670"/>
              <a:ext cx="279" cy="238"/>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 name="Google Shape;82;p5"/>
            <p:cNvSpPr txBox="1"/>
            <p:nvPr/>
          </p:nvSpPr>
          <p:spPr>
            <a:xfrm>
              <a:off x="653" y="2399"/>
              <a:ext cx="788"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bishop1</a:t>
              </a:r>
              <a:endParaRPr/>
            </a:p>
          </p:txBody>
        </p:sp>
        <p:grpSp>
          <p:nvGrpSpPr>
            <p:cNvPr id="83" name="Google Shape;83;p5"/>
            <p:cNvGrpSpPr/>
            <p:nvPr/>
          </p:nvGrpSpPr>
          <p:grpSpPr>
            <a:xfrm>
              <a:off x="1297" y="3011"/>
              <a:ext cx="320" cy="504"/>
              <a:chOff x="1297" y="3011"/>
              <a:chExt cx="320" cy="504"/>
            </a:xfrm>
          </p:grpSpPr>
          <p:sp>
            <p:nvSpPr>
              <p:cNvPr id="84" name="Google Shape;84;p5"/>
              <p:cNvSpPr/>
              <p:nvPr/>
            </p:nvSpPr>
            <p:spPr>
              <a:xfrm>
                <a:off x="1416" y="3011"/>
                <a:ext cx="45" cy="45"/>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 name="Google Shape;85;p5"/>
              <p:cNvSpPr/>
              <p:nvPr/>
            </p:nvSpPr>
            <p:spPr>
              <a:xfrm>
                <a:off x="1297" y="3446"/>
                <a:ext cx="320" cy="69"/>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5"/>
              <p:cNvSpPr/>
              <p:nvPr/>
            </p:nvSpPr>
            <p:spPr>
              <a:xfrm>
                <a:off x="1353" y="3032"/>
                <a:ext cx="205" cy="451"/>
              </a:xfrm>
              <a:custGeom>
                <a:rect b="b" l="l" r="r" t="t"/>
                <a:pathLst>
                  <a:path extrusionOk="0" h="451" w="205">
                    <a:moveTo>
                      <a:pt x="81" y="0"/>
                    </a:moveTo>
                    <a:lnTo>
                      <a:pt x="0" y="450"/>
                    </a:lnTo>
                    <a:lnTo>
                      <a:pt x="204" y="450"/>
                    </a:lnTo>
                    <a:lnTo>
                      <a:pt x="81" y="0"/>
                    </a:lnTo>
                  </a:path>
                </a:pathLst>
              </a:custGeom>
              <a:solidFill>
                <a:schemeClr val="lt2"/>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Google Shape;87;p5"/>
              <p:cNvSpPr/>
              <p:nvPr/>
            </p:nvSpPr>
            <p:spPr>
              <a:xfrm>
                <a:off x="1357" y="3036"/>
                <a:ext cx="172" cy="70"/>
              </a:xfrm>
              <a:custGeom>
                <a:rect b="b" l="l" r="r" t="t"/>
                <a:pathLst>
                  <a:path extrusionOk="0" h="70" w="172">
                    <a:moveTo>
                      <a:pt x="0" y="69"/>
                    </a:moveTo>
                    <a:lnTo>
                      <a:pt x="171" y="69"/>
                    </a:lnTo>
                    <a:lnTo>
                      <a:pt x="81" y="0"/>
                    </a:lnTo>
                    <a:lnTo>
                      <a:pt x="0" y="69"/>
                    </a:lnTo>
                  </a:path>
                </a:pathLst>
              </a:custGeom>
              <a:solidFill>
                <a:schemeClr val="lt2"/>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cxnSp>
          <p:nvCxnSpPr>
            <p:cNvPr id="88" name="Google Shape;88;p5"/>
            <p:cNvCxnSpPr/>
            <p:nvPr/>
          </p:nvCxnSpPr>
          <p:spPr>
            <a:xfrm rot="10800000">
              <a:off x="1037" y="2802"/>
              <a:ext cx="219" cy="436"/>
            </a:xfrm>
            <a:prstGeom prst="curvedConnector2">
              <a:avLst/>
            </a:prstGeom>
            <a:noFill/>
            <a:ln cap="rnd" cmpd="sng" w="38100">
              <a:solidFill>
                <a:schemeClr val="lt2"/>
              </a:solidFill>
              <a:prstDash val="solid"/>
              <a:miter lim="800000"/>
              <a:headEnd len="med" w="med" type="triangle"/>
              <a:tailEnd len="med" w="med" type="none"/>
            </a:ln>
          </p:spPr>
        </p:cxnSp>
        <p:sp>
          <p:nvSpPr>
            <p:cNvPr id="89" name="Google Shape;89;p5"/>
            <p:cNvSpPr/>
            <p:nvPr/>
          </p:nvSpPr>
          <p:spPr>
            <a:xfrm>
              <a:off x="1833" y="2670"/>
              <a:ext cx="279" cy="238"/>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 name="Google Shape;90;p5"/>
            <p:cNvSpPr txBox="1"/>
            <p:nvPr/>
          </p:nvSpPr>
          <p:spPr>
            <a:xfrm>
              <a:off x="1594" y="2399"/>
              <a:ext cx="788"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bishop2</a:t>
              </a:r>
              <a:endParaRPr/>
            </a:p>
          </p:txBody>
        </p:sp>
        <p:grpSp>
          <p:nvGrpSpPr>
            <p:cNvPr id="91" name="Google Shape;91;p5"/>
            <p:cNvGrpSpPr/>
            <p:nvPr/>
          </p:nvGrpSpPr>
          <p:grpSpPr>
            <a:xfrm>
              <a:off x="2238" y="3011"/>
              <a:ext cx="320" cy="504"/>
              <a:chOff x="2238" y="3011"/>
              <a:chExt cx="320" cy="504"/>
            </a:xfrm>
          </p:grpSpPr>
          <p:sp>
            <p:nvSpPr>
              <p:cNvPr id="92" name="Google Shape;92;p5"/>
              <p:cNvSpPr/>
              <p:nvPr/>
            </p:nvSpPr>
            <p:spPr>
              <a:xfrm>
                <a:off x="2294" y="3032"/>
                <a:ext cx="205" cy="451"/>
              </a:xfrm>
              <a:custGeom>
                <a:rect b="b" l="l" r="r" t="t"/>
                <a:pathLst>
                  <a:path extrusionOk="0" h="451" w="205">
                    <a:moveTo>
                      <a:pt x="81" y="0"/>
                    </a:moveTo>
                    <a:lnTo>
                      <a:pt x="0" y="450"/>
                    </a:lnTo>
                    <a:lnTo>
                      <a:pt x="204" y="450"/>
                    </a:lnTo>
                    <a:lnTo>
                      <a:pt x="81" y="0"/>
                    </a:lnTo>
                  </a:path>
                </a:pathLst>
              </a:custGeom>
              <a:solidFill>
                <a:schemeClr val="dk1"/>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3" name="Google Shape;93;p5"/>
              <p:cNvSpPr/>
              <p:nvPr/>
            </p:nvSpPr>
            <p:spPr>
              <a:xfrm>
                <a:off x="2298" y="3036"/>
                <a:ext cx="172" cy="70"/>
              </a:xfrm>
              <a:custGeom>
                <a:rect b="b" l="l" r="r" t="t"/>
                <a:pathLst>
                  <a:path extrusionOk="0" h="70" w="172">
                    <a:moveTo>
                      <a:pt x="0" y="69"/>
                    </a:moveTo>
                    <a:lnTo>
                      <a:pt x="171" y="69"/>
                    </a:lnTo>
                    <a:lnTo>
                      <a:pt x="81" y="0"/>
                    </a:lnTo>
                    <a:lnTo>
                      <a:pt x="0" y="69"/>
                    </a:lnTo>
                  </a:path>
                </a:pathLst>
              </a:custGeom>
              <a:solidFill>
                <a:schemeClr val="dk1"/>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4" name="Google Shape;94;p5"/>
              <p:cNvSpPr/>
              <p:nvPr/>
            </p:nvSpPr>
            <p:spPr>
              <a:xfrm>
                <a:off x="2238" y="3446"/>
                <a:ext cx="320" cy="69"/>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 name="Google Shape;95;p5"/>
              <p:cNvSpPr/>
              <p:nvPr/>
            </p:nvSpPr>
            <p:spPr>
              <a:xfrm>
                <a:off x="2357" y="3011"/>
                <a:ext cx="45" cy="45"/>
              </a:xfrm>
              <a:prstGeom prst="ellipse">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cxnSp>
          <p:nvCxnSpPr>
            <p:cNvPr id="96" name="Google Shape;96;p5"/>
            <p:cNvCxnSpPr/>
            <p:nvPr/>
          </p:nvCxnSpPr>
          <p:spPr>
            <a:xfrm rot="10800000">
              <a:off x="1968" y="2784"/>
              <a:ext cx="219" cy="436"/>
            </a:xfrm>
            <a:prstGeom prst="curvedConnector2">
              <a:avLst/>
            </a:prstGeom>
            <a:noFill/>
            <a:ln cap="rnd" cmpd="sng" w="38100">
              <a:solidFill>
                <a:schemeClr val="lt2"/>
              </a:solidFill>
              <a:prstDash val="solid"/>
              <a:miter lim="800000"/>
              <a:headEnd len="med" w="med" type="triangle"/>
              <a:tailEnd len="med" w="med" type="none"/>
            </a:ln>
          </p:spPr>
        </p:cxnSp>
      </p:grpSp>
      <p:grpSp>
        <p:nvGrpSpPr>
          <p:cNvPr id="97" name="Google Shape;97;p5"/>
          <p:cNvGrpSpPr/>
          <p:nvPr/>
        </p:nvGrpSpPr>
        <p:grpSpPr>
          <a:xfrm>
            <a:off x="5257800" y="3190875"/>
            <a:ext cx="3024187" cy="2447925"/>
            <a:chOff x="3312" y="1968"/>
            <a:chExt cx="1905" cy="1542"/>
          </a:xfrm>
        </p:grpSpPr>
        <p:sp>
          <p:nvSpPr>
            <p:cNvPr id="98" name="Google Shape;98;p5"/>
            <p:cNvSpPr txBox="1"/>
            <p:nvPr/>
          </p:nvSpPr>
          <p:spPr>
            <a:xfrm>
              <a:off x="3858" y="1968"/>
              <a:ext cx="521" cy="28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sng">
                  <a:solidFill>
                    <a:schemeClr val="dk1"/>
                  </a:solidFill>
                  <a:latin typeface="Times New Roman"/>
                  <a:ea typeface="Times New Roman"/>
                  <a:cs typeface="Times New Roman"/>
                  <a:sym typeface="Times New Roman"/>
                </a:rPr>
                <a:t>After</a:t>
              </a:r>
              <a:endParaRPr/>
            </a:p>
          </p:txBody>
        </p:sp>
        <p:sp>
          <p:nvSpPr>
            <p:cNvPr id="99" name="Google Shape;99;p5"/>
            <p:cNvSpPr/>
            <p:nvPr/>
          </p:nvSpPr>
          <p:spPr>
            <a:xfrm>
              <a:off x="3551" y="2665"/>
              <a:ext cx="279" cy="238"/>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5"/>
            <p:cNvSpPr txBox="1"/>
            <p:nvPr/>
          </p:nvSpPr>
          <p:spPr>
            <a:xfrm>
              <a:off x="3312" y="2394"/>
              <a:ext cx="788"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bishop1</a:t>
              </a:r>
              <a:endParaRPr/>
            </a:p>
          </p:txBody>
        </p:sp>
        <p:grpSp>
          <p:nvGrpSpPr>
            <p:cNvPr id="101" name="Google Shape;101;p5"/>
            <p:cNvGrpSpPr/>
            <p:nvPr/>
          </p:nvGrpSpPr>
          <p:grpSpPr>
            <a:xfrm>
              <a:off x="4000" y="3006"/>
              <a:ext cx="320" cy="504"/>
              <a:chOff x="1297" y="3011"/>
              <a:chExt cx="320" cy="504"/>
            </a:xfrm>
          </p:grpSpPr>
          <p:sp>
            <p:nvSpPr>
              <p:cNvPr id="102" name="Google Shape;102;p5"/>
              <p:cNvSpPr/>
              <p:nvPr/>
            </p:nvSpPr>
            <p:spPr>
              <a:xfrm>
                <a:off x="1416" y="3011"/>
                <a:ext cx="45" cy="45"/>
              </a:xfrm>
              <a:prstGeom prst="ellipse">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 name="Google Shape;103;p5"/>
              <p:cNvSpPr/>
              <p:nvPr/>
            </p:nvSpPr>
            <p:spPr>
              <a:xfrm>
                <a:off x="1297" y="3446"/>
                <a:ext cx="320" cy="69"/>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 name="Google Shape;104;p5"/>
              <p:cNvSpPr/>
              <p:nvPr/>
            </p:nvSpPr>
            <p:spPr>
              <a:xfrm>
                <a:off x="1353" y="3032"/>
                <a:ext cx="205" cy="451"/>
              </a:xfrm>
              <a:custGeom>
                <a:rect b="b" l="l" r="r" t="t"/>
                <a:pathLst>
                  <a:path extrusionOk="0" h="451" w="205">
                    <a:moveTo>
                      <a:pt x="81" y="0"/>
                    </a:moveTo>
                    <a:lnTo>
                      <a:pt x="0" y="450"/>
                    </a:lnTo>
                    <a:lnTo>
                      <a:pt x="204" y="450"/>
                    </a:lnTo>
                    <a:lnTo>
                      <a:pt x="81" y="0"/>
                    </a:lnTo>
                  </a:path>
                </a:pathLst>
              </a:custGeom>
              <a:solidFill>
                <a:schemeClr val="lt2"/>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 name="Google Shape;105;p5"/>
              <p:cNvSpPr/>
              <p:nvPr/>
            </p:nvSpPr>
            <p:spPr>
              <a:xfrm>
                <a:off x="1357" y="3036"/>
                <a:ext cx="172" cy="70"/>
              </a:xfrm>
              <a:custGeom>
                <a:rect b="b" l="l" r="r" t="t"/>
                <a:pathLst>
                  <a:path extrusionOk="0" h="70" w="172">
                    <a:moveTo>
                      <a:pt x="0" y="69"/>
                    </a:moveTo>
                    <a:lnTo>
                      <a:pt x="171" y="69"/>
                    </a:lnTo>
                    <a:lnTo>
                      <a:pt x="81" y="0"/>
                    </a:lnTo>
                    <a:lnTo>
                      <a:pt x="0" y="69"/>
                    </a:lnTo>
                  </a:path>
                </a:pathLst>
              </a:custGeom>
              <a:solidFill>
                <a:schemeClr val="lt2"/>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cxnSp>
          <p:nvCxnSpPr>
            <p:cNvPr id="106" name="Google Shape;106;p5"/>
            <p:cNvCxnSpPr/>
            <p:nvPr/>
          </p:nvCxnSpPr>
          <p:spPr>
            <a:xfrm rot="10800000">
              <a:off x="3696" y="2797"/>
              <a:ext cx="219" cy="436"/>
            </a:xfrm>
            <a:prstGeom prst="curvedConnector2">
              <a:avLst/>
            </a:prstGeom>
            <a:noFill/>
            <a:ln cap="rnd" cmpd="sng" w="38100">
              <a:solidFill>
                <a:schemeClr val="lt2"/>
              </a:solidFill>
              <a:prstDash val="solid"/>
              <a:miter lim="800000"/>
              <a:headEnd len="med" w="med" type="triangle"/>
              <a:tailEnd len="med" w="med" type="none"/>
            </a:ln>
          </p:spPr>
        </p:cxnSp>
        <p:sp>
          <p:nvSpPr>
            <p:cNvPr id="107" name="Google Shape;107;p5"/>
            <p:cNvSpPr/>
            <p:nvPr/>
          </p:nvSpPr>
          <p:spPr>
            <a:xfrm>
              <a:off x="4492" y="2665"/>
              <a:ext cx="279" cy="238"/>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 name="Google Shape;108;p5"/>
            <p:cNvSpPr txBox="1"/>
            <p:nvPr/>
          </p:nvSpPr>
          <p:spPr>
            <a:xfrm>
              <a:off x="4253" y="2394"/>
              <a:ext cx="788" cy="2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bishop2</a:t>
              </a:r>
              <a:endParaRPr/>
            </a:p>
          </p:txBody>
        </p:sp>
        <p:grpSp>
          <p:nvGrpSpPr>
            <p:cNvPr id="109" name="Google Shape;109;p5"/>
            <p:cNvGrpSpPr/>
            <p:nvPr/>
          </p:nvGrpSpPr>
          <p:grpSpPr>
            <a:xfrm>
              <a:off x="4897" y="3006"/>
              <a:ext cx="320" cy="504"/>
              <a:chOff x="2238" y="3011"/>
              <a:chExt cx="320" cy="504"/>
            </a:xfrm>
          </p:grpSpPr>
          <p:sp>
            <p:nvSpPr>
              <p:cNvPr id="110" name="Google Shape;110;p5"/>
              <p:cNvSpPr/>
              <p:nvPr/>
            </p:nvSpPr>
            <p:spPr>
              <a:xfrm>
                <a:off x="2294" y="3032"/>
                <a:ext cx="205" cy="451"/>
              </a:xfrm>
              <a:custGeom>
                <a:rect b="b" l="l" r="r" t="t"/>
                <a:pathLst>
                  <a:path extrusionOk="0" h="451" w="205">
                    <a:moveTo>
                      <a:pt x="81" y="0"/>
                    </a:moveTo>
                    <a:lnTo>
                      <a:pt x="0" y="450"/>
                    </a:lnTo>
                    <a:lnTo>
                      <a:pt x="204" y="450"/>
                    </a:lnTo>
                    <a:lnTo>
                      <a:pt x="81" y="0"/>
                    </a:lnTo>
                  </a:path>
                </a:pathLst>
              </a:custGeom>
              <a:solidFill>
                <a:schemeClr val="dk1"/>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5"/>
              <p:cNvSpPr/>
              <p:nvPr/>
            </p:nvSpPr>
            <p:spPr>
              <a:xfrm>
                <a:off x="2298" y="3036"/>
                <a:ext cx="172" cy="70"/>
              </a:xfrm>
              <a:custGeom>
                <a:rect b="b" l="l" r="r" t="t"/>
                <a:pathLst>
                  <a:path extrusionOk="0" h="70" w="172">
                    <a:moveTo>
                      <a:pt x="0" y="69"/>
                    </a:moveTo>
                    <a:lnTo>
                      <a:pt x="171" y="69"/>
                    </a:lnTo>
                    <a:lnTo>
                      <a:pt x="81" y="0"/>
                    </a:lnTo>
                    <a:lnTo>
                      <a:pt x="0" y="69"/>
                    </a:lnTo>
                  </a:path>
                </a:pathLst>
              </a:custGeom>
              <a:solidFill>
                <a:schemeClr val="dk1"/>
              </a:solidFill>
              <a:ln cap="rnd" cmpd="sng" w="12700">
                <a:solidFill>
                  <a:schemeClr val="lt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 name="Google Shape;112;p5"/>
              <p:cNvSpPr/>
              <p:nvPr/>
            </p:nvSpPr>
            <p:spPr>
              <a:xfrm>
                <a:off x="2238" y="3446"/>
                <a:ext cx="320" cy="69"/>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5"/>
              <p:cNvSpPr/>
              <p:nvPr/>
            </p:nvSpPr>
            <p:spPr>
              <a:xfrm>
                <a:off x="2357" y="3011"/>
                <a:ext cx="45" cy="45"/>
              </a:xfrm>
              <a:prstGeom prst="ellipse">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cxnSp>
          <p:nvCxnSpPr>
            <p:cNvPr id="114" name="Google Shape;114;p5"/>
            <p:cNvCxnSpPr/>
            <p:nvPr/>
          </p:nvCxnSpPr>
          <p:spPr>
            <a:xfrm flipH="1" rot="10800000">
              <a:off x="4416" y="2784"/>
              <a:ext cx="219" cy="436"/>
            </a:xfrm>
            <a:prstGeom prst="curvedConnector2">
              <a:avLst/>
            </a:prstGeom>
            <a:noFill/>
            <a:ln cap="rnd" cmpd="sng" w="38100">
              <a:solidFill>
                <a:schemeClr val="lt2"/>
              </a:solidFill>
              <a:prstDash val="solid"/>
              <a:miter lim="800000"/>
              <a:headEnd len="med" w="med" type="triangl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6"/>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0" name="Google Shape;120;p6"/>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Aliases</a:t>
            </a:r>
            <a:endParaRPr/>
          </a:p>
        </p:txBody>
      </p:sp>
      <p:sp>
        <p:nvSpPr>
          <p:cNvPr id="121" name="Google Shape;121;p6"/>
          <p:cNvSpPr txBox="1"/>
          <p:nvPr>
            <p:ph idx="1" type="body"/>
          </p:nvPr>
        </p:nvSpPr>
        <p:spPr>
          <a:xfrm>
            <a:off x="609600" y="1266825"/>
            <a:ext cx="8305800" cy="49053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Two or more references that refer to the same object are called </a:t>
            </a:r>
            <a:r>
              <a:rPr b="1" i="1" lang="en-US" sz="2400" u="none">
                <a:solidFill>
                  <a:srgbClr val="FFFF99"/>
                </a:solidFill>
                <a:latin typeface="Times New Roman"/>
                <a:ea typeface="Times New Roman"/>
                <a:cs typeface="Times New Roman"/>
                <a:sym typeface="Times New Roman"/>
              </a:rPr>
              <a:t>aliases</a:t>
            </a:r>
            <a:r>
              <a:rPr b="1" i="0" lang="en-US" sz="2400" u="none">
                <a:solidFill>
                  <a:srgbClr val="FFFF99"/>
                </a:solidFill>
                <a:latin typeface="Times New Roman"/>
                <a:ea typeface="Times New Roman"/>
                <a:cs typeface="Times New Roman"/>
                <a:sym typeface="Times New Roman"/>
              </a:rPr>
              <a:t> of each other</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One object (and its data) can be accessed using different variables</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Aliases can be useful, but should be managed carefully</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Changing the object’s state (its variables) through one reference changes it for all of its aliases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7"/>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7" name="Google Shape;127;p7"/>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Garbage Collection</a:t>
            </a:r>
            <a:endParaRPr/>
          </a:p>
        </p:txBody>
      </p:sp>
      <p:sp>
        <p:nvSpPr>
          <p:cNvPr id="128" name="Google Shape;128;p7"/>
          <p:cNvSpPr txBox="1"/>
          <p:nvPr>
            <p:ph idx="1" type="body"/>
          </p:nvPr>
        </p:nvSpPr>
        <p:spPr>
          <a:xfrm>
            <a:off x="609600" y="1266825"/>
            <a:ext cx="8305800" cy="49053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When an object no longer has any valid references to it, it can no longer be accessed by the program</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It is useless, and therefore called </a:t>
            </a:r>
            <a:r>
              <a:rPr b="1" i="1" lang="en-US" sz="2400" u="none">
                <a:solidFill>
                  <a:srgbClr val="FFFF99"/>
                </a:solidFill>
                <a:latin typeface="Times New Roman"/>
                <a:ea typeface="Times New Roman"/>
                <a:cs typeface="Times New Roman"/>
                <a:sym typeface="Times New Roman"/>
              </a:rPr>
              <a:t>garbage</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Java performs </a:t>
            </a:r>
            <a:r>
              <a:rPr b="1" i="1" lang="en-US" sz="2400" u="none">
                <a:solidFill>
                  <a:srgbClr val="FFFF99"/>
                </a:solidFill>
                <a:latin typeface="Times New Roman"/>
                <a:ea typeface="Times New Roman"/>
                <a:cs typeface="Times New Roman"/>
                <a:sym typeface="Times New Roman"/>
              </a:rPr>
              <a:t>automatic garbage collection</a:t>
            </a:r>
            <a:r>
              <a:rPr b="1" i="0" lang="en-US" sz="2400" u="none">
                <a:solidFill>
                  <a:srgbClr val="FFFF99"/>
                </a:solidFill>
                <a:latin typeface="Times New Roman"/>
                <a:ea typeface="Times New Roman"/>
                <a:cs typeface="Times New Roman"/>
                <a:sym typeface="Times New Roman"/>
              </a:rPr>
              <a:t> periodically, returning an object's memory to the system for future use</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In other languages, the programmer has the responsibility for performing garbage collection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8"/>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By Value / By Reference</a:t>
            </a:r>
            <a:endParaRPr/>
          </a:p>
        </p:txBody>
      </p:sp>
      <p:sp>
        <p:nvSpPr>
          <p:cNvPr id="134" name="Google Shape;134;p8"/>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2100"/>
              <a:buFont typeface="Arial"/>
              <a:buChar char="●"/>
            </a:pPr>
            <a:r>
              <a:rPr b="1" i="0" lang="en-US" sz="2800" u="none">
                <a:solidFill>
                  <a:srgbClr val="FFFF99"/>
                </a:solidFill>
                <a:latin typeface="Times New Roman"/>
                <a:ea typeface="Times New Roman"/>
                <a:cs typeface="Times New Roman"/>
                <a:sym typeface="Times New Roman"/>
              </a:rPr>
              <a:t>Passing By Value</a:t>
            </a:r>
            <a:endParaRPr/>
          </a:p>
          <a:p>
            <a:pPr indent="-285750" lvl="1" marL="742950" marR="0" rtl="0" algn="l">
              <a:lnSpc>
                <a:spcPct val="100000"/>
              </a:lnSpc>
              <a:spcBef>
                <a:spcPts val="480"/>
              </a:spcBef>
              <a:spcAft>
                <a:spcPts val="0"/>
              </a:spcAft>
              <a:buClr>
                <a:srgbClr val="A50021"/>
              </a:buClr>
              <a:buSzPts val="2400"/>
              <a:buFont typeface="Times New Roman"/>
              <a:buChar char="•"/>
            </a:pPr>
            <a:r>
              <a:rPr b="1" i="0" lang="en-US" sz="2400" u="none" cap="none" strike="noStrike">
                <a:solidFill>
                  <a:srgbClr val="FFFF99"/>
                </a:solidFill>
                <a:latin typeface="Times New Roman"/>
                <a:ea typeface="Times New Roman"/>
                <a:cs typeface="Times New Roman"/>
                <a:sym typeface="Times New Roman"/>
              </a:rPr>
              <a:t>A copy of the entity is made when passed to a method of a class.  Since the class method is working with a copy of the entity, any changes made inside the method are NOT remembered when the method exits. </a:t>
            </a:r>
            <a:endParaRPr/>
          </a:p>
          <a:p>
            <a:pPr indent="-342900" lvl="0" marL="342900" marR="0" rtl="0" algn="l">
              <a:lnSpc>
                <a:spcPct val="100000"/>
              </a:lnSpc>
              <a:spcBef>
                <a:spcPts val="560"/>
              </a:spcBef>
              <a:spcAft>
                <a:spcPts val="0"/>
              </a:spcAft>
              <a:buClr>
                <a:srgbClr val="A50021"/>
              </a:buClr>
              <a:buSzPts val="2100"/>
              <a:buFont typeface="Arial"/>
              <a:buChar char="●"/>
            </a:pPr>
            <a:r>
              <a:rPr b="1" i="0" lang="en-US" sz="2800" u="none">
                <a:solidFill>
                  <a:srgbClr val="FFFF99"/>
                </a:solidFill>
                <a:latin typeface="Times New Roman"/>
                <a:ea typeface="Times New Roman"/>
                <a:cs typeface="Times New Roman"/>
                <a:sym typeface="Times New Roman"/>
              </a:rPr>
              <a:t>Passing By Reference</a:t>
            </a:r>
            <a:endParaRPr/>
          </a:p>
          <a:p>
            <a:pPr indent="-285750" lvl="1" marL="742950" marR="0" rtl="0" algn="l">
              <a:lnSpc>
                <a:spcPct val="100000"/>
              </a:lnSpc>
              <a:spcBef>
                <a:spcPts val="480"/>
              </a:spcBef>
              <a:spcAft>
                <a:spcPts val="0"/>
              </a:spcAft>
              <a:buClr>
                <a:srgbClr val="A50021"/>
              </a:buClr>
              <a:buSzPts val="2400"/>
              <a:buFont typeface="Times New Roman"/>
              <a:buChar char="•"/>
            </a:pPr>
            <a:r>
              <a:rPr b="1" i="0" lang="en-US" sz="2400" u="none" cap="none" strike="noStrike">
                <a:solidFill>
                  <a:srgbClr val="FFFF99"/>
                </a:solidFill>
                <a:latin typeface="Times New Roman"/>
                <a:ea typeface="Times New Roman"/>
                <a:cs typeface="Times New Roman"/>
                <a:sym typeface="Times New Roman"/>
              </a:rPr>
              <a:t>A copy is not made, rather the method of the class will refer (point to) the same physical entity.  Since the class method has access to the original parameter via the reference, any changes to the entity are remembered once the method exits.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9"/>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Passing Objects to Methods</a:t>
            </a:r>
            <a:endParaRPr/>
          </a:p>
        </p:txBody>
      </p:sp>
      <p:sp>
        <p:nvSpPr>
          <p:cNvPr id="140" name="Google Shape;140;p9"/>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Parameters in a Java method are </a:t>
            </a:r>
            <a:r>
              <a:rPr b="1" i="1" lang="en-US" sz="2400" u="none">
                <a:solidFill>
                  <a:srgbClr val="FFFF99"/>
                </a:solidFill>
                <a:latin typeface="Times New Roman"/>
                <a:ea typeface="Times New Roman"/>
                <a:cs typeface="Times New Roman"/>
                <a:sym typeface="Times New Roman"/>
              </a:rPr>
              <a:t>passed by value</a:t>
            </a:r>
            <a:endParaRPr b="1" i="0" sz="2400" u="none">
              <a:solidFill>
                <a:srgbClr val="FFFF99"/>
              </a:solidFill>
              <a:latin typeface="Times New Roman"/>
              <a:ea typeface="Times New Roman"/>
              <a:cs typeface="Times New Roman"/>
              <a:sym typeface="Times New Roman"/>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This means that a copy of the actual parameter (the value passed in) is stored into the formal parameter (in the method header)</a:t>
            </a:r>
            <a:endParaRPr/>
          </a:p>
          <a:p>
            <a:pPr indent="-114300" lvl="4" marL="20574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Passing parameters is essentially an assignment</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When an object is passed to a method, the actual parameter and the formal parameter become aliases of each other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0"/>
          <p:cNvSpPr txBox="1"/>
          <p:nvPr>
            <p:ph type="title"/>
          </p:nvPr>
        </p:nvSpPr>
        <p:spPr>
          <a:xfrm>
            <a:off x="611187" y="198437"/>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Passing Objects to Methods</a:t>
            </a:r>
            <a:endParaRPr/>
          </a:p>
        </p:txBody>
      </p:sp>
      <p:sp>
        <p:nvSpPr>
          <p:cNvPr id="146" name="Google Shape;146;p10"/>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What you do to a parameter inside a method may or may not have a permanent effect (outside the method)</a:t>
            </a:r>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Primitive Data variables are passed to methods in Java </a:t>
            </a:r>
            <a:r>
              <a:rPr b="1" i="0" lang="en-US" sz="2400" u="sng">
                <a:solidFill>
                  <a:srgbClr val="FFFF99"/>
                </a:solidFill>
                <a:latin typeface="Times New Roman"/>
                <a:ea typeface="Times New Roman"/>
                <a:cs typeface="Times New Roman"/>
                <a:sym typeface="Times New Roman"/>
              </a:rPr>
              <a:t>BY VALUE</a:t>
            </a:r>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Objects are passed to methods in Java </a:t>
            </a:r>
            <a:r>
              <a:rPr b="1" i="0" lang="en-US" sz="2400" u="sng">
                <a:solidFill>
                  <a:srgbClr val="FFFF99"/>
                </a:solidFill>
                <a:latin typeface="Times New Roman"/>
                <a:ea typeface="Times New Roman"/>
                <a:cs typeface="Times New Roman"/>
                <a:sym typeface="Times New Roman"/>
              </a:rPr>
              <a:t>BY REFERENCE</a:t>
            </a:r>
            <a:endParaRPr/>
          </a:p>
          <a:p>
            <a:pPr indent="-228600" lvl="0" marL="342900" marR="0" rtl="0" algn="l">
              <a:lnSpc>
                <a:spcPct val="90000"/>
              </a:lnSpc>
              <a:spcBef>
                <a:spcPts val="480"/>
              </a:spcBef>
              <a:spcAft>
                <a:spcPts val="0"/>
              </a:spcAft>
              <a:buClr>
                <a:srgbClr val="A50021"/>
              </a:buClr>
              <a:buSzPts val="1800"/>
              <a:buFont typeface="Arial"/>
              <a:buNone/>
            </a:pPr>
            <a:r>
              <a:t/>
            </a:r>
            <a:endParaRPr b="1" i="0" sz="2400" u="none">
              <a:solidFill>
                <a:srgbClr val="FFFF99"/>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See </a:t>
            </a:r>
            <a:r>
              <a:rPr b="1" i="0" lang="en-US" sz="2400" u="sng">
                <a:solidFill>
                  <a:schemeClr val="hlink"/>
                </a:solidFill>
                <a:latin typeface="Times New Roman"/>
                <a:ea typeface="Times New Roman"/>
                <a:cs typeface="Times New Roman"/>
                <a:sym typeface="Times New Roman"/>
                <a:hlinkClick r:id="rId3"/>
              </a:rPr>
              <a:t>ParameterPassing.java </a:t>
            </a:r>
            <a:r>
              <a:rPr b="1" i="0" lang="en-US" sz="2400" u="none">
                <a:solidFill>
                  <a:srgbClr val="FFFF99"/>
                </a:solidFill>
                <a:latin typeface="Times New Roman"/>
                <a:ea typeface="Times New Roman"/>
                <a:cs typeface="Times New Roman"/>
                <a:sym typeface="Times New Roman"/>
              </a:rPr>
              <a:t>(page 226),</a:t>
            </a:r>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P</a:t>
            </a:r>
            <a:r>
              <a:rPr b="1" i="0" lang="en-US" sz="2400" u="sng">
                <a:solidFill>
                  <a:schemeClr val="hlink"/>
                </a:solidFill>
                <a:latin typeface="Times New Roman"/>
                <a:ea typeface="Times New Roman"/>
                <a:cs typeface="Times New Roman"/>
                <a:sym typeface="Times New Roman"/>
                <a:hlinkClick r:id="rId4"/>
              </a:rPr>
              <a:t>arameterTester.java </a:t>
            </a:r>
            <a:r>
              <a:rPr b="1" i="0" lang="en-US" sz="2400" u="none">
                <a:solidFill>
                  <a:srgbClr val="FFFF99"/>
                </a:solidFill>
                <a:latin typeface="Times New Roman"/>
                <a:ea typeface="Times New Roman"/>
                <a:cs typeface="Times New Roman"/>
                <a:sym typeface="Times New Roman"/>
              </a:rPr>
              <a:t>(page 228),</a:t>
            </a:r>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sng">
                <a:solidFill>
                  <a:schemeClr val="hlink"/>
                </a:solidFill>
                <a:latin typeface="Times New Roman"/>
                <a:ea typeface="Times New Roman"/>
                <a:cs typeface="Times New Roman"/>
                <a:sym typeface="Times New Roman"/>
                <a:hlinkClick r:id="rId5"/>
              </a:rPr>
              <a:t>Num.java </a:t>
            </a:r>
            <a:r>
              <a:rPr b="1" i="0" lang="en-US" sz="2400" u="none">
                <a:solidFill>
                  <a:srgbClr val="FFFF99"/>
                </a:solidFill>
                <a:latin typeface="Times New Roman"/>
                <a:ea typeface="Times New Roman"/>
                <a:cs typeface="Times New Roman"/>
                <a:sym typeface="Times New Roman"/>
              </a:rPr>
              <a:t>(page 230)</a:t>
            </a:r>
            <a:endParaRPr/>
          </a:p>
          <a:p>
            <a:pPr indent="-228600" lvl="0" marL="342900" marR="0" rtl="0" algn="l">
              <a:lnSpc>
                <a:spcPct val="90000"/>
              </a:lnSpc>
              <a:spcBef>
                <a:spcPts val="480"/>
              </a:spcBef>
              <a:spcAft>
                <a:spcPts val="0"/>
              </a:spcAft>
              <a:buClr>
                <a:srgbClr val="A50021"/>
              </a:buClr>
              <a:buSzPts val="1800"/>
              <a:buFont typeface="Arial"/>
              <a:buNone/>
            </a:pPr>
            <a:r>
              <a:t/>
            </a:r>
            <a:endParaRPr b="1" i="0" sz="2400" u="none">
              <a:solidFill>
                <a:srgbClr val="FFFF99"/>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Note the difference between changing the reference and changing the object that the reference points 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1"/>
          <p:cNvSpPr txBox="1"/>
          <p:nvPr>
            <p:ph idx="12" type="sldNum"/>
          </p:nvPr>
        </p:nvSpPr>
        <p:spPr>
          <a:xfrm>
            <a:off x="70929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2" name="Google Shape;152;p11"/>
          <p:cNvSpPr txBox="1"/>
          <p:nvPr>
            <p:ph type="title"/>
          </p:nvPr>
        </p:nvSpPr>
        <p:spPr>
          <a:xfrm>
            <a:off x="611187" y="198437"/>
            <a:ext cx="7588250" cy="685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dk2"/>
              </a:buClr>
              <a:buSzPts val="3600"/>
              <a:buFont typeface="Impact"/>
              <a:buNone/>
            </a:pPr>
            <a:r>
              <a:rPr b="0" i="0" lang="en-US" sz="3600" u="none">
                <a:solidFill>
                  <a:schemeClr val="dk2"/>
                </a:solidFill>
                <a:latin typeface="Impact"/>
                <a:ea typeface="Impact"/>
                <a:cs typeface="Impact"/>
                <a:sym typeface="Impact"/>
              </a:rPr>
              <a:t>The static Modifier</a:t>
            </a:r>
            <a:endParaRPr/>
          </a:p>
        </p:txBody>
      </p:sp>
      <p:sp>
        <p:nvSpPr>
          <p:cNvPr id="153" name="Google Shape;153;p11"/>
          <p:cNvSpPr txBox="1"/>
          <p:nvPr>
            <p:ph idx="1" type="body"/>
          </p:nvPr>
        </p:nvSpPr>
        <p:spPr>
          <a:xfrm>
            <a:off x="609600" y="1266825"/>
            <a:ext cx="8305800" cy="49053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In Chapter 2 we discussed static methods (also called class methods) that can be invoked through the class name rather than through a particular object</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For example, the methods of the </a:t>
            </a:r>
            <a:r>
              <a:rPr b="1" i="0" lang="en-US" sz="2400" u="none">
                <a:solidFill>
                  <a:srgbClr val="FFFF99"/>
                </a:solidFill>
                <a:latin typeface="Courier New"/>
                <a:ea typeface="Courier New"/>
                <a:cs typeface="Courier New"/>
                <a:sym typeface="Courier New"/>
              </a:rPr>
              <a:t>Math</a:t>
            </a:r>
            <a:r>
              <a:rPr b="1" i="0" lang="en-US" sz="2400" u="none">
                <a:solidFill>
                  <a:srgbClr val="FFFF99"/>
                </a:solidFill>
                <a:latin typeface="Times New Roman"/>
                <a:ea typeface="Times New Roman"/>
                <a:cs typeface="Times New Roman"/>
                <a:sym typeface="Times New Roman"/>
              </a:rPr>
              <a:t> class are static</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To make a method static, we apply the </a:t>
            </a:r>
            <a:r>
              <a:rPr b="1" i="0" lang="en-US" sz="2400" u="none">
                <a:solidFill>
                  <a:srgbClr val="FFFF99"/>
                </a:solidFill>
                <a:latin typeface="Courier New"/>
                <a:ea typeface="Courier New"/>
                <a:cs typeface="Courier New"/>
                <a:sym typeface="Courier New"/>
              </a:rPr>
              <a:t>static</a:t>
            </a:r>
            <a:r>
              <a:rPr b="1" i="0" lang="en-US" sz="2400" u="none">
                <a:solidFill>
                  <a:srgbClr val="FFFF99"/>
                </a:solidFill>
                <a:latin typeface="Times New Roman"/>
                <a:ea typeface="Times New Roman"/>
                <a:cs typeface="Times New Roman"/>
                <a:sym typeface="Times New Roman"/>
              </a:rPr>
              <a:t> modifier to the method definition</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The </a:t>
            </a:r>
            <a:r>
              <a:rPr b="1" i="0" lang="en-US" sz="2400" u="none">
                <a:solidFill>
                  <a:srgbClr val="FFFF99"/>
                </a:solidFill>
                <a:latin typeface="Courier New"/>
                <a:ea typeface="Courier New"/>
                <a:cs typeface="Courier New"/>
                <a:sym typeface="Courier New"/>
              </a:rPr>
              <a:t>static</a:t>
            </a:r>
            <a:r>
              <a:rPr b="1" i="0" lang="en-US" sz="2400" u="none">
                <a:solidFill>
                  <a:srgbClr val="FFFF99"/>
                </a:solidFill>
                <a:latin typeface="Times New Roman"/>
                <a:ea typeface="Times New Roman"/>
                <a:cs typeface="Times New Roman"/>
                <a:sym typeface="Times New Roman"/>
              </a:rPr>
              <a:t> modifier can be applied to variables as well</a:t>
            </a:r>
            <a:endParaRPr/>
          </a:p>
          <a:p>
            <a:pPr indent="-114300" lvl="3" marL="1600200" marR="0" rtl="0" algn="l">
              <a:lnSpc>
                <a:spcPct val="100000"/>
              </a:lnSpc>
              <a:spcBef>
                <a:spcPts val="360"/>
              </a:spcBef>
              <a:spcAft>
                <a:spcPts val="0"/>
              </a:spcAft>
              <a:buClr>
                <a:srgbClr val="A5002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A50021"/>
              </a:buClr>
              <a:buSzPts val="1800"/>
              <a:buFont typeface="Arial"/>
              <a:buChar char="●"/>
            </a:pPr>
            <a:r>
              <a:rPr b="1" i="0" lang="en-US" sz="2400" u="none">
                <a:solidFill>
                  <a:srgbClr val="FFFF99"/>
                </a:solidFill>
                <a:latin typeface="Times New Roman"/>
                <a:ea typeface="Times New Roman"/>
                <a:cs typeface="Times New Roman"/>
                <a:sym typeface="Times New Roman"/>
              </a:rPr>
              <a:t>It associates a variable or method with the class rather than an object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1">
  <a:themeElements>
    <a:clrScheme name="CS1">
      <a:dk1>
        <a:srgbClr val="FFFFFF"/>
      </a:dk1>
      <a:lt1>
        <a:srgbClr val="2181B7"/>
      </a:lt1>
      <a:dk2>
        <a:srgbClr val="CCFFFF"/>
      </a:dk2>
      <a:lt2>
        <a:srgbClr val="001932"/>
      </a:lt2>
      <a:accent1>
        <a:srgbClr val="99FFCC"/>
      </a:accent1>
      <a:accent2>
        <a:srgbClr val="01B0FF"/>
      </a:accent2>
      <a:accent3>
        <a:srgbClr val="2181B7"/>
      </a:accent3>
      <a:accent4>
        <a:srgbClr val="99FFCC"/>
      </a:accent4>
      <a:accent5>
        <a:srgbClr val="01B0FF"/>
      </a:accent5>
      <a:accent6>
        <a:srgbClr val="2181B7"/>
      </a:accent6>
      <a:hlink>
        <a:srgbClr val="FFFF99"/>
      </a:hlink>
      <a:folHlink>
        <a:srgbClr val="1C6D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