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Arial Narr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Narrow-italic.fntdata"/><Relationship Id="rId16" Type="http://schemas.openxmlformats.org/officeDocument/2006/relationships/slide" Target="slides/slide11.xml"/><Relationship Id="rId38" Type="http://schemas.openxmlformats.org/officeDocument/2006/relationships/font" Target="fonts/Arial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✴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981200" y="457200"/>
            <a:ext cx="304800" cy="274637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8329612" y="733425"/>
            <a:ext cx="720725" cy="531812"/>
            <a:chOff x="5247" y="462"/>
            <a:chExt cx="454" cy="335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5564" y="462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540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flipH="1" rot="10800000">
              <a:off x="524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1"/>
          <p:cNvGrpSpPr/>
          <p:nvPr/>
        </p:nvGrpSpPr>
        <p:grpSpPr>
          <a:xfrm>
            <a:off x="76993" y="6040437"/>
            <a:ext cx="532606" cy="726282"/>
            <a:chOff x="48" y="3805"/>
            <a:chExt cx="335" cy="458"/>
          </a:xfrm>
        </p:grpSpPr>
        <p:sp>
          <p:nvSpPr>
            <p:cNvPr id="16" name="Google Shape;16;p1"/>
            <p:cNvSpPr/>
            <p:nvPr/>
          </p:nvSpPr>
          <p:spPr>
            <a:xfrm flipH="1" rot="5400000">
              <a:off x="148" y="3706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5400000">
              <a:off x="147" y="3869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 flipH="1" rot="5400000">
              <a:off x="147" y="4026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  <a:defRPr b="1" i="0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27012" y="0"/>
            <a:ext cx="2286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1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fmla="val 21221" name="adj"/>
            </a:avLst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81200" y="2179637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26;p1"/>
          <p:cNvGrpSpPr/>
          <p:nvPr/>
        </p:nvGrpSpPr>
        <p:grpSpPr>
          <a:xfrm>
            <a:off x="77787" y="5903118"/>
            <a:ext cx="533400" cy="750094"/>
            <a:chOff x="49" y="3719"/>
            <a:chExt cx="336" cy="472"/>
          </a:xfrm>
        </p:grpSpPr>
        <p:sp>
          <p:nvSpPr>
            <p:cNvPr id="27" name="Google Shape;27;p1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grpSp>
        <p:nvGrpSpPr>
          <p:cNvPr id="31" name="Google Shape;31;p1"/>
          <p:cNvGrpSpPr/>
          <p:nvPr/>
        </p:nvGrpSpPr>
        <p:grpSpPr>
          <a:xfrm>
            <a:off x="8189912" y="731837"/>
            <a:ext cx="739775" cy="533400"/>
            <a:chOff x="5159" y="461"/>
            <a:chExt cx="466" cy="336"/>
          </a:xfrm>
        </p:grpSpPr>
        <p:sp>
          <p:nvSpPr>
            <p:cNvPr id="32" name="Google Shape;32;p1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thought.java" TargetMode="External"/><Relationship Id="rId4" Type="http://schemas.openxmlformats.org/officeDocument/2006/relationships/hyperlink" Target="http://advice.jav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academia.java" TargetMode="External"/><Relationship Id="rId4" Type="http://schemas.openxmlformats.org/officeDocument/2006/relationships/hyperlink" Target="http://student.java" TargetMode="External"/><Relationship Id="rId5" Type="http://schemas.openxmlformats.org/officeDocument/2006/relationships/hyperlink" Target="http://gradstudent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firm.java" TargetMode="External"/><Relationship Id="rId4" Type="http://schemas.openxmlformats.org/officeDocument/2006/relationships/hyperlink" Target="http://staff.java" TargetMode="External"/><Relationship Id="rId9" Type="http://schemas.openxmlformats.org/officeDocument/2006/relationships/hyperlink" Target="http://hourly.java" TargetMode="External"/><Relationship Id="rId5" Type="http://schemas.openxmlformats.org/officeDocument/2006/relationships/hyperlink" Target="http://staffmember.java" TargetMode="External"/><Relationship Id="rId6" Type="http://schemas.openxmlformats.org/officeDocument/2006/relationships/hyperlink" Target="http://volunteer.java" TargetMode="External"/><Relationship Id="rId7" Type="http://schemas.openxmlformats.org/officeDocument/2006/relationships/hyperlink" Target="http://employee.java" TargetMode="External"/><Relationship Id="rId8" Type="http://schemas.openxmlformats.org/officeDocument/2006/relationships/hyperlink" Target="http://executive.jav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ook.java" TargetMode="External"/><Relationship Id="rId4" Type="http://schemas.openxmlformats.org/officeDocument/2006/relationships/hyperlink" Target="http://dictionary.java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foodanalysis.java" TargetMode="External"/><Relationship Id="rId4" Type="http://schemas.openxmlformats.org/officeDocument/2006/relationships/hyperlink" Target="http://fooditem.java" TargetMode="External"/><Relationship Id="rId5" Type="http://schemas.openxmlformats.org/officeDocument/2006/relationships/hyperlink" Target="http://pizza.jav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Inheritance</a:t>
            </a:r>
            <a:endParaRPr/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a software developer to derive a new class from an existing one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existing class is called the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class,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class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derived class is called the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class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name implies, the child inherits characteristics of the parent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the child class inherits the methods and data defined for the parent 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Overriding Methods</a:t>
            </a:r>
            <a:endParaRPr/>
          </a:p>
        </p:txBody>
      </p:sp>
      <p:sp>
        <p:nvSpPr>
          <p:cNvPr id="112" name="Google Shape;112;p1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child class can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definition of an inherited method in favor of its own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a child can redefine a method that it inherits from its parent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method must have the same signature as the parent's method, but can have different code in the body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the object executing the method determines which version of the method is invoked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Overriding Methods</a:t>
            </a:r>
            <a:endParaRPr/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Messages.java (page 332)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Thought.java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333)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Advice.java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334)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a parent method can be explicitly invoked using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method is declared with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modifier, it cannot be overridden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concept of overriding can be applied to data (called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shadowing variables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there is generally no need for 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Overloading vs. Overriding</a:t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Don't confuse the concepts of overloading and overriding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deals with multiple methods in the same class with the same name but different signatures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deals with two methods, one in a parent class and one in a child class, that have the same signature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lets you define a similar operation in different ways for different data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lets you define a similar operation in different ways for different object types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Class Hierarchies</a:t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child class of one parent can be the parent of another child, forming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hierarchies</a:t>
            </a:r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1143000" y="2438400"/>
            <a:ext cx="6553200" cy="3124200"/>
            <a:chOff x="528" y="1632"/>
            <a:chExt cx="4128" cy="1968"/>
          </a:xfrm>
        </p:grpSpPr>
        <p:sp>
          <p:nvSpPr>
            <p:cNvPr id="134" name="Google Shape;134;p15"/>
            <p:cNvSpPr/>
            <p:nvPr/>
          </p:nvSpPr>
          <p:spPr>
            <a:xfrm>
              <a:off x="2184" y="1632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Business</a:t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12" y="2400"/>
              <a:ext cx="1632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RetailBusiness</a:t>
              </a:r>
              <a:endParaRPr/>
            </a:p>
          </p:txBody>
        </p:sp>
        <p:cxnSp>
          <p:nvCxnSpPr>
            <p:cNvPr id="136" name="Google Shape;136;p15"/>
            <p:cNvCxnSpPr/>
            <p:nvPr/>
          </p:nvCxnSpPr>
          <p:spPr>
            <a:xfrm flipH="1" rot="10800000">
              <a:off x="1728" y="2016"/>
              <a:ext cx="1008" cy="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37" name="Google Shape;137;p15"/>
            <p:cNvSpPr/>
            <p:nvPr/>
          </p:nvSpPr>
          <p:spPr>
            <a:xfrm>
              <a:off x="3024" y="2400"/>
              <a:ext cx="1632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ServiceBusiness</a:t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28" y="3216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KMart</a:t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680" y="3216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Macys</a:t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288" y="3216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Kinkos</a:t>
              </a:r>
              <a:endParaRPr/>
            </a:p>
          </p:txBody>
        </p:sp>
        <p:cxnSp>
          <p:nvCxnSpPr>
            <p:cNvPr id="141" name="Google Shape;141;p15"/>
            <p:cNvCxnSpPr/>
            <p:nvPr/>
          </p:nvCxnSpPr>
          <p:spPr>
            <a:xfrm flipH="1" rot="10800000">
              <a:off x="1080" y="2784"/>
              <a:ext cx="648" cy="43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2" name="Google Shape;142;p15"/>
            <p:cNvCxnSpPr/>
            <p:nvPr/>
          </p:nvCxnSpPr>
          <p:spPr>
            <a:xfrm rot="10800000">
              <a:off x="1728" y="2784"/>
              <a:ext cx="504" cy="43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3" name="Google Shape;143;p15"/>
            <p:cNvCxnSpPr/>
            <p:nvPr/>
          </p:nvCxnSpPr>
          <p:spPr>
            <a:xfrm rot="10800000">
              <a:off x="3840" y="2784"/>
              <a:ext cx="0" cy="43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4" name="Google Shape;144;p15"/>
            <p:cNvCxnSpPr/>
            <p:nvPr/>
          </p:nvCxnSpPr>
          <p:spPr>
            <a:xfrm rot="10800000">
              <a:off x="2736" y="2016"/>
              <a:ext cx="1104" cy="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Class Hierarchies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children of the same parent are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class design puts all common features as high in the hierarchy as is reasonable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inherited member is continually passed down the line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hierarchies often have to be extended and modified to keep up with changing needs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single class hierarchy that is appropriate for all situations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Class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called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in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java.lang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 of the Java standard class library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classes are derived from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is not explicitly defined to be the child of an existing class, it is assumed to be the child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therefore the ultimate root of all class hierarchies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Class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contains a few useful methods, which are inherited by all classes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is defined in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we have defined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have actually been overriding it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in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defined to return a string that contains the name of the object’s class and a hash value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Class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why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can call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any object that is passed to it – all objects are guaranteed to have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via inheritance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Academia.java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339)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Student.java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340)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GradStudent.java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341)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equals method of the Object class determines if two references are aliases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choose to override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define equality in some other way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Abstract Classes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abstract class is a placeholder in a class hierarchy that represents a generic concept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abstract class cannot be instantiated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 use the modifier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class header to declare a class as abstract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abstract class often contains abstract methods (like an interface does), though it doesn’t have to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Abstract Classes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child of an abstract class must override the abstract methods of the parent, or it too will be considered abstract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abstract method cannot be defined as final (because it must be overridden) or static (because it has no definition yet)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abstract classes is a design decision; it helps us establish common elements in a class that is to general to instantiate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Inheritance</a:t>
            </a:r>
            <a:endParaRPr/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relationships are often shown graphically in a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the arrow pointing to the parent class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914400" y="4892675"/>
            <a:ext cx="7467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should create 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 relationship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meaning the child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specific version of the parent</a:t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3467100" y="2590800"/>
            <a:ext cx="1752600" cy="1828800"/>
            <a:chOff x="2184" y="1584"/>
            <a:chExt cx="1104" cy="1152"/>
          </a:xfrm>
        </p:grpSpPr>
        <p:sp>
          <p:nvSpPr>
            <p:cNvPr id="57" name="Google Shape;57;p4"/>
            <p:cNvSpPr/>
            <p:nvPr/>
          </p:nvSpPr>
          <p:spPr>
            <a:xfrm>
              <a:off x="2184" y="1584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Vehicle</a:t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184" y="2352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Car</a:t>
              </a:r>
              <a:endParaRPr/>
            </a:p>
          </p:txBody>
        </p:sp>
        <p:cxnSp>
          <p:nvCxnSpPr>
            <p:cNvPr id="59" name="Google Shape;59;p4"/>
            <p:cNvCxnSpPr/>
            <p:nvPr/>
          </p:nvCxnSpPr>
          <p:spPr>
            <a:xfrm rot="10800000">
              <a:off x="2736" y="1968"/>
              <a:ext cx="0" cy="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References and Inheritance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reference can refer to an object of its class, or to an object of any class related to it by inheritance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Holiday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used to derive a child class called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Christmas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Holiday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 could actually be used to point to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Christmas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828800" y="4038600"/>
            <a:ext cx="1752600" cy="1828800"/>
            <a:chOff x="2184" y="1584"/>
            <a:chExt cx="1104" cy="1152"/>
          </a:xfrm>
        </p:grpSpPr>
        <p:sp>
          <p:nvSpPr>
            <p:cNvPr id="191" name="Google Shape;191;p22"/>
            <p:cNvSpPr/>
            <p:nvPr/>
          </p:nvSpPr>
          <p:spPr>
            <a:xfrm>
              <a:off x="2184" y="1584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Holiday</a:t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2184" y="2352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Christmas</a:t>
              </a:r>
              <a:endParaRPr/>
            </a:p>
          </p:txBody>
        </p:sp>
        <p:cxnSp>
          <p:nvCxnSpPr>
            <p:cNvPr id="193" name="Google Shape;193;p22"/>
            <p:cNvCxnSpPr/>
            <p:nvPr/>
          </p:nvCxnSpPr>
          <p:spPr>
            <a:xfrm rot="10800000">
              <a:off x="2736" y="1968"/>
              <a:ext cx="0" cy="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194" name="Google Shape;194;p22"/>
          <p:cNvSpPr txBox="1"/>
          <p:nvPr/>
        </p:nvSpPr>
        <p:spPr>
          <a:xfrm>
            <a:off x="4267200" y="4495800"/>
            <a:ext cx="3536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Holiday day;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= new Christmas();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References and Inheritance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a predecessor object to an ancestor reference is considered to be a WIDENING conversion, and can be performed by simple assignment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conversion is more common and useful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Holiday day;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day = new Christmas();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an ancestor object to a predecessor reference can also be done, but it is considered to be a NARROWING conversion and must be done with a cast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Christmas xmas;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xmas = (Christmas) new Holiday();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Polymorphism via Inheritance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saw in Chapter 5 how an interface can be used to create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polymorphic reference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a polymorphic reference is one which can refer to different types of objects at different times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can also be used as a basis of polymorphism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reference can refer to one object at one time, then it can be changed to refer to another object (related by inheritance) at another time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Polymorphism via Inheritance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Holiday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has a method called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celebrate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Christmas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overrode it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the following invocation: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day.celebrate();</a:t>
            </a:r>
            <a:endParaRPr/>
          </a:p>
          <a:p>
            <a:pPr indent="-228600" lvl="3" marL="1600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refers to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Holiday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object, it invokes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Holiday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version of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celebrate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if it refers to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Christmas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object, it invokes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Christmas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version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Polymorphism via Inheritance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type of the object being referenced, not the reference type, that determines which method is invoked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that, if an invocation is in a loop, the exact same line of code could execute different methods at different times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Polymorphic references are therefore resolved at run-time, not during compilation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“Resolved at run-time” is known as dynamic binding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Polymorphism via Inheritance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class hierarchy:</a:t>
            </a: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1676400" y="2133600"/>
            <a:ext cx="6324600" cy="3352800"/>
            <a:chOff x="1056" y="1344"/>
            <a:chExt cx="3984" cy="2112"/>
          </a:xfrm>
        </p:grpSpPr>
        <p:sp>
          <p:nvSpPr>
            <p:cNvPr id="229" name="Google Shape;229;p27"/>
            <p:cNvSpPr/>
            <p:nvPr/>
          </p:nvSpPr>
          <p:spPr>
            <a:xfrm>
              <a:off x="2112" y="1344"/>
              <a:ext cx="1320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StaffMember</a:t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056" y="2112"/>
              <a:ext cx="1248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Volunteer</a:t>
              </a:r>
              <a:endParaRPr/>
            </a:p>
          </p:txBody>
        </p:sp>
        <p:cxnSp>
          <p:nvCxnSpPr>
            <p:cNvPr id="231" name="Google Shape;231;p27"/>
            <p:cNvCxnSpPr/>
            <p:nvPr/>
          </p:nvCxnSpPr>
          <p:spPr>
            <a:xfrm flipH="1" rot="10800000">
              <a:off x="1680" y="1728"/>
              <a:ext cx="1092" cy="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2" name="Google Shape;232;p27"/>
            <p:cNvCxnSpPr/>
            <p:nvPr/>
          </p:nvCxnSpPr>
          <p:spPr>
            <a:xfrm rot="10800000">
              <a:off x="2772" y="1728"/>
              <a:ext cx="1116" cy="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3264" y="2112"/>
              <a:ext cx="1248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</a:t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2784" y="3072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Executive</a:t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936" y="3072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Hourly</a:t>
              </a:r>
              <a:endParaRPr/>
            </a:p>
          </p:txBody>
        </p:sp>
        <p:cxnSp>
          <p:nvCxnSpPr>
            <p:cNvPr id="236" name="Google Shape;236;p27"/>
            <p:cNvCxnSpPr/>
            <p:nvPr/>
          </p:nvCxnSpPr>
          <p:spPr>
            <a:xfrm flipH="1" rot="10800000">
              <a:off x="3336" y="2496"/>
              <a:ext cx="552" cy="57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7" name="Google Shape;237;p27"/>
            <p:cNvCxnSpPr/>
            <p:nvPr/>
          </p:nvCxnSpPr>
          <p:spPr>
            <a:xfrm rot="10800000">
              <a:off x="3888" y="2496"/>
              <a:ext cx="600" cy="57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Polymorphism via Inheritance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the task of paying all employees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Firm.java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345)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Staff.java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346)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StaffMember.java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348)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Volunteer.java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349)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Employee.java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351)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Executive.java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352)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Hourly.java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353)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StaffMember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StaffMember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protected String name;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protected String address;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protected String phone;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StaffMember (String name, String address, String phone)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this.name = name;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this.address = address;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this.phone = phone;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String toString 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result = "Name: " + name + "\n";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result += "Address: " + address + "\n";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result += "Phone: " + phone;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result;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abstract double pay();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rPr b="1" i="0" lang="en-US" sz="1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6225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StaffMember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StaffMember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protected String socialSecurityNumber;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protected double payRate;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Employee (String name, String address, String phone,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String socialSecurityNumber, double payRate)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super (name, address, phone);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this.socialSecurityNumber = socialSecurityNumber;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this.payRate = payRate;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t/>
            </a:r>
            <a:endParaRPr b="1" i="0" sz="12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String toString 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result = super.toString();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result += "\nSocial Security Number: " + socialSecurityNumber;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result;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t/>
            </a:r>
            <a:endParaRPr b="1" i="0" sz="12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double pay 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payRate;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Hourly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class Hourly extends Employee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int hoursWorked;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t/>
            </a:r>
            <a:endParaRPr b="1" i="0" sz="11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Hourly (String name, String address, String phone,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String socialSecurityNumber, double payRate)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super (name, address, phone, socialSecurityNumber, payRate);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hoursWorked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t/>
            </a:r>
            <a:endParaRPr b="1" i="0" sz="11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addHours (int moreHours)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hoursWorked += moreHours;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t/>
            </a:r>
            <a:endParaRPr b="1" i="0" sz="11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double pay 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double payment = payRate * hoursWorked;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hoursWorked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payment;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t/>
            </a:r>
            <a:endParaRPr b="1" i="0" sz="11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String toString 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result = super.toString();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result += "\nCurrent hours: " + hoursWorked;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result;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A50021"/>
              </a:buClr>
              <a:buSzPts val="825"/>
              <a:buFont typeface="Noto Sans Symbols"/>
              <a:buNone/>
            </a:pPr>
            <a:r>
              <a:rPr b="1" i="0" lang="en-US" sz="11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750"/>
              <a:buFont typeface="Noto Sans Symbols"/>
              <a:buNone/>
            </a:pPr>
            <a:r>
              <a:t/>
            </a:r>
            <a:endParaRPr b="1" i="0" sz="10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750"/>
              <a:buFont typeface="Noto Sans Symbols"/>
              <a:buNone/>
            </a:pPr>
            <a:r>
              <a:t/>
            </a:r>
            <a:endParaRPr b="1" i="0" sz="10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Deriving Subclasses</a:t>
            </a:r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we use the reserved word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establish an inheritance relationship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class Car extends Vehicle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// class contents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Words.java (page 324)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Book.java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325)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Dictionary.java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326)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Indirect Access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inherited member (data or method) can be accessed directly by name in the object instance of the child class, just as if it were declared in the child class</a:t>
            </a:r>
            <a:endParaRPr/>
          </a:p>
          <a:p>
            <a: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even if data or methods are not inherited by a child, (they were declared private in the parent class) the uninherited stuff can still be accessed using the parent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uninherited data be accessed through variables? Why/Why Not?</a:t>
            </a:r>
            <a:endParaRPr/>
          </a:p>
          <a:p>
            <a: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FoodAnalysis.java </a:t>
            </a: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355)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FoodItem.java </a:t>
            </a: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356)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Pizza.java </a:t>
            </a: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357)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Interface Hierarchies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can be applied to interfaces as well as classes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interface can be used as the parent of another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child interface inherits all abstract methods of the parent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implementing the child interface must define all methods from both the parent and child interfaces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class hierarchies and interface hierarchies are distinct (they do not overlap)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Controlling Inheritance</a:t>
            </a:r>
            <a:endParaRPr/>
          </a:p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Visibility modifiers determine which class members get inherited and which do not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and methods declared with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visibility are inherited, and those with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visibility are not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 violate our goal of encapsulation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third visibility modifier that helps in inheritance situations: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Modifier</a:t>
            </a:r>
            <a:endParaRPr/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visibility modifier allows a member of a base class to be inherited into the child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visibility provides more encapsulation than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visibility is not as tightly encapsulated as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visibility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details of each modifier are given in Appendix 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Reference</a:t>
            </a:r>
            <a:endParaRPr/>
          </a:p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are not inherited, even though they have public visibility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THEY ARE STILL ALWAYS CALLED AUTOMATICALLY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Nutshell Page 98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Yet we often want to use the parent's constructor to set up the "parent's part" of the object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 can be used to refer to the parent class, and is often used to invoke the parent's constructor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Reference</a:t>
            </a:r>
            <a:endParaRPr/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don’t explicitly call the parent’s constructor then Java will implicitly call the constructor that takes no parameters (if it exists).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every object extends Object, then there is always a constructor with no parameters to call in the hierarchy.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car extends vehicle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car()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 This line is implicitly inserted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super();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✴"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extend a class which doesn’t define anything for super() to call?  A parameter-less constructor?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Example</a:t>
            </a:r>
            <a:endParaRPr/>
          </a:p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t/>
            </a:r>
            <a:endParaRPr b="1" i="0" sz="12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class Dictionary2 extends Book2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int definitions;</a:t>
            </a:r>
            <a:endParaRPr/>
          </a:p>
          <a:p>
            <a:pPr indent="-28575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t/>
            </a:r>
            <a:endParaRPr b="1" i="0" sz="12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public Dictionary2 (int pages, int definitions)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		// Calls parent constructor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super (pages);</a:t>
            </a:r>
            <a:endParaRPr/>
          </a:p>
          <a:p>
            <a:pPr indent="-28575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t/>
            </a:r>
            <a:endParaRPr b="1" i="0" sz="12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// Since the parameter and class variable have the same name using the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// this identifier refers to the current object instance.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this.definitions = definitions;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095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definitionMessage 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("Number of definitions: " + definitions);</a:t>
            </a:r>
            <a:endParaRPr/>
          </a:p>
          <a:p>
            <a:pPr indent="-28575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None/>
            </a:pPr>
            <a:r>
              <a:t/>
            </a:r>
            <a:endParaRPr b="1" i="0" sz="12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("Definitions per page: " + definitions/pages);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ts val="900"/>
              <a:buFont typeface="Noto Sans Symbols"/>
              <a:buChar char="✴"/>
            </a:pPr>
            <a:r>
              <a:rPr b="1" i="0" lang="en-US" sz="12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Single vs. Multiple Inheritance</a:t>
            </a:r>
            <a:endParaRPr/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supports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inheritance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meaning that a derived class can have only one parent class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inheritance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a class to be derived from two or more classes, inheriting the members of all parents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Collisions, such as the same variable name in two parents, have to be resolved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✴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most cases, the use of interfaces gives us the best aspects of multiple inheritance without the overhead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1">
  <a:themeElements>
    <a:clrScheme name="CS1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2181B7"/>
      </a:accent3>
      <a:accent4>
        <a:srgbClr val="99FFCC"/>
      </a:accent4>
      <a:accent5>
        <a:srgbClr val="01B0FF"/>
      </a:accent5>
      <a:accent6>
        <a:srgbClr val="2181B7"/>
      </a:accent6>
      <a:hlink>
        <a:srgbClr val="FFFF99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