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Arial Narrow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al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italic.fntdata"/><Relationship Id="rId25" Type="http://schemas.openxmlformats.org/officeDocument/2006/relationships/font" Target="fonts/ArialNarrow-bold.fntdata"/><Relationship Id="rId27" Type="http://schemas.openxmlformats.org/officeDocument/2006/relationships/font" Target="fonts/Arial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981200" y="457200"/>
            <a:ext cx="304800" cy="274637"/>
          </a:xfrm>
          <a:prstGeom prst="ellipse">
            <a:avLst/>
          </a:prstGeom>
          <a:gradFill>
            <a:gsLst>
              <a:gs pos="0">
                <a:srgbClr val="FEFFFF"/>
              </a:gs>
              <a:gs pos="100000">
                <a:schemeClr val="folHlink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8329612" y="733425"/>
            <a:ext cx="720725" cy="531812"/>
            <a:chOff x="5247" y="462"/>
            <a:chExt cx="454" cy="335"/>
          </a:xfrm>
        </p:grpSpPr>
        <p:sp>
          <p:nvSpPr>
            <p:cNvPr id="12" name="Google Shape;12;p1"/>
            <p:cNvSpPr/>
            <p:nvPr/>
          </p:nvSpPr>
          <p:spPr>
            <a:xfrm flipH="1" rot="10800000">
              <a:off x="5564" y="462"/>
              <a:ext cx="137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5407" y="462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 flipH="1" rot="10800000">
              <a:off x="5247" y="462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" name="Google Shape;15;p1"/>
          <p:cNvGrpSpPr/>
          <p:nvPr/>
        </p:nvGrpSpPr>
        <p:grpSpPr>
          <a:xfrm>
            <a:off x="76993" y="6040437"/>
            <a:ext cx="532606" cy="726282"/>
            <a:chOff x="48" y="3805"/>
            <a:chExt cx="335" cy="458"/>
          </a:xfrm>
        </p:grpSpPr>
        <p:sp>
          <p:nvSpPr>
            <p:cNvPr id="16" name="Google Shape;16;p1"/>
            <p:cNvSpPr/>
            <p:nvPr/>
          </p:nvSpPr>
          <p:spPr>
            <a:xfrm flipH="1" rot="5400000">
              <a:off x="148" y="3706"/>
              <a:ext cx="137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5400000">
              <a:off x="147" y="3869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 flipH="1" rot="5400000">
              <a:off x="147" y="4026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  <a:defRPr b="1" i="0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  <a:defRPr b="1" i="0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–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–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227012" y="0"/>
            <a:ext cx="2286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1"/>
          <p:cNvSpPr/>
          <p:nvPr/>
        </p:nvSpPr>
        <p:spPr>
          <a:xfrm flipH="1">
            <a:off x="304800" y="914400"/>
            <a:ext cx="8839200" cy="228600"/>
          </a:xfrm>
          <a:prstGeom prst="homePlate">
            <a:avLst>
              <a:gd fmla="val 21221" name="adj"/>
            </a:avLst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981200" y="2179637"/>
            <a:ext cx="1905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" name="Google Shape;26;p1"/>
          <p:cNvGrpSpPr/>
          <p:nvPr/>
        </p:nvGrpSpPr>
        <p:grpSpPr>
          <a:xfrm>
            <a:off x="77787" y="5903118"/>
            <a:ext cx="533400" cy="750094"/>
            <a:chOff x="49" y="3719"/>
            <a:chExt cx="336" cy="472"/>
          </a:xfrm>
        </p:grpSpPr>
        <p:sp>
          <p:nvSpPr>
            <p:cNvPr id="27" name="Google Shape;27;p1"/>
            <p:cNvSpPr/>
            <p:nvPr/>
          </p:nvSpPr>
          <p:spPr>
            <a:xfrm rot="-5400000">
              <a:off x="142" y="3626"/>
              <a:ext cx="150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 rot="-5400000">
              <a:off x="141" y="3786"/>
              <a:ext cx="151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-5400000">
              <a:off x="142" y="3948"/>
              <a:ext cx="150" cy="336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grpSp>
        <p:nvGrpSpPr>
          <p:cNvPr id="31" name="Google Shape;31;p1"/>
          <p:cNvGrpSpPr/>
          <p:nvPr/>
        </p:nvGrpSpPr>
        <p:grpSpPr>
          <a:xfrm>
            <a:off x="8189912" y="731837"/>
            <a:ext cx="739775" cy="533400"/>
            <a:chOff x="5159" y="461"/>
            <a:chExt cx="466" cy="336"/>
          </a:xfrm>
        </p:grpSpPr>
        <p:sp>
          <p:nvSpPr>
            <p:cNvPr id="32" name="Google Shape;32;p1"/>
            <p:cNvSpPr/>
            <p:nvPr/>
          </p:nvSpPr>
          <p:spPr>
            <a:xfrm>
              <a:off x="5475" y="462"/>
              <a:ext cx="150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318" y="462"/>
              <a:ext cx="151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5159" y="461"/>
              <a:ext cx="150" cy="336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creatingexceptions.java" TargetMode="External"/><Relationship Id="rId4" Type="http://schemas.openxmlformats.org/officeDocument/2006/relationships/hyperlink" Target="http://outofrangeexception.jav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I/O Streams</a:t>
            </a:r>
            <a:endParaRPr/>
          </a:p>
        </p:txBody>
      </p:sp>
      <p:sp>
        <p:nvSpPr>
          <p:cNvPr id="46" name="Google Shape;46;p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stream is a sequence of bytes that flow from a source to a destination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program, we read information from an input stream and write information to an output stream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 can manage multiple streams at a time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java.io package contains many classes that allow us to define various streams with specific characteristics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2" name="Google Shape;102;p1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Exception Handling</a:t>
            </a:r>
            <a:endParaRPr/>
          </a:p>
        </p:txBody>
      </p:sp>
      <p:sp>
        <p:nvSpPr>
          <p:cNvPr id="103" name="Google Shape;103;p1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 exception is ignored by the program, the program will terminate and produce an appropriate message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message includes 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stack trace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indicates on which line the exception occurred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call stack trace also shows the method call trail that lead to the execution of the offending line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 of </a:t>
            </a:r>
            <a:r>
              <a:rPr b="1" i="0" lang="en-US" sz="2400" u="sng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ReadFile.java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easily generate FileNotFoundException, IOException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1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</a:t>
            </a:r>
            <a:r>
              <a:rPr b="0" i="0" lang="en-US" sz="3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Statement</a:t>
            </a:r>
            <a:endParaRPr/>
          </a:p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process an exception when it occurs, the line that throws the exception is executed within 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block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try block is followed by one or more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clauses, which contain code to process an exception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catch clause has an associated exception type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exception occurs, processing continues at the first catch clause that matches the exception type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modify </a:t>
            </a:r>
            <a:r>
              <a:rPr b="1" i="0" lang="en-US" sz="2400" u="sng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ReadFile.java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use the try/catch statement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" name="Google Shape;116;p1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</a:t>
            </a:r>
            <a:r>
              <a:rPr b="0" i="0" lang="en-US" sz="3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Clause</a:t>
            </a:r>
            <a:endParaRPr/>
          </a:p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try statement can have an optional clause designated by the reserved word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exception is generated, the statements in the finally clause are executed after the statements in the try block complete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if an exception is generated, the statements in the finally clause are executed after the statements in the appropriate catch clause complete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" name="Google Shape;123;p1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Exception Propagation</a:t>
            </a:r>
            <a:endParaRPr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is not appropriate to handle the exception where it occurs, it can be handled at a higher level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“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clause in the method signature to pass the exception back to the calling method.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Exceptions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 through the method calling hierarchy until they are caught and handled or until they reach the outermost level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try block that contains a call to a method in which an exception is thrown can be used to catch that exception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1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Checked Exceptions</a:t>
            </a:r>
            <a:endParaRPr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exception is either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unchecked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checked exception can only be caught within a try block or within a method that is designated to throw that exception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compiler will complain if a checked exception is not handled appropriately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unchecked exception does not require explicit handling, though it could be processed with try/catch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Exceptions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Arial"/>
              <a:buChar char="●"/>
            </a:pPr>
            <a:r>
              <a:rPr b="1" i="0" lang="en-US" sz="28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Exceptions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caught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–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FileNotFoundException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–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IOException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Arial"/>
              <a:buChar char="●"/>
            </a:pPr>
            <a:r>
              <a:rPr b="1" i="0" lang="en-US" sz="28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Unchecked Exceptions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can’t be trapped, or they can be but the compiler does not force us to catch them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–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Anything that subclasses java.lang.RuntimeException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–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NullPointerException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–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IndexOutOfBoundsException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–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OutOfMemoryError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Exception Class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Let’s try to Catch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Unchecked Exception: IndexOutOfBoundsException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Exception subclasses the Exception Class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subclass the Exception Class to create our own Checked Exceptions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try this!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subclass the RuntimeException Class to create our own Unchecked Exceptions?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</a:t>
            </a:r>
            <a:r>
              <a:rPr b="0" i="0" lang="en-US" sz="3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Statement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programmer can define an exception by extending the appropriate class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Exceptions are thrown using the throw statement</a:t>
            </a:r>
            <a:endParaRPr b="1" i="0" sz="2400" u="non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A50021"/>
              </a:buClr>
              <a:buSzPts val="525"/>
              <a:buFont typeface="Arial"/>
              <a:buNone/>
            </a:pPr>
            <a:r>
              <a:t/>
            </a:r>
            <a:endParaRPr b="1" i="0" sz="7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CreatingExceptions.java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388)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OutOfRangeException.java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389)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a throw statement is nested inside an if statement that evaluates the condition to see if the exception should be thrown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Object Serialization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serialization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act of saving an object, and its current state, so that it can be used again in another program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idea that an object can “live”  beyond the program that created it is called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persistence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1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serialization is accomplished using the classes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ObjectOutputStream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ObjectInputStream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Serialization takes into account any other objects that are referenced by an object being serialized, saving them too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I/O Stream Categories</a:t>
            </a:r>
            <a:endParaRPr/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classes in the I/O package divide input and output streams into other categories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I/O stream is either 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stream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deals with text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 stream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deal with byte data</a:t>
            </a:r>
            <a:endParaRPr/>
          </a:p>
          <a:p>
            <a:pPr indent="-114300" lvl="4" marL="2057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I/O stream is also either 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stream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acts as either a source or destination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stream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alters or manages information in the stream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Streams are used to read/write data between computers on the Internet!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Standard I/O</a:t>
            </a:r>
            <a:endParaRPr/>
          </a:p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standard I/O streams: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input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defined by 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System.in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output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defined by 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error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defined by 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System.err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we execute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System.in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declared to be a generic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reference, and therefore usually must be mapped to a more useful stream with specific characteristics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Keyboard Class</a:t>
            </a:r>
            <a:endParaRPr/>
          </a:p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Keyboard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used in the last program was written to facilitate reading data from standard input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we can examine the processing of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Keyboard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in more detail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Keyboard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declares a useful standard input stream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exceptions that may be thrown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Reads and returns strings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Standard Input Stream</a:t>
            </a:r>
            <a:endParaRPr/>
          </a:p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Keyboard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declares the following input stream: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InputStreamReader isr =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new InputStreamReader (System.in)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BufferedReader stdin = new BufferedReader (isr);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InputStreamReader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converts the original byte stream into a character stream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allows us to use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to get an entire line of input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Text Files</a:t>
            </a:r>
            <a:endParaRPr/>
          </a:p>
        </p:txBody>
      </p:sp>
      <p:sp>
        <p:nvSpPr>
          <p:cNvPr id="76" name="Google Shape;76;p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can be read from and written to text files by declaring and using the correct I/O streams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FileInputStream class provides for reading files byte for byte.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is used for reading an input file containing character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BufferedReader with the FileReader we can read strings!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step process for readying the BufferedReader object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sng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ReadFile.java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Text Files</a:t>
            </a:r>
            <a:endParaRPr/>
          </a:p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FileOutputStream class is useful for writing files byte by byte.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is used for writing text files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BufferedWriter to write strings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step process for readying the BufferedWriter object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write a Java file!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sng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WriteFile.java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Exceptions</a:t>
            </a:r>
            <a:endParaRPr/>
          </a:p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object that describes an unusual or erroneous situation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Exceptions are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a program, and may be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caught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another part of the program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 can therefore be separated into a normal execution flow and 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execution flow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also represented as an object in Java, but usually represents a unrecoverable situation and should not be caught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Exception Handling</a:t>
            </a:r>
            <a:endParaRPr/>
          </a:p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 can deal with an exception in one of three ways: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ignore 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it in the method where it occurs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it in another method (usually the calling method) in the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manner in which an exception is processed is an important design consideration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1">
  <a:themeElements>
    <a:clrScheme name="CS1">
      <a:dk1>
        <a:srgbClr val="FFFFFF"/>
      </a:dk1>
      <a:lt1>
        <a:srgbClr val="2181B7"/>
      </a:lt1>
      <a:dk2>
        <a:srgbClr val="CCFFFF"/>
      </a:dk2>
      <a:lt2>
        <a:srgbClr val="001932"/>
      </a:lt2>
      <a:accent1>
        <a:srgbClr val="99FFCC"/>
      </a:accent1>
      <a:accent2>
        <a:srgbClr val="01B0FF"/>
      </a:accent2>
      <a:accent3>
        <a:srgbClr val="2181B7"/>
      </a:accent3>
      <a:accent4>
        <a:srgbClr val="99FFCC"/>
      </a:accent4>
      <a:accent5>
        <a:srgbClr val="01B0FF"/>
      </a:accent5>
      <a:accent6>
        <a:srgbClr val="2181B7"/>
      </a:accent6>
      <a:hlink>
        <a:srgbClr val="FFFF99"/>
      </a:hlink>
      <a:folHlink>
        <a:srgbClr val="1C6D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