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Century Schoolboo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1265EE-098E-4DF7-BA84-FDED5186413C}">
  <a:tblStyle styleId="{C31265EE-098E-4DF7-BA84-FDED5186413C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DE7"/>
          </a:solidFill>
        </a:fill>
      </a:tcStyle>
    </a:wholeTbl>
    <a:band1H>
      <a:tcTxStyle/>
      <a:tcStyle>
        <a:fill>
          <a:solidFill>
            <a:srgbClr val="FFD8CC"/>
          </a:solidFill>
        </a:fill>
      </a:tcStyle>
    </a:band1H>
    <a:band2H>
      <a:tcTxStyle/>
    </a:band2H>
    <a:band1V>
      <a:tcTxStyle/>
      <a:tcStyle>
        <a:fill>
          <a:solidFill>
            <a:srgbClr val="FFD8CC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CenturySchoolbook-bold.fntdata"/><Relationship Id="rId10" Type="http://schemas.openxmlformats.org/officeDocument/2006/relationships/slide" Target="slides/slide4.xml"/><Relationship Id="rId21" Type="http://schemas.openxmlformats.org/officeDocument/2006/relationships/font" Target="fonts/CenturySchoolbook-regular.fntdata"/><Relationship Id="rId13" Type="http://schemas.openxmlformats.org/officeDocument/2006/relationships/slide" Target="slides/slide7.xml"/><Relationship Id="rId24" Type="http://schemas.openxmlformats.org/officeDocument/2006/relationships/font" Target="fonts/CenturySchoolbook-boldItalic.fntdata"/><Relationship Id="rId12" Type="http://schemas.openxmlformats.org/officeDocument/2006/relationships/slide" Target="slides/slide6.xml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2362200" y="15240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Variables and Constants </a:t>
            </a:r>
            <a:endParaRPr sz="3200"/>
          </a:p>
        </p:txBody>
      </p:sp>
      <p:sp>
        <p:nvSpPr>
          <p:cNvPr id="137" name="Google Shape;137;p13"/>
          <p:cNvSpPr/>
          <p:nvPr/>
        </p:nvSpPr>
        <p:spPr>
          <a:xfrm>
            <a:off x="1981200" y="1524000"/>
            <a:ext cx="6248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CHAPTER 4</a:t>
            </a:r>
            <a:endParaRPr b="1" i="0" sz="5400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Declaring and Naming Variables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57200" y="1600200"/>
            <a:ext cx="7467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Names of variables referred to as </a:t>
            </a:r>
            <a:r>
              <a:rPr b="1" lang="en-US"/>
              <a:t>identifiers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Inappropriate names include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Names with spaces Ex: </a:t>
            </a:r>
            <a:r>
              <a:rPr b="1" lang="en-US"/>
              <a:t>miles per gallon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The name “register” Ex: </a:t>
            </a:r>
            <a:r>
              <a:rPr b="1" lang="en-US"/>
              <a:t>register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Names that begin with numerals Ex: </a:t>
            </a:r>
            <a:r>
              <a:rPr b="1" lang="en-US"/>
              <a:t>4Sale</a:t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Can declare multiple variables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Ex: </a:t>
            </a:r>
            <a:r>
              <a:rPr b="1" lang="en-US"/>
              <a:t>float x , y , z;</a:t>
            </a:r>
            <a:r>
              <a:rPr lang="en-US"/>
              <a:t>  (must place commas in between)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Must declare a variable before you use it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Look on pg 60 for examples of declaration statements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457200" y="2590800"/>
            <a:ext cx="7467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4" marL="20116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Intializing Variables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Assigns value to a variable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Ex: </a:t>
            </a:r>
            <a:r>
              <a:rPr b="1" lang="en-US"/>
              <a:t>j = 0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Sets variable </a:t>
            </a:r>
            <a:r>
              <a:rPr b="1" lang="en-US"/>
              <a:t>j </a:t>
            </a:r>
            <a:r>
              <a:rPr lang="en-US"/>
              <a:t>to the value of </a:t>
            </a:r>
            <a:r>
              <a:rPr b="1" lang="en-US"/>
              <a:t>0</a:t>
            </a:r>
            <a:r>
              <a:rPr lang="en-US"/>
              <a:t>. ( = is called the assignment operator)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Look on pg 62 and 63 for a more in depth explanation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Overview – Constants (4.3)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Holds data that remains the same as the program runs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Defined as follows:</a:t>
            </a:r>
            <a:r>
              <a:rPr b="1" lang="en-US"/>
              <a:t> const float PI = 3.14;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The constant </a:t>
            </a:r>
            <a:r>
              <a:rPr b="1" lang="en-US"/>
              <a:t>PI</a:t>
            </a:r>
            <a:r>
              <a:rPr lang="en-US"/>
              <a:t> is created and set to a value of </a:t>
            </a:r>
            <a:r>
              <a:rPr b="1" lang="en-US"/>
              <a:t>3.14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b="1" lang="en-US"/>
              <a:t>Note: </a:t>
            </a:r>
            <a:r>
              <a:rPr lang="en-US"/>
              <a:t>lowercase letters are generally used with variable names, uppercase are generally used for constants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Using Constants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Compiler prohibits assignment of another value to a constant after the declaration statement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Good to use in large programs where you are easily able to change the value of the constant in one place (where you declare it)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Key Terms And Summary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Please refer to pg 66 for key terms to remember from this chapter and a brief summary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Main topics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Variable Types (Sec 4.1)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Variables (Sec 4.2)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Constants (Sec 4.3)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Overview – Variable Types (4.1)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Variable: </a:t>
            </a:r>
            <a:r>
              <a:rPr lang="en-US"/>
              <a:t>holds data that can change while program is running.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 </a:t>
            </a:r>
            <a:r>
              <a:rPr b="1" lang="en-US"/>
              <a:t>Constant: </a:t>
            </a:r>
            <a:r>
              <a:rPr lang="en-US"/>
              <a:t>used to store data that remains the same throughout the program’s execution.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Data Type</a:t>
            </a:r>
            <a:r>
              <a:rPr lang="en-US"/>
              <a:t>: type of variable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Integer Types</a:t>
            </a:r>
            <a:endParaRPr/>
          </a:p>
        </p:txBody>
      </p:sp>
      <p:graphicFrame>
        <p:nvGraphicFramePr>
          <p:cNvPr id="155" name="Google Shape;155;p1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{C31265EE-098E-4DF7-BA84-FDED5186413C}</a:tableStyleId>
              </a:tblPr>
              <a:tblGrid>
                <a:gridCol w="2489200"/>
                <a:gridCol w="2489200"/>
                <a:gridCol w="248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Integer Data Types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Min. Range</a:t>
                      </a:r>
                      <a:r>
                        <a:rPr lang="en-US" sz="1800"/>
                        <a:t> of Values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Min.</a:t>
                      </a:r>
                      <a:r>
                        <a:rPr lang="en-US" sz="1800"/>
                        <a:t> Numbers of Bytes Occupied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-128 to 127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to 255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-32,768 to 32,767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-32,768 to 32,767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to</a:t>
                      </a:r>
                      <a:r>
                        <a:rPr lang="en-US" sz="1800"/>
                        <a:t> 65,535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-2,147,483,648</a:t>
                      </a:r>
                      <a:r>
                        <a:rPr lang="en-US" sz="1800"/>
                        <a:t> to 2,147,483,647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unsigned 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to 4,294,967,295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Characters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Char</a:t>
            </a:r>
            <a:r>
              <a:rPr lang="en-US"/>
              <a:t> (short for character): integer data type that stores characters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Each variable of char data type can hold only one character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To store words and sentences, you must </a:t>
            </a:r>
            <a:r>
              <a:rPr b="1" lang="en-US"/>
              <a:t>string </a:t>
            </a:r>
            <a:r>
              <a:rPr lang="en-US"/>
              <a:t>characters together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b="1" lang="en-US"/>
              <a:t>Strings</a:t>
            </a:r>
            <a:r>
              <a:rPr lang="en-US"/>
              <a:t> are normally referred to arrays of characters (later chapter will cover in detail)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Floating-point types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Used when working with values with a requried decimal precision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Three types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float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double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long double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9"/>
          <p:cNvGraphicFramePr/>
          <p:nvPr/>
        </p:nvGraphicFramePr>
        <p:xfrm>
          <a:off x="3048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{C31265EE-098E-4DF7-BA84-FDED5186413C}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Floating Point</a:t>
                      </a:r>
                      <a:r>
                        <a:rPr lang="en-US" sz="1800"/>
                        <a:t> Data Types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Approx.</a:t>
                      </a:r>
                      <a:r>
                        <a:rPr lang="en-US" sz="1800"/>
                        <a:t>  Range of Values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Digits</a:t>
                      </a:r>
                      <a:r>
                        <a:rPr lang="en-US" sz="1800"/>
                        <a:t> of Precision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Numbers of Bytes Occupied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/>
                        <a:t>3.4x10^-38</a:t>
                      </a:r>
                      <a:r>
                        <a:rPr lang="en-US" sz="1800"/>
                        <a:t> to </a:t>
                      </a:r>
                      <a:r>
                        <a:rPr lang="en-US" sz="1800"/>
                        <a:t>3.4x10^38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1.7x10^-308</a:t>
                      </a:r>
                      <a:r>
                        <a:rPr lang="en-US" sz="1800"/>
                        <a:t>  to  </a:t>
                      </a:r>
                      <a:r>
                        <a:rPr lang="en-US" sz="1800"/>
                        <a:t>1.7x10^308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</a:t>
                      </a:r>
                      <a:r>
                        <a:rPr lang="en-US" sz="1800"/>
                        <a:t> double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3.4x10^-4932 to 1.1x10^-4932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3" name="Google Shape;173;p19"/>
          <p:cNvSpPr txBox="1"/>
          <p:nvPr/>
        </p:nvSpPr>
        <p:spPr>
          <a:xfrm>
            <a:off x="304800" y="762000"/>
            <a:ext cx="7467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Floating-point types chart</a:t>
            </a:r>
            <a:endParaRPr sz="4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Boolean Variables 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Uses declaration </a:t>
            </a:r>
            <a:r>
              <a:rPr b="1" lang="en-US"/>
              <a:t>bool</a:t>
            </a:r>
            <a:endParaRPr b="1"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b="1" lang="en-US"/>
              <a:t>Note:</a:t>
            </a:r>
            <a:r>
              <a:rPr lang="en-US"/>
              <a:t> some compilers do not support the </a:t>
            </a:r>
            <a:r>
              <a:rPr b="1" lang="en-US"/>
              <a:t>bool</a:t>
            </a:r>
            <a:r>
              <a:rPr lang="en-US"/>
              <a:t> data type and use the </a:t>
            </a:r>
            <a:r>
              <a:rPr b="1" lang="en-US"/>
              <a:t>bool.h</a:t>
            </a:r>
            <a:r>
              <a:rPr lang="en-US"/>
              <a:t> header file instead </a:t>
            </a:r>
            <a:endParaRPr b="1"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Variable with two possible values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One represents </a:t>
            </a:r>
            <a:r>
              <a:rPr b="1" lang="en-US"/>
              <a:t>true</a:t>
            </a:r>
            <a:endParaRPr b="1"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Another represents </a:t>
            </a:r>
            <a:r>
              <a:rPr b="1" lang="en-US"/>
              <a:t>false</a:t>
            </a:r>
            <a:endParaRPr b="1"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Overview – Using Variables (4.2)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b="1" lang="en-US"/>
              <a:t>Declaration:</a:t>
            </a:r>
            <a:r>
              <a:rPr lang="en-US"/>
              <a:t> indicating to the compiler what type of variable you want and what you want to call it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Code Sample: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#include &lt;iostream.h&gt; //necessary for cout command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main( 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	int i; 	//declare i as integer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	i=2;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	cout &lt;&lt; i &lt;&lt; ‘\n’;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	return 0;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}</a:t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