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illSans-bold.fntdata"/><Relationship Id="rId10" Type="http://schemas.openxmlformats.org/officeDocument/2006/relationships/slide" Target="slides/slide5.xml"/><Relationship Id="rId21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2"/>
          <p:cNvCxnSpPr/>
          <p:nvPr/>
        </p:nvCxnSpPr>
        <p:spPr>
          <a:xfrm>
            <a:off x="514350" y="5349902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2"/>
          <p:cNvSpPr txBox="1"/>
          <p:nvPr>
            <p:ph type="ctrTitle"/>
          </p:nvPr>
        </p:nvSpPr>
        <p:spPr>
          <a:xfrm>
            <a:off x="381000" y="4853411"/>
            <a:ext cx="8458200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81000" y="388620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>
                <a:solidFill>
                  <a:srgbClr val="2B2B2B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385218" y="-526257"/>
            <a:ext cx="4525963" cy="8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🞭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🞤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🞫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🞲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🞩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🞤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🞲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846637" y="2560638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655638" y="350839"/>
            <a:ext cx="5851525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🞭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🞤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🞫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🞲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🞩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🞤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🞲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🞭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🞤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🞫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🞲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🞩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🞤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🞲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29600" y="6473952"/>
            <a:ext cx="758952" cy="24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4"/>
          <p:cNvCxnSpPr/>
          <p:nvPr/>
        </p:nvCxnSpPr>
        <p:spPr>
          <a:xfrm>
            <a:off x="514350" y="3444902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81000" y="1676400"/>
            <a:ext cx="8458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C7C2B7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🞤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🞲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180475" y="2947085"/>
            <a:ext cx="8686800" cy="118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04800" y="1600200"/>
            <a:ext cx="4191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🞭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🞤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🞫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🞲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🞩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🞤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🞲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600200"/>
            <a:ext cx="434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🞭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🞤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🞫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🞲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🞩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🞤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🞲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04800" y="5410200"/>
            <a:ext cx="86106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81444" y="666750"/>
            <a:ext cx="4290556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0" sz="1800" cap="none">
                <a:solidFill>
                  <a:srgbClr val="AF5C0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🞤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🞲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5025" y="666750"/>
            <a:ext cx="4292241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0" sz="1800" cap="none">
                <a:solidFill>
                  <a:srgbClr val="AF5C0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🞤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🞲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281444" y="1316037"/>
            <a:ext cx="4290556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🞭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🞤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🞫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🞲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🞩"/>
              <a:defRPr sz="16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🞤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🞲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8730" y="1316037"/>
            <a:ext cx="4288536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🞭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🞤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🞫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🞲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🞩"/>
              <a:defRPr sz="16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🞤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🞲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229600" y="6477000"/>
            <a:ext cx="7620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514350" y="6019800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9"/>
          <p:cNvCxnSpPr/>
          <p:nvPr/>
        </p:nvCxnSpPr>
        <p:spPr>
          <a:xfrm>
            <a:off x="514350" y="5849117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5486400"/>
            <a:ext cx="84582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57200" y="609600"/>
            <a:ext cx="3008313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🞤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🞲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3575050" y="609600"/>
            <a:ext cx="5340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🞭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🞤"/>
              <a:defRPr sz="28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🞫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🞲"/>
              <a:defRPr sz="2000"/>
            </a:lvl4pPr>
            <a:lvl5pPr indent="-304800" lvl="4" marL="2286000" algn="l">
              <a:spcBef>
                <a:spcPts val="400"/>
              </a:spcBef>
              <a:spcAft>
                <a:spcPts val="0"/>
              </a:spcAft>
              <a:buSzPts val="1200"/>
              <a:buChar char="🞩"/>
              <a:defRPr sz="20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🞤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🞲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>
            <p:ph idx="2" type="pic"/>
          </p:nvPr>
        </p:nvSpPr>
        <p:spPr>
          <a:xfrm>
            <a:off x="3505200" y="616634"/>
            <a:ext cx="5029200" cy="365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900" endA="500" endPos="10000" kx="0" rotWithShape="0" algn="bl" stA="49000" stPos="0" sy="-90000" ky="0"/>
          </a:effectLst>
        </p:spPr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381000" y="4993760"/>
            <a:ext cx="58674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381000" y="5533218"/>
            <a:ext cx="5867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9725" spcFirstLastPara="1" rIns="91425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81940" lvl="1" marL="914400" algn="l">
              <a:spcBef>
                <a:spcPts val="240"/>
              </a:spcBef>
              <a:spcAft>
                <a:spcPts val="0"/>
              </a:spcAft>
              <a:buSzPts val="840"/>
              <a:buChar char="🞤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🞫"/>
              <a:defRPr sz="1000"/>
            </a:lvl3pPr>
            <a:lvl4pPr indent="-268605" lvl="3" marL="1828800" algn="l">
              <a:spcBef>
                <a:spcPts val="180"/>
              </a:spcBef>
              <a:spcAft>
                <a:spcPts val="0"/>
              </a:spcAft>
              <a:buSzPts val="630"/>
              <a:buChar char="🞲"/>
              <a:defRPr sz="900"/>
            </a:lvl4pPr>
            <a:lvl5pPr indent="-262889" lvl="4" marL="2286000" algn="l">
              <a:spcBef>
                <a:spcPts val="180"/>
              </a:spcBef>
              <a:spcAft>
                <a:spcPts val="0"/>
              </a:spcAft>
              <a:buSzPts val="540"/>
              <a:buChar char="🞩"/>
              <a:defRPr sz="9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🞤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🞲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514350" y="1050898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🞭"/>
              <a:defRPr b="0" i="0" sz="3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🞤"/>
              <a:defRPr b="0" i="0" sz="2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🞫"/>
              <a:defRPr b="0" i="0" sz="2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🞲"/>
              <a:defRPr b="0" i="0" sz="20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717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🞩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717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🞤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8956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🞲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8955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6F0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26F0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6F0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6F0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6F0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6F0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6F0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6F0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6F0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6F0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26F0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  <a:defRPr b="0" i="0" sz="3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>
            <a:off x="514350" y="1050898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1"/>
          <p:cNvCxnSpPr/>
          <p:nvPr/>
        </p:nvCxnSpPr>
        <p:spPr>
          <a:xfrm>
            <a:off x="514350" y="1057986"/>
            <a:ext cx="8629650" cy="23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1828800" y="3048000"/>
            <a:ext cx="8458200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STRINGS AND SCREEN I/O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838200" y="1295400"/>
            <a:ext cx="75438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1767D"/>
                </a:solidFill>
                <a:latin typeface="Gill Sans"/>
                <a:ea typeface="Gill Sans"/>
                <a:cs typeface="Gill Sans"/>
                <a:sym typeface="Gill Sans"/>
              </a:rPr>
              <a:t>CHAPTER 6</a:t>
            </a:r>
            <a:endParaRPr b="1" i="0" sz="8000" u="none" cap="none" strike="noStrike">
              <a:solidFill>
                <a:srgbClr val="E1767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GETTING INPUT WITH &gt;&gt;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0000"/>
              <a:buChar char="🞭"/>
            </a:pPr>
            <a:r>
              <a:rPr lang="en-US"/>
              <a:t>It is possible to input more than one value from the keyboard using a statement like the following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70000"/>
              <a:buChar char="🞤"/>
            </a:pPr>
            <a:r>
              <a:rPr lang="en-US"/>
              <a:t>Cin &gt;&gt; i &gt;&gt; j &gt;&gt; k;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ct val="70000"/>
              <a:buChar char="🞭"/>
            </a:pPr>
            <a:r>
              <a:rPr lang="en-US"/>
              <a:t>When program is executed, program will pause and wait for three inputs, which can all be entered on the same line with spaces or tabs between them.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ct val="70000"/>
              <a:buChar char="🞭"/>
            </a:pPr>
            <a:r>
              <a:rPr lang="en-US"/>
              <a:t>&gt;&gt; can also be used to input characters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70000"/>
              <a:buChar char="🞤"/>
            </a:pPr>
            <a:r>
              <a:rPr b="1" lang="en-US"/>
              <a:t>Note: </a:t>
            </a:r>
            <a:r>
              <a:rPr lang="en-US"/>
              <a:t>If the user enters more than one character, only the first character will be stored in the variable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ct val="70000"/>
              <a:buChar char="🞭"/>
            </a:pPr>
            <a:r>
              <a:rPr lang="en-US"/>
              <a:t>To input strings that are not single words or contain whitespace you must use </a:t>
            </a:r>
            <a:r>
              <a:rPr b="1" lang="en-US"/>
              <a:t>.get </a:t>
            </a:r>
            <a:r>
              <a:rPr lang="en-US"/>
              <a:t>function (one word strings can be inputted normally, </a:t>
            </a:r>
            <a:r>
              <a:rPr b="1" lang="en-US"/>
              <a:t>cin &lt;&lt; student_name;)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70000"/>
              <a:buChar char="🞤"/>
            </a:pPr>
            <a:r>
              <a:rPr b="1" lang="en-US"/>
              <a:t>cin.get (student_name, 20); 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SzPct val="70000"/>
              <a:buChar char="🞤"/>
            </a:pPr>
            <a:r>
              <a:rPr lang="en-US"/>
              <a:t>student_name is the character array and the maximum length is </a:t>
            </a:r>
            <a:r>
              <a:rPr b="1" lang="en-US"/>
              <a:t>20</a:t>
            </a:r>
            <a:r>
              <a:rPr lang="en-US"/>
              <a:t>, but you need a string of exactly 20 printable characters you need to change it to </a:t>
            </a:r>
            <a:r>
              <a:rPr b="1" lang="en-US"/>
              <a:t>21</a:t>
            </a:r>
            <a:r>
              <a:rPr lang="en-US"/>
              <a:t> because of the null terminator that takes up a spot at the end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FLUSHING THE INPUT STREAM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🞭"/>
            </a:pPr>
            <a:r>
              <a:rPr lang="en-US"/>
              <a:t>If the user enters a string that is longer than the length specified in the call to the </a:t>
            </a:r>
            <a:r>
              <a:rPr b="1" lang="en-US"/>
              <a:t>get </a:t>
            </a:r>
            <a:r>
              <a:rPr lang="en-US"/>
              <a:t>function, the remaining characters are left in the input stream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960"/>
              <a:buChar char="🞤"/>
            </a:pPr>
            <a:r>
              <a:rPr lang="en-US"/>
              <a:t>This is a problem because characters left over will be used in next input stream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960"/>
              <a:buChar char="🞤"/>
            </a:pPr>
            <a:r>
              <a:rPr lang="en-US"/>
              <a:t>To avoid this you use </a:t>
            </a:r>
            <a:r>
              <a:rPr b="1" lang="en-US"/>
              <a:t>cin.ignore</a:t>
            </a:r>
            <a:endParaRPr b="1"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680"/>
              <a:buChar char="🞫"/>
            </a:pPr>
            <a:r>
              <a:rPr lang="en-US"/>
              <a:t>Ex: cin.ignore (80, ‘\n’)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680"/>
              <a:buChar char="🞫"/>
            </a:pPr>
            <a:r>
              <a:rPr lang="en-US"/>
              <a:t>Ignores next 80 characters in stream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USING DESCRIPTIVE PROMPTS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🞭"/>
            </a:pPr>
            <a:r>
              <a:rPr lang="en-US"/>
              <a:t>Output prompts when writing programs that interact with the user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960"/>
              <a:buChar char="🞤"/>
            </a:pPr>
            <a:r>
              <a:rPr lang="en-US"/>
              <a:t>Make sure they are clear and explain the input that the program is requesting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960"/>
              <a:buChar char="🞤"/>
            </a:pPr>
            <a:r>
              <a:rPr lang="en-US"/>
              <a:t>Ex: </a:t>
            </a:r>
            <a:r>
              <a:rPr b="1" lang="en-US"/>
              <a:t>Please enter your last name: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960"/>
              <a:buChar char="🞤"/>
            </a:pPr>
            <a:r>
              <a:rPr lang="en-US"/>
              <a:t>More descriptive = more likely user is to enter the info in the form your program expects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Gill Sans"/>
              <a:buNone/>
            </a:pPr>
            <a:r>
              <a:rPr lang="en-US"/>
              <a:t>CLEARING THE SCREEN AND PRINTING A HARDCOPY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🞭"/>
            </a:pPr>
            <a:r>
              <a:rPr lang="en-US"/>
              <a:t>Varies per compiler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960"/>
              <a:buChar char="🞤"/>
            </a:pPr>
            <a:r>
              <a:rPr lang="en-US"/>
              <a:t>For Visual C++ 2010/2012 its </a:t>
            </a:r>
            <a:r>
              <a:rPr b="1" lang="en-US"/>
              <a:t>system(“CLS”)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960"/>
              <a:buChar char="🞤"/>
            </a:pPr>
            <a:r>
              <a:rPr b="1" lang="en-US"/>
              <a:t>Note</a:t>
            </a:r>
            <a:r>
              <a:rPr lang="en-US"/>
              <a:t>: you must #include &lt;windows.h&gt;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🞭"/>
            </a:pPr>
            <a:r>
              <a:rPr lang="en-US"/>
              <a:t>Pg. 107 for summary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KEY TERMS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🞭"/>
            </a:pPr>
            <a:r>
              <a:rPr lang="en-US"/>
              <a:t>Pg. 107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Char char="🞭"/>
            </a:pPr>
            <a:r>
              <a:rPr lang="en-US"/>
              <a:t>KNOW THESE FOR THE NEXT TEST!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OVERVIEW – STRINGS (SEC 6.1)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🞭"/>
            </a:pPr>
            <a:r>
              <a:rPr lang="en-US"/>
              <a:t>Help programs communicate with user and allow computers to process data other than numbers</a:t>
            </a:r>
            <a:endParaRPr/>
          </a:p>
          <a:p>
            <a:pPr indent="-200660" lvl="0" marL="342900" rtl="0" algn="l"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Char char="🞭"/>
            </a:pPr>
            <a:r>
              <a:rPr lang="en-US"/>
              <a:t>Two types of strings: </a:t>
            </a:r>
            <a:r>
              <a:rPr b="1" lang="en-US"/>
              <a:t>string literals </a:t>
            </a:r>
            <a:r>
              <a:rPr lang="en-US"/>
              <a:t>and </a:t>
            </a:r>
            <a:r>
              <a:rPr b="1" lang="en-US"/>
              <a:t>character arrays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Gill Sans"/>
              <a:buNone/>
            </a:pPr>
            <a:r>
              <a:rPr lang="en-US"/>
              <a:t>WHAT IS A STRING AND HOW IS IT STORED?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0000"/>
              <a:buChar char="🞭"/>
            </a:pPr>
            <a:r>
              <a:rPr lang="en-US"/>
              <a:t>Group of characters put together to create text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SzPct val="70000"/>
              <a:buChar char="🞭"/>
            </a:pPr>
            <a:r>
              <a:rPr b="1" lang="en-US"/>
              <a:t>String literals</a:t>
            </a:r>
            <a:r>
              <a:rPr lang="en-US"/>
              <a:t> are used with cout statements</a:t>
            </a:r>
            <a:endParaRPr b="1"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SzPct val="70000"/>
              <a:buChar char="🞤"/>
            </a:pPr>
            <a:r>
              <a:rPr lang="en-US"/>
              <a:t>Ex:  </a:t>
            </a:r>
            <a:r>
              <a:rPr b="1" lang="en-US"/>
              <a:t>cout&lt;&lt; “Hello”;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SzPct val="70000"/>
              <a:buChar char="🞤"/>
            </a:pPr>
            <a:r>
              <a:rPr lang="en-US"/>
              <a:t>Notice that the string is enclosed in quotation marks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SzPct val="70000"/>
              <a:buChar char="🞤"/>
            </a:pPr>
            <a:r>
              <a:rPr lang="en-US"/>
              <a:t>Similar to constant because it part of program’s source code and remains same while program runs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SzPct val="70000"/>
              <a:buChar char="🞭"/>
            </a:pPr>
            <a:r>
              <a:rPr b="1" lang="en-US"/>
              <a:t>Character literals: </a:t>
            </a:r>
            <a:r>
              <a:rPr lang="en-US"/>
              <a:t> lone character that appears in single quotes Ex: </a:t>
            </a:r>
            <a:r>
              <a:rPr b="1" lang="en-US"/>
              <a:t>initial = ‘T’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SzPct val="70000"/>
              <a:buChar char="🞭"/>
            </a:pPr>
            <a:r>
              <a:rPr b="1" lang="en-US"/>
              <a:t>String literals </a:t>
            </a:r>
            <a:r>
              <a:rPr lang="en-US"/>
              <a:t>must be in double quotes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SzPct val="70000"/>
              <a:buChar char="🞭"/>
            </a:pPr>
            <a:r>
              <a:rPr b="1" lang="en-US"/>
              <a:t>Null Terminator: </a:t>
            </a:r>
            <a:r>
              <a:rPr lang="en-US"/>
              <a:t>invisible character at the end of a string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SzPct val="70000"/>
              <a:buChar char="🞤"/>
            </a:pPr>
            <a:r>
              <a:rPr lang="en-US"/>
              <a:t>Represented by Ascii value </a:t>
            </a:r>
            <a:r>
              <a:rPr b="1" lang="en-US"/>
              <a:t>0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SzPct val="70000"/>
              <a:buChar char="🞤"/>
            </a:pPr>
            <a:r>
              <a:rPr lang="en-US"/>
              <a:t>Tells compiler string has ended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CHARACTER ARRAYS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🞭"/>
            </a:pPr>
            <a:r>
              <a:rPr lang="en-US"/>
              <a:t>String literals are different from character arrays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Char char="🞭"/>
            </a:pPr>
            <a:r>
              <a:rPr lang="en-US"/>
              <a:t>Character arrays are used to store strings that change as the program runs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960"/>
              <a:buChar char="🞤"/>
            </a:pPr>
            <a:r>
              <a:rPr lang="en-US"/>
              <a:t>String literal remains the same throughout the program’s execution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Char char="🞭"/>
            </a:pPr>
            <a:r>
              <a:rPr lang="en-US"/>
              <a:t>Array: group of variables that appear together in the computer’s memory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Char char="🞭"/>
            </a:pPr>
            <a:r>
              <a:rPr lang="en-US"/>
              <a:t>Character arrays are group of variables with type </a:t>
            </a:r>
            <a:r>
              <a:rPr b="1" lang="en-US"/>
              <a:t>char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USING C++ STRINGS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0000"/>
              <a:buChar char="🞭"/>
            </a:pPr>
            <a:r>
              <a:rPr lang="en-US"/>
              <a:t>Declaring character arrays: </a:t>
            </a:r>
            <a:r>
              <a:rPr b="1" lang="en-US"/>
              <a:t>char</a:t>
            </a:r>
            <a:r>
              <a:rPr lang="en-US"/>
              <a:t> student_name[21]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SzPct val="70000"/>
              <a:buChar char="🞤"/>
            </a:pPr>
            <a:r>
              <a:rPr lang="en-US"/>
              <a:t>21 variables are set aside for the array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SzPct val="70000"/>
              <a:buChar char="🞭"/>
            </a:pPr>
            <a:r>
              <a:rPr lang="en-US"/>
              <a:t>Initialization: </a:t>
            </a:r>
            <a:r>
              <a:rPr b="1" lang="en-US"/>
              <a:t>char </a:t>
            </a:r>
            <a:r>
              <a:rPr lang="en-US"/>
              <a:t>student_name[21] = “Aliver Villarreal”;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SzPct val="70000"/>
              <a:buChar char="🞭"/>
            </a:pPr>
            <a:r>
              <a:rPr lang="en-US"/>
              <a:t>Character array may be declared without specifying the exact number of characters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SzPct val="70000"/>
              <a:buChar char="🞭"/>
            </a:pPr>
            <a:r>
              <a:rPr b="1" lang="en-US"/>
              <a:t>Strcpy</a:t>
            </a:r>
            <a:r>
              <a:rPr lang="en-US"/>
              <a:t> function: assigns a string to a variable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SzPct val="70000"/>
              <a:buNone/>
            </a:pPr>
            <a:r>
              <a:rPr b="1" lang="en-US"/>
              <a:t>	Ex: </a:t>
            </a:r>
            <a:r>
              <a:rPr lang="en-US"/>
              <a:t>strcpy(student_name, “Chuck Zhang”) (lol)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SzPct val="70000"/>
              <a:buChar char="🞤"/>
            </a:pPr>
            <a:r>
              <a:rPr lang="en-US"/>
              <a:t>Intializes </a:t>
            </a:r>
            <a:r>
              <a:rPr b="1" lang="en-US"/>
              <a:t>student_name</a:t>
            </a:r>
            <a:r>
              <a:rPr lang="en-US"/>
              <a:t> array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SzPct val="70000"/>
              <a:buChar char="🞤"/>
            </a:pPr>
            <a:r>
              <a:rPr lang="en-US"/>
              <a:t>Must use #include &lt;string.h&gt;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SzPct val="70000"/>
              <a:buChar char="🞫"/>
            </a:pPr>
            <a:r>
              <a:rPr lang="en-US"/>
              <a:t>When using strcpy function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Gill Sans"/>
              <a:buNone/>
            </a:pPr>
            <a:r>
              <a:rPr lang="en-US"/>
              <a:t>OVERVIEW – SCREEN INPUT/OUTPUT (SEC 6.2)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🞭"/>
            </a:pPr>
            <a:r>
              <a:rPr lang="en-US"/>
              <a:t>Use </a:t>
            </a:r>
            <a:r>
              <a:rPr b="1" lang="en-US"/>
              <a:t>cin</a:t>
            </a:r>
            <a:r>
              <a:rPr lang="en-US"/>
              <a:t> and </a:t>
            </a:r>
            <a:r>
              <a:rPr b="1" lang="en-US"/>
              <a:t>cout </a:t>
            </a:r>
            <a:r>
              <a:rPr lang="en-US"/>
              <a:t>to input and output to screen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Char char="🞭"/>
            </a:pPr>
            <a:r>
              <a:rPr lang="en-US"/>
              <a:t>Must #include &lt;iostream.h&gt; header file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USING CIN AND COUT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🞭"/>
            </a:pPr>
            <a:r>
              <a:rPr lang="en-US"/>
              <a:t>Data in: </a:t>
            </a:r>
            <a:r>
              <a:rPr b="1" lang="en-US"/>
              <a:t>cin &gt;&gt; (variable)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Char char="🞭"/>
            </a:pPr>
            <a:r>
              <a:rPr lang="en-US"/>
              <a:t>Data out (display on screen) </a:t>
            </a:r>
            <a:r>
              <a:rPr b="1" lang="en-US"/>
              <a:t>cout&lt;&lt; (variable)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Char char="🞭"/>
            </a:pPr>
            <a:r>
              <a:rPr b="1" lang="en-US"/>
              <a:t>Cin</a:t>
            </a:r>
            <a:r>
              <a:rPr lang="en-US"/>
              <a:t> reads from a </a:t>
            </a:r>
            <a:r>
              <a:rPr b="1" lang="en-US"/>
              <a:t>standard input device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Char char="🞭"/>
            </a:pPr>
            <a:r>
              <a:rPr b="1" lang="en-US"/>
              <a:t>Cout</a:t>
            </a:r>
            <a:r>
              <a:rPr lang="en-US"/>
              <a:t> reads from a </a:t>
            </a:r>
            <a:r>
              <a:rPr b="1" lang="en-US"/>
              <a:t>standard output device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960"/>
              <a:buChar char="🞤"/>
            </a:pPr>
            <a:r>
              <a:rPr lang="en-US"/>
              <a:t>Standard input device is </a:t>
            </a:r>
            <a:r>
              <a:rPr b="1" lang="en-US"/>
              <a:t>keyboard </a:t>
            </a:r>
            <a:r>
              <a:rPr lang="en-US"/>
              <a:t>by default</a:t>
            </a:r>
            <a:endParaRPr b="1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960"/>
              <a:buChar char="🞤"/>
            </a:pPr>
            <a:r>
              <a:rPr lang="en-US"/>
              <a:t>Standard output device is the </a:t>
            </a:r>
            <a:r>
              <a:rPr b="1" lang="en-US"/>
              <a:t>screen </a:t>
            </a:r>
            <a:r>
              <a:rPr lang="en-US"/>
              <a:t>by default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240"/>
              <a:buChar char="🞭"/>
            </a:pPr>
            <a:r>
              <a:rPr b="1" lang="en-US"/>
              <a:t>Console</a:t>
            </a:r>
            <a:r>
              <a:rPr lang="en-US"/>
              <a:t> </a:t>
            </a:r>
            <a:r>
              <a:rPr b="1" lang="en-US"/>
              <a:t>I/O</a:t>
            </a:r>
            <a:r>
              <a:rPr lang="en-US"/>
              <a:t> refers to using the screen and keyboard for input and output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FORMATTING OUTPUT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0000"/>
              <a:buChar char="🞭"/>
            </a:pPr>
            <a:r>
              <a:rPr b="1" lang="en-US"/>
              <a:t>Appearance of the text </a:t>
            </a:r>
            <a:r>
              <a:rPr lang="en-US"/>
              <a:t>on screen can be controlled by </a:t>
            </a:r>
            <a:r>
              <a:rPr b="1" lang="en-US"/>
              <a:t>formatting output of data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SzPct val="70000"/>
              <a:buChar char="🞭"/>
            </a:pPr>
            <a:r>
              <a:rPr b="1" lang="en-US"/>
              <a:t>‘\n’ </a:t>
            </a:r>
            <a:r>
              <a:rPr lang="en-US"/>
              <a:t>– end of line character that causes cursor to return to the next line of the screen (moves to next line)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SzPct val="70000"/>
              <a:buChar char="🞤"/>
            </a:pPr>
            <a:r>
              <a:rPr lang="en-US"/>
              <a:t>Can also use </a:t>
            </a:r>
            <a:r>
              <a:rPr b="1" lang="en-US"/>
              <a:t>endl </a:t>
            </a:r>
            <a:r>
              <a:rPr lang="en-US"/>
              <a:t>(much easier, at least I think it is)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SzPct val="70000"/>
              <a:buChar char="🞫"/>
            </a:pPr>
            <a:r>
              <a:rPr lang="en-US"/>
              <a:t>Ex: cout &lt;&lt; i &lt;&lt; </a:t>
            </a:r>
            <a:r>
              <a:rPr b="1" lang="en-US"/>
              <a:t>endl;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SzPct val="70000"/>
              <a:buChar char="🞭"/>
            </a:pPr>
            <a:r>
              <a:rPr b="1" lang="en-US"/>
              <a:t>Ex: </a:t>
            </a:r>
            <a:r>
              <a:rPr lang="en-US"/>
              <a:t> cout&lt;&lt; i &lt;&lt; ‘\n’; //single quotes because it is a single character</a:t>
            </a:r>
            <a:endParaRPr b="1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SzPct val="70000"/>
              <a:buChar char="🞭"/>
            </a:pPr>
            <a:r>
              <a:rPr b="1" lang="en-US"/>
              <a:t>Ex: </a:t>
            </a:r>
            <a:r>
              <a:rPr lang="en-US"/>
              <a:t> cout&lt;&lt; “String\n”; //double quotes because it is part of a string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SzPct val="70000"/>
              <a:buChar char="🞭"/>
            </a:pPr>
            <a:r>
              <a:rPr lang="en-US"/>
              <a:t>Check out pg 100 for other special characters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SzPct val="70000"/>
              <a:buChar char="🞭"/>
            </a:pPr>
            <a:r>
              <a:rPr lang="en-US"/>
              <a:t>Learn to use </a:t>
            </a:r>
            <a:r>
              <a:rPr b="1" lang="en-US"/>
              <a:t>setf </a:t>
            </a:r>
            <a:r>
              <a:rPr lang="en-US"/>
              <a:t> and </a:t>
            </a:r>
            <a:r>
              <a:rPr b="1" lang="en-US"/>
              <a:t>unsetf </a:t>
            </a:r>
            <a:r>
              <a:rPr lang="en-US"/>
              <a:t>on pg 101 (will learn more about them in later chapters) </a:t>
            </a:r>
            <a:endParaRPr/>
          </a:p>
          <a:p>
            <a:pPr indent="-232664" lvl="0" marL="342900" rtl="0" algn="l">
              <a:spcBef>
                <a:spcPts val="496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ill Sans"/>
              <a:buNone/>
            </a:pPr>
            <a:r>
              <a:rPr lang="en-US"/>
              <a:t>FORMATTING OUTPUT CONT’D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🞭"/>
            </a:pPr>
            <a:r>
              <a:rPr b="1" lang="en-US"/>
              <a:t>I/O manipulators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960"/>
              <a:buChar char="🞤"/>
            </a:pPr>
            <a:r>
              <a:rPr b="1" lang="en-US"/>
              <a:t>Setprecision </a:t>
            </a:r>
            <a:r>
              <a:rPr lang="en-US"/>
              <a:t>sets number of digits displayed to the number provided in the parentheses</a:t>
            </a:r>
            <a:r>
              <a:rPr b="1" lang="en-US"/>
              <a:t>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680"/>
              <a:buChar char="🞫"/>
            </a:pPr>
            <a:r>
              <a:rPr lang="en-US"/>
              <a:t>Ex: cout &lt;&lt; setprecision(2) &lt;&lt; price &lt;&lt; ‘\n’;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960"/>
              <a:buChar char="🞤"/>
            </a:pPr>
            <a:r>
              <a:rPr b="1" lang="en-US"/>
              <a:t>Setw </a:t>
            </a:r>
            <a:r>
              <a:rPr lang="en-US"/>
              <a:t>manipulator can be used to change default field widths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680"/>
              <a:buChar char="🞫"/>
            </a:pPr>
            <a:r>
              <a:rPr lang="en-US"/>
              <a:t>Use to set a minimum field width or use it to format numbers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680"/>
              <a:buChar char="🞫"/>
            </a:pPr>
            <a:r>
              <a:rPr lang="en-US"/>
              <a:t>Ex: cout &lt;&lt; setw(10) &lt;&lt; i &lt;&lt; setw(10) &lt;&lt; k &lt;&lt; endl;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ek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