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</a:pPr>
            <a:r>
              <a:rPr lang="en-US"/>
              <a:t>CHAPTER 7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DECISION MAKING IN PROGRAMS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33400" y="60198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Fuzzy Logic – A system that allows more than simply true or false. Ex. If 1 = true, and 0 = false, 0.9 = probably true. </a:t>
            </a:r>
            <a:endParaRPr/>
          </a:p>
        </p:txBody>
      </p:sp>
      <p:sp>
        <p:nvSpPr>
          <p:cNvPr descr="https://mail-attachment.googleusercontent.com/attachment/u/0/?ui=2&amp;ik=4300705980&amp;view=att&amp;th=13ef6c9f03038e6f&amp;attid=0.1&amp;disp=inline&amp;safe=1&amp;zw&amp;saduie=AG9B_P-a-z46yUEYLoasjbCdA49i&amp;sadet=1369952003448&amp;sads=mhS1eF1Xs4trIjcoOEpX34rWPn0" id="97" name="Google Shape;97;p14"/>
          <p:cNvSpPr/>
          <p:nvPr/>
        </p:nvSpPr>
        <p:spPr>
          <a:xfrm>
            <a:off x="155575" y="-2979738"/>
            <a:ext cx="4514850" cy="621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mail-attachment.googleusercontent.com/attachment/u/0/?ui=2&amp;ik=4300705980&amp;view=att&amp;th=13ef6c9f03038e6f&amp;attid=0.1&amp;disp=inline&amp;safe=1&amp;zw&amp;saduie=AG9B_P-a-z46yUEYLoasjbCdA49i&amp;sadet=1369952003448&amp;sads=mhS1eF1Xs4trIjcoOEpX34rWPn0" id="98" name="Google Shape;98;p14"/>
          <p:cNvSpPr/>
          <p:nvPr/>
        </p:nvSpPr>
        <p:spPr>
          <a:xfrm>
            <a:off x="307975" y="-2827338"/>
            <a:ext cx="4514850" cy="621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mail-attachment.googleusercontent.com/attachment/u/0/?ui=2&amp;ik=4300705980&amp;view=att&amp;th=13ef6c9f03038e6f&amp;attid=0.1&amp;disp=inline&amp;safe=1&amp;zw&amp;saduie=AG9B_P-a-z46yUEYLoasjbCdA49i&amp;sadet=1369952003448&amp;sads=mhS1eF1Xs4trIjcoOEpX34rWPn0" id="99" name="Google Shape;99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Verma Laptop7\AppData\Local\Temp\117-1.jpg" id="100" name="Google Shape;100;p14"/>
          <p:cNvPicPr preferRelativeResize="0"/>
          <p:nvPr/>
        </p:nvPicPr>
        <p:blipFill rotWithShape="1">
          <a:blip r:embed="rId3">
            <a:alphaModFix/>
          </a:blip>
          <a:srcRect b="59798" l="25105" r="20975" t="5440"/>
          <a:stretch/>
        </p:blipFill>
        <p:spPr>
          <a:xfrm>
            <a:off x="871844" y="1905000"/>
            <a:ext cx="4146470" cy="3676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erma Laptop7\AppData\Local\Temp\117-1.jpg" id="101" name="Google Shape;101;p14"/>
          <p:cNvPicPr preferRelativeResize="0"/>
          <p:nvPr/>
        </p:nvPicPr>
        <p:blipFill rotWithShape="1">
          <a:blip r:embed="rId3">
            <a:alphaModFix/>
          </a:blip>
          <a:srcRect b="11226" l="21829" r="35163" t="59566"/>
          <a:stretch/>
        </p:blipFill>
        <p:spPr>
          <a:xfrm>
            <a:off x="4735286" y="2136548"/>
            <a:ext cx="3688264" cy="34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889987" y="762000"/>
            <a:ext cx="72053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Computers use decision making as a process to drive the way a program runs.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Ex.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71844" y="277812"/>
            <a:ext cx="2252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685800"/>
            <a:ext cx="7620000" cy="544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Relational Operators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87880"/>
            <a:ext cx="4191000" cy="3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5334000" y="2087880"/>
            <a:ext cx="28194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Ex. High low game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(guess == num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cout&lt;&lt;“correct”;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(guess &gt; num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cout&lt;&lt;“too high”;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(guess &lt; num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cout&lt;&lt;“too low”;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762000"/>
            <a:ext cx="76200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Logical Operators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71600"/>
            <a:ext cx="6553200" cy="457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609600"/>
            <a:ext cx="76200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Selection structures: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/>
              <a:t>So far you have used </a:t>
            </a:r>
            <a:r>
              <a:rPr i="1" lang="en-US"/>
              <a:t>sequence structure</a:t>
            </a:r>
            <a:r>
              <a:rPr lang="en-US"/>
              <a:t>, that flow through the program line by line.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i="1" lang="en-US"/>
              <a:t>Selection structures </a:t>
            </a:r>
            <a:r>
              <a:rPr lang="en-US"/>
              <a:t>control the flow of a program based on decisions.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/>
              <a:t>Ex.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/>
              <a:t>-If </a:t>
            </a:r>
            <a:r>
              <a:rPr lang="en-US"/>
              <a:t> structures aka. one-way selection structures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/>
              <a:t>-If Else</a:t>
            </a:r>
            <a:r>
              <a:rPr lang="en-US"/>
              <a:t> structures aka. two-way selection structures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/>
              <a:t>-Switch </a:t>
            </a:r>
            <a:r>
              <a:rPr lang="en-US"/>
              <a:t>structures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Note: Remember that the = and the == operators are different. == is used for testing values, while = is used to assign the value of a variable.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09600" y="6096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structure</a:t>
            </a:r>
            <a:endParaRPr/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5105400" y="6096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Else/If structure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38200" y="4038600"/>
            <a:ext cx="7543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(population &gt;= 171,322)  //the part in parenthesis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                           is called the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cout&lt;&lt;“that’s a big city”;   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cout&lt;&lt;“that’s a midget city”;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Users\Verma Laptop7\AppData\Local\Temp\125.jpg" id="129" name="Google Shape;129;p18"/>
          <p:cNvPicPr preferRelativeResize="0"/>
          <p:nvPr/>
        </p:nvPicPr>
        <p:blipFill rotWithShape="1">
          <a:blip r:embed="rId3">
            <a:alphaModFix/>
          </a:blip>
          <a:srcRect b="69207" l="20310" r="39844" t="9524"/>
          <a:stretch/>
        </p:blipFill>
        <p:spPr>
          <a:xfrm>
            <a:off x="762000" y="1219200"/>
            <a:ext cx="2491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erma Laptop7\AppData\Local\Temp\126.jpg" id="130" name="Google Shape;130;p18"/>
          <p:cNvPicPr preferRelativeResize="0"/>
          <p:nvPr/>
        </p:nvPicPr>
        <p:blipFill rotWithShape="1">
          <a:blip r:embed="rId4">
            <a:alphaModFix/>
          </a:blip>
          <a:srcRect b="61110" l="25769" r="37116" t="12063"/>
          <a:stretch/>
        </p:blipFill>
        <p:spPr>
          <a:xfrm rot="10637499">
            <a:off x="5247467" y="1274529"/>
            <a:ext cx="2398222" cy="238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 flipH="1">
            <a:off x="838200" y="838200"/>
            <a:ext cx="6934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Nested if test -  An if test within an if test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If (size =&gt; 9)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    If (air_pressure &gt;= 9 &amp;&amp; air_pressure &lt;= 13)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       cout&lt;&lt;“that’s a nice basketball”;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762000"/>
            <a:ext cx="7620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Switch Structure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cin&gt;&gt;shipping_method;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switch(shipping_method)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case 1:                 //basically “if 1 is entered” 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shipping_cost = 5.00;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break;                  //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causes the switch 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case 2:                   statement to end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shipping_cost = 7.50;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break;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default:                //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executes if 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shipping_cost =9.00;      else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break;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Note: can also say  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case “carrier pigeon”: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for string entry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85800" y="1219200"/>
            <a:ext cx="7620000" cy="449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None/>
            </a:pPr>
            <a:r>
              <a:rPr lang="en-US" sz="2200">
                <a:solidFill>
                  <a:srgbClr val="C00000"/>
                </a:solidFill>
              </a:rPr>
              <a:t>Key terms: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control expression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fuzzy logic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if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if/else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logical operators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menu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nested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one-way selection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relational operators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selection structures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sequence structures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switch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two-way selection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