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Libre Franklin Medium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38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FFFFFF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4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bre Franklin Medium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42" y="-281171"/>
            <a:ext cx="4407408" cy="8407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algn="ctr">
              <a:spcBef>
                <a:spcPts val="0"/>
              </a:spcBef>
              <a:buNone/>
              <a:defRPr sz="1100">
                <a:solidFill>
                  <a:schemeClr val="lt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bre Franklin Medium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◼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◼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◼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algn="ctr">
              <a:spcBef>
                <a:spcPts val="0"/>
              </a:spcBef>
              <a:buNone/>
              <a:defRPr sz="1100">
                <a:solidFill>
                  <a:srgbClr val="FFFFF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 Medium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 Medium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Medium"/>
              <a:buNone/>
              <a:defRPr b="0" i="0" sz="3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6"/>
              </a:buClr>
              <a:buSzPts val="13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048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048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048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048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Loops</a:t>
            </a:r>
            <a:endParaRPr sz="2000"/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Libre Franklin Medium"/>
              <a:buNone/>
            </a:pPr>
            <a:r>
              <a:rPr lang="en-US"/>
              <a:t>CHAPTER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380998" y="533400"/>
            <a:ext cx="840789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 </a:t>
            </a:r>
            <a:r>
              <a:rPr i="1"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nested loop</a:t>
            </a: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is a loop within a loop.</a:t>
            </a:r>
            <a:endParaRPr i="1"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Ex.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“begin”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(i=1; i &lt;=3; i++)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“Outer loop: i =“ &lt;&lt; i &lt;&lt; endl;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for (j=1; j &lt;=4; j++)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cout &lt;&lt; “   Inner Loop: j =“ &lt;&lt; j &lt;&lt; endl;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“end”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i="1"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411478" y="685800"/>
            <a:ext cx="8407893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Many modern operating systems are </a:t>
            </a:r>
            <a:r>
              <a:rPr i="1"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event driven</a:t>
            </a: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, so they repeatedly iterate an </a:t>
            </a:r>
            <a:r>
              <a:rPr i="1"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event loop </a:t>
            </a: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until an event such as a mouse click or key press occurs.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i="1" sz="20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838200" y="2819400"/>
            <a:ext cx="78486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Key terms: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control expression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do while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event driven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event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infinite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initializing expression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iteration 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iteration structures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nested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parameter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step expression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while loop</a:t>
            </a:r>
            <a:endParaRPr/>
          </a:p>
          <a:p>
            <a:pPr indent="0" lvl="0" marL="4572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Medium"/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304800" y="381000"/>
            <a:ext cx="8610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ibre Franklin Medium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09600" y="762000"/>
            <a:ext cx="80010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Last chapter we learned about sequence structures and selections structures.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Loops are a category of structure known as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iteration structures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 Each time it loops through code, it is performing an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iteration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Three types of iteration structures in C++: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loop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while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loop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Char char="•"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do while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loop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8431A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74320" rtl="0" algn="l">
              <a:spcBef>
                <a:spcPts val="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Repeats a statement a specified number of times.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This amount to specify how many times its repeated is called a </a:t>
            </a:r>
            <a:r>
              <a:rPr i="1" lang="en-US"/>
              <a:t>parameter</a:t>
            </a:r>
            <a:r>
              <a:rPr lang="en-US"/>
              <a:t>.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Char char="◼"/>
            </a:pPr>
            <a:r>
              <a:rPr lang="en-US"/>
              <a:t>Just like a </a:t>
            </a:r>
            <a:r>
              <a:rPr i="1" lang="en-US"/>
              <a:t>if</a:t>
            </a:r>
            <a:r>
              <a:rPr lang="en-US"/>
              <a:t> test, a </a:t>
            </a:r>
            <a:r>
              <a:rPr i="1" lang="en-US"/>
              <a:t>for </a:t>
            </a:r>
            <a:r>
              <a:rPr lang="en-US"/>
              <a:t>loop has parenthesis after it to specify the parameter, as well as brackets around the code it loops.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(i = 1; i &lt;= 3; i++)</a:t>
            </a:r>
            <a:endParaRPr/>
          </a:p>
          <a:p>
            <a:pPr indent="0" lvl="0" marL="45720" rtl="0" algn="l">
              <a:spcBef>
                <a:spcPts val="647"/>
              </a:spcBef>
              <a:spcAft>
                <a:spcPts val="0"/>
              </a:spcAft>
              <a:buSzPct val="100000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//for(control expression; initializing expression; step expression</a:t>
            </a:r>
            <a:r>
              <a:rPr lang="en-US" sz="35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Font typeface="Arial Black"/>
              <a:buChar char="-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First parameter is the </a:t>
            </a:r>
            <a:r>
              <a:rPr i="1" lang="en-US">
                <a:latin typeface="Arial Black"/>
                <a:ea typeface="Arial Black"/>
                <a:cs typeface="Arial Black"/>
                <a:sym typeface="Arial Black"/>
              </a:rPr>
              <a:t>initializing expression. 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This is set to the value you want to begin your loop at.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Font typeface="Arial Black"/>
              <a:buChar char="-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Second parameter is the </a:t>
            </a:r>
            <a:r>
              <a:rPr i="1" lang="en-US">
                <a:latin typeface="Arial Black"/>
                <a:ea typeface="Arial Black"/>
                <a:cs typeface="Arial Black"/>
                <a:sym typeface="Arial Black"/>
              </a:rPr>
              <a:t>control expression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. As long as this expression is true, the loop iterates.</a:t>
            </a:r>
            <a:endParaRPr/>
          </a:p>
          <a:p>
            <a:pPr indent="-228600" lvl="0" marL="274320" rtl="0" algn="l">
              <a:spcBef>
                <a:spcPts val="370"/>
              </a:spcBef>
              <a:spcAft>
                <a:spcPts val="0"/>
              </a:spcAft>
              <a:buSzPct val="100000"/>
              <a:buFont typeface="Arial Black"/>
              <a:buChar char="-"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The last parameter is the step expression. This increments the counting variable.</a:t>
            </a:r>
            <a:endParaRPr/>
          </a:p>
          <a:p>
            <a:pPr indent="-111125" lvl="0" marL="274320" rtl="0" algn="l">
              <a:spcBef>
                <a:spcPts val="370"/>
              </a:spcBef>
              <a:spcAft>
                <a:spcPts val="0"/>
              </a:spcAft>
              <a:buSzPct val="100000"/>
              <a:buFont typeface="Libre Franklin Medium"/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rtl="0" algn="l">
              <a:spcBef>
                <a:spcPts val="37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304800"/>
            <a:ext cx="838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for Loop </a:t>
            </a:r>
            <a:endParaRPr sz="60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396240" y="1486763"/>
            <a:ext cx="5486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 code: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for(int i = 100; i &gt;= 0; i = i – 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“Test score:” &lt;&lt; i &lt;&lt; 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“End of Loop”&lt;&lt;endl;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882640" y="609600"/>
            <a:ext cx="2133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*notice how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declares </a:t>
            </a:r>
            <a:r>
              <a:rPr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saving you from declaring it earlier.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19800" y="2590800"/>
            <a:ext cx="41148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will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90</a:t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70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40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Test score: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End of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Something within the </a:t>
            </a:r>
            <a:r>
              <a:rPr i="1" lang="en-US"/>
              <a:t>while</a:t>
            </a:r>
            <a:r>
              <a:rPr lang="en-US"/>
              <a:t> loop causes the iteration to stop.</a:t>
            </a:r>
            <a:endParaRPr/>
          </a:p>
          <a:p>
            <a:pPr indent="-228600" lvl="0" marL="2743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The loop repeats as long as its </a:t>
            </a:r>
            <a:r>
              <a:rPr i="1" lang="en-US"/>
              <a:t>control expression in true</a:t>
            </a:r>
            <a:r>
              <a:rPr lang="en-US"/>
              <a:t>.</a:t>
            </a:r>
            <a:endParaRPr/>
          </a:p>
          <a:p>
            <a:pPr indent="-228600" lvl="0" marL="27432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The control expression can be any true statement. In a </a:t>
            </a:r>
            <a:r>
              <a:rPr i="1" lang="en-US"/>
              <a:t>while </a:t>
            </a:r>
            <a:r>
              <a:rPr lang="en-US"/>
              <a:t> loop, it is located in the beginning. </a:t>
            </a:r>
            <a:endParaRPr/>
          </a:p>
          <a:p>
            <a:pPr indent="-101600" lvl="0" marL="2743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74320" rtl="0" algn="l"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If you were to write a statement to divide a number by 2 until it is less than or equal to 1, you could use a while loop.</a:t>
            </a:r>
            <a:endParaRPr/>
          </a:p>
          <a:p>
            <a:pPr indent="-228600" lvl="0" marL="274320" rtl="0" algn="l"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Example on next page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81000" y="304800"/>
            <a:ext cx="838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while Loop </a:t>
            </a:r>
            <a:endParaRPr sz="60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4294967295" type="body"/>
          </p:nvPr>
        </p:nvSpPr>
        <p:spPr>
          <a:xfrm>
            <a:off x="416560" y="304800"/>
            <a:ext cx="8407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float num;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cout &lt;&lt; “Enter number to divide:”;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cin &gt;&gt; num;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while (num &gt; 1.0)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cout &lt;&lt; num &lt;&lt; endl;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num = num / 2;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45720" rtl="0" algn="l">
              <a:spcBef>
                <a:spcPts val="34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365760" y="5943600"/>
            <a:ext cx="845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Note: Make sure it is possible for the control expression to equal false by iterating the loop. Or else, you will have achieved the </a:t>
            </a:r>
            <a:r>
              <a:rPr i="1" lang="en-US"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INFINTE LOOP!  p.s. don’t do this.</a:t>
            </a:r>
            <a:endParaRPr sz="18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C:\Users\Verma Laptop7\AppData\Local\Temp\144.jpg" id="131" name="Google Shape;131;p18"/>
          <p:cNvPicPr preferRelativeResize="0"/>
          <p:nvPr/>
        </p:nvPicPr>
        <p:blipFill rotWithShape="1">
          <a:blip r:embed="rId3">
            <a:alphaModFix/>
          </a:blip>
          <a:srcRect b="8621" l="3065" r="36466" t="60792"/>
          <a:stretch/>
        </p:blipFill>
        <p:spPr>
          <a:xfrm rot="10800000">
            <a:off x="4267200" y="2971800"/>
            <a:ext cx="3813438" cy="265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80999" y="1719070"/>
            <a:ext cx="8407893" cy="48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74320" rtl="0" algn="l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This loop contains the control expression at the end of the expression, compared to it being at the beginning in a </a:t>
            </a:r>
            <a:r>
              <a:rPr i="1" lang="en-US"/>
              <a:t>while </a:t>
            </a:r>
            <a:r>
              <a:rPr lang="en-US"/>
              <a:t>loop.</a:t>
            </a:r>
            <a:endParaRPr/>
          </a:p>
          <a:p>
            <a:pPr indent="-228600" lvl="0" marL="274320" rtl="0" algn="l"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/>
              <a:t>This means the statement will be executed at least one time before the control expression is tested.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74320" rtl="0" algn="l">
              <a:spcBef>
                <a:spcPts val="400"/>
              </a:spcBef>
              <a:spcAft>
                <a:spcPts val="0"/>
              </a:spcAft>
              <a:buSzPts val="2000"/>
              <a:buChar char="◼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Ex.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cout &lt;&lt; enter a number( Enter 0 to quit):”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cin &gt;&gt; num;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squared = num * num;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cout &lt;&lt; num &lt;&lt; “squared =” &lt;&lt; squared&lt;&lt; endl;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45720" rtl="0" algn="l"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(num != 0);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81000" y="304800"/>
            <a:ext cx="838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do while Loop </a:t>
            </a:r>
            <a:endParaRPr sz="60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80998" y="533400"/>
            <a:ext cx="840789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</a:t>
            </a:r>
            <a:r>
              <a:rPr i="1"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break</a:t>
            </a: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keyword used in switch functions works with loop as well.</a:t>
            </a:r>
            <a:endParaRPr/>
          </a:p>
          <a:p>
            <a:pPr indent="-22860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It immediately ends the loop.</a:t>
            </a:r>
            <a:endParaRPr/>
          </a:p>
          <a:p>
            <a:pPr indent="-22860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Ex.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enter a number( Enter 0 to quit):”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cin &gt;&gt; num;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(num == 0)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{break;}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squared = num * num;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num &lt;&lt; “squared =” &lt;&lt; squared&lt;&lt; endl;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20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(1);</a:t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380998" y="533400"/>
            <a:ext cx="8407893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The </a:t>
            </a:r>
            <a:r>
              <a:rPr i="1"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continue</a:t>
            </a: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keyword is used to skip the rest of an iteration, and start the next iteration of a loop.</a:t>
            </a:r>
            <a:endParaRPr/>
          </a:p>
          <a:p>
            <a:pPr indent="-22860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Ex.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for(i = 1; i&lt;=10; i++)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if (i == 5)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continue;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i &lt;&lt; endl;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0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334000" y="2229683"/>
            <a:ext cx="4114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This will 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id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