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9144000"/>
  <p:notesSz cx="6858000" cy="9144000"/>
  <p:embeddedFontLst>
    <p:embeddedFont>
      <p:font typeface="Arial Black"/>
      <p:regular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04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04" orient="horz"/>
        <p:guide pos="31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ArialBl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5" name="Google Shape;25;p2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" name="Google Shape;26;p2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7" name="Google Shape;27;p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8" name="Google Shape;28;p2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" name="Google Shape;29;p2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2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2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2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2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2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2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2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" name="Google Shape;37;p2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8" name="Google Shape;38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8;p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9" name="Google Shape;9;p1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0;p1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11;p1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1"/>
          <p:cNvSpPr txBox="1"/>
          <p:nvPr/>
        </p:nvSpPr>
        <p:spPr>
          <a:xfrm>
            <a:off x="0" y="6461125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" name="Google Shape;22;p1"/>
          <p:cNvCxnSpPr/>
          <p:nvPr/>
        </p:nvCxnSpPr>
        <p:spPr>
          <a:xfrm>
            <a:off x="685800" y="1524000"/>
            <a:ext cx="845820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ctrTitle"/>
          </p:nvPr>
        </p:nvSpPr>
        <p:spPr>
          <a:xfrm>
            <a:off x="2743200" y="1143000"/>
            <a:ext cx="6172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 to Networks </a:t>
            </a:r>
            <a:b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Networking Concepts</a:t>
            </a:r>
            <a:endParaRPr/>
          </a:p>
        </p:txBody>
      </p:sp>
      <p:sp>
        <p:nvSpPr>
          <p:cNvPr id="63" name="Google Shape;63;p6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" name="Google Shape;127;p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Networking Lexicon</a:t>
            </a:r>
            <a:endParaRPr/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457200" y="19812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understand specialized networking vocabulary, including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 shares resources across network, typically with more central processing unit (CPU) power and storage capacity than other computers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  accesses shared resources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Request-response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 client requests information; server responds by providing information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Client-server relationship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 see Figure 1-3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Peer-to-peer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 computers share and request resources from one another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Client-Server Relationship</a:t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447800"/>
            <a:ext cx="665321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457200" y="609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Medium Carries Network Messages</a:t>
            </a:r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914400" y="1981200"/>
            <a:ext cx="754380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Computers share access to common network medium that carries signals from one computer to another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Medium may be physical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such as twisted pair, coaxial, or fiber-optic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Medium may be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interface to medium is usually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interface card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(NIC) or network adapter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Kind of medium dictates type of connector and limits number and type of devices as well as distance a single LAN can span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8" name="Google Shape;148;p1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Protocols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protocols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 common set of rules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how to interpret signals, identify individual computers, initiate and end networked communication, and manage information exchange across network medium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TCP/IP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NetBEUI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IPX/SPX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NWLink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Software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software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issues requests and responses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operating system (NOS)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controls which computers and users access network resources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both client and server components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 NOSs include Windows .NET Server, Windows XP, Windows 2000, Windows NT, and Novell NetWare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applications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access the network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e-mail programs, web browsers, and network-oriented utilities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Services</a:t>
            </a:r>
            <a:endParaRPr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914400" y="1600200"/>
            <a:ext cx="77724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 include file and print services,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file-sharing, e-mail, and other capabilities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communications are layered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applications use NOS or client networking software to get network protocol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access medium 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Medium exchanges information with other computers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1-4 shows layers of networking process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higher layer depending on one beneath it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 of the Networking Process</a:t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600200"/>
            <a:ext cx="665321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Types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major types of networks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Peer-to-peer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Client/Server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(also called server-based)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3" name="Google Shape;183;p23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Peer-to-Peer Networking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Peers with no centralized control over shared resources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share resources with any other computer on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computer has higher access priority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computer has more responsibility to provide or shared resources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1-5 shows typical peer-to-peer network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0" name="Google Shape;190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Peer-to-Peer Network</a:t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752600"/>
            <a:ext cx="6477000" cy="48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" name="Google Shape;69;p7"/>
          <p:cNvSpPr txBox="1"/>
          <p:nvPr>
            <p:ph type="title"/>
          </p:nvPr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/>
          </a:p>
        </p:txBody>
      </p:sp>
      <p:sp>
        <p:nvSpPr>
          <p:cNvPr id="70" name="Google Shape;70;p7"/>
          <p:cNvSpPr txBox="1"/>
          <p:nvPr>
            <p:ph idx="1" type="body"/>
          </p:nvPr>
        </p:nvSpPr>
        <p:spPr>
          <a:xfrm>
            <a:off x="457200" y="17526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basic networked communications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services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essential network components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the benefits of networking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and compare peer-to-peer and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server-based networks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your knowledge when selecting an appropriate network type for small business use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 possible redesigns for a small but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expanding network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7" name="Google Shape;197;p25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Peer-to-Peer Networking Advantages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install and configure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dedicated server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control own shared resources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Inexpensive to purchase and operate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additional equipment or software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dedicated administrators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best with 10 or fewer users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4" name="Google Shape;204;p26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Peer-to-Peer Networking Disadvantages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914400" y="1901825"/>
            <a:ext cx="7696200" cy="4575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applies to single resource at a time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may have many different passwords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back up each machine individually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sharing resources may suffers reduced performance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centralized organization scheme to locate or control access to data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not usually work well with more than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users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1" name="Google Shape;211;p27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Server-Based Networks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914400" y="1600200"/>
            <a:ext cx="82296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responds to client requests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1-6 shows a typical server-based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centralized control over resources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 require faster CPUs, more memory, larger disk drives, and extra peripherals such as tape drives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dedicated, handling only requests from client communities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Server-Based Network</a:t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Server-Based Networks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914400" y="1600200"/>
            <a:ext cx="82296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or more servers may do centralized verification of user accounts and passwords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NT and Windows 2000 use a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Checks account names and passwords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against database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2000 calls it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Directory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Novell NetWare calls it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Novell Directory </a:t>
            </a:r>
            <a:b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(NDS)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Easier to scale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handle thousands of users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2" name="Google Shape;232;p3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Server-Based Networking Advantages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Simplifies network administration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Centralizes user accounts, security, and access controls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powerful equipment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efficient access to network resources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password for network logon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choice for networks with 10 or more users or network with heavily-used resources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9" name="Google Shape;239;p3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Server-Based Networking Disadvantages</a:t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worst, server failure renders network unusable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least, server failure causes loss of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resources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expensive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expert staff to handle complex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software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dedicated hardware and specialized software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6" name="Google Shape;246;p3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Storage-Area Networks (SANs)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type of network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high-speed network links between servers in enterprise and centralized storage systems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and applications reside on centralized storage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Sideband link connecting SAN components is completely separate from network that links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 and servers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1-7 shows typical storage area network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3" name="Google Shape;253;p3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Storage-Area Network (SAN)</a:t>
            </a:r>
            <a:endParaRPr/>
          </a:p>
        </p:txBody>
      </p:sp>
      <p:pic>
        <p:nvPicPr>
          <p:cNvPr id="254" name="Google Shape;25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002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0" name="Google Shape;260;p3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Storage-Area Networks</a:t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centralized control over network storage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 more expensive than conventional storage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 many advantages, including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access to SAN storage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Backups from single location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Fastest, more reliable storage subsystems, including hot-swappable power supplies and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 drives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 level of security and access control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Easier to increase storage capacity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6" name="Google Shape;76;p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Networking?</a:t>
            </a:r>
            <a:endParaRPr/>
          </a:p>
        </p:txBody>
      </p:sp>
      <p:sp>
        <p:nvSpPr>
          <p:cNvPr id="77" name="Google Shape;77;p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Connecting computers to share information and resources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choices for physical connections and related software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in the workplace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7" name="Google Shape;267;p3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 Area Networks (PANs)</a:t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457200" y="1981200"/>
            <a:ext cx="83058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Short-range networking technology that uses the body for transmitting signals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devices that user wears or comes in close contact with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 phones, pagers, personal digital assistants (PDAs), and even watches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Transmit for short range, typically 10 meters or less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secure access method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4" name="Google Shape;274;p3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 Area Networks (PANs)</a:t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single standard exists for PANs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 developed short-range networking technology called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Bluetooth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is creating a standard named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P802.15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dubbed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personal area network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(WPAN)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1" name="Google Shape;281;p3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Hybrid Networks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Combination networks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Workstations function simultaneously as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peers on a peer-to-peer network and as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 on server-based networks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Modern operating systems can function both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peers and as clients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NT, Windows XP, Windows .NET Server, and Windows 2000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8" name="Google Shape;288;p3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Hardware Requirements</a:t>
            </a:r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 server with fastest CPU, as much RAM as possible, as much disk space as it will hold, and fastest NIC available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2000 Server and Windows .NET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handle up to 32 CPUs in single system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Specialized versions handle 64 or more processors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1-1 shows minimum and recommended hardware requirements for Windows 98, Windows .NET Server, and Windows 2000 Server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Industry consensus on recommended values appear in parentheses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5" name="Google Shape;295;p3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Servers</a:t>
            </a:r>
            <a:endParaRPr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Supply server side of client/server applications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processing service and handle requests for file or print services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database server supplies query-processing and data-analysis facilities; repository for huge amounts of data within database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Servers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457200" y="17526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users outside network to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network’s resources (inbound communications)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permit users on network to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resources outside network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(outbound communications)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may dial into network with modem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Windows 2000 Server includes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Routing and Access Server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(RRAS)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9" name="Google Shape;309;p4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 Controllers/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Directory Servers</a:t>
            </a:r>
            <a:endParaRPr/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users locate, store, and secure information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network and its resources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NT Server combines computers,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users, groups, and resources into logical domains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 controller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directory server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handles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logon service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logging onto domain, user has access to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permitted resources and information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2000 Server and NetWare 4.x and newer versions include software to let server function as domain controller or directory server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6" name="Google Shape;316;p4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Fax Servers</a:t>
            </a:r>
            <a:endParaRPr/>
          </a:p>
        </p:txBody>
      </p:sp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fax traffic on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incoming faxes via telephone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 faxes to recipients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 outgoing faxes to send via telephone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have at least one fax modem interface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Third-party vendors supply software to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Windows, NetWare, or Linux-based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fax servers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3" name="Google Shape;323;p4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and Print Servers</a:t>
            </a:r>
            <a:endParaRPr/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basic network file storage and retrieval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access to networked printers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run applications locally but keep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files on server and print hard-copies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Windows, NetWare, or Linux server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act as file and print server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0" name="Google Shape;330;p44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Mail Servers</a:t>
            </a:r>
            <a:endParaRPr/>
          </a:p>
        </p:txBody>
      </p:sp>
      <p:sp>
        <p:nvSpPr>
          <p:cNvPr id="331" name="Google Shape;331;p44"/>
          <p:cNvSpPr txBox="1"/>
          <p:nvPr>
            <p:ph idx="1" type="body"/>
          </p:nvPr>
        </p:nvSpPr>
        <p:spPr>
          <a:xfrm>
            <a:off x="457200" y="17526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 e-mail messages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“store and forward” services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 incoming e-mail messages until users access them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hold outgoing e-mail messages until forwarded to their destinations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Exchange Server runs on Windows NT and Windows 2000; NetWare and Linux use other e-mail server programs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Networking Fundamentals</a:t>
            </a:r>
            <a:endParaRPr/>
          </a:p>
        </p:txBody>
      </p:sp>
      <p:sp>
        <p:nvSpPr>
          <p:cNvPr id="84" name="Google Shape;84;p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simple as two computers connected with a cable that can transmit data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share data quickly and efficiently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peripheral devices such as printers, scanners, and fax machines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7" name="Google Shape;337;p45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Servers</a:t>
            </a:r>
            <a:endParaRPr/>
          </a:p>
        </p:txBody>
      </p:sp>
      <p:sp>
        <p:nvSpPr>
          <p:cNvPr id="338" name="Google Shape;338;p45"/>
          <p:cNvSpPr txBox="1"/>
          <p:nvPr>
            <p:ph idx="1" type="body"/>
          </p:nvPr>
        </p:nvSpPr>
        <p:spPr>
          <a:xfrm>
            <a:off x="457200" y="17526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gained popularity faster than any other single service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companies use WWW and TCP/IP protocol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distribute information via the Internet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set up Web server to handle Internet traffic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.NET Server and Windows 2000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include Internet Information Server (IIS),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complete Web server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NetWare versions 4.x and 5.x include Netscape Web server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Web server is available free for Linux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4" name="Google Shape;344;p4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Web-Based Networks</a:t>
            </a:r>
            <a:endParaRPr/>
          </a:p>
        </p:txBody>
      </p:sp>
      <p:sp>
        <p:nvSpPr>
          <p:cNvPr id="345" name="Google Shape;345;p4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and the WWW are becoming part of our everyday lives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computers are connected to Internet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Handheld devices such as cell phones and PDAs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connected through wireless communications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modems and high-speed connections are common at work and home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technologies such as Microsoft .NET will further integrate Web into our lives so that the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is the network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1" name="Google Shape;351;p4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.NET Computing</a:t>
            </a:r>
            <a:endParaRPr/>
          </a:p>
        </p:txBody>
      </p:sp>
      <p:sp>
        <p:nvSpPr>
          <p:cNvPr id="352" name="Google Shape;352;p4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Web to deliver information, applications, allow devices to communicate and share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Permits handheld computers to transfer information to and from network server using the Web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transfer of information with unprecedented ease and convenience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8" name="Google Shape;358;p4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Web-Enabled Devices</a:t>
            </a:r>
            <a:endParaRPr/>
          </a:p>
        </p:txBody>
      </p:sp>
      <p:sp>
        <p:nvSpPr>
          <p:cNvPr id="359" name="Google Shape;359;p4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 includes many Web-enabled devices that can transmit information via the Internet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devices are becoming Web-enabled such as automobiles with wireless navigation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Networking paradigm is shifting from clients and servers to Web-enabled or not Web-enabled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will be any Web-enabled device that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needs information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will be any Web-enabled device that provides information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5" name="Google Shape;365;p4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Selecting the Right Type of Network</a:t>
            </a:r>
            <a:endParaRPr/>
          </a:p>
        </p:txBody>
      </p:sp>
      <p:sp>
        <p:nvSpPr>
          <p:cNvPr id="366" name="Google Shape;366;p4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peer-to-peer networking only if all these conditions are true: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includes no more than 10 users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networked machines are close enough form  single LAN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Budget considerations are paramount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specialized servers are needed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2" name="Google Shape;372;p5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Selecting the Right Type of Network</a:t>
            </a:r>
            <a:endParaRPr/>
          </a:p>
        </p:txBody>
      </p:sp>
      <p:sp>
        <p:nvSpPr>
          <p:cNvPr id="373" name="Google Shape;373;p5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server-based network when one or more of the following conditions is true: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than 10 users share network access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control, security, resource management, or backup is desirable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specialized servers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Heavy demands for network resources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Internetwork or require WAN access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future growth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if peer-to-peer network serves current needs, may be best to implement server-based network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9" name="Google Shape;379;p5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380" name="Google Shape;380;p5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elements of networks include  networking medium (cabling) and computers with physical interface (network adapter) to  medium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Computers must also have network protocol and network software to send and receive messages across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services include file sharing, printing, e-mail, and other messaging services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6" name="Google Shape;386;p5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387" name="Google Shape;387;p52"/>
          <p:cNvSpPr txBox="1"/>
          <p:nvPr>
            <p:ph idx="1" type="body"/>
          </p:nvPr>
        </p:nvSpPr>
        <p:spPr>
          <a:xfrm>
            <a:off x="914400" y="1524000"/>
            <a:ext cx="82296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basic types of networks include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peer-to-peer, server-based, storage-area,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hybrid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 area network (PAN)  is new kind of network limited to small area around a person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Major criteria for selecting network type include budget, number of users, types of applications or network services, and requirements for centralized administration and control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3" name="Google Shape;393;p5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394" name="Google Shape;394;p5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 require specialized hardware and software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Servers may take specific roles, serving as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and print servers, fax servers, e-mail servers, application servers, and so on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0" name="Google Shape;90;p1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of Networks</a:t>
            </a:r>
            <a:endParaRPr/>
          </a:p>
        </p:txBody>
      </p:sp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groups of users to exchange information and share data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easy and efficient communication among individuals, including electronic mail (e-mail)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users to share peripherals such as printers, scanners, fax machines, and other devices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7" name="Google Shape;97;p11"/>
          <p:cNvSpPr txBox="1"/>
          <p:nvPr>
            <p:ph idx="4294967295"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Standalone Computer and a “Sneakernet”</a:t>
            </a:r>
            <a:endParaRPr/>
          </a:p>
        </p:txBody>
      </p:sp>
      <p:sp>
        <p:nvSpPr>
          <p:cNvPr id="98" name="Google Shape;98;p11"/>
          <p:cNvSpPr txBox="1"/>
          <p:nvPr>
            <p:ph idx="4294967295" type="body"/>
          </p:nvPr>
        </p:nvSpPr>
        <p:spPr>
          <a:xfrm>
            <a:off x="381000" y="2286000"/>
            <a:ext cx="41925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Standalone computer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computer not attached to a network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match power and convenience of network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“Sneakernet”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Passing floppy disk from machine to machine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◻"/>
            </a:pPr>
            <a:r>
              <a:rPr b="0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 alternative to networking</a:t>
            </a:r>
            <a:endParaRPr/>
          </a:p>
        </p:txBody>
      </p:sp>
      <p:pic>
        <p:nvPicPr>
          <p:cNvPr id="99" name="Google Shape;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2819400"/>
            <a:ext cx="4114800" cy="3087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5" name="Google Shape;105;p1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Sharing Resources on a Simple Network</a:t>
            </a:r>
            <a:endParaRPr/>
          </a:p>
        </p:txBody>
      </p:sp>
      <p:sp>
        <p:nvSpPr>
          <p:cNvPr id="106" name="Google Shape;106;p12"/>
          <p:cNvSpPr txBox="1"/>
          <p:nvPr>
            <p:ph idx="1" type="body"/>
          </p:nvPr>
        </p:nvSpPr>
        <p:spPr>
          <a:xfrm>
            <a:off x="457200" y="1981200"/>
            <a:ext cx="2590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Networking computers allows them to: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 data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shared printer and other equipment</a:t>
            </a:r>
            <a:endParaRPr/>
          </a:p>
        </p:txBody>
      </p:sp>
      <p:pic>
        <p:nvPicPr>
          <p:cNvPr id="107" name="Google Shape;1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1905000"/>
            <a:ext cx="5054600" cy="379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3" name="Google Shape;113;p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Area Networks (LANs) and Internetworks</a:t>
            </a:r>
            <a:endParaRPr/>
          </a:p>
        </p:txBody>
      </p:sp>
      <p:sp>
        <p:nvSpPr>
          <p:cNvPr id="114" name="Google Shape;114;p13"/>
          <p:cNvSpPr txBox="1"/>
          <p:nvPr>
            <p:ph idx="1" type="body"/>
          </p:nvPr>
        </p:nvSpPr>
        <p:spPr>
          <a:xfrm>
            <a:off x="457200" y="1981200"/>
            <a:ext cx="8305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networks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custom-built, expensive, severe restrictions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Ethernet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no more than 30 users with total span of 607 feet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area network (LAN)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works within limited geographic area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block for constructing larger networks, called internetworks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Internetwork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network 100 or more computers at distances in excess of 1000 feet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0" name="Google Shape;120;p1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Wide Area Networks (WANs) and the Internet</a:t>
            </a:r>
            <a:endParaRPr/>
          </a:p>
        </p:txBody>
      </p:sp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Wide area network (WAN)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spans distances measured in miles; links two or more separate LANS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Metropolitan area network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(MAN)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uses WAN technology to interconnect LANs within a specific geographic region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global WAN internetwork; includes millions of machines and users worldwide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xel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9999FF"/>
      </a:accent4>
      <a:accent5>
        <a:srgbClr val="9999CC"/>
      </a:accent5>
      <a:accent6>
        <a:srgbClr val="FFFFFF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