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y="6858000" cx="9144000"/>
  <p:notesSz cx="6858000" cy="9144000"/>
  <p:embeddedFontLst>
    <p:embeddedFont>
      <p:font typeface="Arial Black"/>
      <p:regular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font" Target="fonts/ArialBlack-regular.fntdata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6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7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7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7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8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8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8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8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8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8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8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8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8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9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9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ctrTitle"/>
          </p:nvPr>
        </p:nvSpPr>
        <p:spPr>
          <a:xfrm>
            <a:off x="2743200" y="2286000"/>
            <a:ext cx="6172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Networking Media</a:t>
            </a:r>
            <a:endParaRPr/>
          </a:p>
        </p:txBody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General Cable Characteristics</a:t>
            </a:r>
            <a:endParaRPr/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grade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specific cabling requirements for building and fire codes, include combustibility and toxicity of cladding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(sheath material) and insulation.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Bend radius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how much cables may be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bent before they are damaged or destroyed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costs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how much cable costs per unit length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 costs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includes labor and auxiliary equipment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Baseband and Broadband Transmission</a:t>
            </a:r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Baseband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transmissions use digital encoding scheme at single, fixed frequency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are discrete pulses of electricity or light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entire bandwidth of cable to transmit single data signal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half-duplex (transmission only one direction at a time)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repeaters to refresh signals before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transmitting them to another cable segment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Baseband and Broadband Transmission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Broadband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transmissions are analog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across medium as continuous electromagnetic or optical waves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only one way (simplex)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two channels for computer to send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receive data (full-duplex)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operate multiple analog transmission channels on single broadband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Amplifiers interlink cable segments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strengthen weak signals and rebroadcast them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Baseband and Broadband Transmission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Broadband requires two channels to send and receive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primary approaches to two-way broadband communications: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Mid-split broadband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uses single cable but divides bandwidth into two channels, each on different frequency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Dual-cable broadband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uses two cables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simultaneously to each computer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Broadband offers higher bandwidths than baseband, but is generally more expensive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Importance of Bandwidth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faster the connection, the better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 teleconferencing, streaming audio and video and other powerful services require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bandwidth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application developers build software  requiring more bandwidth, networks must supply ever-higher amounts of bandwidth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Predominant form of network cabling for many years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 and relatively easy to install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single conductor at core, surrounded by insulating layer, braided metal shielding (called braiding), and outer cover (called sheath or jacket)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3-1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susceptible to interference and attenuation than twisted-pair cabling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</a:t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Coaxial Cable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uses two types of coaxial cable: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 Ethernet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(also called thinnet, thinwire,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cheapernet) designated by Institute of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Electrical and Electronics Engineers (IEEE)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10Base2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 Ethernet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(also called thicknet or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thickwire) designated by IEEE as 10Base5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IEEE Cable Designations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designations refer to total bandwidth (10 Mbps), baseband signaling, and rough value of maximum segment length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segment length is designated in hundreds of meters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10Base2 means 200 meters but was reduced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185 meters to compensate for patch cables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10Base5 means 500 meters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Thinwire Ethernet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(a.k.a. Thinnet)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 flexible cable, approximately .25” diameter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work with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Inexpensive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Well-suited for small or constantly changing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using BNC T-connectors, as shown in Figure 3-2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609600" y="15240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and understand technical terms relating to cabling, including attenuation, crosstalk, shielding, and plenum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three major types of network cabling and of wireless network technologies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baseband and broadband transmission technologies and when to use each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BNC Cable Connector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 Cable Specifications</a:t>
            </a:r>
            <a:endParaRPr/>
          </a:p>
        </p:txBody>
      </p:sp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manufacturers designate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Government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(RG) specifications for various types of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Thinnet belongs to RG-58 family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impedance (electrical resistance to current) of 50 ohms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3-1 compares members of RG cable family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7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Well-Known Types of RG Cable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Well-Known Types of RG Cable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5240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4" name="Google Shape;224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Thinwire Ethernet 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Thickwire Ethernet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(a.k.a. Thicknet)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Rigid coaxial cable about .4” in diameter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covered with bright-yellow Teflon coating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Ethernet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 and less flexible than thinnet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interference and better conductivity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longer maximum cable length and more devices in single segment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Commonly used for backbones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Thickwire Ethernet</a:t>
            </a:r>
            <a:endParaRPr/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connected with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vampire tap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attached to transceiver (transmitter/receiver)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Transceiver attaches to drop of transceiver cable that plugs into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attachment unit interface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(AUI) on NIC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3-3 shows BNC-T connector for thinwire Ethernet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3-4 shows vampire tap and transceiver used with Thicknet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BNC T-Connector with Thinnet</a:t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Tranceiver and Vampire Tap with Thicknet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Thickwire Ethernet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Transceiver cables may be up to 50 meters long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Transceivers and transceiver cables make thickwire more expensive than thinwire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3-3 summarizes characteristics of thickwire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types of Ethernet coaxial cable require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terminators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each end of the cable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Terminators prevent signal bounce that may interfere with network traffic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304800" y="1752600"/>
            <a:ext cx="8229600" cy="472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what kinds of cabling and connections are appropriate for particular network environments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wireless transmission technologies used in LANs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signaling technologies for mobile computing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Thickwire Ethernet Characteristics</a:t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3" name="Google Shape;273;p36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of Coaxial Cable</a:t>
            </a:r>
            <a:endParaRPr/>
          </a:p>
        </p:txBody>
      </p:sp>
      <p:sp>
        <p:nvSpPr>
          <p:cNvPr id="274" name="Google Shape;274;p36"/>
          <p:cNvSpPr txBox="1"/>
          <p:nvPr>
            <p:ph idx="4294967295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Char char="◻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carry signals relatively long distances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Char char="◻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Resistance to interference</a:t>
            </a:r>
            <a:endParaRPr/>
          </a:p>
          <a:p>
            <a:pPr indent="-219075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 txBox="1"/>
          <p:nvPr>
            <p:ph idx="4294967295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Char char="◻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Relatively low bandwidth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080"/>
              <a:buFont typeface="Noto Sans Symbols"/>
              <a:buChar char="◻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Expensive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 in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 Applications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 is becoming obsolete in LANs, but increasing in use for accessing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television uses standard 75 Ohm,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RG-59 coaxial cable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Internet access uses broadband technology to carry data and television channels on same cable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3-5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3048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 Connection</a:t>
            </a:r>
            <a:endParaRPr/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Coaxial Cable Types</a:t>
            </a:r>
            <a:endParaRPr/>
          </a:p>
        </p:txBody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 also used for other networks including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ARCnet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(attached resource computing network)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 networking technology developed at DataPoint Corporation in 1980s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bandwidth of only 2.5 Mbps 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 93 ohm RG-62 coaxial cable originally developed to attach IBM 3270 terminals to mainframe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works with 75-ohm RG-59 coaxial cable, fiber-optic, and twisted-pair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Twisted-Pair Cable</a:t>
            </a:r>
            <a:endParaRPr/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TP is simply two or more pairs of insulated copper wires twisted around each 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resistance to interference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Limits crosstalk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more twists, the better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primary types of TP cable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Unshielded twisted-pair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(UTP)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Shielded twisted pair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(STP)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3-6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9" name="Google Shape;309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STP and UTP Cable</a:t>
            </a:r>
            <a:endParaRPr/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6" name="Google Shape;316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Unshielded Twisted-Pair (UTP)</a:t>
            </a:r>
            <a:endParaRPr/>
          </a:p>
        </p:txBody>
      </p:sp>
      <p:sp>
        <p:nvSpPr>
          <p:cNvPr id="317" name="Google Shape;317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specifies most popular form of LAN cabling as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means UTP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represents 10 Mbps transmission speed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length of 10BaseT segment is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 meters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UTP also used for telephone systems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UTP Standards</a:t>
            </a:r>
            <a:endParaRPr/>
          </a:p>
        </p:txBody>
      </p:sp>
      <p:sp>
        <p:nvSpPr>
          <p:cNvPr id="324" name="Google Shape;324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Electronics Industries Association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(EIA) and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Telecommunications Industries Association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(TIA) rate UTP cabling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American National Standards Institute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(ANSI) endorses standards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as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ANSI/EIA/TIA 568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Currently five categories of unshielded twisted-pair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UTP Categories</a:t>
            </a:r>
            <a:endParaRPr/>
          </a:p>
        </p:txBody>
      </p:sp>
      <p:sp>
        <p:nvSpPr>
          <p:cNvPr id="331" name="Google Shape;331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carries voice not not data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bandwidth up to 4 Mbps; too slow for most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bandwidth up to 10 Mbps; used with older networks such as 10BaseT Ethernet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4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bandwidth up to 16 Mbps; used primarily for 10BaseT Ethernet and 16 Mbps token ring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5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bandwidth up to 100 Mbps; used with 100BaseT Ethernet, ATM, and FDDI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Cabling:  Tangible Physical Media</a:t>
            </a:r>
            <a:endParaRPr/>
          </a:p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 allows data to enter and leave computer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cables or wireless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Interface between computer and medium defines form for outgoing messages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kinds of media, both wired and wireless, have limitations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cost and performance when choosing network cabling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UTP Categories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5E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Enhanced UTP cabling specified by EIA/TIA 568A; used for Gigabit Ethernet; standard for new installations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6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not completely defined, but expected to become standard for Gigabit Ethernet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 7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currently in development, will specify fully shielded TP cable with each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 pair shielded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Shielded Twisted-Pair (STP)</a:t>
            </a:r>
            <a:endParaRPr/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crosstalk and limits external interference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higher bandwidth over longer distances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two pairs of 150 Ohm wire as defined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IMB cabling system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Screened Twisted Pair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(ScTP) or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Foil Twisted Pair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(FTP) uses 100 ohm wrapped in metal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foil or screen; designed for electrically noisy environments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47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Twisted-Pair Connectors </a:t>
            </a:r>
            <a:endParaRPr/>
          </a:p>
        </p:txBody>
      </p:sp>
      <p:sp>
        <p:nvSpPr>
          <p:cNvPr id="352" name="Google Shape;352;p47"/>
          <p:cNvSpPr txBox="1"/>
          <p:nvPr>
            <p:ph idx="4294967295" type="body"/>
          </p:nvPr>
        </p:nvSpPr>
        <p:spPr>
          <a:xfrm>
            <a:off x="914400" y="1600200"/>
            <a:ext cx="33528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STP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UTP use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RJ-45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connectors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four-wire RJ-11 connectors used for telephone jacks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RJ-45 is larger and uses eight wires</a:t>
            </a:r>
            <a:endParaRPr/>
          </a:p>
        </p:txBody>
      </p:sp>
      <p:pic>
        <p:nvPicPr>
          <p:cNvPr id="353" name="Google Shape;3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828800"/>
            <a:ext cx="4648200" cy="348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Wiring Center Elements</a:t>
            </a:r>
            <a:endParaRPr/>
          </a:p>
        </p:txBody>
      </p:sp>
      <p:sp>
        <p:nvSpPr>
          <p:cNvPr id="360" name="Google Shape;360;p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Wiring center elements include: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racks, punchdown blocks,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modular shelving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Modular path panels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Wall plates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Jack couplers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3-8 shows patch panel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punchdown block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3-4 summarizes characteristics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10BaseT Ethernet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6" name="Google Shape;366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Patch Panel and Punchdown Block</a:t>
            </a:r>
            <a:endParaRPr/>
          </a:p>
        </p:txBody>
      </p:sp>
      <p:pic>
        <p:nvPicPr>
          <p:cNvPr id="367" name="Google Shape;36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3" name="Google Shape;373;p50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10BaseT Ethernet Characteristics</a:t>
            </a:r>
            <a:endParaRPr/>
          </a:p>
        </p:txBody>
      </p:sp>
      <p:pic>
        <p:nvPicPr>
          <p:cNvPr id="374" name="Google Shape;37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0" name="Google Shape;380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</a:t>
            </a:r>
            <a:endParaRPr/>
          </a:p>
        </p:txBody>
      </p:sp>
      <p:sp>
        <p:nvSpPr>
          <p:cNvPr id="381" name="Google Shape;381;p5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pulses of light rather than electrical signals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Immune to interference; very secure; eliminates electronic eavesdropping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for high-bandwidth, high-speed,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long-distance data transmissions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Slender cylinder of glass fiber called core surrounded by cladding and outer sheath, as seen in Figure 3-9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Plastic core makes cable more flexible, less sensitive to damage, but more vulnerable to attenuation and unable to span as long distances as glass core cables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7" name="Google Shape;387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</a:t>
            </a:r>
            <a:endParaRPr/>
          </a:p>
        </p:txBody>
      </p:sp>
      <p:pic>
        <p:nvPicPr>
          <p:cNvPr id="388" name="Google Shape;38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4" name="Google Shape;394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</a:t>
            </a:r>
            <a:endParaRPr/>
          </a:p>
        </p:txBody>
      </p:sp>
      <p:sp>
        <p:nvSpPr>
          <p:cNvPr id="395" name="Google Shape;395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core passes signals in only one direction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fiber-optic cable has two strands in separate cladding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enclosed within single sheath or jacket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may be separate cables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Kevlar often used for sheathing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include no electrical interference, extremely high bandwidth, and very long segment lengths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3-5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1" name="Google Shape;401;p54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 Characteristics</a:t>
            </a:r>
            <a:endParaRPr/>
          </a:p>
        </p:txBody>
      </p:sp>
      <p:pic>
        <p:nvPicPr>
          <p:cNvPr id="402" name="Google Shape;40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Cable Types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Cables provide medium across which network information travels either as electrical transmissions or light pulses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most commonly-used kinds of network cabling 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Twisted-pair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(TP), both unshielded (UTP) and shielded (STP) varieties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8" name="Google Shape;408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Connectors</a:t>
            </a:r>
            <a:endParaRPr/>
          </a:p>
        </p:txBody>
      </p:sp>
      <p:sp>
        <p:nvSpPr>
          <p:cNvPr id="409" name="Google Shape;409;p5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Variety of connectors: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Straight tip (ST)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joins individual fibers at interconnects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Straight connection (SC)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for splicing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interface connector (MIC)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for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 Distributed Data Interface (FDDI)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Subminiature type A (SMA)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available with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metal or plastic sleeve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MT-RJ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looks like RJ-45 connector, easy to connect, and saves space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5" name="Google Shape;415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Cables</a:t>
            </a:r>
            <a:endParaRPr/>
          </a:p>
        </p:txBody>
      </p:sp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difficult to install and more expensive than copper media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primary types: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Single-mode cables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cost more; span longer distances; work with laser-based emitters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Multimode cables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cost less; span shorter distances; work with light-emitting diodes (LEDs)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network backbone connections and with long-haul communications carrying large amounts of voice and data traffic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2" name="Google Shape;422;p57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Selection Criteria</a:t>
            </a:r>
            <a:endParaRPr/>
          </a:p>
        </p:txBody>
      </p:sp>
      <p:sp>
        <p:nvSpPr>
          <p:cNvPr id="423" name="Google Shape;423;p57"/>
          <p:cNvSpPr txBox="1"/>
          <p:nvPr>
            <p:ph idx="4294967295" type="body"/>
          </p:nvPr>
        </p:nvSpPr>
        <p:spPr>
          <a:xfrm>
            <a:off x="1219200" y="3044825"/>
            <a:ext cx="36576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 considerations</a:t>
            </a:r>
            <a:endParaRPr/>
          </a:p>
        </p:txBody>
      </p:sp>
      <p:sp>
        <p:nvSpPr>
          <p:cNvPr id="424" name="Google Shape;424;p57"/>
          <p:cNvSpPr txBox="1"/>
          <p:nvPr>
            <p:ph idx="4294967295" type="body"/>
          </p:nvPr>
        </p:nvSpPr>
        <p:spPr>
          <a:xfrm>
            <a:off x="5105400" y="3044825"/>
            <a:ext cx="4038600" cy="381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requirement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cable plant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7"/>
          <p:cNvSpPr txBox="1"/>
          <p:nvPr/>
        </p:nvSpPr>
        <p:spPr>
          <a:xfrm>
            <a:off x="914400" y="18288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◆"/>
            </a:pP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following criteria when choosing</a:t>
            </a:r>
            <a:b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network cabling: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1" name="Google Shape;431;p58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 of General Cable Characteristics</a:t>
            </a:r>
            <a:endParaRPr/>
          </a:p>
        </p:txBody>
      </p:sp>
      <p:pic>
        <p:nvPicPr>
          <p:cNvPr id="432" name="Google Shape;43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8" name="Google Shape;438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IBM Cabling System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developed its own cabling system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ratings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Cables use unique cable connector, designated neither male nor female, making any two connectors able to plug into each 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special face plates and distribution panels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types designated with numbers 1 to 9 and specify diameter of conductor using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American Wire Gauge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(AWG) standards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5" name="Google Shape;445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Networking:  Intangible Media</a:t>
            </a:r>
            <a:endParaRPr/>
          </a:p>
        </p:txBody>
      </p:sp>
      <p:sp>
        <p:nvSpPr>
          <p:cNvPr id="446" name="Google Shape;446;p6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technology is increasing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Becoming more affordable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Frequently used with wired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calls these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2" name="Google Shape;452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Wireless World</a:t>
            </a:r>
            <a:endParaRPr/>
          </a:p>
        </p:txBody>
      </p:sp>
      <p:sp>
        <p:nvSpPr>
          <p:cNvPr id="453" name="Google Shape;453;p6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Capabilities of wireless networking: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temporary connections into existing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back-up connectivity for existing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network’s span beyond limits of cabling without expense of rewiring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 users to roam (also called “mobile networking”)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9" name="Google Shape;459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Wireless World</a:t>
            </a:r>
            <a:endParaRPr/>
          </a:p>
        </p:txBody>
      </p:sp>
      <p:sp>
        <p:nvSpPr>
          <p:cNvPr id="460" name="Google Shape;460;p6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 than cable-based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networking technologies are used for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 access to data for mobile professionals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of network access into isolated facilities or disaster-stricken areas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in environments where layout and settings change constantly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customer services in busy areas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connectivity in facilities where in-wall wiring would be impossible or too expensive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Home networks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6" name="Google Shape;466;p63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Home Wireless Network</a:t>
            </a:r>
            <a:endParaRPr/>
          </a:p>
        </p:txBody>
      </p:sp>
      <p:pic>
        <p:nvPicPr>
          <p:cNvPr id="467" name="Google Shape;46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3" name="Google Shape;473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Wireless Networks</a:t>
            </a:r>
            <a:endParaRPr/>
          </a:p>
        </p:txBody>
      </p:sp>
      <p:sp>
        <p:nvSpPr>
          <p:cNvPr id="474" name="Google Shape;474;p6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primary categories of wireless networks: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area networks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(LANs)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LANs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computing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Often involves third-party communication carrier that supplies transmission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reception facilities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Cable Characteristics</a:t>
            </a:r>
            <a:endParaRPr/>
          </a:p>
        </p:txBody>
      </p:sp>
      <p:sp>
        <p:nvSpPr>
          <p:cNvPr id="97" name="Google Shape;97;p11"/>
          <p:cNvSpPr txBox="1"/>
          <p:nvPr>
            <p:ph idx="4294967295" type="body"/>
          </p:nvPr>
        </p:nvSpPr>
        <p:spPr>
          <a:xfrm>
            <a:off x="1219200" y="2667000"/>
            <a:ext cx="365760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 rating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segment length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segments per internetwork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of devices per segment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 txBox="1"/>
          <p:nvPr>
            <p:ph idx="4294967295" type="body"/>
          </p:nvPr>
        </p:nvSpPr>
        <p:spPr>
          <a:xfrm>
            <a:off x="4572000" y="2757487"/>
            <a:ext cx="3733800" cy="304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Interference susceptibility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hardware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grade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Bend radius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costs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Installation costs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990600" y="1676400"/>
            <a:ext cx="8001000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◆"/>
            </a:pP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cables share these fundamental </a:t>
            </a:r>
            <a:b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characteristics: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0" name="Google Shape;480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LAN Applications</a:t>
            </a:r>
            <a:endParaRPr/>
          </a:p>
        </p:txBody>
      </p:sp>
      <p:sp>
        <p:nvSpPr>
          <p:cNvPr id="481" name="Google Shape;481;p6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LANs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have similar components to wired counterparts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interface attaches 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antenna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rather than cable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Transceiver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point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translates between wired and wireless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wireless LANs attach computers to wired network by using small individual transceivers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wall-mounted or freestanding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7" name="Google Shape;487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LAN Transmission</a:t>
            </a:r>
            <a:endParaRPr/>
          </a:p>
        </p:txBody>
      </p:sp>
      <p:sp>
        <p:nvSpPr>
          <p:cNvPr id="488" name="Google Shape;488;p66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communications broadcast through atmosphere using waves somewhere in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electromagnetic spectrum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Spectrum is measured in frequencies and expressed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number of cycles per second or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Hertz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(Hz)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affects amount and speed of data transmission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Lower-frequency transmissions are slower but carry data over longer distances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Higher-frequency transmissions are faster but carry data over shorter distances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4" name="Google Shape;494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Electromagnetic Spectrum Bands</a:t>
            </a:r>
            <a:endParaRPr/>
          </a:p>
        </p:txBody>
      </p:sp>
      <p:sp>
        <p:nvSpPr>
          <p:cNvPr id="495" name="Google Shape;495;p6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Electromagnetic spectrum is divided into ranges with higher frequencies requiring line of sight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Radio uses 10 KHz to 1 GHz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Microwave uses 1 GHz to 500 GHz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uses 500 GHz to 1 THz (TeraHertz)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LANS use four technologies: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Narrowband, single-frequency radio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Spread-spectrum radio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1" name="Google Shape;501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LAN Technologies</a:t>
            </a:r>
            <a:endParaRPr/>
          </a:p>
        </p:txBody>
      </p:sp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914400" y="15240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light beams send signals between pairs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devices, using high bandwidth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kinds of infrared LANs include: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Line-of-sight networks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 unobstructed view between transmitter and receiver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Reflective wireless networks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broadcast signals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central hub and then forward them to recipients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 infrared networks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bounce signals off walls and ceilings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Broadband optical telepoint networks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offers high speed and wide bandwidth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8" name="Google Shape;508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IrDA</a:t>
            </a:r>
            <a:endParaRPr/>
          </a:p>
        </p:txBody>
      </p:sp>
      <p:sp>
        <p:nvSpPr>
          <p:cNvPr id="509" name="Google Shape;509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transmissions often used for virtual docking connections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IrDA after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Infrared Device Association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 laptops to communicate with individual wired computers or peripheral devices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usually limited to 100 feet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Prone to interference in work environment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5" name="Google Shape;515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Laser-Based LAN Technologies</a:t>
            </a:r>
            <a:endParaRPr/>
          </a:p>
        </p:txBody>
      </p:sp>
      <p:sp>
        <p:nvSpPr>
          <p:cNvPr id="516" name="Google Shape;516;p7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Laser-based transmissions require clear line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sight between sender and receiver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 object or person may block data transmissions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subject to interference from visible light sources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2" name="Google Shape;522;p7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Narrow-Band, Single-Frequency Radio LAN Technologies</a:t>
            </a:r>
            <a:endParaRPr/>
          </a:p>
        </p:txBody>
      </p:sp>
      <p:sp>
        <p:nvSpPr>
          <p:cNvPr id="523" name="Google Shape;523;p7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Low-powered two-way radio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receiver and transmitter be tuned to same frequency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require line of sight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Range is typically 70 meters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9" name="Google Shape;529;p7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FCC Regulation of Radio Frequencies</a:t>
            </a:r>
            <a:endParaRPr/>
          </a:p>
        </p:txBody>
      </p:sp>
      <p:sp>
        <p:nvSpPr>
          <p:cNvPr id="530" name="Google Shape;530;p72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United States,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Federal Communications Commission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(FCC) regulates radio frequencies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designated for exclusive use within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locales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reserved for unregulated use (used by cellular telephones)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narrow-band, single-frequency wireless LAN technologies use unregulated frequencies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 within range of network devices can eavesdrop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3-7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6" name="Google Shape;536;p73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Narrow-Band, Single-Frequency Wireless LANs</a:t>
            </a:r>
            <a:endParaRPr/>
          </a:p>
        </p:txBody>
      </p:sp>
      <p:pic>
        <p:nvPicPr>
          <p:cNvPr id="537" name="Google Shape;53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3" name="Google Shape;543;p7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High-Powered, Single-Frequency Wireless LANs</a:t>
            </a:r>
            <a:endParaRPr/>
          </a:p>
        </p:txBody>
      </p:sp>
      <p:sp>
        <p:nvSpPr>
          <p:cNvPr id="544" name="Google Shape;544;p7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High-powered LANS may use repeater towers or signal bouncing techniques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more expensive transmission equipment and licensing by FCC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purchase service from communications carrier such as AT&amp;T or GTE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often encrypted to prevent eavesdropping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3-8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Cable Characteristics</a:t>
            </a:r>
            <a:endParaRPr/>
          </a:p>
        </p:txBody>
      </p:sp>
      <p:sp>
        <p:nvSpPr>
          <p:cNvPr id="106" name="Google Shape;106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 rating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how many bits or bytes cable can carry over unit of time, usually megabits per second (Mbps)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segment length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how long data may be transported before signal begins to weaken (called attenuation)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 range where signals can be regenerated correctly and retransmitted accurately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0" name="Google Shape;550;p75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High-Powered, Single-Frequency Wireless LANs</a:t>
            </a:r>
            <a:endParaRPr/>
          </a:p>
        </p:txBody>
      </p:sp>
      <p:pic>
        <p:nvPicPr>
          <p:cNvPr id="551" name="Google Shape;55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097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57" name="Google Shape;557;p7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Spread-Spectrum LAN Technologies</a:t>
            </a:r>
            <a:endParaRPr/>
          </a:p>
        </p:txBody>
      </p:sp>
      <p:sp>
        <p:nvSpPr>
          <p:cNvPr id="558" name="Google Shape;558;p7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Spread-spectrum radio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multiple frequencies simultaneously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reliability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susceptibility to interference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main types of spread-spectrum communications: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Frequency-hopping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Direct-sequence modulation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64" name="Google Shape;564;p7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Frequency-Hopping and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Direct-Sequence Modulation</a:t>
            </a:r>
            <a:endParaRPr/>
          </a:p>
        </p:txBody>
      </p:sp>
      <p:sp>
        <p:nvSpPr>
          <p:cNvPr id="565" name="Google Shape;565;p7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Frequency hopping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switches data among multiple frequencies at regular intervals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synchronized transmitter and receiver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bandwidth, typically 1 Mbps or less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Direct-sequence modulation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breaks data into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fixed-size segments called chips and transmits data on several different frequencies at same time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uses unregulated frequencies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bandwidth from 2 to 6 Mbps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3-9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1" name="Google Shape;571;p78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Spread-Spectrum LAN Characteristics</a:t>
            </a:r>
            <a:endParaRPr/>
          </a:p>
        </p:txBody>
      </p:sp>
      <p:pic>
        <p:nvPicPr>
          <p:cNvPr id="572" name="Google Shape;57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6002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78" name="Google Shape;578;p7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802.11 Wireless Networking</a:t>
            </a:r>
            <a:endParaRPr/>
          </a:p>
        </p:txBody>
      </p:sp>
      <p:sp>
        <p:nvSpPr>
          <p:cNvPr id="579" name="Google Shape;579;p7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Wireless Networking Standard resulted in inexpensive, reliable, wireless LANs for homes and businesses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802.11b standard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bandwidth of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Mbps at frequency of 2.4 GHz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802.11a standard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bandwidth of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 Mbps at 5 GHz frequency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802.11g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to be ratified in 2003, will operate at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54 Mbps at frequency of 2.4 GHz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5" name="Google Shape;585;p8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Extended LAN Technologies</a:t>
            </a:r>
            <a:endParaRPr/>
          </a:p>
        </p:txBody>
      </p:sp>
      <p:sp>
        <p:nvSpPr>
          <p:cNvPr id="586" name="Google Shape;586;p8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networking equipment can extend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LANs beyond their normal cable-based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limitations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bridges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connect networks up to three miles apart using line-of-sight or broadcast transmissions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Up-front expense may be 10 times higher,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no monthly carrier service charge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Longer-range wireless bridges work at </a:t>
            </a:r>
            <a:b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distances up to 25 miles using spread-spectrum transmissions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2" name="Google Shape;592;p81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Extended LAN Characteristics</a:t>
            </a:r>
            <a:endParaRPr/>
          </a:p>
        </p:txBody>
      </p:sp>
      <p:pic>
        <p:nvPicPr>
          <p:cNvPr id="593" name="Google Shape;59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6002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9" name="Google Shape;599;p8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Microwave Networking Technologies</a:t>
            </a:r>
            <a:endParaRPr/>
          </a:p>
        </p:txBody>
      </p:sp>
      <p:sp>
        <p:nvSpPr>
          <p:cNvPr id="600" name="Google Shape;600;p8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Microwave systems provide higher transmission rates than radio-based systems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 line-of-sight between transmitters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receivers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kinds of microwave systems: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Terrestrial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6" name="Google Shape;606;p8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Terrestrial Microwave Systems</a:t>
            </a:r>
            <a:endParaRPr/>
          </a:p>
        </p:txBody>
      </p:sp>
      <p:sp>
        <p:nvSpPr>
          <p:cNvPr id="607" name="Google Shape;607;p8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Terrestrial microwave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signals require line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sight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Transmitters and receivers are mounted on tall buildings or mountaintops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tight-beam, high-frequency signals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Relay towers can extend signal across continents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3-11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3" name="Google Shape;613;p84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Terrestrial Microwave LANs/WANs</a:t>
            </a:r>
            <a:endParaRPr/>
          </a:p>
        </p:txBody>
      </p:sp>
      <p:pic>
        <p:nvPicPr>
          <p:cNvPr id="614" name="Google Shape;61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764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Cable Characteristics</a:t>
            </a:r>
            <a:endParaRPr/>
          </a:p>
        </p:txBody>
      </p:sp>
      <p:sp>
        <p:nvSpPr>
          <p:cNvPr id="113" name="Google Shape;113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of segments per internetwork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 maximum number of interconnected segments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latency becomes problem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Latency measures how long it takes signal to travel from one end of cable to another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of devices per segment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each additional network device attached to cable causes insertion loss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maximum = rated maximum – (insertion losses)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0" name="Google Shape;620;p8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Microwave Systems</a:t>
            </a:r>
            <a:endParaRPr/>
          </a:p>
        </p:txBody>
      </p:sp>
      <p:sp>
        <p:nvSpPr>
          <p:cNvPr id="621" name="Google Shape;621;p85"/>
          <p:cNvSpPr txBox="1"/>
          <p:nvPr>
            <p:ph idx="1" type="body"/>
          </p:nvPr>
        </p:nvSpPr>
        <p:spPr>
          <a:xfrm>
            <a:off x="9144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geosynchronous satellites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maintain fixed positions in sky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television and long-distance telephone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Satellites receive signals; redirect them to receiver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Geosynchronous satellites orbit 23,000 miles above Earth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delays, called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propagation delays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vary from .5 to 5 seconds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7" name="Google Shape;627;p8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Microwave Systems</a:t>
            </a:r>
            <a:endParaRPr/>
          </a:p>
        </p:txBody>
      </p:sp>
      <p:sp>
        <p:nvSpPr>
          <p:cNvPr id="628" name="Google Shape;628;p8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Expensive to launch satellites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communications carriers operate most satellites and lease frequencies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Satellite communications cover a broad area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Anyone with right reception equipment may receive signals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Transmissions are routinely encrypted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Table 3-12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34" name="Google Shape;634;p8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Characteristics of Satellite Microwave WANs</a:t>
            </a:r>
            <a:endParaRPr/>
          </a:p>
        </p:txBody>
      </p:sp>
      <p:pic>
        <p:nvPicPr>
          <p:cNvPr id="635" name="Google Shape;63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00200"/>
            <a:ext cx="68056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1" name="Google Shape;641;p8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Wireless Networking Technologies</a:t>
            </a:r>
            <a:endParaRPr/>
          </a:p>
        </p:txBody>
      </p:sp>
      <p:sp>
        <p:nvSpPr>
          <p:cNvPr id="642" name="Google Shape;642;p8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 802.11b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Wireless Networking Standard continues to evolve with higher-speed enhancements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packet radio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Metricom Inc. offers wireless networking in three areas of 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users to establishes 2 Mbps connections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Digital Packet Data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(CDPA) is available in major US metropolitan areas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connections at 19.2 Kbps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8" name="Google Shape;648;p8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Wireless Networking Technologies</a:t>
            </a:r>
            <a:endParaRPr/>
          </a:p>
        </p:txBody>
      </p:sp>
      <p:sp>
        <p:nvSpPr>
          <p:cNvPr id="649" name="Google Shape;649;p89"/>
          <p:cNvSpPr txBox="1"/>
          <p:nvPr>
            <p:ph idx="1" type="body"/>
          </p:nvPr>
        </p:nvSpPr>
        <p:spPr>
          <a:xfrm>
            <a:off x="914400" y="15240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Motorola has scaled down plan for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Iridium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low-orbiting satellites to blanket earth; too expensive</a:t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Intel, Nokia, and Unwired Plant collaborated on narrow-band socket specification to connect wireless devices to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technology companies, such as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Winstar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Communications Inc, intend to provide high-speed alternatives to “last mile” cable coverage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marketplace is growing and should accelerate in the future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55" name="Google Shape;655;p90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56" name="Google Shape;656;p90"/>
          <p:cNvSpPr txBox="1"/>
          <p:nvPr>
            <p:ph idx="1" type="body"/>
          </p:nvPr>
        </p:nvSpPr>
        <p:spPr>
          <a:xfrm>
            <a:off x="304800" y="15240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careful attention to user requirements, budget, distance, bandwidth, and environmental factors when choosing network media, whether wired or wireless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technology that meets immediate needs and leaves room for growth and change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Wired network media includes three primary choices:  twisted-pair, coaxial, and fiber-optic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cable may be thinwire or thickwire Ethernet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2" name="Google Shape;662;p91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63" name="Google Shape;663;p91"/>
          <p:cNvSpPr txBox="1"/>
          <p:nvPr>
            <p:ph idx="1" type="body"/>
          </p:nvPr>
        </p:nvSpPr>
        <p:spPr>
          <a:xfrm>
            <a:off x="457200" y="17526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types of coax use a copper core surrounded with insulation and wire braid to reduce crosstalk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Coaxial is good choice for transmitting over medium to long distances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Twisted-pair cable may be unshielded (UTP) or shielded (STP)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Rated by ANSI/EIA/TIA 568 standard, UTP has five categories with Category 5/5E used most commonly 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69" name="Google Shape;669;p92"/>
          <p:cNvSpPr txBox="1"/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70" name="Google Shape;670;p92"/>
          <p:cNvSpPr txBox="1"/>
          <p:nvPr>
            <p:ph idx="1" type="body"/>
          </p:nvPr>
        </p:nvSpPr>
        <p:spPr>
          <a:xfrm>
            <a:off x="457200" y="16764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STP supports higher bandwidth and longer networks spans than UTP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has its own cable system with nine hierarchical rating system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UTP categories are Cat 6 for Gigabit Ethernet and Cat 7 for special situations requiring backward compatibility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cable offers highest bandwidth, best security, and least interference, but is most expensive type of cabling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76" name="Google Shape;676;p93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77" name="Google Shape;677;p93"/>
          <p:cNvSpPr txBox="1"/>
          <p:nvPr>
            <p:ph idx="1" type="body"/>
          </p:nvPr>
        </p:nvSpPr>
        <p:spPr>
          <a:xfrm>
            <a:off x="2286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sensitive to stress and bending,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fiber-optic requires special installation using connectors such as ST, SC, and MT-RJ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Cabled networks transmit either as broadband or baseband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Broadband transmissions use analog signals to carry multiple channels on single cable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Baseband transmissions use single channel to send digital signals that use entire cable’s capacity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3" name="Google Shape;683;p94"/>
          <p:cNvSpPr txBox="1"/>
          <p:nvPr>
            <p:ph type="title"/>
          </p:nvPr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84" name="Google Shape;684;p94"/>
          <p:cNvSpPr txBox="1"/>
          <p:nvPr>
            <p:ph idx="1" type="body"/>
          </p:nvPr>
        </p:nvSpPr>
        <p:spPr>
          <a:xfrm>
            <a:off x="457200" y="1600200"/>
            <a:ext cx="82296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Growing in popularity, wireless networks provide cable-free LAN access and wide-area network (WAN) links, as well as supporting mobile computing needs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networks use variety of electromagnetic frequency ranges, including narrow-band and spread-spectrum radio, microwave, infrared, and laser transmission techniques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9" name="Google Shape;119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Cable Characteristics</a:t>
            </a:r>
            <a:endParaRPr/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Interference susceptibility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measures cables susceptibility to environmental interferences such as electromagnetic interference (EMI)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radio frequency interference (RFI)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Susceptibility is measured as none, low,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moderate, and high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hardware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kind of connectors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attach cables; may affect cost of network installation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0" name="Google Shape;690;p95"/>
          <p:cNvSpPr txBox="1"/>
          <p:nvPr>
            <p:ph type="title"/>
          </p:nvPr>
        </p:nvSpPr>
        <p:spPr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91" name="Google Shape;691;p95"/>
          <p:cNvSpPr txBox="1"/>
          <p:nvPr>
            <p:ph idx="1" type="body"/>
          </p:nvPr>
        </p:nvSpPr>
        <p:spPr>
          <a:xfrm>
            <a:off x="457200" y="19050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bridge can extend LANs with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short-range bridges spanning three miles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long-range wireless bridges spanning up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25 miles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802.11b wireless standard specifies bandwidth of 11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new standards, 802.11a and 802.11g, support bandwidths up to 54 Mbps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7" name="Google Shape;697;p9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698" name="Google Shape;698;p9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computing uses broadcast frequencies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communications carriers to transmit and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signals using packet-radio, cellular,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satellite techniques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 networking is expected to grow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significantly with newer and more powerful techniques and standards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