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</p:sldIdLst>
  <p:sldSz cy="6858000" cx="9144000"/>
  <p:notesSz cx="6858000" cy="9144000"/>
  <p:embeddedFontLst>
    <p:embeddedFont>
      <p:font typeface="Arial Black"/>
      <p:regular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04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04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schemas.openxmlformats.org/officeDocument/2006/relationships/font" Target="fonts/ArialBlack-regular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7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7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7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7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7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7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8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8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8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8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8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8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8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8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8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4" name="Google Shape;24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7" name="Google Shape;27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" name="Google Shape;9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21" name="Google Shape;21;p1"/>
          <p:cNvCxnSpPr/>
          <p:nvPr/>
        </p:nvCxnSpPr>
        <p:spPr>
          <a:xfrm>
            <a:off x="685800" y="15240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ctrTitle"/>
          </p:nvPr>
        </p:nvSpPr>
        <p:spPr>
          <a:xfrm>
            <a:off x="2590800" y="22860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1" i="0" lang="en-US" sz="3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 Communications </a:t>
            </a:r>
            <a:br>
              <a:rPr b="1" i="0" lang="en-US" sz="3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Protocols</a:t>
            </a:r>
            <a:endParaRPr/>
          </a:p>
        </p:txBody>
      </p: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Chapter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Packets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kinds of packets: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Unicast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packet - addressed to only one computer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packet – created for all computers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Multicast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packet – created for any computers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network that “listen” to shared network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Protocols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and procedures for communicating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communicate, computers must agree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protocols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kinds of protocols: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Connectionless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Connection-oriented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Nonroutable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of Protocols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protocol has different purpose and function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Protocols may work at one or more layers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sophisticated protocols operate at higher layers of OSI model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stack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suite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set of protocols that work cooperatively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protocol stacks are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TCP/IP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by the Internet and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IPX/SPX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by Novell NetWare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Connectionless Versus Connection-Oriented Protocols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methods for delivering data across network: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Connectionless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no verification that datagrams were delivered; fast protocols with little overhead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Connection-oriented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more reliable and slower protocols that include verification that data was delivered; packets resent if errors occur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Routable Versus Nonroutable Protocols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Layer 3 moves data across multiple networks using routers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Routable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protocols that function at Network layer, such as TCP/IP or IPX/SPX, essential for large-scale networks or enterprise networks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Nonroutable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protocols that do not include Network layer routing capabilities, such as NetBEUI, work well in small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current size and future expansion possibilities when choosing protocol suite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Protocols in a Layered Architecture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protocols can be positioned and explained in terms of layers of OSI model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stacks may have different protocols for each player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6-4 for review of functions of each layer of OSI model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6-5 for three major protocol types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protocols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Layers 5-7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 protocols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Layer 4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protocols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Layers 1-3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of OSI Model Layers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Main Protocol Types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Protocols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addressing and routing information, error checking, and retransmission requests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 provided by network protocols are called link services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network protocols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Protocol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Internetwork Packet Exchange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(IPX) 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NWLink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NetBEUI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 Datagram Protocol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(DDP)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Link Control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(DLC)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 Protocols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data delivery between computers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connectionless or connection-oriented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 protocols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 Control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(TCP)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Sequenced Packet Exchange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(SPX) 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NWLink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AppleTalk Transaction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(ATP) and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Binding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(NBP)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NetBIOS/NetBEUI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914400" y="15240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function and structure of packets in network, and analyze and understand these packets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function of protocols in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layered architecture of protocols,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describe common protocols and their implementation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channel access methods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Protocols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 at upper layers of OSI model to provide application-to-application service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common application protocols are: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Mail Transport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(SMTP)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(FTP)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Network Management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(SNMP)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NetWare Core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(NCP)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AppleTalk File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(AFP)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26"/>
          <p:cNvSpPr txBox="1"/>
          <p:nvPr>
            <p:ph idx="4294967295"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Protocol Suites</a:t>
            </a:r>
            <a:endParaRPr/>
          </a:p>
        </p:txBody>
      </p:sp>
      <p:sp>
        <p:nvSpPr>
          <p:cNvPr id="202" name="Google Shape;202;p26"/>
          <p:cNvSpPr txBox="1"/>
          <p:nvPr>
            <p:ph idx="4294967295" type="body"/>
          </p:nvPr>
        </p:nvSpPr>
        <p:spPr>
          <a:xfrm>
            <a:off x="1371600" y="4267200"/>
            <a:ext cx="3657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TCP/IP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NWLink (IPX/SPX)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NetBIOS/NetBEUI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AppleTalk</a:t>
            </a:r>
            <a:endParaRPr/>
          </a:p>
        </p:txBody>
      </p:sp>
      <p:sp>
        <p:nvSpPr>
          <p:cNvPr id="203" name="Google Shape;203;p26"/>
          <p:cNvSpPr txBox="1"/>
          <p:nvPr>
            <p:ph idx="4294967295" type="body"/>
          </p:nvPr>
        </p:nvSpPr>
        <p:spPr>
          <a:xfrm>
            <a:off x="4648200" y="4013200"/>
            <a:ext cx="3276600" cy="185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DLC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X.25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990600" y="1600200"/>
            <a:ext cx="7848600" cy="262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◆"/>
            </a:pPr>
            <a: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 of protocols that work</a:t>
            </a:r>
            <a:b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cooperatively to accomplish network</a:t>
            </a:r>
            <a:b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communications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◆"/>
            </a:pPr>
            <a: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most common protocol suites </a:t>
            </a:r>
            <a:b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are: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 Control Protocol/ Internet Protocol (TCP/IP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the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Protocol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(IP)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commonly used protocol suite for networking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TP/IP used by US Department of Defense’s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Research Projects Agency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(ARPA)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Excellent scalability and superior functionality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Able to connect different types of computers and networks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protocol for Novell NetWare, Windows 2000/XP, and Windows 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6-6 for relationship to OSI model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TCP/IP Compared to OSI Model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TCP/IP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highly compartmentalized and specialized protocols, including: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(IP) – Connectionless Network layer protocol that provides source and destination routing; fast, but unreliable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Control Message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(ICMP) – Network layer protocol that sends control messages; PING uses ICMP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Resolution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(ARP) – Network layer protocol that associates logical (IP) address to physical (MAC) address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TCP/IP Protocols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 Control Protocol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(TCP) – primary Internet transport protocol; connection-oriented; provides reliable delivery; fragments and reassembles messages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Datagram Protocol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(UDP) - connectionless Transport layer protocol; fast, unreliable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Name System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(DNS) – Session layer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name-to-address resolution protocol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 Protocol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(FTP) – performs file transfer, works at Session, Presentation, and Application layers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TCP/IP Protocols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remote terminal emulation protocol; operates at three upper layers; provides connectivity through dissimilar systems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Mail Transport Protocol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(SMTP) –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operates at three upper layers to provide messaging; allows e-mail to travel on Internet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Information Protocol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(RIP) – Network layer distance-vector protocol used for routing;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suitable for large networks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Shortest Path First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(OSPF) – link-state routing protocol; uses variety of factors to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best path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5" name="Google Shape;245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Addressing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addresses, 32-bits or 4 bytes long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octets separated by periods, each with decimal value from 0-255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part of address identifies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part of address identifies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individual computer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addresses broken into classes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IP address registries under control of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Assigned Numbers Authority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(IANA)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 Classes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classes of IP addresses for normal networking: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addresses between 1-126; first octet identifies network and last three identify host;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16 million hosts per network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addresses between 128-191; first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octets identify network and last two identify host; over 65,000 hosts per network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addresses between 192-223; first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octets identify network and last one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identifies host; limited to 254 hosts per network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 Classes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classes of IP addresses have special purposes: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addresses range from 224-239;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reserved for multicasting; used for videoconferencing and streaming media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addresses range from 240-255;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reserved for experimental use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of Packets in Network Communications</a:t>
            </a:r>
            <a:endParaRPr/>
          </a:p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 reformat data into smaller, more manageable pieces called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splitting data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efficient transmission, since large units of data saturate network, as seen in Figure 6-1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computers able to use 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transmissions since only packets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containing errors need to be retransmitted</a:t>
            </a:r>
            <a:endParaRPr/>
          </a:p>
          <a:p>
            <a:pPr indent="-1638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Service IP Addresses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addresses used for special services: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addresses beginning with 127 are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loopback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addresses; also called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localhost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Reserved addresses for private networks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addresses beginning with 10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 addresses from 172.16 to 172.31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 addresses from 192.168.0 to 192.168.255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IPv6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four byte version is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IPv4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reaching limit of 4-byte addresses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IETF working on new implementation of TCP/IP, designated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IPv6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16 byte addresses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Retains backward compatibility with IPv4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4-byte addresses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provide limitless supply of addresses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Classless Inter-Domain Routing (CIDR)</a:t>
            </a:r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uses CIDR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Demarcation between network and host not always based on octet boundaries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based on specific number of bits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beginning of address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subnetting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process involves “stealing” bits from host portion of address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use in network address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fewer hosts on each networks but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networks overall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7" name="Google Shape;287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Subnet Masks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IP address identifies network and part identifies host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uses subnet mask to determine what part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address identifies network and what part identifies host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section identified by binary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section identified by binary 0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4" name="Google Shape;294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Subnet Masks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class of addresses has default subnet mask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default subnet mask is 255.0.0.0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 default subnet mask is 255.255.0.0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 default subnet mask is 255.255.255.0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devices on single physical network or network segment must share same network address and use same subnet mask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1" name="Google Shape;301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Simple Binary Arithmetic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kinds of binary calculations: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between binary and decimal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between decimal and binary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how setting high-order bits to value of 1 in 8-bit binary numbers corresponds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specific decimal numbers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Recognizing decimal values for numbers that correspond to low-order bits when they’re set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value of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in mind that any number raised 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power equals one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and Understanding High- and Low- Bit Patterns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Decimal to Binary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number by 2 and write down remainder which must be 1 or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Binary to Decimal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exponential notation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High-Order Bit Patterns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Table 6-1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Low-Order Bit Patterns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Table 6-2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5" name="Google Shape;315;p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High-Order Bit Patterns</a:t>
            </a:r>
            <a:endParaRPr/>
          </a:p>
        </p:txBody>
      </p:sp>
      <p:pic>
        <p:nvPicPr>
          <p:cNvPr id="316" name="Google Shape;3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Low-Order Bit Patterns</a:t>
            </a:r>
            <a:endParaRPr/>
          </a:p>
        </p:txBody>
      </p:sp>
      <p:pic>
        <p:nvPicPr>
          <p:cNvPr id="323" name="Google Shape;32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9" name="Google Shape;329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Calculating a Subnet Mask</a:t>
            </a:r>
            <a:endParaRPr/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these steps to build subnet mask: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 how many subnets you need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two to number of subnets needed (one for network address and other for broadcast address).  Then jump to next highest power of 2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 bits from top of host portion of address down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sure enough host addresses to be usable are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over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formula 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2 to calculate number of usable subnets, where b is number of bits in subnet mask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Blocks of Data Sent by One Computer Tie Up Network</a:t>
            </a:r>
            <a:endParaRPr/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6" name="Google Shape;336;p4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Calculating Supernets</a:t>
            </a:r>
            <a:endParaRPr/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Supernetting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“steals” bits from network portion of IP address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Supernets permit multiple IP network addresses to be combined and function as a single logical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 more hosts to be assigned on supernet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 network access efficiency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4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Address Translation (NAT)</a:t>
            </a:r>
            <a:endParaRPr/>
          </a:p>
        </p:txBody>
      </p:sp>
      <p:sp>
        <p:nvSpPr>
          <p:cNvPr id="344" name="Google Shape;344;p4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organization to use private IP addresses while connected to the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Performed by network device such as router that connects to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6-7 for example of NAT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0" name="Google Shape;350;p4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Address Translation (NAT)</a:t>
            </a:r>
            <a:endParaRPr/>
          </a:p>
        </p:txBody>
      </p:sp>
      <p:pic>
        <p:nvPicPr>
          <p:cNvPr id="351" name="Google Shape;35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7" name="Google Shape;357;p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Host Configuration Protocol (DHCP)</a:t>
            </a:r>
            <a:endParaRPr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DHCP server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receives block of available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addresses and their subnet masks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computer needs address, DHCP server selects one from pool of available addresses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is “leased” to computer for designated length and may be renewed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move computers with ease; no need to reconfigure IP addresses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systems, such as Web servers, must have static IP address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4" name="Google Shape;364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NetBIOS and NetBEUI</a:t>
            </a:r>
            <a:endParaRPr/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Consortium of Microsoft, 3Com, and IBM developed lower-level protocol NetBEUI in mid-1980s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NetBIOS Extended User Interface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Spans Layers 2, 3, and 4 of OSI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designed for small- to medium-sized networks, from 2-250 computers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p5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NetBIOS and NetBEUI</a:t>
            </a:r>
            <a:endParaRPr/>
          </a:p>
        </p:txBody>
      </p:sp>
      <p:sp>
        <p:nvSpPr>
          <p:cNvPr id="372" name="Google Shape;372;p5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6-8 shows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protocol suite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its relationship to OSI model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four components above Data Link layer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on any network card or physical medium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Redirector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interprets requests and determines whether they are local or remote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remote, passes request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Message Block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(SMB)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SMB passes information between networked computers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8" name="Google Shape;378;p5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Protocol Suite Compared to OSI Model</a:t>
            </a:r>
            <a:endParaRPr/>
          </a:p>
        </p:txBody>
      </p:sp>
      <p:pic>
        <p:nvPicPr>
          <p:cNvPr id="379" name="Google Shape;37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5" name="Google Shape;385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NetBIOS and NetBEUI</a:t>
            </a:r>
            <a:endParaRPr/>
          </a:p>
        </p:txBody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NetBEUI works at Transport layer to manage communications between two computers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Nonroutable protocol; skips Network layer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NetBEUI packet does not contain source or destination network information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2" name="Google Shape;392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NetBIOS and NetBEUI</a:t>
            </a:r>
            <a:endParaRPr/>
          </a:p>
        </p:txBody>
      </p:sp>
      <p:sp>
        <p:nvSpPr>
          <p:cNvPr id="393" name="Google Shape;393;p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NetBIOS operates at Session layer to provide peer-to-peer network application support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15-character name identifies each computer in NetBIOS 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NetBIOS broadcast advertises computer’s 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Connection-oriented protocol, but can also use connectionless communications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Nonroutable protocol, but can be routed when using routable protocol for transport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9" name="Google Shape;399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NetBIOS and NetBEUI</a:t>
            </a:r>
            <a:endParaRPr/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NetBEUI is small, fast, nonroutable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 and Data Link protocol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Windows versions include it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 for DOS based computers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for slow serial links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to small networks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Message Block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operates at Presentation layer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communicate between redirector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server software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Structure</a:t>
            </a:r>
            <a:endParaRPr/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basic parts of packet, as seen in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6-2: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contains source and destination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along with clocking information to synchronize transmission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–payload or actual data, can vary from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512 bytes to 16 kilobytes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Trailer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information to verify packet’s contents, such as Cyclic Redundancy Check (CRC)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6" name="Google Shape;406;p5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IPX/SPX</a:t>
            </a:r>
            <a:endParaRPr/>
          </a:p>
        </p:txBody>
      </p:sp>
      <p:sp>
        <p:nvSpPr>
          <p:cNvPr id="407" name="Google Shape;407;p5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protocol suite designed for Novell’s NetWare network operating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supported with NetWare 6.0, but TCP/IP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now primary protocol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NWLink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Microsoft’s implementation of IPX/SPX protocol suite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6-9 shows protocols in NWLink and corresponding OSI layers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consider which Ethernet frame type with NWLink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3" name="Google Shape;413;p5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NWLink Compared to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Model</a:t>
            </a:r>
            <a:endParaRPr/>
          </a:p>
        </p:txBody>
      </p:sp>
      <p:pic>
        <p:nvPicPr>
          <p:cNvPr id="414" name="Google Shape;41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0" name="Google Shape;420;p5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IPX/SPX</a:t>
            </a:r>
            <a:endParaRPr/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Data-link Interface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(ODI) lets single network driver support multiple protocols through single NIC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Internetwork Packet Exchange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(IPX) is Transport and Network layer protocol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addressing and routing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Connectionless protocol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fast, but unreliable, services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7" name="Google Shape;427;p5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IPX/SPX</a:t>
            </a:r>
            <a:endParaRPr/>
          </a:p>
        </p:txBody>
      </p:sp>
      <p:sp>
        <p:nvSpPr>
          <p:cNvPr id="428" name="Google Shape;428;p5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protocols in the IPX/SPX suite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IPX Routing Information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(IPX RIP) – distance-vector protocol; uses ticks to determine best path; exchanges information about network addresses and topology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Sequenced Packet Exchange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(SPX) – provides connection-oriented service; more reliable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NetWare Core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(NCP) – works at Transport and upper layers to provide range of client-server functions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4" name="Google Shape;434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IPX/SPX</a:t>
            </a:r>
            <a:endParaRPr/>
          </a:p>
        </p:txBody>
      </p:sp>
      <p:sp>
        <p:nvSpPr>
          <p:cNvPr id="435" name="Google Shape;435;p5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protocols in IPX/SPX suite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Advertising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(SAP) – used by file and print servers to advertise services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Lookup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(SLP) – new IP-based NetWare protocol used with Novell Directory Services; used when clients want to look up services on IP-only network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1" name="Google Shape;441;p6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AppleTalk</a:t>
            </a:r>
            <a:endParaRPr/>
          </a:p>
        </p:txBody>
      </p:sp>
      <p:sp>
        <p:nvSpPr>
          <p:cNvPr id="442" name="Google Shape;442;p6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physical transport in Apple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Macintosh networks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Divides computers in zones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AppleTalk Phase II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allows connectivity outside Macintosh world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8" name="Google Shape;448;p6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Xerox Network Systems (XNS)</a:t>
            </a:r>
            <a:endParaRPr/>
          </a:p>
        </p:txBody>
      </p:sp>
      <p:sp>
        <p:nvSpPr>
          <p:cNvPr id="449" name="Google Shape;449;p6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for Ethernet networks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Basis for Novell’s IPX/SPX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Rarely used in today’s networks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5" name="Google Shape;455;p6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DECNet</a:t>
            </a:r>
            <a:endParaRPr/>
          </a:p>
        </p:txBody>
      </p:sp>
      <p:sp>
        <p:nvSpPr>
          <p:cNvPr id="456" name="Google Shape;456;p6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with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Network Architecture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Proprietary protocol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routable suite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IV closely resembles OSI model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2" name="Google Shape;462;p6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X.25</a:t>
            </a:r>
            <a:endParaRPr/>
          </a:p>
        </p:txBody>
      </p:sp>
      <p:sp>
        <p:nvSpPr>
          <p:cNvPr id="463" name="Google Shape;463;p6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wide-area protocols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to connect remote terminals to mainframes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packet-switching networks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widely used in Europe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9" name="Google Shape;469;p6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and Removing Protocols</a:t>
            </a:r>
            <a:endParaRPr/>
          </a:p>
        </p:txBody>
      </p:sp>
      <p:sp>
        <p:nvSpPr>
          <p:cNvPr id="470" name="Google Shape;470;p6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add or remove protocols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TCP/IP loads automatically when most operating systems are installed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Windows 2000/XP, use Network and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Dial-up Connections control panel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6-10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Packet Structure</a:t>
            </a:r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6" name="Google Shape;476;p6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and Dial-up Connections</a:t>
            </a:r>
            <a:endParaRPr/>
          </a:p>
        </p:txBody>
      </p:sp>
      <p:pic>
        <p:nvPicPr>
          <p:cNvPr id="477" name="Google Shape;47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3" name="Google Shape;483;p6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Putting Data on the Cable: Access Methods</a:t>
            </a:r>
            <a:endParaRPr/>
          </a:p>
        </p:txBody>
      </p:sp>
      <p:sp>
        <p:nvSpPr>
          <p:cNvPr id="484" name="Google Shape;484;p6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several factors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computers put data on the cable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computers ensure data reaches destination undamaged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0" name="Google Shape;490;p6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of Access Methods</a:t>
            </a:r>
            <a:endParaRPr/>
          </a:p>
        </p:txBody>
      </p:sp>
      <p:sp>
        <p:nvSpPr>
          <p:cNvPr id="491" name="Google Shape;491;p6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specify when computers can access cable or data channel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access methods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assure data reaches its destination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Prevents two or more computers from sending messages that may collide on cable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only one computer at a time to send data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7" name="Google Shape;497;p6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Access Methods</a:t>
            </a:r>
            <a:endParaRPr/>
          </a:p>
        </p:txBody>
      </p:sp>
      <p:sp>
        <p:nvSpPr>
          <p:cNvPr id="498" name="Google Shape;498;p6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access is handled at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Access Control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(MAC) sublayer of Data Link layer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major access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passing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Demand priority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Switching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4" name="Google Shape;504;p6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Contention</a:t>
            </a:r>
            <a:endParaRPr/>
          </a:p>
        </p:txBody>
      </p:sp>
      <p:sp>
        <p:nvSpPr>
          <p:cNvPr id="505" name="Google Shape;505;p6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early networks, contention method allowed computers to send data whenever they had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to send, resulting in frequent collisions and retransmissions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6-11 shows data collision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carrier access methods were developed for contention-based networks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Carrier Sense Multiple Access with Collision Detection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(CSMA/CD)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Carrier Sense Multiple Access with Collision Avoidance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(CSMA/CA)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1" name="Google Shape;511;p7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Collision</a:t>
            </a:r>
            <a:endParaRPr/>
          </a:p>
        </p:txBody>
      </p:sp>
      <p:pic>
        <p:nvPicPr>
          <p:cNvPr id="512" name="Google Shape;51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8" name="Google Shape;518;p7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CSMA/CD</a:t>
            </a:r>
            <a:endParaRPr/>
          </a:p>
        </p:txBody>
      </p:sp>
      <p:sp>
        <p:nvSpPr>
          <p:cNvPr id="519" name="Google Shape;519;p7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access method used by Ethernet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Prevents collisions by listening to channel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data on line, may send message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collision occurs, stations wait random period of time before resending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6-12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5" name="Google Shape;525;p7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CSMA/CD</a:t>
            </a:r>
            <a:endParaRPr/>
          </a:p>
        </p:txBody>
      </p:sp>
      <p:pic>
        <p:nvPicPr>
          <p:cNvPr id="526" name="Google Shape;52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2" name="Google Shape;532;p7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CSMA/CD</a:t>
            </a:r>
            <a:endParaRPr/>
          </a:p>
        </p:txBody>
      </p:sp>
      <p:sp>
        <p:nvSpPr>
          <p:cNvPr id="533" name="Google Shape;533;p7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 and disadvantages of CSMA/CD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effective at distances over 2500 meters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computers on network likely to cause more collisions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have unequal access to media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with large amount of data can monopolize channel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9" name="Google Shape;539;p7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CSMA/CA</a:t>
            </a:r>
            <a:endParaRPr/>
          </a:p>
        </p:txBody>
      </p:sp>
      <p:sp>
        <p:nvSpPr>
          <p:cNvPr id="540" name="Google Shape;540;p7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collision avoidance, rather than detection, to avoid collisions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computer senses channel is free, it signals its intent to transmit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with Apple’s LocalTalk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reliable than CSMA/CD at avoiding collisions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“Intent to transmit” packets add overhead and reduce network speed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Creation</a:t>
            </a:r>
            <a:endParaRPr/>
          </a:p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sender, data moves down layers of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model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layer adds header or trailer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travels up layers at receiver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layer removes header or trailer information placed by corresponding sender layer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6-3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6" name="Google Shape;546;p7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Passing</a:t>
            </a:r>
            <a:endParaRPr/>
          </a:p>
        </p:txBody>
      </p:sp>
      <p:sp>
        <p:nvSpPr>
          <p:cNvPr id="547" name="Google Shape;547;p7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passes sequentially from one computer to next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computer with token can send data, as seen in Figure 6-13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Prevents collisions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all computers equal access to media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must wait for token to transmit, even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other computer wants to transmit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Complicated process requires more expensive equipment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3" name="Google Shape;553;p7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in a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Token-Passing Network</a:t>
            </a:r>
            <a:endParaRPr/>
          </a:p>
        </p:txBody>
      </p:sp>
      <p:pic>
        <p:nvPicPr>
          <p:cNvPr id="554" name="Google Shape;55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0" name="Google Shape;560;p7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Demand Priority</a:t>
            </a:r>
            <a:endParaRPr/>
          </a:p>
        </p:txBody>
      </p:sp>
      <p:sp>
        <p:nvSpPr>
          <p:cNvPr id="561" name="Google Shape;561;p7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only by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100VG-AnyLAN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100 Mbps Ethernet standard  (IEEE 802.12)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on star bus topology, as seen in Figure 6-14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Intelligent hubs control access to network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sends hub demand signal when it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wants to transmit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certain computers to have higher priorities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Eliminates extraneous traffic by not broadcasting packets but sending them to each computer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is major disadvantage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7" name="Google Shape;567;p7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Demand Priority Uses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Bus Topology</a:t>
            </a:r>
            <a:endParaRPr/>
          </a:p>
        </p:txBody>
      </p:sp>
      <p:pic>
        <p:nvPicPr>
          <p:cNvPr id="568" name="Google Shape;568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002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4" name="Google Shape;574;p7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Polling</a:t>
            </a:r>
            <a:endParaRPr/>
          </a:p>
        </p:txBody>
      </p:sp>
      <p:sp>
        <p:nvSpPr>
          <p:cNvPr id="575" name="Google Shape;575;p7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oldest access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controller, called primary device, asks each computer or secondary device if it has data to send, as seen in Figure 6-15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all computers equal access to channel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grant priority for some computers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make efficient use of media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primary device fails, network fails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1" name="Google Shape;581;p8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Device Controls Polling</a:t>
            </a:r>
            <a:endParaRPr/>
          </a:p>
        </p:txBody>
      </p:sp>
      <p:pic>
        <p:nvPicPr>
          <p:cNvPr id="582" name="Google Shape;58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8" name="Google Shape;588;p8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Switching</a:t>
            </a:r>
            <a:endParaRPr/>
          </a:p>
        </p:txBody>
      </p:sp>
      <p:sp>
        <p:nvSpPr>
          <p:cNvPr id="589" name="Google Shape;589;p81"/>
          <p:cNvSpPr txBox="1"/>
          <p:nvPr>
            <p:ph idx="1" type="body"/>
          </p:nvPr>
        </p:nvSpPr>
        <p:spPr>
          <a:xfrm>
            <a:off x="9144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interconnects individual nodes and controls access to media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Switching usually avoids contention and allows connections to use entire bandwidth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advantages include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Fairer than contention-based technology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Permits multiple simultaneous conversations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centralized management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 include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cost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of switch brings down network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5" name="Google Shape;595;p8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Choosing an Access Method</a:t>
            </a:r>
            <a:endParaRPr/>
          </a:p>
        </p:txBody>
      </p:sp>
      <p:sp>
        <p:nvSpPr>
          <p:cNvPr id="596" name="Google Shape;596;p8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topology is biggest factor in choosing access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Ring topology usually uses token-passing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Switching can emulate all common topologies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Tables 6-3 through 6-7 for summaries of the five access methods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2" name="Google Shape;602;p8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Contention Access Method</a:t>
            </a:r>
            <a:endParaRPr/>
          </a:p>
        </p:txBody>
      </p:sp>
      <p:pic>
        <p:nvPicPr>
          <p:cNvPr id="603" name="Google Shape;603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9" name="Google Shape;609;p8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Token-Passing Access Method</a:t>
            </a:r>
            <a:endParaRPr/>
          </a:p>
        </p:txBody>
      </p:sp>
      <p:pic>
        <p:nvPicPr>
          <p:cNvPr id="610" name="Google Shape;61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Header/Trailer Information Added or Removed</a:t>
            </a:r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6" name="Google Shape;616;p8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Demand Priority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Method</a:t>
            </a:r>
            <a:endParaRPr/>
          </a:p>
        </p:txBody>
      </p:sp>
      <p:pic>
        <p:nvPicPr>
          <p:cNvPr id="617" name="Google Shape;617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3" name="Google Shape;623;p8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Polling Access Method</a:t>
            </a:r>
            <a:endParaRPr/>
          </a:p>
        </p:txBody>
      </p:sp>
      <p:pic>
        <p:nvPicPr>
          <p:cNvPr id="624" name="Google Shape;624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0" name="Google Shape;630;p8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Switching Access Method</a:t>
            </a:r>
            <a:endParaRPr/>
          </a:p>
        </p:txBody>
      </p:sp>
      <p:pic>
        <p:nvPicPr>
          <p:cNvPr id="631" name="Google Shape;63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7" name="Google Shape;637;p8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38" name="Google Shape;638;p8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stream on a network is divided into packets to provide more reliable data delivery and ease network traffic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errors occur during transmission, only packets with errors will be re-sent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data travels through layers of OSI model, each layer adds its own header or trailer information to packet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4" name="Google Shape;644;p8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45" name="Google Shape;645;p8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receiving computer processes packet, each layer strips its header or trailer information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properly re-sequences segmented message so that packet is in original form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protocols are available for network communications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protocol has strengths and weaknesses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suite, or stack, of protocols allows a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protocols to work cooperatively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1" name="Google Shape;651;p9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52" name="Google Shape;652;p9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protocol suites are TCP/IP, IPX/SPX, and NetBEUI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suite contains many smaller protocols, each of which has its own network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addressing involves several concepts, including address classes, subnetting, supernetting, and subnet masks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8" name="Google Shape;658;p9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59" name="Google Shape;659;p9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method for Internet addressing is called CIDR, which uses all available addresses more efficiently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IP addressing concepts include: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DHCP, a method for automatic assignments and management of IP addresses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NAT, which allows companies using private IP addresses to access the Internet and use public IP addresses more efficiently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9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65" name="Google Shape;665;p9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66" name="Google Shape;666;p9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computer is ready to send data, it must be assured that data will reach destination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 environment does not exist where all computers can have dedicated channel over which to send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have been established to ensure that all computers have time on the channel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passing and polling guaranteed time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computer to send its data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2" name="Google Shape;672;p9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73" name="Google Shape;673;p93"/>
          <p:cNvSpPr txBox="1"/>
          <p:nvPr>
            <p:ph idx="1" type="body"/>
          </p:nvPr>
        </p:nvSpPr>
        <p:spPr>
          <a:xfrm>
            <a:off x="9144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Demand priority allows computer to send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after it notifies controlling hub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contention channel access methods, computers vie for network time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listen to network to determine whether another computer is sending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not, they send their data (CSMA/CD) or broadcast their intention to send data (CSM/CA)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Switching can emulate all other access methods and offers greatest total available bandwidth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Creation</a:t>
            </a:r>
            <a:endParaRPr/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Outgoing data stream enters OSI model as complete message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Remains as data at Layers 5-7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Lower-layers split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 Layer 4 splits it into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Layer 3 splits segments into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Link Layer 2 puts packets into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Layer 1 transmits packets as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