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y="6858000" cx="9144000"/>
  <p:notesSz cx="6858000" cy="9144000"/>
  <p:embeddedFontLst>
    <p:embeddedFont>
      <p:font typeface="Arial Black"/>
      <p:regular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04">
          <p15:clr>
            <a:srgbClr val="000000"/>
          </p15:clr>
        </p15:guide>
        <p15:guide id="2" pos="312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04" orient="horz"/>
        <p:guide pos="312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font" Target="fonts/ArialBlack-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 name="Google Shape;55;p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1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1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2: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1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3: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13: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p14: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5: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15: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6: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p16: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7: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17: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8: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18: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9: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p19: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1" name="Google Shape;61;p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0: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2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1: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2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2: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2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3: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23: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4: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24: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5: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25: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6: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26: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7: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27: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8: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28: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9: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29: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 name="Google Shape;68;p3: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0: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p3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1: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p3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2: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p3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3: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p33: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4: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34: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5: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35: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6: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1" name="Google Shape;301;p36: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7: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8" name="Google Shape;308;p37: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8: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38: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9: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2" name="Google Shape;322;p39: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 name="Google Shape;75;p4: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0: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p4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1: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4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2: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3" name="Google Shape;343;p4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3: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43: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4: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p44: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5: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45: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6: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 name="Google Shape;371;p46: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7: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8" name="Google Shape;378;p47: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8: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5" name="Google Shape;385;p48: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9: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2" name="Google Shape;392;p49: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 name="Google Shape;82;p5: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50: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9" name="Google Shape;399;p5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51: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6" name="Google Shape;406;p5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2: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3" name="Google Shape;413;p5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3: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0" name="Google Shape;420;p53: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4: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7" name="Google Shape;427;p54: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55: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4" name="Google Shape;434;p55: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6: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1" name="Google Shape;441;p56: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57: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8" name="Google Shape;448;p57: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8: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5" name="Google Shape;455;p58: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59: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2" name="Google Shape;462;p59: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p6: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60: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9" name="Google Shape;469;p6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61: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6" name="Google Shape;476;p6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62: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3" name="Google Shape;483;p6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6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90" name="Google Shape;490;p63: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64: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7" name="Google Shape;497;p64: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p7: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8: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p9: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2" name="Shape 22"/>
        <p:cNvGrpSpPr/>
        <p:nvPr/>
      </p:nvGrpSpPr>
      <p:grpSpPr>
        <a:xfrm>
          <a:off x="0" y="0"/>
          <a:ext cx="0" cy="0"/>
          <a:chOff x="0" y="0"/>
          <a:chExt cx="0" cy="0"/>
        </a:xfrm>
      </p:grpSpPr>
      <p:grpSp>
        <p:nvGrpSpPr>
          <p:cNvPr id="23" name="Google Shape;23;p2"/>
          <p:cNvGrpSpPr/>
          <p:nvPr/>
        </p:nvGrpSpPr>
        <p:grpSpPr>
          <a:xfrm>
            <a:off x="0" y="0"/>
            <a:ext cx="9144000" cy="6858000"/>
            <a:chOff x="0" y="0"/>
            <a:chExt cx="5760" cy="4320"/>
          </a:xfrm>
        </p:grpSpPr>
        <p:sp>
          <p:nvSpPr>
            <p:cNvPr id="24" name="Google Shape;24;p2"/>
            <p:cNvSpPr txBox="1"/>
            <p:nvPr/>
          </p:nvSpPr>
          <p:spPr>
            <a:xfrm>
              <a:off x="0" y="0"/>
              <a:ext cx="2208" cy="4320"/>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 name="Google Shape;25;p2"/>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6" name="Google Shape;26;p2"/>
            <p:cNvGrpSpPr/>
            <p:nvPr/>
          </p:nvGrpSpPr>
          <p:grpSpPr>
            <a:xfrm>
              <a:off x="0" y="672"/>
              <a:ext cx="1806" cy="1989"/>
              <a:chOff x="0" y="672"/>
              <a:chExt cx="1806" cy="1989"/>
            </a:xfrm>
          </p:grpSpPr>
          <p:sp>
            <p:nvSpPr>
              <p:cNvPr id="27" name="Google Shape;27;p2"/>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 name="Google Shape;28;p2"/>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 name="Google Shape;29;p2"/>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 name="Google Shape;30;p2"/>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 name="Google Shape;31;p2"/>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 name="Google Shape;32;p2"/>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 name="Google Shape;33;p2"/>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 name="Google Shape;34;p2"/>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 name="Google Shape;35;p2"/>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 name="Google Shape;36;p2"/>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sp>
        <p:nvSpPr>
          <p:cNvPr id="37" name="Google Shape;37;p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2"/>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2"/>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350"/>
              <a:buChar char="■"/>
              <a:defRPr/>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42" name="Shape 42"/>
        <p:cNvGrpSpPr/>
        <p:nvPr/>
      </p:nvGrpSpPr>
      <p:grpSpPr>
        <a:xfrm>
          <a:off x="0" y="0"/>
          <a:ext cx="0" cy="0"/>
          <a:chOff x="0" y="0"/>
          <a:chExt cx="0" cy="0"/>
        </a:xfrm>
      </p:grpSpPr>
      <p:sp>
        <p:nvSpPr>
          <p:cNvPr id="43" name="Google Shape;43;p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5" name="Google Shape;45;p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None/>
              <a:defRPr sz="1200">
                <a:latin typeface="Arial Black"/>
                <a:ea typeface="Arial Black"/>
                <a:cs typeface="Arial Black"/>
                <a:sym typeface="Arial Black"/>
              </a:defRPr>
            </a:lvl1pPr>
            <a:lvl2pPr indent="0" lvl="1" marL="0" algn="r">
              <a:lnSpc>
                <a:spcPct val="100000"/>
              </a:lnSpc>
              <a:spcBef>
                <a:spcPts val="0"/>
              </a:spcBef>
              <a:spcAft>
                <a:spcPts val="0"/>
              </a:spcAft>
              <a:buNone/>
              <a:defRPr sz="1200">
                <a:latin typeface="Arial Black"/>
                <a:ea typeface="Arial Black"/>
                <a:cs typeface="Arial Black"/>
                <a:sym typeface="Arial Black"/>
              </a:defRPr>
            </a:lvl2pPr>
            <a:lvl3pPr indent="0" lvl="2" marL="0" algn="r">
              <a:lnSpc>
                <a:spcPct val="100000"/>
              </a:lnSpc>
              <a:spcBef>
                <a:spcPts val="0"/>
              </a:spcBef>
              <a:spcAft>
                <a:spcPts val="0"/>
              </a:spcAft>
              <a:buNone/>
              <a:defRPr sz="1200">
                <a:latin typeface="Arial Black"/>
                <a:ea typeface="Arial Black"/>
                <a:cs typeface="Arial Black"/>
                <a:sym typeface="Arial Black"/>
              </a:defRPr>
            </a:lvl3pPr>
            <a:lvl4pPr indent="0" lvl="3" marL="0" algn="r">
              <a:lnSpc>
                <a:spcPct val="100000"/>
              </a:lnSpc>
              <a:spcBef>
                <a:spcPts val="0"/>
              </a:spcBef>
              <a:spcAft>
                <a:spcPts val="0"/>
              </a:spcAft>
              <a:buNone/>
              <a:defRPr sz="1200">
                <a:latin typeface="Arial Black"/>
                <a:ea typeface="Arial Black"/>
                <a:cs typeface="Arial Black"/>
                <a:sym typeface="Arial Black"/>
              </a:defRPr>
            </a:lvl4pPr>
            <a:lvl5pPr indent="0" lvl="4" marL="0" algn="r">
              <a:lnSpc>
                <a:spcPct val="100000"/>
              </a:lnSpc>
              <a:spcBef>
                <a:spcPts val="0"/>
              </a:spcBef>
              <a:spcAft>
                <a:spcPts val="0"/>
              </a:spcAft>
              <a:buNone/>
              <a:defRPr sz="1200">
                <a:latin typeface="Arial Black"/>
                <a:ea typeface="Arial Black"/>
                <a:cs typeface="Arial Black"/>
                <a:sym typeface="Arial Black"/>
              </a:defRPr>
            </a:lvl5pPr>
            <a:lvl6pPr indent="0" lvl="5" marL="0" algn="r">
              <a:lnSpc>
                <a:spcPct val="100000"/>
              </a:lnSpc>
              <a:spcBef>
                <a:spcPts val="0"/>
              </a:spcBef>
              <a:spcAft>
                <a:spcPts val="0"/>
              </a:spcAft>
              <a:buNone/>
              <a:defRPr sz="1200">
                <a:latin typeface="Arial Black"/>
                <a:ea typeface="Arial Black"/>
                <a:cs typeface="Arial Black"/>
                <a:sym typeface="Arial Black"/>
              </a:defRPr>
            </a:lvl6pPr>
            <a:lvl7pPr indent="0" lvl="6" marL="0" algn="r">
              <a:lnSpc>
                <a:spcPct val="100000"/>
              </a:lnSpc>
              <a:spcBef>
                <a:spcPts val="0"/>
              </a:spcBef>
              <a:spcAft>
                <a:spcPts val="0"/>
              </a:spcAft>
              <a:buNone/>
              <a:defRPr sz="1200">
                <a:latin typeface="Arial Black"/>
                <a:ea typeface="Arial Black"/>
                <a:cs typeface="Arial Black"/>
                <a:sym typeface="Arial Black"/>
              </a:defRPr>
            </a:lvl7pPr>
            <a:lvl8pPr indent="0" lvl="7" marL="0" algn="r">
              <a:lnSpc>
                <a:spcPct val="100000"/>
              </a:lnSpc>
              <a:spcBef>
                <a:spcPts val="0"/>
              </a:spcBef>
              <a:spcAft>
                <a:spcPts val="0"/>
              </a:spcAft>
              <a:buNone/>
              <a:defRPr sz="1200">
                <a:latin typeface="Arial Black"/>
                <a:ea typeface="Arial Black"/>
                <a:cs typeface="Arial Black"/>
                <a:sym typeface="Arial Black"/>
              </a:defRPr>
            </a:lvl8pPr>
            <a:lvl9pPr indent="0" lvl="8" marL="0" algn="r">
              <a:lnSpc>
                <a:spcPct val="100000"/>
              </a:lnSpc>
              <a:spcBef>
                <a:spcPts val="0"/>
              </a:spcBef>
              <a:spcAft>
                <a:spcPts val="0"/>
              </a:spcAft>
              <a:buNone/>
              <a:defRPr sz="1200">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 name="Google Shape;50;p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None/>
              <a:defRPr sz="1200">
                <a:latin typeface="Arial Black"/>
                <a:ea typeface="Arial Black"/>
                <a:cs typeface="Arial Black"/>
                <a:sym typeface="Arial Black"/>
              </a:defRPr>
            </a:lvl1pPr>
            <a:lvl2pPr indent="0" lvl="1" marL="0" algn="r">
              <a:lnSpc>
                <a:spcPct val="100000"/>
              </a:lnSpc>
              <a:spcBef>
                <a:spcPts val="0"/>
              </a:spcBef>
              <a:spcAft>
                <a:spcPts val="0"/>
              </a:spcAft>
              <a:buNone/>
              <a:defRPr sz="1200">
                <a:latin typeface="Arial Black"/>
                <a:ea typeface="Arial Black"/>
                <a:cs typeface="Arial Black"/>
                <a:sym typeface="Arial Black"/>
              </a:defRPr>
            </a:lvl2pPr>
            <a:lvl3pPr indent="0" lvl="2" marL="0" algn="r">
              <a:lnSpc>
                <a:spcPct val="100000"/>
              </a:lnSpc>
              <a:spcBef>
                <a:spcPts val="0"/>
              </a:spcBef>
              <a:spcAft>
                <a:spcPts val="0"/>
              </a:spcAft>
              <a:buNone/>
              <a:defRPr sz="1200">
                <a:latin typeface="Arial Black"/>
                <a:ea typeface="Arial Black"/>
                <a:cs typeface="Arial Black"/>
                <a:sym typeface="Arial Black"/>
              </a:defRPr>
            </a:lvl3pPr>
            <a:lvl4pPr indent="0" lvl="3" marL="0" algn="r">
              <a:lnSpc>
                <a:spcPct val="100000"/>
              </a:lnSpc>
              <a:spcBef>
                <a:spcPts val="0"/>
              </a:spcBef>
              <a:spcAft>
                <a:spcPts val="0"/>
              </a:spcAft>
              <a:buNone/>
              <a:defRPr sz="1200">
                <a:latin typeface="Arial Black"/>
                <a:ea typeface="Arial Black"/>
                <a:cs typeface="Arial Black"/>
                <a:sym typeface="Arial Black"/>
              </a:defRPr>
            </a:lvl4pPr>
            <a:lvl5pPr indent="0" lvl="4" marL="0" algn="r">
              <a:lnSpc>
                <a:spcPct val="100000"/>
              </a:lnSpc>
              <a:spcBef>
                <a:spcPts val="0"/>
              </a:spcBef>
              <a:spcAft>
                <a:spcPts val="0"/>
              </a:spcAft>
              <a:buNone/>
              <a:defRPr sz="1200">
                <a:latin typeface="Arial Black"/>
                <a:ea typeface="Arial Black"/>
                <a:cs typeface="Arial Black"/>
                <a:sym typeface="Arial Black"/>
              </a:defRPr>
            </a:lvl5pPr>
            <a:lvl6pPr indent="0" lvl="5" marL="0" algn="r">
              <a:lnSpc>
                <a:spcPct val="100000"/>
              </a:lnSpc>
              <a:spcBef>
                <a:spcPts val="0"/>
              </a:spcBef>
              <a:spcAft>
                <a:spcPts val="0"/>
              </a:spcAft>
              <a:buNone/>
              <a:defRPr sz="1200">
                <a:latin typeface="Arial Black"/>
                <a:ea typeface="Arial Black"/>
                <a:cs typeface="Arial Black"/>
                <a:sym typeface="Arial Black"/>
              </a:defRPr>
            </a:lvl6pPr>
            <a:lvl7pPr indent="0" lvl="6" marL="0" algn="r">
              <a:lnSpc>
                <a:spcPct val="100000"/>
              </a:lnSpc>
              <a:spcBef>
                <a:spcPts val="0"/>
              </a:spcBef>
              <a:spcAft>
                <a:spcPts val="0"/>
              </a:spcAft>
              <a:buNone/>
              <a:defRPr sz="1200">
                <a:latin typeface="Arial Black"/>
                <a:ea typeface="Arial Black"/>
                <a:cs typeface="Arial Black"/>
                <a:sym typeface="Arial Black"/>
              </a:defRPr>
            </a:lvl7pPr>
            <a:lvl8pPr indent="0" lvl="7" marL="0" algn="r">
              <a:lnSpc>
                <a:spcPct val="100000"/>
              </a:lnSpc>
              <a:spcBef>
                <a:spcPts val="0"/>
              </a:spcBef>
              <a:spcAft>
                <a:spcPts val="0"/>
              </a:spcAft>
              <a:buNone/>
              <a:defRPr sz="1200">
                <a:latin typeface="Arial Black"/>
                <a:ea typeface="Arial Black"/>
                <a:cs typeface="Arial Black"/>
                <a:sym typeface="Arial Black"/>
              </a:defRPr>
            </a:lvl8pPr>
            <a:lvl9pPr indent="0" lvl="8" marL="0" algn="r">
              <a:lnSpc>
                <a:spcPct val="100000"/>
              </a:lnSpc>
              <a:spcBef>
                <a:spcPts val="0"/>
              </a:spcBef>
              <a:spcAft>
                <a:spcPts val="0"/>
              </a:spcAft>
              <a:buNone/>
              <a:defRPr sz="1200">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7" name="Google Shape;7;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8" name="Google Shape;8;p1"/>
          <p:cNvGrpSpPr/>
          <p:nvPr/>
        </p:nvGrpSpPr>
        <p:grpSpPr>
          <a:xfrm>
            <a:off x="0" y="0"/>
            <a:ext cx="9144000" cy="546100"/>
            <a:chOff x="0" y="0"/>
            <a:chExt cx="5760" cy="344"/>
          </a:xfrm>
        </p:grpSpPr>
        <p:sp>
          <p:nvSpPr>
            <p:cNvPr id="9" name="Google Shape;9;p1"/>
            <p:cNvSpPr txBox="1"/>
            <p:nvPr/>
          </p:nvSpPr>
          <p:spPr>
            <a:xfrm>
              <a:off x="0" y="0"/>
              <a:ext cx="180" cy="336"/>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 name="Google Shape;10;p1"/>
            <p:cNvSpPr txBox="1"/>
            <p:nvPr/>
          </p:nvSpPr>
          <p:spPr>
            <a:xfrm>
              <a:off x="260" y="85"/>
              <a:ext cx="5500" cy="173"/>
            </a:xfrm>
            <a:prstGeom prst="rect">
              <a:avLst/>
            </a:prstGeom>
            <a:gradFill>
              <a:gsLst>
                <a:gs pos="0">
                  <a:schemeClr val="lt1"/>
                </a:gs>
                <a:gs pos="100000">
                  <a:schemeClr val="lt2"/>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 name="Google Shape;11;p1"/>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 name="Google Shape;12;p1"/>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 name="Google Shape;13;p1"/>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 name="Google Shape;14;p1"/>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 name="Google Shape;15;p1"/>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 name="Google Shape;16;p1"/>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 name="Google Shape;17;p1"/>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8" name="Google Shape;18;p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19" name="Google Shape;19;p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100000"/>
              </a:lnSpc>
              <a:spcBef>
                <a:spcPts val="560"/>
              </a:spcBef>
              <a:spcAft>
                <a:spcPts val="0"/>
              </a:spcAft>
              <a:buClr>
                <a:schemeClr val="lt2"/>
              </a:buClr>
              <a:buSzPts val="2100"/>
              <a:buFont typeface="Noto Sans Symbols"/>
              <a:buChar char="■"/>
              <a:defRPr b="0" i="0" sz="2800" u="none" cap="none" strike="noStrike">
                <a:solidFill>
                  <a:schemeClr val="dk1"/>
                </a:solidFill>
                <a:latin typeface="Arial"/>
                <a:ea typeface="Arial"/>
                <a:cs typeface="Arial"/>
                <a:sym typeface="Arial"/>
              </a:defRPr>
            </a:lvl1pPr>
            <a:lvl2pPr indent="-350519" lvl="1" marL="914400" marR="0" rtl="0" algn="l">
              <a:lnSpc>
                <a:spcPct val="100000"/>
              </a:lnSpc>
              <a:spcBef>
                <a:spcPts val="480"/>
              </a:spcBef>
              <a:spcAft>
                <a:spcPts val="0"/>
              </a:spcAft>
              <a:buClr>
                <a:schemeClr val="accent2"/>
              </a:buClr>
              <a:buSzPts val="1920"/>
              <a:buFont typeface="Noto Sans Symbols"/>
              <a:buChar char="◻"/>
              <a:defRPr b="0" i="0" sz="2400" u="none" cap="none" strike="noStrike">
                <a:solidFill>
                  <a:schemeClr val="dk1"/>
                </a:solidFill>
                <a:latin typeface="Arial"/>
                <a:ea typeface="Arial"/>
                <a:cs typeface="Arial"/>
                <a:sym typeface="Arial"/>
              </a:defRPr>
            </a:lvl2pPr>
            <a:lvl3pPr indent="-311150" lvl="2" marL="1371600" marR="0" rtl="0" algn="l">
              <a:lnSpc>
                <a:spcPct val="100000"/>
              </a:lnSpc>
              <a:spcBef>
                <a:spcPts val="400"/>
              </a:spcBef>
              <a:spcAft>
                <a:spcPts val="0"/>
              </a:spcAft>
              <a:buClr>
                <a:schemeClr val="lt2"/>
              </a:buClr>
              <a:buSzPts val="1300"/>
              <a:buFont typeface="Noto Sans Symbols"/>
              <a:buChar char="■"/>
              <a:defRPr b="0" i="0" sz="2000" u="none" cap="none" strike="noStrike">
                <a:solidFill>
                  <a:schemeClr val="dk1"/>
                </a:solidFill>
                <a:latin typeface="Arial"/>
                <a:ea typeface="Arial"/>
                <a:cs typeface="Arial"/>
                <a:sym typeface="Arial"/>
              </a:defRPr>
            </a:lvl3pPr>
            <a:lvl4pPr indent="-308610" lvl="3" marL="1828800" marR="0" rtl="0" algn="l">
              <a:lnSpc>
                <a:spcPct val="100000"/>
              </a:lnSpc>
              <a:spcBef>
                <a:spcPts val="360"/>
              </a:spcBef>
              <a:spcAft>
                <a:spcPts val="0"/>
              </a:spcAft>
              <a:buClr>
                <a:schemeClr val="accent2"/>
              </a:buClr>
              <a:buSzPts val="126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20" name="Google Shape;20;p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cxnSp>
        <p:nvCxnSpPr>
          <p:cNvPr id="21" name="Google Shape;21;p1"/>
          <p:cNvCxnSpPr/>
          <p:nvPr/>
        </p:nvCxnSpPr>
        <p:spPr>
          <a:xfrm>
            <a:off x="685800" y="1524000"/>
            <a:ext cx="8458200" cy="0"/>
          </a:xfrm>
          <a:prstGeom prst="straightConnector1">
            <a:avLst/>
          </a:prstGeom>
          <a:noFill/>
          <a:ln cap="flat" cmpd="sng" w="25400">
            <a:solidFill>
              <a:schemeClr val="lt1"/>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5"/>
          <p:cNvSpPr txBox="1"/>
          <p:nvPr>
            <p:ph type="ctrTitle"/>
          </p:nvPr>
        </p:nvSpPr>
        <p:spPr>
          <a:xfrm>
            <a:off x="3352800" y="2286000"/>
            <a:ext cx="5562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3800"/>
              <a:buFont typeface="Arial"/>
              <a:buNone/>
            </a:pPr>
            <a:r>
              <a:rPr b="1" i="0" lang="en-US" sz="3800" u="none">
                <a:solidFill>
                  <a:srgbClr val="FFFFFF"/>
                </a:solidFill>
                <a:latin typeface="Arial"/>
                <a:ea typeface="Arial"/>
                <a:cs typeface="Arial"/>
                <a:sym typeface="Arial"/>
              </a:rPr>
              <a:t>Simple Network Operations</a:t>
            </a:r>
            <a:endParaRPr/>
          </a:p>
        </p:txBody>
      </p:sp>
      <p:sp>
        <p:nvSpPr>
          <p:cNvPr id="58" name="Google Shape;58;p5"/>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100"/>
              <a:buNone/>
            </a:pPr>
            <a:r>
              <a:rPr b="0" i="0" lang="en-US" sz="2800" u="none">
                <a:solidFill>
                  <a:schemeClr val="dk1"/>
                </a:solidFill>
                <a:latin typeface="Arial"/>
                <a:ea typeface="Arial"/>
                <a:cs typeface="Arial"/>
                <a:sym typeface="Arial"/>
              </a:rPr>
              <a:t>		Chapter 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20" name="Google Shape;120;p1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Microsoft’s Universal Naming Convention</a:t>
            </a:r>
            <a:endParaRPr/>
          </a:p>
        </p:txBody>
      </p:sp>
      <p:sp>
        <p:nvSpPr>
          <p:cNvPr id="121" name="Google Shape;121;p1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1" i="0" lang="en-US" sz="2800" u="none" cap="none" strike="noStrike">
                <a:solidFill>
                  <a:schemeClr val="dk1"/>
                </a:solidFill>
                <a:latin typeface="Arial"/>
                <a:ea typeface="Arial"/>
                <a:cs typeface="Arial"/>
                <a:sym typeface="Arial"/>
              </a:rPr>
              <a:t>Drive mapping</a:t>
            </a:r>
            <a:r>
              <a:rPr b="0" i="0" lang="en-US" sz="2800" u="none" cap="none" strike="noStrike">
                <a:solidFill>
                  <a:schemeClr val="dk1"/>
                </a:solidFill>
                <a:latin typeface="Arial"/>
                <a:ea typeface="Arial"/>
                <a:cs typeface="Arial"/>
                <a:sym typeface="Arial"/>
              </a:rPr>
              <a:t> associates network drive resource with local drive letter</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Another standard method uses </a:t>
            </a:r>
            <a:r>
              <a:rPr b="1" i="0" lang="en-US" sz="2800" u="none" cap="none" strike="noStrike">
                <a:solidFill>
                  <a:schemeClr val="dk1"/>
                </a:solidFill>
                <a:latin typeface="Arial"/>
                <a:ea typeface="Arial"/>
                <a:cs typeface="Arial"/>
                <a:sym typeface="Arial"/>
              </a:rPr>
              <a:t>Universal Naming Convention</a:t>
            </a:r>
            <a:r>
              <a:rPr b="0" i="0" lang="en-US" sz="2800" u="none" cap="none" strike="noStrike">
                <a:solidFill>
                  <a:schemeClr val="dk1"/>
                </a:solidFill>
                <a:latin typeface="Arial"/>
                <a:ea typeface="Arial"/>
                <a:cs typeface="Arial"/>
                <a:sym typeface="Arial"/>
              </a:rPr>
              <a:t> (UNC) name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Form is \\servername\sharename</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UNC-aware applications may use UNC name rather than drive letter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27" name="Google Shape;127;p1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Domain Names and DNS</a:t>
            </a:r>
            <a:endParaRPr/>
          </a:p>
        </p:txBody>
      </p:sp>
      <p:sp>
        <p:nvSpPr>
          <p:cNvPr id="128" name="Google Shape;128;p1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1" i="0" lang="en-US" sz="2800" u="none" cap="none" strike="noStrike">
                <a:solidFill>
                  <a:schemeClr val="dk1"/>
                </a:solidFill>
                <a:latin typeface="Arial"/>
                <a:ea typeface="Arial"/>
                <a:cs typeface="Arial"/>
                <a:sym typeface="Arial"/>
              </a:rPr>
              <a:t>Domain Name System</a:t>
            </a:r>
            <a:r>
              <a:rPr b="0" i="0" lang="en-US" sz="2800" u="none" cap="none" strike="noStrike">
                <a:solidFill>
                  <a:schemeClr val="dk1"/>
                </a:solidFill>
                <a:latin typeface="Arial"/>
                <a:ea typeface="Arial"/>
                <a:cs typeface="Arial"/>
                <a:sym typeface="Arial"/>
              </a:rPr>
              <a:t> (DNS) translates domain names into numeric IP addresses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Allows users to access resources by using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text-based domain name</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Windows 2000 Server introduced </a:t>
            </a:r>
            <a:r>
              <a:rPr b="1" i="0" lang="en-US" sz="2800" u="none" cap="none" strike="noStrike">
                <a:solidFill>
                  <a:schemeClr val="dk1"/>
                </a:solidFill>
                <a:latin typeface="Arial"/>
                <a:ea typeface="Arial"/>
                <a:cs typeface="Arial"/>
                <a:sym typeface="Arial"/>
              </a:rPr>
              <a:t>Dynamic DNS</a:t>
            </a:r>
            <a:r>
              <a:rPr b="0" i="0" lang="en-US" sz="2800" u="none" cap="none" strike="noStrike">
                <a:solidFill>
                  <a:schemeClr val="dk1"/>
                </a:solidFill>
                <a:latin typeface="Arial"/>
                <a:ea typeface="Arial"/>
                <a:cs typeface="Arial"/>
                <a:sym typeface="Arial"/>
              </a:rPr>
              <a:t> (DDNS)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Will replace NetBIOS naming service in Microsoft networks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34" name="Google Shape;134;p1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Directory Services</a:t>
            </a:r>
            <a:endParaRPr/>
          </a:p>
        </p:txBody>
      </p:sp>
      <p:sp>
        <p:nvSpPr>
          <p:cNvPr id="135" name="Google Shape;135;p1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Allow users to look up things by name or by type of service or resource (such as printers)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Two complete directory services that use </a:t>
            </a:r>
            <a:br>
              <a:rPr b="0" i="0" lang="en-US" sz="2800" u="none" cap="none" strike="noStrike">
                <a:solidFill>
                  <a:schemeClr val="dk1"/>
                </a:solidFill>
                <a:latin typeface="Arial"/>
                <a:ea typeface="Arial"/>
                <a:cs typeface="Arial"/>
                <a:sym typeface="Arial"/>
              </a:rPr>
            </a:br>
            <a:r>
              <a:rPr b="0" i="0" lang="en-US" sz="2800" u="none" cap="none" strike="noStrike">
                <a:solidFill>
                  <a:schemeClr val="dk1"/>
                </a:solidFill>
                <a:latin typeface="Arial"/>
                <a:ea typeface="Arial"/>
                <a:cs typeface="Arial"/>
                <a:sym typeface="Arial"/>
              </a:rPr>
              <a:t>“tree and forest” metaphor to organize directory content are:</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Active Directory</a:t>
            </a:r>
            <a:r>
              <a:rPr b="0" i="0" lang="en-US" sz="2400" u="none" cap="none" strike="noStrike">
                <a:solidFill>
                  <a:schemeClr val="dk1"/>
                </a:solidFill>
                <a:latin typeface="Arial"/>
                <a:ea typeface="Arial"/>
                <a:cs typeface="Arial"/>
                <a:sym typeface="Arial"/>
              </a:rPr>
              <a:t>, introduced with Windows 2000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Novell Directory Services</a:t>
            </a:r>
            <a:r>
              <a:rPr b="0" i="0" lang="en-US" sz="2400" u="none" cap="none" strike="noStrike">
                <a:solidFill>
                  <a:schemeClr val="dk1"/>
                </a:solidFill>
                <a:latin typeface="Arial"/>
                <a:ea typeface="Arial"/>
                <a:cs typeface="Arial"/>
                <a:sym typeface="Arial"/>
              </a:rPr>
              <a:t> (NDS), introduced with Novell NetWare version 4</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May use add-on directory services for Linux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41" name="Google Shape;141;p1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Directory Services</a:t>
            </a:r>
            <a:endParaRPr/>
          </a:p>
        </p:txBody>
      </p:sp>
      <p:sp>
        <p:nvSpPr>
          <p:cNvPr id="142" name="Google Shape;142;p1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Directory servers also store access control</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Both Active Directory and NDS are built on X.500</a:t>
            </a:r>
            <a:endParaRPr/>
          </a:p>
          <a:p>
            <a:pPr indent="-342900" lvl="0" marL="342900" marR="0" rtl="0" algn="l">
              <a:lnSpc>
                <a:spcPct val="100000"/>
              </a:lnSpc>
              <a:spcBef>
                <a:spcPts val="560"/>
              </a:spcBef>
              <a:spcAft>
                <a:spcPts val="0"/>
              </a:spcAft>
              <a:buClr>
                <a:schemeClr val="lt2"/>
              </a:buClr>
              <a:buSzPts val="2100"/>
              <a:buFont typeface="Noto Sans Symbols"/>
              <a:buChar char="■"/>
            </a:pPr>
            <a:r>
              <a:rPr b="1" i="0" lang="en-US" sz="2800" u="none" cap="none" strike="noStrike">
                <a:solidFill>
                  <a:schemeClr val="dk1"/>
                </a:solidFill>
                <a:latin typeface="Arial"/>
                <a:ea typeface="Arial"/>
                <a:cs typeface="Arial"/>
                <a:sym typeface="Arial"/>
              </a:rPr>
              <a:t>Lightweight Directory Access Protocol</a:t>
            </a:r>
            <a:r>
              <a:rPr b="0" i="0" lang="en-US" sz="2800" u="none" cap="none" strike="noStrike">
                <a:solidFill>
                  <a:schemeClr val="dk1"/>
                </a:solidFill>
                <a:latin typeface="Arial"/>
                <a:ea typeface="Arial"/>
                <a:cs typeface="Arial"/>
                <a:sym typeface="Arial"/>
              </a:rPr>
              <a:t> (LDAP) has less overhead than X.500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Easier to implement</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Supports remote devices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1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48" name="Google Shape;148;p1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Client Network Software</a:t>
            </a:r>
            <a:endParaRPr/>
          </a:p>
        </p:txBody>
      </p:sp>
      <p:sp>
        <p:nvSpPr>
          <p:cNvPr id="149" name="Google Shape;149;p1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1950"/>
              <a:buFont typeface="Noto Sans Symbols"/>
              <a:buChar char="■"/>
            </a:pPr>
            <a:r>
              <a:rPr b="0" i="0" lang="en-US" sz="2600" u="none" cap="none" strike="noStrike">
                <a:solidFill>
                  <a:schemeClr val="dk1"/>
                </a:solidFill>
                <a:latin typeface="Arial"/>
                <a:ea typeface="Arial"/>
                <a:cs typeface="Arial"/>
                <a:sym typeface="Arial"/>
              </a:rPr>
              <a:t>Installed on user’s computer; requests resources </a:t>
            </a:r>
            <a:br>
              <a:rPr b="0" i="0" lang="en-US" sz="2600" u="none" cap="none" strike="noStrike">
                <a:solidFill>
                  <a:schemeClr val="dk1"/>
                </a:solidFill>
                <a:latin typeface="Arial"/>
                <a:ea typeface="Arial"/>
                <a:cs typeface="Arial"/>
                <a:sym typeface="Arial"/>
              </a:rPr>
            </a:br>
            <a:r>
              <a:rPr b="0" i="0" lang="en-US" sz="2600" u="none" cap="none" strike="noStrike">
                <a:solidFill>
                  <a:schemeClr val="dk1"/>
                </a:solidFill>
                <a:latin typeface="Arial"/>
                <a:ea typeface="Arial"/>
                <a:cs typeface="Arial"/>
                <a:sym typeface="Arial"/>
              </a:rPr>
              <a:t>from server</a:t>
            </a:r>
            <a:endParaRPr/>
          </a:p>
          <a:p>
            <a:pPr indent="-342900" lvl="0" marL="342900" marR="0" rtl="0" algn="l">
              <a:lnSpc>
                <a:spcPct val="100000"/>
              </a:lnSpc>
              <a:spcBef>
                <a:spcPts val="520"/>
              </a:spcBef>
              <a:spcAft>
                <a:spcPts val="0"/>
              </a:spcAft>
              <a:buClr>
                <a:schemeClr val="lt2"/>
              </a:buClr>
              <a:buSzPts val="1950"/>
              <a:buFont typeface="Noto Sans Symbols"/>
              <a:buChar char="■"/>
            </a:pPr>
            <a:r>
              <a:rPr b="1" i="0" lang="en-US" sz="2600" u="none" cap="none" strike="noStrike">
                <a:solidFill>
                  <a:schemeClr val="dk1"/>
                </a:solidFill>
                <a:latin typeface="Arial"/>
                <a:ea typeface="Arial"/>
                <a:cs typeface="Arial"/>
                <a:sym typeface="Arial"/>
              </a:rPr>
              <a:t>Redirector</a:t>
            </a:r>
            <a:r>
              <a:rPr b="0" i="0" lang="en-US" sz="2600" u="none" cap="none" strike="noStrike">
                <a:solidFill>
                  <a:schemeClr val="dk1"/>
                </a:solidFill>
                <a:latin typeface="Arial"/>
                <a:ea typeface="Arial"/>
                <a:cs typeface="Arial"/>
                <a:sym typeface="Arial"/>
              </a:rPr>
              <a:t> is most important software component</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Operates on both client and server at Presentation level</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Intercepts user’s request, examines it, and determines if request can be filled by local CPU</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If not, redirector routes requests over network to server or host of resource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1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55" name="Google Shape;155;p1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Client Network Software</a:t>
            </a:r>
            <a:endParaRPr/>
          </a:p>
        </p:txBody>
      </p:sp>
      <p:sp>
        <p:nvSpPr>
          <p:cNvPr id="156" name="Google Shape;156;p19"/>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1" i="0" lang="en-US" sz="2800" u="none" cap="none" strike="noStrike">
                <a:solidFill>
                  <a:schemeClr val="dk1"/>
                </a:solidFill>
                <a:latin typeface="Arial"/>
                <a:ea typeface="Arial"/>
                <a:cs typeface="Arial"/>
                <a:sym typeface="Arial"/>
              </a:rPr>
              <a:t>Designator</a:t>
            </a:r>
            <a:r>
              <a:rPr b="0" i="0" lang="en-US" sz="2800" u="none" cap="none" strike="noStrike">
                <a:solidFill>
                  <a:schemeClr val="dk1"/>
                </a:solidFill>
                <a:latin typeface="Arial"/>
                <a:ea typeface="Arial"/>
                <a:cs typeface="Arial"/>
                <a:sym typeface="Arial"/>
              </a:rPr>
              <a:t> is another NOS software component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Aids in interaction with network resource</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Keeps track of drive letters assigned locally to remote or shared drives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Substitutes real network address for mapped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drive letter</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Both redirector and designator are important for file and print sharing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2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62" name="Google Shape;162;p2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Server Network Software</a:t>
            </a:r>
            <a:endParaRPr/>
          </a:p>
        </p:txBody>
      </p:sp>
      <p:sp>
        <p:nvSpPr>
          <p:cNvPr id="163" name="Google Shape;163;p2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Hands out resources and services to clients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Server components are more complex than client components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Allows sharing of resources, as seen in </a:t>
            </a:r>
            <a:br>
              <a:rPr b="0" i="0" lang="en-US" sz="2800" u="none" cap="none" strike="noStrike">
                <a:solidFill>
                  <a:schemeClr val="dk1"/>
                </a:solidFill>
                <a:latin typeface="Arial"/>
                <a:ea typeface="Arial"/>
                <a:cs typeface="Arial"/>
                <a:sym typeface="Arial"/>
              </a:rPr>
            </a:br>
            <a:r>
              <a:rPr b="0" i="0" lang="en-US" sz="2800" u="none" cap="none" strike="noStrike">
                <a:solidFill>
                  <a:schemeClr val="dk1"/>
                </a:solidFill>
                <a:latin typeface="Arial"/>
                <a:ea typeface="Arial"/>
                <a:cs typeface="Arial"/>
                <a:sym typeface="Arial"/>
              </a:rPr>
              <a:t>Figure 8-1</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Restricts access to resources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Called </a:t>
            </a:r>
            <a:r>
              <a:rPr b="1" i="0" lang="en-US" sz="2400" u="none" cap="none" strike="noStrike">
                <a:solidFill>
                  <a:schemeClr val="dk1"/>
                </a:solidFill>
                <a:latin typeface="Arial"/>
                <a:ea typeface="Arial"/>
                <a:cs typeface="Arial"/>
                <a:sym typeface="Arial"/>
              </a:rPr>
              <a:t>access controls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Provide data privacy and protection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2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69" name="Google Shape;169;p2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Server’s Functions</a:t>
            </a:r>
            <a:endParaRPr/>
          </a:p>
        </p:txBody>
      </p:sp>
      <p:pic>
        <p:nvPicPr>
          <p:cNvPr id="170" name="Google Shape;170;p21"/>
          <p:cNvPicPr preferRelativeResize="0"/>
          <p:nvPr/>
        </p:nvPicPr>
        <p:blipFill rotWithShape="1">
          <a:blip r:embed="rId3">
            <a:alphaModFix/>
          </a:blip>
          <a:srcRect b="0" l="0" r="0" t="0"/>
          <a:stretch/>
        </p:blipFill>
        <p:spPr>
          <a:xfrm>
            <a:off x="1600200" y="1657350"/>
            <a:ext cx="6729412" cy="5048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2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76" name="Google Shape;176;p2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Server Network Software</a:t>
            </a:r>
            <a:endParaRPr/>
          </a:p>
        </p:txBody>
      </p:sp>
      <p:sp>
        <p:nvSpPr>
          <p:cNvPr id="177" name="Google Shape;177;p2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Other responsibilities of server NOS include:</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Management of users and groups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Resource advertisement, name services, and directory services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Logon authentication of users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Management, control, and auditing tools to administer network</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Fault-tolerance to protect integrity of network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and its data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2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83" name="Google Shape;183;p2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Client and Server</a:t>
            </a:r>
            <a:endParaRPr/>
          </a:p>
        </p:txBody>
      </p:sp>
      <p:sp>
        <p:nvSpPr>
          <p:cNvPr id="184" name="Google Shape;184;p2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Many NOSs include client and server capabilities in </a:t>
            </a:r>
            <a:r>
              <a:rPr b="1" i="0" lang="en-US" sz="2800" u="none" cap="none" strike="noStrike">
                <a:solidFill>
                  <a:schemeClr val="dk1"/>
                </a:solidFill>
                <a:latin typeface="Arial"/>
                <a:ea typeface="Arial"/>
                <a:cs typeface="Arial"/>
                <a:sym typeface="Arial"/>
              </a:rPr>
              <a:t>Server</a:t>
            </a:r>
            <a:r>
              <a:rPr b="0" i="0" lang="en-US" sz="2800" u="none" cap="none" strike="noStrike">
                <a:solidFill>
                  <a:schemeClr val="dk1"/>
                </a:solidFill>
                <a:latin typeface="Arial"/>
                <a:ea typeface="Arial"/>
                <a:cs typeface="Arial"/>
                <a:sym typeface="Arial"/>
              </a:rPr>
              <a:t> and </a:t>
            </a:r>
            <a:r>
              <a:rPr b="1" i="0" lang="en-US" sz="2800" u="none" cap="none" strike="noStrike">
                <a:solidFill>
                  <a:schemeClr val="dk1"/>
                </a:solidFill>
                <a:latin typeface="Arial"/>
                <a:ea typeface="Arial"/>
                <a:cs typeface="Arial"/>
                <a:sym typeface="Arial"/>
              </a:rPr>
              <a:t>Professional</a:t>
            </a:r>
            <a:r>
              <a:rPr b="0" i="0" lang="en-US" sz="2800" u="none" cap="none" strike="noStrike">
                <a:solidFill>
                  <a:schemeClr val="dk1"/>
                </a:solidFill>
                <a:latin typeface="Arial"/>
                <a:ea typeface="Arial"/>
                <a:cs typeface="Arial"/>
                <a:sym typeface="Arial"/>
              </a:rPr>
              <a:t> </a:t>
            </a:r>
            <a:br>
              <a:rPr b="0" i="0" lang="en-US" sz="2800" u="none" cap="none" strike="noStrike">
                <a:solidFill>
                  <a:schemeClr val="dk1"/>
                </a:solidFill>
                <a:latin typeface="Arial"/>
                <a:ea typeface="Arial"/>
                <a:cs typeface="Arial"/>
                <a:sym typeface="Arial"/>
              </a:rPr>
            </a:br>
            <a:r>
              <a:rPr b="0" i="0" lang="en-US" sz="2800" u="none" cap="none" strike="noStrike">
                <a:solidFill>
                  <a:schemeClr val="dk1"/>
                </a:solidFill>
                <a:latin typeface="Arial"/>
                <a:ea typeface="Arial"/>
                <a:cs typeface="Arial"/>
                <a:sym typeface="Arial"/>
              </a:rPr>
              <a:t>versions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Examples: Windows 2000 and Windows XP</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Linux uses same version to run workstations and servers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sp>
        <p:nvSpPr>
          <p:cNvPr id="63" name="Google Shape;63;p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4" name="Google Shape;64;p6"/>
          <p:cNvSpPr txBox="1"/>
          <p:nvPr>
            <p:ph type="title"/>
          </p:nvPr>
        </p:nvSpPr>
        <p:spPr>
          <a:xfrm>
            <a:off x="457200" y="457200"/>
            <a:ext cx="8229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Learning Objectives</a:t>
            </a:r>
            <a:endParaRPr/>
          </a:p>
        </p:txBody>
      </p:sp>
      <p:sp>
        <p:nvSpPr>
          <p:cNvPr id="65" name="Google Shape;65;p6"/>
          <p:cNvSpPr txBox="1"/>
          <p:nvPr>
            <p:ph idx="1" type="body"/>
          </p:nvPr>
        </p:nvSpPr>
        <p:spPr>
          <a:xfrm>
            <a:off x="304800" y="1524000"/>
            <a:ext cx="8534400" cy="49561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Explain operation fundamentals of network operating systems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Understand various networking software components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Describe basic steps required for network operating system installation</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Define network services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Understand network application installation and configuration concepts</a:t>
            </a:r>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2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90" name="Google Shape;190;p2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Installing a Network Operating System</a:t>
            </a:r>
            <a:endParaRPr/>
          </a:p>
        </p:txBody>
      </p:sp>
      <p:sp>
        <p:nvSpPr>
          <p:cNvPr id="191" name="Google Shape;191;p2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Much like installing standalone operating system</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Few extra steps for configuration of network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and server services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Important to complete preparatory steps </a:t>
            </a:r>
            <a:br>
              <a:rPr b="0" i="0" lang="en-US" sz="2800" u="none" cap="none" strike="noStrike">
                <a:solidFill>
                  <a:schemeClr val="dk1"/>
                </a:solidFill>
                <a:latin typeface="Arial"/>
                <a:ea typeface="Arial"/>
                <a:cs typeface="Arial"/>
                <a:sym typeface="Arial"/>
              </a:rPr>
            </a:br>
            <a:r>
              <a:rPr b="0" i="0" lang="en-US" sz="2800" u="none" cap="none" strike="noStrike">
                <a:solidFill>
                  <a:schemeClr val="dk1"/>
                </a:solidFill>
                <a:latin typeface="Arial"/>
                <a:ea typeface="Arial"/>
                <a:cs typeface="Arial"/>
                <a:sym typeface="Arial"/>
              </a:rPr>
              <a:t>before installing NOS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2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97" name="Google Shape;197;p2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Installation Preparation</a:t>
            </a:r>
            <a:endParaRPr/>
          </a:p>
        </p:txBody>
      </p:sp>
      <p:sp>
        <p:nvSpPr>
          <p:cNvPr id="198" name="Google Shape;198;p2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Understand many aspects of network before installing NOS, including:</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Type of network (topology)</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Size of network</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Job requirements of server</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File system to be used</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Identification or naming convention</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Types of OSs on servers and clients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Organization of storage devices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2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04" name="Google Shape;204;p2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Job Requirements</a:t>
            </a:r>
            <a:endParaRPr/>
          </a:p>
        </p:txBody>
      </p:sp>
      <p:sp>
        <p:nvSpPr>
          <p:cNvPr id="205" name="Google Shape;205;p2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Evaluate services that machine will do, including:</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DNS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DHCP</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Web services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Remote access</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In Windows networking, server may be:</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Domain controller</a:t>
            </a:r>
            <a:r>
              <a:rPr b="0" i="0" lang="en-US" sz="2400" u="none" cap="none" strike="noStrike">
                <a:solidFill>
                  <a:schemeClr val="dk1"/>
                </a:solidFill>
                <a:latin typeface="Arial"/>
                <a:ea typeface="Arial"/>
                <a:cs typeface="Arial"/>
                <a:sym typeface="Arial"/>
              </a:rPr>
              <a:t> – maintains directory and security database</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Member server</a:t>
            </a:r>
            <a:r>
              <a:rPr b="0" i="0" lang="en-US" sz="2400" u="none" cap="none" strike="noStrike">
                <a:solidFill>
                  <a:schemeClr val="dk1"/>
                </a:solidFill>
                <a:latin typeface="Arial"/>
                <a:ea typeface="Arial"/>
                <a:cs typeface="Arial"/>
                <a:sym typeface="Arial"/>
              </a:rPr>
              <a:t> – hosts services and resources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2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11" name="Google Shape;211;p2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Job Requirements</a:t>
            </a:r>
            <a:endParaRPr/>
          </a:p>
        </p:txBody>
      </p:sp>
      <p:sp>
        <p:nvSpPr>
          <p:cNvPr id="212" name="Google Shape;212;p2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Some servers support fault tolerant features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Disk mirroring</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Disk duplexing</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Redundant Array of Inexpensive Disks</a:t>
            </a:r>
            <a:r>
              <a:rPr b="0" i="0" lang="en-US" sz="2400" u="none" cap="none" strike="noStrike">
                <a:solidFill>
                  <a:schemeClr val="dk1"/>
                </a:solidFill>
                <a:latin typeface="Arial"/>
                <a:ea typeface="Arial"/>
                <a:cs typeface="Arial"/>
                <a:sym typeface="Arial"/>
              </a:rPr>
              <a:t> (RAID)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2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18" name="Google Shape;218;p2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Naming Conventions</a:t>
            </a:r>
            <a:endParaRPr/>
          </a:p>
        </p:txBody>
      </p:sp>
      <p:sp>
        <p:nvSpPr>
          <p:cNvPr id="219" name="Google Shape;219;p2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Good naming convention includes user accounts, computers, directories, network shares, printers, and servers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Names should be descriptive</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Conventions should be:</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Consistent across all objects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Easy to use and understand</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Simple to construct new names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Clearly identify object types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sp>
        <p:nvSpPr>
          <p:cNvPr id="224" name="Google Shape;224;p2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25" name="Google Shape;225;p2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Storage Device Organization</a:t>
            </a:r>
            <a:endParaRPr/>
          </a:p>
        </p:txBody>
      </p:sp>
      <p:sp>
        <p:nvSpPr>
          <p:cNvPr id="226" name="Google Shape;226;p29"/>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Most important decision involves drive </a:t>
            </a:r>
            <a:r>
              <a:rPr b="1" i="0" lang="en-US" sz="2800" u="none" cap="none" strike="noStrike">
                <a:solidFill>
                  <a:schemeClr val="dk1"/>
                </a:solidFill>
                <a:latin typeface="Arial"/>
                <a:ea typeface="Arial"/>
                <a:cs typeface="Arial"/>
                <a:sym typeface="Arial"/>
              </a:rPr>
              <a:t>partitioning</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Partition is logical organization of disk space</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Different schools of thought about organizing NOS host drive:</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Multiple-boot</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Single-partition, single-NOS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Multiple-partition, single-NOS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Fault-Tolerant Storage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3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32" name="Google Shape;232;p3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Storage Device Organization</a:t>
            </a:r>
            <a:endParaRPr/>
          </a:p>
        </p:txBody>
      </p:sp>
      <p:sp>
        <p:nvSpPr>
          <p:cNvPr id="233" name="Google Shape;233;p3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1" i="0" lang="en-US" sz="2800" u="none" cap="none" strike="noStrike">
                <a:solidFill>
                  <a:schemeClr val="dk1"/>
                </a:solidFill>
                <a:latin typeface="Arial"/>
                <a:ea typeface="Arial"/>
                <a:cs typeface="Arial"/>
                <a:sym typeface="Arial"/>
              </a:rPr>
              <a:t>File system</a:t>
            </a:r>
            <a:r>
              <a:rPr b="0" i="0" lang="en-US" sz="2800" u="none" cap="none" strike="noStrike">
                <a:solidFill>
                  <a:schemeClr val="dk1"/>
                </a:solidFill>
                <a:latin typeface="Arial"/>
                <a:ea typeface="Arial"/>
                <a:cs typeface="Arial"/>
                <a:sym typeface="Arial"/>
              </a:rPr>
              <a:t> is second important issue:</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Some high-performance file systems, such as NTFS,  provide object-level security</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Others, such as FAT, are less secure, but offer compatibility with other OSs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3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39" name="Google Shape;239;p3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Network Adapter Configuration</a:t>
            </a:r>
            <a:endParaRPr/>
          </a:p>
        </p:txBody>
      </p:sp>
      <p:sp>
        <p:nvSpPr>
          <p:cNvPr id="240" name="Google Shape;240;p3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Configure NIC before installing NOS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Use manufacturer-supplied BIOS configuration utility</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Define and test all possible NIC settings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Set cable type and bus slot number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3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46" name="Google Shape;246;p3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Protocol Selection</a:t>
            </a:r>
            <a:endParaRPr/>
          </a:p>
        </p:txBody>
      </p:sp>
      <p:sp>
        <p:nvSpPr>
          <p:cNvPr id="247" name="Google Shape;247;p3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Determine what protocol you will use before installing NOS</a:t>
            </a:r>
            <a:endParaRPr/>
          </a:p>
          <a:p>
            <a:pPr indent="-342900" lvl="0" marL="342900" marR="0" rtl="0" algn="l">
              <a:lnSpc>
                <a:spcPct val="100000"/>
              </a:lnSpc>
              <a:spcBef>
                <a:spcPts val="560"/>
              </a:spcBef>
              <a:spcAft>
                <a:spcPts val="0"/>
              </a:spcAft>
              <a:buClr>
                <a:schemeClr val="lt2"/>
              </a:buClr>
              <a:buSzPts val="2100"/>
              <a:buFont typeface="Noto Sans Symbols"/>
              <a:buChar char="■"/>
            </a:pPr>
            <a:r>
              <a:rPr b="1" i="0" lang="en-US" sz="2800" u="none" cap="none" strike="noStrike">
                <a:solidFill>
                  <a:schemeClr val="dk1"/>
                </a:solidFill>
                <a:latin typeface="Arial"/>
                <a:ea typeface="Arial"/>
                <a:cs typeface="Arial"/>
                <a:sym typeface="Arial"/>
              </a:rPr>
              <a:t>TCP/IP</a:t>
            </a:r>
            <a:r>
              <a:rPr b="0" i="0" lang="en-US" sz="2800" u="none" cap="none" strike="noStrike">
                <a:solidFill>
                  <a:schemeClr val="dk1"/>
                </a:solidFill>
                <a:latin typeface="Arial"/>
                <a:ea typeface="Arial"/>
                <a:cs typeface="Arial"/>
                <a:sym typeface="Arial"/>
              </a:rPr>
              <a:t>, world’s most common protocol, requires this information before NOS installation begins:</a:t>
            </a:r>
            <a:endParaRPr/>
          </a:p>
        </p:txBody>
      </p:sp>
      <p:sp>
        <p:nvSpPr>
          <p:cNvPr id="248" name="Google Shape;248;p32"/>
          <p:cNvSpPr txBox="1"/>
          <p:nvPr/>
        </p:nvSpPr>
        <p:spPr>
          <a:xfrm>
            <a:off x="4724400" y="4343400"/>
            <a:ext cx="4038600" cy="19812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2"/>
              </a:buClr>
              <a:buSzPts val="2800"/>
              <a:buFont typeface="Noto Sans Symbols"/>
              <a:buChar char="◆"/>
            </a:pPr>
            <a:r>
              <a:rPr b="0" i="0" lang="en-US" sz="2800" u="none">
                <a:solidFill>
                  <a:srgbClr val="1E42C8"/>
                </a:solidFill>
                <a:latin typeface="Times New Roman"/>
                <a:ea typeface="Times New Roman"/>
                <a:cs typeface="Times New Roman"/>
                <a:sym typeface="Times New Roman"/>
              </a:rPr>
              <a:t>DNS</a:t>
            </a:r>
            <a:endParaRPr/>
          </a:p>
          <a:p>
            <a:pPr indent="-342900" lvl="0" marL="342900" marR="0" rtl="0" algn="l">
              <a:lnSpc>
                <a:spcPct val="100000"/>
              </a:lnSpc>
              <a:spcBef>
                <a:spcPts val="560"/>
              </a:spcBef>
              <a:spcAft>
                <a:spcPts val="0"/>
              </a:spcAft>
              <a:buClr>
                <a:schemeClr val="dk2"/>
              </a:buClr>
              <a:buSzPts val="2800"/>
              <a:buFont typeface="Noto Sans Symbols"/>
              <a:buChar char="◆"/>
            </a:pPr>
            <a:r>
              <a:rPr b="0" i="0" lang="en-US" sz="2800" u="none">
                <a:solidFill>
                  <a:srgbClr val="1E42C8"/>
                </a:solidFill>
                <a:latin typeface="Times New Roman"/>
                <a:ea typeface="Times New Roman"/>
                <a:cs typeface="Times New Roman"/>
                <a:sym typeface="Times New Roman"/>
              </a:rPr>
              <a:t>WINS</a:t>
            </a:r>
            <a:endParaRPr/>
          </a:p>
          <a:p>
            <a:pPr indent="-342900" lvl="0" marL="342900" marR="0" rtl="0" algn="l">
              <a:lnSpc>
                <a:spcPct val="100000"/>
              </a:lnSpc>
              <a:spcBef>
                <a:spcPts val="560"/>
              </a:spcBef>
              <a:spcAft>
                <a:spcPts val="0"/>
              </a:spcAft>
              <a:buClr>
                <a:schemeClr val="dk2"/>
              </a:buClr>
              <a:buSzPts val="2800"/>
              <a:buFont typeface="Noto Sans Symbols"/>
              <a:buChar char="◆"/>
            </a:pPr>
            <a:r>
              <a:rPr b="0" i="0" lang="en-US" sz="2800" u="none">
                <a:solidFill>
                  <a:srgbClr val="1E42C8"/>
                </a:solidFill>
                <a:latin typeface="Times New Roman"/>
                <a:ea typeface="Times New Roman"/>
                <a:cs typeface="Times New Roman"/>
                <a:sym typeface="Times New Roman"/>
              </a:rPr>
              <a:t>DHCP</a:t>
            </a:r>
            <a:endParaRPr/>
          </a:p>
        </p:txBody>
      </p:sp>
      <p:sp>
        <p:nvSpPr>
          <p:cNvPr id="249" name="Google Shape;249;p32"/>
          <p:cNvSpPr txBox="1"/>
          <p:nvPr/>
        </p:nvSpPr>
        <p:spPr>
          <a:xfrm>
            <a:off x="1371600" y="4343400"/>
            <a:ext cx="3200400" cy="19812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2"/>
              </a:buClr>
              <a:buSzPts val="2800"/>
              <a:buFont typeface="Noto Sans Symbols"/>
              <a:buChar char="◆"/>
            </a:pPr>
            <a:r>
              <a:rPr b="0" i="0" lang="en-US" sz="2800" u="none">
                <a:solidFill>
                  <a:srgbClr val="1E42C8"/>
                </a:solidFill>
                <a:latin typeface="Times New Roman"/>
                <a:ea typeface="Times New Roman"/>
                <a:cs typeface="Times New Roman"/>
                <a:sym typeface="Times New Roman"/>
              </a:rPr>
              <a:t>IP address</a:t>
            </a:r>
            <a:endParaRPr/>
          </a:p>
          <a:p>
            <a:pPr indent="-342900" lvl="0" marL="342900" marR="0" rtl="0" algn="l">
              <a:lnSpc>
                <a:spcPct val="100000"/>
              </a:lnSpc>
              <a:spcBef>
                <a:spcPts val="560"/>
              </a:spcBef>
              <a:spcAft>
                <a:spcPts val="0"/>
              </a:spcAft>
              <a:buClr>
                <a:schemeClr val="dk2"/>
              </a:buClr>
              <a:buSzPts val="2800"/>
              <a:buFont typeface="Noto Sans Symbols"/>
              <a:buChar char="◆"/>
            </a:pPr>
            <a:r>
              <a:rPr b="0" i="0" lang="en-US" sz="2800" u="none">
                <a:solidFill>
                  <a:srgbClr val="1E42C8"/>
                </a:solidFill>
                <a:latin typeface="Times New Roman"/>
                <a:ea typeface="Times New Roman"/>
                <a:cs typeface="Times New Roman"/>
                <a:sym typeface="Times New Roman"/>
              </a:rPr>
              <a:t>Subnet mask</a:t>
            </a:r>
            <a:endParaRPr/>
          </a:p>
          <a:p>
            <a:pPr indent="-342900" lvl="0" marL="342900" marR="0" rtl="0" algn="l">
              <a:lnSpc>
                <a:spcPct val="100000"/>
              </a:lnSpc>
              <a:spcBef>
                <a:spcPts val="560"/>
              </a:spcBef>
              <a:spcAft>
                <a:spcPts val="0"/>
              </a:spcAft>
              <a:buClr>
                <a:schemeClr val="dk2"/>
              </a:buClr>
              <a:buSzPts val="2800"/>
              <a:buFont typeface="Noto Sans Symbols"/>
              <a:buChar char="◆"/>
            </a:pPr>
            <a:r>
              <a:rPr b="0" i="0" lang="en-US" sz="2800" u="none">
                <a:solidFill>
                  <a:srgbClr val="1E42C8"/>
                </a:solidFill>
                <a:latin typeface="Times New Roman"/>
                <a:ea typeface="Times New Roman"/>
                <a:cs typeface="Times New Roman"/>
                <a:sym typeface="Times New Roman"/>
              </a:rPr>
              <a:t>Default gateway</a:t>
            </a:r>
            <a:endParaRPr/>
          </a:p>
          <a:p>
            <a:pPr indent="0" lvl="0" marL="0" marR="0" rtl="0" algn="l">
              <a:lnSpc>
                <a:spcPct val="100000"/>
              </a:lnSpc>
              <a:spcBef>
                <a:spcPts val="0"/>
              </a:spcBef>
              <a:spcAft>
                <a:spcPts val="0"/>
              </a:spcAft>
              <a:buNone/>
            </a:pPr>
            <a:r>
              <a:t/>
            </a:r>
            <a:endParaRPr b="0" i="0" sz="2800" u="none">
              <a:solidFill>
                <a:srgbClr val="1E42C8"/>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sp>
        <p:nvSpPr>
          <p:cNvPr id="254" name="Google Shape;254;p3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55" name="Google Shape;255;p3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Hardware Compatibility</a:t>
            </a:r>
            <a:endParaRPr/>
          </a:p>
        </p:txBody>
      </p:sp>
      <p:sp>
        <p:nvSpPr>
          <p:cNvPr id="256" name="Google Shape;256;p3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Hardware must be compatible with NOS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Most vendors publish compatibility lists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Microsoft term is </a:t>
            </a:r>
            <a:r>
              <a:rPr b="1" i="0" lang="en-US" sz="2400" u="none" cap="none" strike="noStrike">
                <a:solidFill>
                  <a:schemeClr val="dk1"/>
                </a:solidFill>
                <a:latin typeface="Arial"/>
                <a:ea typeface="Arial"/>
                <a:cs typeface="Arial"/>
                <a:sym typeface="Arial"/>
              </a:rPr>
              <a:t>Hardware Compatibility List</a:t>
            </a:r>
            <a:r>
              <a:rPr b="0" i="0" lang="en-US" sz="2400" u="none" cap="none" strike="noStrike">
                <a:solidFill>
                  <a:schemeClr val="dk1"/>
                </a:solidFill>
                <a:latin typeface="Arial"/>
                <a:ea typeface="Arial"/>
                <a:cs typeface="Arial"/>
                <a:sym typeface="Arial"/>
              </a:rPr>
              <a:t> (HCL)</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If using incompatible hardware, vendor may not provide technical support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sp>
        <p:nvSpPr>
          <p:cNvPr id="70" name="Google Shape;70;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1" name="Google Shape;71;p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Network Operating Systems</a:t>
            </a:r>
            <a:endParaRPr/>
          </a:p>
        </p:txBody>
      </p:sp>
      <p:sp>
        <p:nvSpPr>
          <p:cNvPr id="72" name="Google Shape;72;p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Network Operating Systems Overview</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Initially, merely communications software packages or additions to standalone operating systems</a:t>
            </a:r>
            <a:endParaRPr/>
          </a:p>
          <a:p>
            <a:pPr indent="-228600" lvl="2" marL="1143000" marR="0" rtl="0" algn="l">
              <a:lnSpc>
                <a:spcPct val="90000"/>
              </a:lnSpc>
              <a:spcBef>
                <a:spcPts val="480"/>
              </a:spcBef>
              <a:spcAft>
                <a:spcPts val="0"/>
              </a:spcAft>
              <a:buClr>
                <a:schemeClr val="lt2"/>
              </a:buClr>
              <a:buSzPts val="1560"/>
              <a:buFont typeface="Noto Sans Symbols"/>
              <a:buChar char="■"/>
            </a:pPr>
            <a:r>
              <a:rPr b="0" i="0" lang="en-US" sz="2400" u="none" cap="none" strike="noStrike">
                <a:solidFill>
                  <a:schemeClr val="dk1"/>
                </a:solidFill>
                <a:latin typeface="Arial"/>
                <a:ea typeface="Arial"/>
                <a:cs typeface="Arial"/>
                <a:sym typeface="Arial"/>
              </a:rPr>
              <a:t>Example: Microsoft LAN Manager</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Later, true network operating systems handled network communications and operations of standalone computer</a:t>
            </a:r>
            <a:endParaRPr/>
          </a:p>
          <a:p>
            <a:pPr indent="-228600" lvl="2" marL="1143000" marR="0" rtl="0" algn="l">
              <a:lnSpc>
                <a:spcPct val="90000"/>
              </a:lnSpc>
              <a:spcBef>
                <a:spcPts val="480"/>
              </a:spcBef>
              <a:spcAft>
                <a:spcPts val="0"/>
              </a:spcAft>
              <a:buClr>
                <a:schemeClr val="lt2"/>
              </a:buClr>
              <a:buSzPts val="1560"/>
              <a:buFont typeface="Noto Sans Symbols"/>
              <a:buChar char="■"/>
            </a:pPr>
            <a:r>
              <a:rPr b="0" i="0" lang="en-US" sz="2400" u="none" cap="none" strike="noStrike">
                <a:solidFill>
                  <a:schemeClr val="dk1"/>
                </a:solidFill>
                <a:latin typeface="Arial"/>
                <a:ea typeface="Arial"/>
                <a:cs typeface="Arial"/>
                <a:sym typeface="Arial"/>
              </a:rPr>
              <a:t>Examples: Novell NetWare, Windows NT Server, Windows 2000 Server, Windows .NET Server, UNIX, and Linux</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3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62" name="Google Shape;262;p3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Installing Microsoft Windows Servers</a:t>
            </a:r>
            <a:endParaRPr/>
          </a:p>
        </p:txBody>
      </p:sp>
      <p:sp>
        <p:nvSpPr>
          <p:cNvPr id="263" name="Google Shape;263;p34"/>
          <p:cNvSpPr txBox="1"/>
          <p:nvPr>
            <p:ph idx="1" type="body"/>
          </p:nvPr>
        </p:nvSpPr>
        <p:spPr>
          <a:xfrm>
            <a:off x="914400" y="1600200"/>
            <a:ext cx="8229600" cy="49561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1950"/>
              <a:buFont typeface="Noto Sans Symbols"/>
              <a:buChar char="■"/>
            </a:pPr>
            <a:r>
              <a:rPr b="0" i="0" lang="en-US" sz="2600" u="none" cap="none" strike="noStrike">
                <a:solidFill>
                  <a:schemeClr val="dk1"/>
                </a:solidFill>
                <a:latin typeface="Arial"/>
                <a:ea typeface="Arial"/>
                <a:cs typeface="Arial"/>
                <a:sym typeface="Arial"/>
              </a:rPr>
              <a:t>Setup Wizard makes installation easy</a:t>
            </a:r>
            <a:endParaRPr/>
          </a:p>
          <a:p>
            <a:pPr indent="-342900" lvl="0" marL="342900" marR="0" rtl="0" algn="l">
              <a:lnSpc>
                <a:spcPct val="90000"/>
              </a:lnSpc>
              <a:spcBef>
                <a:spcPts val="520"/>
              </a:spcBef>
              <a:spcAft>
                <a:spcPts val="0"/>
              </a:spcAft>
              <a:buClr>
                <a:schemeClr val="lt2"/>
              </a:buClr>
              <a:buSzPts val="1950"/>
              <a:buFont typeface="Noto Sans Symbols"/>
              <a:buChar char="■"/>
            </a:pPr>
            <a:r>
              <a:rPr b="0" i="0" lang="en-US" sz="2600" u="none" cap="none" strike="noStrike">
                <a:solidFill>
                  <a:schemeClr val="dk1"/>
                </a:solidFill>
                <a:latin typeface="Arial"/>
                <a:ea typeface="Arial"/>
                <a:cs typeface="Arial"/>
                <a:sym typeface="Arial"/>
              </a:rPr>
              <a:t>Three parts of Windows 2000 or Windows NT 4.0 installation:</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Text-based portion</a:t>
            </a:r>
            <a:r>
              <a:rPr b="0" i="0" lang="en-US" sz="2400" u="none" cap="none" strike="noStrike">
                <a:solidFill>
                  <a:schemeClr val="dk1"/>
                </a:solidFill>
                <a:latin typeface="Arial"/>
                <a:ea typeface="Arial"/>
                <a:cs typeface="Arial"/>
                <a:sym typeface="Arial"/>
              </a:rPr>
              <a:t> – configures hard drives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and file system, confirms license, and defines name of system directory, as seen in Figure 8-2</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Graphical user interface portion</a:t>
            </a:r>
            <a:r>
              <a:rPr b="0" i="0" lang="en-US" sz="2400" u="none" cap="none" strike="noStrike">
                <a:solidFill>
                  <a:schemeClr val="dk1"/>
                </a:solidFill>
                <a:latin typeface="Arial"/>
                <a:ea typeface="Arial"/>
                <a:cs typeface="Arial"/>
                <a:sym typeface="Arial"/>
              </a:rPr>
              <a:t> – defines computer and domain name, enters identification key, selects server type, and assigns Administrator password</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Network portion</a:t>
            </a:r>
            <a:r>
              <a:rPr b="0" i="0" lang="en-US" sz="2400" u="none" cap="none" strike="noStrike">
                <a:solidFill>
                  <a:schemeClr val="dk1"/>
                </a:solidFill>
                <a:latin typeface="Arial"/>
                <a:ea typeface="Arial"/>
                <a:cs typeface="Arial"/>
                <a:sym typeface="Arial"/>
              </a:rPr>
              <a:t> – installs NIC drivers, selects protocols, and reviews bindery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p3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69" name="Google Shape;269;p3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Windows 2000 Server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Text-Based Setup Screen</a:t>
            </a:r>
            <a:endParaRPr/>
          </a:p>
        </p:txBody>
      </p:sp>
      <p:pic>
        <p:nvPicPr>
          <p:cNvPr id="270" name="Google Shape;270;p35"/>
          <p:cNvPicPr preferRelativeResize="0"/>
          <p:nvPr/>
        </p:nvPicPr>
        <p:blipFill rotWithShape="1">
          <a:blip r:embed="rId3">
            <a:alphaModFix/>
          </a:blip>
          <a:srcRect b="0" l="0" r="0" t="0"/>
          <a:stretch/>
        </p:blipFill>
        <p:spPr>
          <a:xfrm>
            <a:off x="1676400" y="1657350"/>
            <a:ext cx="6729412" cy="5048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 name="Shape 274"/>
        <p:cNvGrpSpPr/>
        <p:nvPr/>
      </p:nvGrpSpPr>
      <p:grpSpPr>
        <a:xfrm>
          <a:off x="0" y="0"/>
          <a:ext cx="0" cy="0"/>
          <a:chOff x="0" y="0"/>
          <a:chExt cx="0" cy="0"/>
        </a:xfrm>
      </p:grpSpPr>
      <p:sp>
        <p:nvSpPr>
          <p:cNvPr id="275" name="Google Shape;275;p3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76" name="Google Shape;276;p3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Windows 2000 Server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Hard Drive Configuration</a:t>
            </a:r>
            <a:endParaRPr/>
          </a:p>
        </p:txBody>
      </p:sp>
      <p:pic>
        <p:nvPicPr>
          <p:cNvPr id="277" name="Google Shape;277;p36"/>
          <p:cNvPicPr preferRelativeResize="0"/>
          <p:nvPr/>
        </p:nvPicPr>
        <p:blipFill rotWithShape="1">
          <a:blip r:embed="rId3">
            <a:alphaModFix/>
          </a:blip>
          <a:srcRect b="0" l="0" r="0" t="0"/>
          <a:stretch/>
        </p:blipFill>
        <p:spPr>
          <a:xfrm>
            <a:off x="1676400" y="1657350"/>
            <a:ext cx="6729412" cy="50482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sp>
        <p:nvSpPr>
          <p:cNvPr id="282" name="Google Shape;282;p3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83" name="Google Shape;283;p3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Installing Novell NetWare 6.0</a:t>
            </a:r>
            <a:endParaRPr/>
          </a:p>
        </p:txBody>
      </p:sp>
      <p:sp>
        <p:nvSpPr>
          <p:cNvPr id="284" name="Google Shape;284;p3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Two installation methods: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Over the network</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From a CD-ROM</a:t>
            </a:r>
            <a:endParaRPr/>
          </a:p>
          <a:p>
            <a:pPr indent="-342900" lvl="0" marL="342900" marR="0" rtl="0" algn="l">
              <a:lnSpc>
                <a:spcPct val="100000"/>
              </a:lnSpc>
              <a:spcBef>
                <a:spcPts val="560"/>
              </a:spcBef>
              <a:spcAft>
                <a:spcPts val="0"/>
              </a:spcAft>
              <a:buClr>
                <a:schemeClr val="lt2"/>
              </a:buClr>
              <a:buSzPts val="2100"/>
              <a:buFont typeface="Noto Sans Symbols"/>
              <a:buChar char="■"/>
            </a:pPr>
            <a:r>
              <a:rPr b="1" i="0" lang="en-US" sz="2800" u="none" cap="none" strike="noStrike">
                <a:solidFill>
                  <a:schemeClr val="dk1"/>
                </a:solidFill>
                <a:latin typeface="Arial"/>
                <a:ea typeface="Arial"/>
                <a:cs typeface="Arial"/>
                <a:sym typeface="Arial"/>
              </a:rPr>
              <a:t>INSTALL.NLM</a:t>
            </a:r>
            <a:r>
              <a:rPr b="0" i="0" lang="en-US" sz="2800" u="none" cap="none" strike="noStrike">
                <a:solidFill>
                  <a:schemeClr val="dk1"/>
                </a:solidFill>
                <a:latin typeface="Arial"/>
                <a:ea typeface="Arial"/>
                <a:cs typeface="Arial"/>
                <a:sym typeface="Arial"/>
              </a:rPr>
              <a:t> is primary install utility</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Installs in two phases: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Character mode</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GUI mode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sp>
        <p:nvSpPr>
          <p:cNvPr id="289" name="Google Shape;289;p3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90" name="Google Shape;290;p3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Installing Red Hat Linux 7.3</a:t>
            </a:r>
            <a:endParaRPr/>
          </a:p>
        </p:txBody>
      </p:sp>
      <p:sp>
        <p:nvSpPr>
          <p:cNvPr id="291" name="Google Shape;291;p38"/>
          <p:cNvSpPr txBox="1"/>
          <p:nvPr>
            <p:ph idx="1" type="body"/>
          </p:nvPr>
        </p:nvSpPr>
        <p:spPr>
          <a:xfrm>
            <a:off x="838200" y="1676400"/>
            <a:ext cx="8534400" cy="49561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Before installing Linux, defragment hard </a:t>
            </a:r>
            <a:br>
              <a:rPr b="0" i="0" lang="en-US" sz="2800" u="none" cap="none" strike="noStrike">
                <a:solidFill>
                  <a:schemeClr val="dk1"/>
                </a:solidFill>
                <a:latin typeface="Arial"/>
                <a:ea typeface="Arial"/>
                <a:cs typeface="Arial"/>
                <a:sym typeface="Arial"/>
              </a:rPr>
            </a:br>
            <a:r>
              <a:rPr b="0" i="0" lang="en-US" sz="2800" u="none" cap="none" strike="noStrike">
                <a:solidFill>
                  <a:schemeClr val="dk1"/>
                </a:solidFill>
                <a:latin typeface="Arial"/>
                <a:ea typeface="Arial"/>
                <a:cs typeface="Arial"/>
                <a:sym typeface="Arial"/>
              </a:rPr>
              <a:t>drive and use CHKDSK to verify clusters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Red Hat Linux comes on three CD-ROM disks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Two possible installation modes: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Text</a:t>
            </a:r>
            <a:r>
              <a:rPr b="0" i="0" lang="en-US" sz="2400" u="none" cap="none" strike="noStrike">
                <a:solidFill>
                  <a:schemeClr val="dk1"/>
                </a:solidFill>
                <a:latin typeface="Arial"/>
                <a:ea typeface="Arial"/>
                <a:cs typeface="Arial"/>
                <a:sym typeface="Arial"/>
              </a:rPr>
              <a:t> – type “text” at boot prompt</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Graphical</a:t>
            </a:r>
            <a:r>
              <a:rPr b="0" i="0" lang="en-US" sz="2400" u="none" cap="none" strike="noStrike">
                <a:solidFill>
                  <a:schemeClr val="dk1"/>
                </a:solidFill>
                <a:latin typeface="Arial"/>
                <a:ea typeface="Arial"/>
                <a:cs typeface="Arial"/>
                <a:sym typeface="Arial"/>
              </a:rPr>
              <a:t> – default mode; press Enter key</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Choose kind of installation, as shown in </a:t>
            </a:r>
            <a:br>
              <a:rPr b="0" i="0" lang="en-US" sz="2800" u="none" cap="none" strike="noStrike">
                <a:solidFill>
                  <a:schemeClr val="dk1"/>
                </a:solidFill>
                <a:latin typeface="Arial"/>
                <a:ea typeface="Arial"/>
                <a:cs typeface="Arial"/>
                <a:sym typeface="Arial"/>
              </a:rPr>
            </a:br>
            <a:r>
              <a:rPr b="0" i="0" lang="en-US" sz="2800" u="none" cap="none" strike="noStrike">
                <a:solidFill>
                  <a:schemeClr val="dk1"/>
                </a:solidFill>
                <a:latin typeface="Arial"/>
                <a:ea typeface="Arial"/>
                <a:cs typeface="Arial"/>
                <a:sym typeface="Arial"/>
              </a:rPr>
              <a:t>Figure 8-4</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sp>
        <p:nvSpPr>
          <p:cNvPr id="296" name="Google Shape;296;p3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97" name="Google Shape;297;p3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Linux Install Options</a:t>
            </a:r>
            <a:endParaRPr/>
          </a:p>
        </p:txBody>
      </p:sp>
      <p:pic>
        <p:nvPicPr>
          <p:cNvPr id="298" name="Google Shape;298;p39"/>
          <p:cNvPicPr preferRelativeResize="0"/>
          <p:nvPr/>
        </p:nvPicPr>
        <p:blipFill rotWithShape="1">
          <a:blip r:embed="rId3">
            <a:alphaModFix/>
          </a:blip>
          <a:srcRect b="0" l="0" r="0" t="0"/>
          <a:stretch/>
        </p:blipFill>
        <p:spPr>
          <a:xfrm>
            <a:off x="1600200" y="1657350"/>
            <a:ext cx="6729412" cy="5048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2" name="Shape 302"/>
        <p:cNvGrpSpPr/>
        <p:nvPr/>
      </p:nvGrpSpPr>
      <p:grpSpPr>
        <a:xfrm>
          <a:off x="0" y="0"/>
          <a:ext cx="0" cy="0"/>
          <a:chOff x="0" y="0"/>
          <a:chExt cx="0" cy="0"/>
        </a:xfrm>
      </p:grpSpPr>
      <p:sp>
        <p:nvSpPr>
          <p:cNvPr id="303" name="Google Shape;303;p4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04" name="Google Shape;304;p4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Installing Red Hat Linux 7.3</a:t>
            </a:r>
            <a:endParaRPr/>
          </a:p>
        </p:txBody>
      </p:sp>
      <p:sp>
        <p:nvSpPr>
          <p:cNvPr id="305" name="Google Shape;305;p4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Choose boot loader</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Program that lets user choose which operating system to load</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See Figure 8-5</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Select level of security</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Customize built-in firewall</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See Figure 8-6</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9" name="Shape 309"/>
        <p:cNvGrpSpPr/>
        <p:nvPr/>
      </p:nvGrpSpPr>
      <p:grpSpPr>
        <a:xfrm>
          <a:off x="0" y="0"/>
          <a:ext cx="0" cy="0"/>
          <a:chOff x="0" y="0"/>
          <a:chExt cx="0" cy="0"/>
        </a:xfrm>
      </p:grpSpPr>
      <p:sp>
        <p:nvSpPr>
          <p:cNvPr id="310" name="Google Shape;310;p4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11" name="Google Shape;311;p4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Linux Boot Loader Installation</a:t>
            </a:r>
            <a:endParaRPr/>
          </a:p>
        </p:txBody>
      </p:sp>
      <p:pic>
        <p:nvPicPr>
          <p:cNvPr id="312" name="Google Shape;312;p41"/>
          <p:cNvPicPr preferRelativeResize="0"/>
          <p:nvPr/>
        </p:nvPicPr>
        <p:blipFill rotWithShape="1">
          <a:blip r:embed="rId3">
            <a:alphaModFix/>
          </a:blip>
          <a:srcRect b="0" l="0" r="0" t="0"/>
          <a:stretch/>
        </p:blipFill>
        <p:spPr>
          <a:xfrm>
            <a:off x="1600200" y="1657350"/>
            <a:ext cx="6729412" cy="50482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6" name="Shape 316"/>
        <p:cNvGrpSpPr/>
        <p:nvPr/>
      </p:nvGrpSpPr>
      <p:grpSpPr>
        <a:xfrm>
          <a:off x="0" y="0"/>
          <a:ext cx="0" cy="0"/>
          <a:chOff x="0" y="0"/>
          <a:chExt cx="0" cy="0"/>
        </a:xfrm>
      </p:grpSpPr>
      <p:sp>
        <p:nvSpPr>
          <p:cNvPr id="317" name="Google Shape;317;p4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18" name="Google Shape;318;p4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Linux Firewall Configuration</a:t>
            </a:r>
            <a:endParaRPr/>
          </a:p>
        </p:txBody>
      </p:sp>
      <p:pic>
        <p:nvPicPr>
          <p:cNvPr id="319" name="Google Shape;319;p42"/>
          <p:cNvPicPr preferRelativeResize="0"/>
          <p:nvPr/>
        </p:nvPicPr>
        <p:blipFill rotWithShape="1">
          <a:blip r:embed="rId3">
            <a:alphaModFix/>
          </a:blip>
          <a:srcRect b="0" l="0" r="0" t="0"/>
          <a:stretch/>
        </p:blipFill>
        <p:spPr>
          <a:xfrm>
            <a:off x="1600200" y="1657350"/>
            <a:ext cx="6729412" cy="50482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3" name="Shape 323"/>
        <p:cNvGrpSpPr/>
        <p:nvPr/>
      </p:nvGrpSpPr>
      <p:grpSpPr>
        <a:xfrm>
          <a:off x="0" y="0"/>
          <a:ext cx="0" cy="0"/>
          <a:chOff x="0" y="0"/>
          <a:chExt cx="0" cy="0"/>
        </a:xfrm>
      </p:grpSpPr>
      <p:sp>
        <p:nvSpPr>
          <p:cNvPr id="324" name="Google Shape;324;p4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25" name="Google Shape;325;p4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Network Services</a:t>
            </a:r>
            <a:endParaRPr/>
          </a:p>
        </p:txBody>
      </p:sp>
      <p:sp>
        <p:nvSpPr>
          <p:cNvPr id="326" name="Google Shape;326;p4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Wide range of possible network services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Two primary services are printers and directory shares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Others services include:</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Groupware applications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Mail packages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Shared whiteboard applications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Web servers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sp>
        <p:nvSpPr>
          <p:cNvPr id="77" name="Google Shape;77;p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8" name="Google Shape;78;p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NOS Demands</a:t>
            </a:r>
            <a:endParaRPr/>
          </a:p>
        </p:txBody>
      </p:sp>
      <p:sp>
        <p:nvSpPr>
          <p:cNvPr id="79" name="Google Shape;79;p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2100"/>
              <a:buFont typeface="Noto Sans Symbols"/>
              <a:buChar char="■"/>
            </a:pPr>
            <a:r>
              <a:rPr b="1" i="0" lang="en-US" sz="2800" u="none" cap="none" strike="noStrike">
                <a:solidFill>
                  <a:schemeClr val="dk1"/>
                </a:solidFill>
                <a:latin typeface="Arial"/>
                <a:ea typeface="Arial"/>
                <a:cs typeface="Arial"/>
                <a:sym typeface="Arial"/>
              </a:rPr>
              <a:t>Multitasking</a:t>
            </a:r>
            <a:r>
              <a:rPr b="0" i="0" lang="en-US" sz="2800" u="none" cap="none" strike="noStrike">
                <a:solidFill>
                  <a:schemeClr val="dk1"/>
                </a:solidFill>
                <a:latin typeface="Arial"/>
                <a:ea typeface="Arial"/>
                <a:cs typeface="Arial"/>
                <a:sym typeface="Arial"/>
              </a:rPr>
              <a:t> – able to support numerous processes simultaneously</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True multitasking requires as many CPUs as simultaneous processes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Time slicing simulates multitasking</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Two types of multitasking</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Preemptive multitasking</a:t>
            </a:r>
            <a:r>
              <a:rPr b="0" i="0" lang="en-US" sz="2400" u="none" cap="none" strike="noStrike">
                <a:solidFill>
                  <a:schemeClr val="dk1"/>
                </a:solidFill>
                <a:latin typeface="Arial"/>
                <a:ea typeface="Arial"/>
                <a:cs typeface="Arial"/>
                <a:sym typeface="Arial"/>
              </a:rPr>
              <a:t> – OS controls what process gets access to CPU and for how long</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Cooperative multitasking</a:t>
            </a:r>
            <a:r>
              <a:rPr b="0" i="0" lang="en-US" sz="2400" u="none" cap="none" strike="noStrike">
                <a:solidFill>
                  <a:schemeClr val="dk1"/>
                </a:solidFill>
                <a:latin typeface="Arial"/>
                <a:ea typeface="Arial"/>
                <a:cs typeface="Arial"/>
                <a:sym typeface="Arial"/>
              </a:rPr>
              <a:t> – relies on process itself to relinquish control of CPU</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sp>
        <p:nvSpPr>
          <p:cNvPr id="331" name="Google Shape;331;p4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32" name="Google Shape;332;p4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Installing, Removing, and Configuring Network Services</a:t>
            </a:r>
            <a:endParaRPr/>
          </a:p>
        </p:txBody>
      </p:sp>
      <p:sp>
        <p:nvSpPr>
          <p:cNvPr id="333" name="Google Shape;333;p44"/>
          <p:cNvSpPr txBox="1"/>
          <p:nvPr>
            <p:ph idx="1" type="body"/>
          </p:nvPr>
        </p:nvSpPr>
        <p:spPr>
          <a:xfrm>
            <a:off x="914400" y="1600200"/>
            <a:ext cx="8229600" cy="49561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Driver or network itself provides network service </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Most NOSs have administrative tool for installing and removing network services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Figure 8-1 shows Windows Components Wizard</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Control network services in two ways: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Through </a:t>
            </a:r>
            <a:r>
              <a:rPr b="1" i="0" lang="en-US" sz="2400" u="none" cap="none" strike="noStrike">
                <a:solidFill>
                  <a:schemeClr val="dk1"/>
                </a:solidFill>
                <a:latin typeface="Arial"/>
                <a:ea typeface="Arial"/>
                <a:cs typeface="Arial"/>
                <a:sym typeface="Arial"/>
              </a:rPr>
              <a:t>global services administrative tool</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Through </a:t>
            </a:r>
            <a:r>
              <a:rPr b="1" i="0" lang="en-US" sz="2400" u="none" cap="none" strike="noStrike">
                <a:solidFill>
                  <a:schemeClr val="dk1"/>
                </a:solidFill>
                <a:latin typeface="Arial"/>
                <a:ea typeface="Arial"/>
                <a:cs typeface="Arial"/>
                <a:sym typeface="Arial"/>
              </a:rPr>
              <a:t>console plug-in</a:t>
            </a:r>
            <a:r>
              <a:rPr b="0" i="0" lang="en-US" sz="2400" u="none" cap="none" strike="noStrike">
                <a:solidFill>
                  <a:schemeClr val="dk1"/>
                </a:solidFill>
                <a:latin typeface="Arial"/>
                <a:ea typeface="Arial"/>
                <a:cs typeface="Arial"/>
                <a:sym typeface="Arial"/>
              </a:rPr>
              <a:t> related to specific service</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Add new tools under the </a:t>
            </a:r>
            <a:r>
              <a:rPr b="1" i="0" lang="en-US" sz="2400" u="none" cap="none" strike="noStrike">
                <a:solidFill>
                  <a:schemeClr val="dk1"/>
                </a:solidFill>
                <a:latin typeface="Arial"/>
                <a:ea typeface="Arial"/>
                <a:cs typeface="Arial"/>
                <a:sym typeface="Arial"/>
              </a:rPr>
              <a:t>Microsoft Management Console</a:t>
            </a:r>
            <a:r>
              <a:rPr b="0" i="0" lang="en-US" sz="2400" u="none" cap="none" strike="noStrike">
                <a:solidFill>
                  <a:schemeClr val="dk1"/>
                </a:solidFill>
                <a:latin typeface="Arial"/>
                <a:ea typeface="Arial"/>
                <a:cs typeface="Arial"/>
                <a:sym typeface="Arial"/>
              </a:rPr>
              <a:t> (MMC)</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7" name="Shape 337"/>
        <p:cNvGrpSpPr/>
        <p:nvPr/>
      </p:nvGrpSpPr>
      <p:grpSpPr>
        <a:xfrm>
          <a:off x="0" y="0"/>
          <a:ext cx="0" cy="0"/>
          <a:chOff x="0" y="0"/>
          <a:chExt cx="0" cy="0"/>
        </a:xfrm>
      </p:grpSpPr>
      <p:sp>
        <p:nvSpPr>
          <p:cNvPr id="338" name="Google Shape;338;p4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39" name="Google Shape;339;p4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Windows Components Wizard in Windows 2000</a:t>
            </a:r>
            <a:endParaRPr/>
          </a:p>
        </p:txBody>
      </p:sp>
      <p:pic>
        <p:nvPicPr>
          <p:cNvPr id="340" name="Google Shape;340;p45"/>
          <p:cNvPicPr preferRelativeResize="0"/>
          <p:nvPr/>
        </p:nvPicPr>
        <p:blipFill rotWithShape="1">
          <a:blip r:embed="rId3">
            <a:alphaModFix/>
          </a:blip>
          <a:srcRect b="0" l="0" r="0" t="0"/>
          <a:stretch/>
        </p:blipFill>
        <p:spPr>
          <a:xfrm>
            <a:off x="1600200" y="1657350"/>
            <a:ext cx="6729412" cy="50482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4" name="Shape 344"/>
        <p:cNvGrpSpPr/>
        <p:nvPr/>
      </p:nvGrpSpPr>
      <p:grpSpPr>
        <a:xfrm>
          <a:off x="0" y="0"/>
          <a:ext cx="0" cy="0"/>
          <a:chOff x="0" y="0"/>
          <a:chExt cx="0" cy="0"/>
        </a:xfrm>
      </p:grpSpPr>
      <p:sp>
        <p:nvSpPr>
          <p:cNvPr id="345" name="Google Shape;345;p4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46" name="Google Shape;346;p4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Network Bindings</a:t>
            </a:r>
            <a:endParaRPr/>
          </a:p>
        </p:txBody>
      </p:sp>
      <p:sp>
        <p:nvSpPr>
          <p:cNvPr id="347" name="Google Shape;347;p4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Process of linking network components from various levels of network architecture to ensure communication between them</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Associates upper-layer services and protocols to lower-layer network adapter drivers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Bind most frequently used protocol, service, or adapter first to speed network connections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1" name="Shape 351"/>
        <p:cNvGrpSpPr/>
        <p:nvPr/>
      </p:nvGrpSpPr>
      <p:grpSpPr>
        <a:xfrm>
          <a:off x="0" y="0"/>
          <a:ext cx="0" cy="0"/>
          <a:chOff x="0" y="0"/>
          <a:chExt cx="0" cy="0"/>
        </a:xfrm>
      </p:grpSpPr>
      <p:sp>
        <p:nvSpPr>
          <p:cNvPr id="352" name="Google Shape;352;p4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53" name="Google Shape;353;p4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Network Printing</a:t>
            </a:r>
            <a:endParaRPr/>
          </a:p>
        </p:txBody>
      </p:sp>
      <p:sp>
        <p:nvSpPr>
          <p:cNvPr id="354" name="Google Shape;354;p4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1" i="0" lang="en-US" sz="2800" u="none" cap="none" strike="noStrike">
                <a:solidFill>
                  <a:schemeClr val="dk1"/>
                </a:solidFill>
                <a:latin typeface="Arial"/>
                <a:ea typeface="Arial"/>
                <a:cs typeface="Arial"/>
                <a:sym typeface="Arial"/>
              </a:rPr>
              <a:t>Redirector</a:t>
            </a:r>
            <a:r>
              <a:rPr b="0" i="0" lang="en-US" sz="2800" u="none" cap="none" strike="noStrike">
                <a:solidFill>
                  <a:schemeClr val="dk1"/>
                </a:solidFill>
                <a:latin typeface="Arial"/>
                <a:ea typeface="Arial"/>
                <a:cs typeface="Arial"/>
                <a:sym typeface="Arial"/>
              </a:rPr>
              <a:t> intercepts printer requests and forwards them to print servers or network-connected printers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Network printing involves installing printer</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Some clients require local printer drivers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Others access printer drivers from print server</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New local printer points to print share, as shown in Figure 8-8</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8" name="Shape 358"/>
        <p:cNvGrpSpPr/>
        <p:nvPr/>
      </p:nvGrpSpPr>
      <p:grpSpPr>
        <a:xfrm>
          <a:off x="0" y="0"/>
          <a:ext cx="0" cy="0"/>
          <a:chOff x="0" y="0"/>
          <a:chExt cx="0" cy="0"/>
        </a:xfrm>
      </p:grpSpPr>
      <p:sp>
        <p:nvSpPr>
          <p:cNvPr id="359" name="Google Shape;359;p4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60" name="Google Shape;360;p4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Windows XP Printer Share</a:t>
            </a:r>
            <a:endParaRPr/>
          </a:p>
        </p:txBody>
      </p:sp>
      <p:pic>
        <p:nvPicPr>
          <p:cNvPr id="361" name="Google Shape;361;p48"/>
          <p:cNvPicPr preferRelativeResize="0"/>
          <p:nvPr/>
        </p:nvPicPr>
        <p:blipFill rotWithShape="1">
          <a:blip r:embed="rId3">
            <a:alphaModFix/>
          </a:blip>
          <a:srcRect b="0" l="0" r="0" t="0"/>
          <a:stretch/>
        </p:blipFill>
        <p:spPr>
          <a:xfrm>
            <a:off x="1600200" y="1657350"/>
            <a:ext cx="6729412" cy="50482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5" name="Shape 365"/>
        <p:cNvGrpSpPr/>
        <p:nvPr/>
      </p:nvGrpSpPr>
      <p:grpSpPr>
        <a:xfrm>
          <a:off x="0" y="0"/>
          <a:ext cx="0" cy="0"/>
          <a:chOff x="0" y="0"/>
          <a:chExt cx="0" cy="0"/>
        </a:xfrm>
      </p:grpSpPr>
      <p:sp>
        <p:nvSpPr>
          <p:cNvPr id="366" name="Google Shape;366;p4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67" name="Google Shape;367;p4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Printer Management</a:t>
            </a:r>
            <a:endParaRPr/>
          </a:p>
        </p:txBody>
      </p:sp>
      <p:sp>
        <p:nvSpPr>
          <p:cNvPr id="368" name="Google Shape;368;p49"/>
          <p:cNvSpPr txBox="1"/>
          <p:nvPr>
            <p:ph idx="1" type="body"/>
          </p:nvPr>
        </p:nvSpPr>
        <p:spPr>
          <a:xfrm>
            <a:off x="914400" y="1600200"/>
            <a:ext cx="8229600" cy="49561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Manage printers from local direct access or through network printer share; </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Windows 2000 lets you manage printers through Web browser</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Printer management includes: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Granting and restricting user access to printers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Monitoring print queue</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Limiting access by time frame, department, or priority</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Updating local and remote printer drivers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Maintaining printers; managing printers remotely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2" name="Shape 372"/>
        <p:cNvGrpSpPr/>
        <p:nvPr/>
      </p:nvGrpSpPr>
      <p:grpSpPr>
        <a:xfrm>
          <a:off x="0" y="0"/>
          <a:ext cx="0" cy="0"/>
          <a:chOff x="0" y="0"/>
          <a:chExt cx="0" cy="0"/>
        </a:xfrm>
      </p:grpSpPr>
      <p:sp>
        <p:nvSpPr>
          <p:cNvPr id="373" name="Google Shape;373;p5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74" name="Google Shape;374;p5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Sharing Fax Modems</a:t>
            </a:r>
            <a:endParaRPr/>
          </a:p>
        </p:txBody>
      </p:sp>
      <p:sp>
        <p:nvSpPr>
          <p:cNvPr id="375" name="Google Shape;375;p5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Feature not usually default component in NOS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Use third-party add-on product</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Once drivers are installed, manage and administer fax shares like printer shares</a:t>
            </a:r>
            <a:endParaRPr/>
          </a:p>
          <a:p>
            <a:pPr indent="-209550" lvl="0" marL="342900" marR="0" rtl="0" algn="l">
              <a:lnSpc>
                <a:spcPct val="100000"/>
              </a:lnSpc>
              <a:spcBef>
                <a:spcPts val="560"/>
              </a:spcBef>
              <a:spcAft>
                <a:spcPts val="0"/>
              </a:spcAft>
              <a:buClr>
                <a:schemeClr val="lt2"/>
              </a:buClr>
              <a:buSzPts val="2100"/>
              <a:buFont typeface="Noto Sans Symbols"/>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9" name="Shape 379"/>
        <p:cNvGrpSpPr/>
        <p:nvPr/>
      </p:nvGrpSpPr>
      <p:grpSpPr>
        <a:xfrm>
          <a:off x="0" y="0"/>
          <a:ext cx="0" cy="0"/>
          <a:chOff x="0" y="0"/>
          <a:chExt cx="0" cy="0"/>
        </a:xfrm>
      </p:grpSpPr>
      <p:sp>
        <p:nvSpPr>
          <p:cNvPr id="380" name="Google Shape;380;p5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81" name="Google Shape;381;p5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Network Directory Shares</a:t>
            </a:r>
            <a:endParaRPr/>
          </a:p>
        </p:txBody>
      </p:sp>
      <p:sp>
        <p:nvSpPr>
          <p:cNvPr id="382" name="Google Shape;382;p5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Let clients access and interact with storage devices </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on network</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“Offering hand” in Figure 8-9 indicates shared folder</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Three ways to access shared directory:</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Map unused local drive letter to directory share</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Use UNC name to reference directory share</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Selecting directory share from list of available shares</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Manage directory share by granting or restricting user access levels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6" name="Shape 386"/>
        <p:cNvGrpSpPr/>
        <p:nvPr/>
      </p:nvGrpSpPr>
      <p:grpSpPr>
        <a:xfrm>
          <a:off x="0" y="0"/>
          <a:ext cx="0" cy="0"/>
          <a:chOff x="0" y="0"/>
          <a:chExt cx="0" cy="0"/>
        </a:xfrm>
      </p:grpSpPr>
      <p:sp>
        <p:nvSpPr>
          <p:cNvPr id="387" name="Google Shape;387;p5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88" name="Google Shape;388;p5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Windows XP Folder Shares</a:t>
            </a:r>
            <a:endParaRPr/>
          </a:p>
        </p:txBody>
      </p:sp>
      <p:pic>
        <p:nvPicPr>
          <p:cNvPr id="389" name="Google Shape;389;p52"/>
          <p:cNvPicPr preferRelativeResize="0"/>
          <p:nvPr/>
        </p:nvPicPr>
        <p:blipFill rotWithShape="1">
          <a:blip r:embed="rId3">
            <a:alphaModFix/>
          </a:blip>
          <a:srcRect b="0" l="0" r="0" t="0"/>
          <a:stretch/>
        </p:blipFill>
        <p:spPr>
          <a:xfrm>
            <a:off x="1600200" y="1657350"/>
            <a:ext cx="6729412" cy="50482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3" name="Shape 393"/>
        <p:cNvGrpSpPr/>
        <p:nvPr/>
      </p:nvGrpSpPr>
      <p:grpSpPr>
        <a:xfrm>
          <a:off x="0" y="0"/>
          <a:ext cx="0" cy="0"/>
          <a:chOff x="0" y="0"/>
          <a:chExt cx="0" cy="0"/>
        </a:xfrm>
      </p:grpSpPr>
      <p:sp>
        <p:nvSpPr>
          <p:cNvPr id="394" name="Google Shape;394;p5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95" name="Google Shape;395;p5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Network Applications</a:t>
            </a:r>
            <a:endParaRPr/>
          </a:p>
        </p:txBody>
      </p:sp>
      <p:sp>
        <p:nvSpPr>
          <p:cNvPr id="396" name="Google Shape;396;p53"/>
          <p:cNvSpPr txBox="1"/>
          <p:nvPr>
            <p:ph idx="1" type="body"/>
          </p:nvPr>
        </p:nvSpPr>
        <p:spPr>
          <a:xfrm>
            <a:off x="914400" y="1600200"/>
            <a:ext cx="8229600" cy="49561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Designed for multiple simultaneous users on numerous computers on network</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Three essential types of network application tools:</a:t>
            </a:r>
            <a:endParaRPr/>
          </a:p>
          <a:p>
            <a:pPr indent="-285750" lvl="1" marL="742950" marR="0" rtl="0" algn="l">
              <a:lnSpc>
                <a:spcPct val="100000"/>
              </a:lnSpc>
              <a:spcBef>
                <a:spcPts val="560"/>
              </a:spcBef>
              <a:spcAft>
                <a:spcPts val="0"/>
              </a:spcAft>
              <a:buClr>
                <a:schemeClr val="accent2"/>
              </a:buClr>
              <a:buSzPts val="2240"/>
              <a:buFont typeface="Noto Sans Symbols"/>
              <a:buChar char="◻"/>
            </a:pPr>
            <a:r>
              <a:rPr b="0" i="0" lang="en-US" sz="2800" u="none" cap="none" strike="noStrike">
                <a:solidFill>
                  <a:schemeClr val="dk1"/>
                </a:solidFill>
                <a:latin typeface="Arial"/>
                <a:ea typeface="Arial"/>
                <a:cs typeface="Arial"/>
                <a:sym typeface="Arial"/>
              </a:rPr>
              <a:t>E-mail or messaging</a:t>
            </a:r>
            <a:endParaRPr/>
          </a:p>
          <a:p>
            <a:pPr indent="-285750" lvl="1" marL="742950" marR="0" rtl="0" algn="l">
              <a:lnSpc>
                <a:spcPct val="100000"/>
              </a:lnSpc>
              <a:spcBef>
                <a:spcPts val="560"/>
              </a:spcBef>
              <a:spcAft>
                <a:spcPts val="0"/>
              </a:spcAft>
              <a:buClr>
                <a:schemeClr val="accent2"/>
              </a:buClr>
              <a:buSzPts val="2240"/>
              <a:buFont typeface="Noto Sans Symbols"/>
              <a:buChar char="◻"/>
            </a:pPr>
            <a:r>
              <a:rPr b="0" i="0" lang="en-US" sz="2800" u="none" cap="none" strike="noStrike">
                <a:solidFill>
                  <a:schemeClr val="dk1"/>
                </a:solidFill>
                <a:latin typeface="Arial"/>
                <a:ea typeface="Arial"/>
                <a:cs typeface="Arial"/>
                <a:sym typeface="Arial"/>
              </a:rPr>
              <a:t>Scheduling or calendaring</a:t>
            </a:r>
            <a:endParaRPr/>
          </a:p>
          <a:p>
            <a:pPr indent="-285750" lvl="1" marL="742950" marR="0" rtl="0" algn="l">
              <a:lnSpc>
                <a:spcPct val="100000"/>
              </a:lnSpc>
              <a:spcBef>
                <a:spcPts val="560"/>
              </a:spcBef>
              <a:spcAft>
                <a:spcPts val="0"/>
              </a:spcAft>
              <a:buClr>
                <a:schemeClr val="accent2"/>
              </a:buClr>
              <a:buSzPts val="2240"/>
              <a:buFont typeface="Noto Sans Symbols"/>
              <a:buChar char="◻"/>
            </a:pPr>
            <a:r>
              <a:rPr b="0" i="0" lang="en-US" sz="2800" u="none" cap="none" strike="noStrike">
                <a:solidFill>
                  <a:schemeClr val="dk1"/>
                </a:solidFill>
                <a:latin typeface="Arial"/>
                <a:ea typeface="Arial"/>
                <a:cs typeface="Arial"/>
                <a:sym typeface="Arial"/>
              </a:rPr>
              <a:t>Groupware	</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Easier to administer</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Poor network performance or limited bandwidth degrades application performance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85" name="Google Shape;85;p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Software Components of Networking</a:t>
            </a:r>
            <a:endParaRPr/>
          </a:p>
        </p:txBody>
      </p:sp>
      <p:sp>
        <p:nvSpPr>
          <p:cNvPr id="86" name="Google Shape;86;p9"/>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1950"/>
              <a:buFont typeface="Noto Sans Symbols"/>
              <a:buChar char="■"/>
            </a:pPr>
            <a:r>
              <a:rPr b="0" i="0" lang="en-US" sz="2600" u="none" cap="none" strike="noStrike">
                <a:solidFill>
                  <a:schemeClr val="dk1"/>
                </a:solidFill>
                <a:latin typeface="Arial"/>
                <a:ea typeface="Arial"/>
                <a:cs typeface="Arial"/>
                <a:sym typeface="Arial"/>
              </a:rPr>
              <a:t>True NOS Manages activities of local computer and enables communication over network media</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Connects all machines and peripherals; coordinates and controls functions of machines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and peripherals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Supports security and privacy; controls access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to resources on a user authentication basis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Advertises and manages resources from centralized directory; gives ability to share resources such as printers</a:t>
            </a:r>
            <a:endParaRPr/>
          </a:p>
          <a:p>
            <a:pPr indent="-342900" lvl="0" marL="342900" marR="0" rtl="0" algn="l">
              <a:lnSpc>
                <a:spcPct val="90000"/>
              </a:lnSpc>
              <a:spcBef>
                <a:spcPts val="520"/>
              </a:spcBef>
              <a:spcAft>
                <a:spcPts val="0"/>
              </a:spcAft>
              <a:buClr>
                <a:schemeClr val="lt2"/>
              </a:buClr>
              <a:buSzPts val="1950"/>
              <a:buFont typeface="Noto Sans Symbols"/>
              <a:buChar char="■"/>
            </a:pPr>
            <a:r>
              <a:rPr b="0" i="0" lang="en-US" sz="2600" u="none" cap="none" strike="noStrike">
                <a:solidFill>
                  <a:schemeClr val="dk1"/>
                </a:solidFill>
                <a:latin typeface="Arial"/>
                <a:ea typeface="Arial"/>
                <a:cs typeface="Arial"/>
                <a:sym typeface="Arial"/>
              </a:rPr>
              <a:t>Includes client and server network software</a:t>
            </a:r>
            <a:r>
              <a:rPr b="0" i="0" lang="en-US" sz="2400" u="none" cap="none" strike="noStrike">
                <a:solidFill>
                  <a:schemeClr val="dk1"/>
                </a:solidFill>
                <a:latin typeface="Arial"/>
                <a:ea typeface="Arial"/>
                <a:cs typeface="Arial"/>
                <a:sym typeface="Arial"/>
              </a:rPr>
              <a: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0" name="Shape 400"/>
        <p:cNvGrpSpPr/>
        <p:nvPr/>
      </p:nvGrpSpPr>
      <p:grpSpPr>
        <a:xfrm>
          <a:off x="0" y="0"/>
          <a:ext cx="0" cy="0"/>
          <a:chOff x="0" y="0"/>
          <a:chExt cx="0" cy="0"/>
        </a:xfrm>
      </p:grpSpPr>
      <p:sp>
        <p:nvSpPr>
          <p:cNvPr id="401" name="Google Shape;401;p5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02" name="Google Shape;402;p5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Network Applications</a:t>
            </a:r>
            <a:endParaRPr/>
          </a:p>
        </p:txBody>
      </p:sp>
      <p:sp>
        <p:nvSpPr>
          <p:cNvPr id="403" name="Google Shape;403;p5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If network is down, application is unusable</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Three types of architecture for network applications: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Centralized</a:t>
            </a:r>
            <a:r>
              <a:rPr b="0" i="0" lang="en-US" sz="2400" u="none" cap="none" strike="noStrike">
                <a:solidFill>
                  <a:schemeClr val="dk1"/>
                </a:solidFill>
                <a:latin typeface="Arial"/>
                <a:ea typeface="Arial"/>
                <a:cs typeface="Arial"/>
                <a:sym typeface="Arial"/>
              </a:rPr>
              <a:t> – applications operate only on server</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File-system sharing</a:t>
            </a:r>
            <a:r>
              <a:rPr b="0" i="0" lang="en-US" sz="2400" u="none" cap="none" strike="noStrike">
                <a:solidFill>
                  <a:schemeClr val="dk1"/>
                </a:solidFill>
                <a:latin typeface="Arial"/>
                <a:ea typeface="Arial"/>
                <a:cs typeface="Arial"/>
                <a:sym typeface="Arial"/>
              </a:rPr>
              <a:t> – application on client, but share database or storage directory</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True client/server</a:t>
            </a:r>
            <a:r>
              <a:rPr b="0" i="0" lang="en-US" sz="2400" u="none" cap="none" strike="noStrike">
                <a:solidFill>
                  <a:schemeClr val="dk1"/>
                </a:solidFill>
                <a:latin typeface="Arial"/>
                <a:ea typeface="Arial"/>
                <a:cs typeface="Arial"/>
                <a:sym typeface="Arial"/>
              </a:rPr>
              <a:t> – some resides on server and some on client; group activities processed on server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7" name="Shape 407"/>
        <p:cNvGrpSpPr/>
        <p:nvPr/>
      </p:nvGrpSpPr>
      <p:grpSpPr>
        <a:xfrm>
          <a:off x="0" y="0"/>
          <a:ext cx="0" cy="0"/>
          <a:chOff x="0" y="0"/>
          <a:chExt cx="0" cy="0"/>
        </a:xfrm>
      </p:grpSpPr>
      <p:sp>
        <p:nvSpPr>
          <p:cNvPr id="408" name="Google Shape;408;p5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09" name="Google Shape;409;p5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E-Mail or Messaging</a:t>
            </a:r>
            <a:endParaRPr/>
          </a:p>
        </p:txBody>
      </p:sp>
      <p:sp>
        <p:nvSpPr>
          <p:cNvPr id="410" name="Google Shape;410;p5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Distributes messages across network or Internet</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Internet mail standards include </a:t>
            </a:r>
            <a:r>
              <a:rPr b="1" i="0" lang="en-US" sz="2400" u="none" cap="none" strike="noStrike">
                <a:solidFill>
                  <a:schemeClr val="dk1"/>
                </a:solidFill>
                <a:latin typeface="Arial"/>
                <a:ea typeface="Arial"/>
                <a:cs typeface="Arial"/>
                <a:sym typeface="Arial"/>
              </a:rPr>
              <a:t>SMTP</a:t>
            </a: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POP3</a:t>
            </a:r>
            <a:r>
              <a:rPr b="0" i="0" lang="en-US" sz="2400" u="none" cap="none" strike="noStrike">
                <a:solidFill>
                  <a:schemeClr val="dk1"/>
                </a:solidFill>
                <a:latin typeface="Arial"/>
                <a:ea typeface="Arial"/>
                <a:cs typeface="Arial"/>
                <a:sym typeface="Arial"/>
              </a:rPr>
              <a:t>, and/or </a:t>
            </a:r>
            <a:r>
              <a:rPr b="1" i="0" lang="en-US" sz="2400" u="none" cap="none" strike="noStrike">
                <a:solidFill>
                  <a:schemeClr val="dk1"/>
                </a:solidFill>
                <a:latin typeface="Arial"/>
                <a:ea typeface="Arial"/>
                <a:cs typeface="Arial"/>
                <a:sym typeface="Arial"/>
              </a:rPr>
              <a:t>IMAP</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Includes many sophisticated abilities, such as attaching files, filtering, using distribution lists, and address book</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4" name="Shape 414"/>
        <p:cNvGrpSpPr/>
        <p:nvPr/>
      </p:nvGrpSpPr>
      <p:grpSpPr>
        <a:xfrm>
          <a:off x="0" y="0"/>
          <a:ext cx="0" cy="0"/>
          <a:chOff x="0" y="0"/>
          <a:chExt cx="0" cy="0"/>
        </a:xfrm>
      </p:grpSpPr>
      <p:sp>
        <p:nvSpPr>
          <p:cNvPr id="415" name="Google Shape;415;p5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16" name="Google Shape;416;p5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E-Mail or Messaging</a:t>
            </a:r>
            <a:endParaRPr/>
          </a:p>
        </p:txBody>
      </p:sp>
      <p:sp>
        <p:nvSpPr>
          <p:cNvPr id="417" name="Google Shape;417;p5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Numerous e-mail protocols, including:</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X.400</a:t>
            </a:r>
            <a:r>
              <a:rPr b="0" i="0" lang="en-US" sz="2400" u="none" cap="none" strike="noStrike">
                <a:solidFill>
                  <a:schemeClr val="dk1"/>
                </a:solidFill>
                <a:latin typeface="Arial"/>
                <a:ea typeface="Arial"/>
                <a:cs typeface="Arial"/>
                <a:sym typeface="Arial"/>
              </a:rPr>
              <a:t> – hardware- and software-independent message-handling protocol</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Internet Message Access Protocol</a:t>
            </a:r>
            <a:r>
              <a:rPr b="0" i="0" lang="en-US" sz="2400" u="none" cap="none" strike="noStrike">
                <a:solidFill>
                  <a:schemeClr val="dk1"/>
                </a:solidFill>
                <a:latin typeface="Arial"/>
                <a:ea typeface="Arial"/>
                <a:cs typeface="Arial"/>
                <a:sym typeface="Arial"/>
              </a:rPr>
              <a:t> (IMAP) – includes advanced message controls and fault tolerance</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Message Handling System</a:t>
            </a:r>
            <a:r>
              <a:rPr b="0" i="0" lang="en-US" sz="2400" u="none" cap="none" strike="noStrike">
                <a:solidFill>
                  <a:schemeClr val="dk1"/>
                </a:solidFill>
                <a:latin typeface="Arial"/>
                <a:ea typeface="Arial"/>
                <a:cs typeface="Arial"/>
                <a:sym typeface="Arial"/>
              </a:rPr>
              <a:t> (MHS) – Novell standard similar to X.400</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1" name="Shape 421"/>
        <p:cNvGrpSpPr/>
        <p:nvPr/>
      </p:nvGrpSpPr>
      <p:grpSpPr>
        <a:xfrm>
          <a:off x="0" y="0"/>
          <a:ext cx="0" cy="0"/>
          <a:chOff x="0" y="0"/>
          <a:chExt cx="0" cy="0"/>
        </a:xfrm>
      </p:grpSpPr>
      <p:sp>
        <p:nvSpPr>
          <p:cNvPr id="422" name="Google Shape;422;p5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23" name="Google Shape;423;p5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E-Mail or Messaging</a:t>
            </a:r>
            <a:endParaRPr/>
          </a:p>
        </p:txBody>
      </p:sp>
      <p:sp>
        <p:nvSpPr>
          <p:cNvPr id="424" name="Google Shape;424;p5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Numerous e-mail protocols, including:</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Post Office Protocol</a:t>
            </a:r>
            <a:r>
              <a:rPr b="0" i="0" lang="en-US" sz="2400" u="none" cap="none" strike="noStrike">
                <a:solidFill>
                  <a:schemeClr val="dk1"/>
                </a:solidFill>
                <a:latin typeface="Arial"/>
                <a:ea typeface="Arial"/>
                <a:cs typeface="Arial"/>
                <a:sym typeface="Arial"/>
              </a:rPr>
              <a:t>, version 3 (POP3) – used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by e-mail clients to download incoming messages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Simple Mail Transfer Protocol</a:t>
            </a:r>
            <a:r>
              <a:rPr b="0" i="0" lang="en-US" sz="2400" u="none" cap="none" strike="noStrike">
                <a:solidFill>
                  <a:schemeClr val="dk1"/>
                </a:solidFill>
                <a:latin typeface="Arial"/>
                <a:ea typeface="Arial"/>
                <a:cs typeface="Arial"/>
                <a:sym typeface="Arial"/>
              </a:rPr>
              <a:t> (SMTP) – current standard for Internet e-mail</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X.500</a:t>
            </a:r>
            <a:r>
              <a:rPr b="0" i="0" lang="en-US" sz="2400" u="none" cap="none" strike="noStrike">
                <a:solidFill>
                  <a:schemeClr val="dk1"/>
                </a:solidFill>
                <a:latin typeface="Arial"/>
                <a:ea typeface="Arial"/>
                <a:cs typeface="Arial"/>
                <a:sym typeface="Arial"/>
              </a:rPr>
              <a:t> – similar to X.400, but offers improved directory services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8" name="Shape 428"/>
        <p:cNvGrpSpPr/>
        <p:nvPr/>
      </p:nvGrpSpPr>
      <p:grpSpPr>
        <a:xfrm>
          <a:off x="0" y="0"/>
          <a:ext cx="0" cy="0"/>
          <a:chOff x="0" y="0"/>
          <a:chExt cx="0" cy="0"/>
        </a:xfrm>
      </p:grpSpPr>
      <p:sp>
        <p:nvSpPr>
          <p:cNvPr id="429" name="Google Shape;429;p5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30" name="Google Shape;430;p5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Scheduling or Calendaring</a:t>
            </a:r>
            <a:endParaRPr/>
          </a:p>
        </p:txBody>
      </p:sp>
      <p:sp>
        <p:nvSpPr>
          <p:cNvPr id="431" name="Google Shape;431;p5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Provides easy coordination of meetings and appointments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Most offer private and public calendars, appointment books, task lists, and contact address books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May offer reminders of special events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Often integrated into e-mail programs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May print daily, weekly, monthly, and yearly schedules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5" name="Shape 435"/>
        <p:cNvGrpSpPr/>
        <p:nvPr/>
      </p:nvGrpSpPr>
      <p:grpSpPr>
        <a:xfrm>
          <a:off x="0" y="0"/>
          <a:ext cx="0" cy="0"/>
          <a:chOff x="0" y="0"/>
          <a:chExt cx="0" cy="0"/>
        </a:xfrm>
      </p:grpSpPr>
      <p:sp>
        <p:nvSpPr>
          <p:cNvPr id="436" name="Google Shape;436;p5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37" name="Google Shape;437;p5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Groupware</a:t>
            </a:r>
            <a:endParaRPr/>
          </a:p>
        </p:txBody>
      </p:sp>
      <p:sp>
        <p:nvSpPr>
          <p:cNvPr id="438" name="Google Shape;438;p59"/>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Lets multiple users interact simultaneously with single file, document, or project</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Most popular multiuser multimedia authoring tools include Lotus Notes, Novell’s GroupWise, and DEC’s TeamLinks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Able to synchronize users and coordinate distributed data and activities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2" name="Shape 442"/>
        <p:cNvGrpSpPr/>
        <p:nvPr/>
      </p:nvGrpSpPr>
      <p:grpSpPr>
        <a:xfrm>
          <a:off x="0" y="0"/>
          <a:ext cx="0" cy="0"/>
          <a:chOff x="0" y="0"/>
          <a:chExt cx="0" cy="0"/>
        </a:xfrm>
      </p:grpSpPr>
      <p:sp>
        <p:nvSpPr>
          <p:cNvPr id="443" name="Google Shape;443;p6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44" name="Google Shape;444;p6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Chapter Summary</a:t>
            </a:r>
            <a:endParaRPr/>
          </a:p>
        </p:txBody>
      </p:sp>
      <p:sp>
        <p:nvSpPr>
          <p:cNvPr id="445" name="Google Shape;445;p6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Network operating system (NOS) is software that controls operations of computer,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including local hardware activity as well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as communication over network media</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Most NOS are multitasking systems because they support both local and remote activities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NOS enables sharing resources, managing peripherals, maintaining security, supporting privacy, and controlling user access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9" name="Shape 449"/>
        <p:cNvGrpSpPr/>
        <p:nvPr/>
      </p:nvGrpSpPr>
      <p:grpSpPr>
        <a:xfrm>
          <a:off x="0" y="0"/>
          <a:ext cx="0" cy="0"/>
          <a:chOff x="0" y="0"/>
          <a:chExt cx="0" cy="0"/>
        </a:xfrm>
      </p:grpSpPr>
      <p:sp>
        <p:nvSpPr>
          <p:cNvPr id="450" name="Google Shape;450;p6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51" name="Google Shape;451;p6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Chapter Summary</a:t>
            </a:r>
            <a:endParaRPr/>
          </a:p>
        </p:txBody>
      </p:sp>
      <p:sp>
        <p:nvSpPr>
          <p:cNvPr id="452" name="Google Shape;452;p6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Naming services provide a way for users to identify servers and resources by name</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Microsoft networks use UNC names to provide standard method of naming a shared resource</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TP/IP based networks use domain names and well-known port addresses </a:t>
            </a:r>
            <a:endParaRPr/>
          </a:p>
          <a:p>
            <a:pPr indent="-209550" lvl="0" marL="342900" marR="0" rtl="0" algn="l">
              <a:lnSpc>
                <a:spcPct val="100000"/>
              </a:lnSpc>
              <a:spcBef>
                <a:spcPts val="560"/>
              </a:spcBef>
              <a:spcAft>
                <a:spcPts val="0"/>
              </a:spcAft>
              <a:buClr>
                <a:schemeClr val="lt2"/>
              </a:buClr>
              <a:buSzPts val="2100"/>
              <a:buFont typeface="Noto Sans Symbols"/>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6" name="Shape 456"/>
        <p:cNvGrpSpPr/>
        <p:nvPr/>
      </p:nvGrpSpPr>
      <p:grpSpPr>
        <a:xfrm>
          <a:off x="0" y="0"/>
          <a:ext cx="0" cy="0"/>
          <a:chOff x="0" y="0"/>
          <a:chExt cx="0" cy="0"/>
        </a:xfrm>
      </p:grpSpPr>
      <p:sp>
        <p:nvSpPr>
          <p:cNvPr id="457" name="Google Shape;457;p6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58" name="Google Shape;458;p6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Chapter Summary</a:t>
            </a:r>
            <a:endParaRPr/>
          </a:p>
        </p:txBody>
      </p:sp>
      <p:sp>
        <p:nvSpPr>
          <p:cNvPr id="459" name="Google Shape;459;p6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Modern NOSs, especially Windows 2000 and NetWare (version 4.0 and later), include directory services that locate and provide access to resources and services for users</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Client network software on workstation computers lets users take advantage of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network resources</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Two components or conventions—redirectors and designators—simplify network access and hide details from users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3" name="Shape 463"/>
        <p:cNvGrpSpPr/>
        <p:nvPr/>
      </p:nvGrpSpPr>
      <p:grpSpPr>
        <a:xfrm>
          <a:off x="0" y="0"/>
          <a:ext cx="0" cy="0"/>
          <a:chOff x="0" y="0"/>
          <a:chExt cx="0" cy="0"/>
        </a:xfrm>
      </p:grpSpPr>
      <p:sp>
        <p:nvSpPr>
          <p:cNvPr id="464" name="Google Shape;464;p6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65" name="Google Shape;465;p6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Chapter Summary</a:t>
            </a:r>
            <a:endParaRPr/>
          </a:p>
        </p:txBody>
      </p:sp>
      <p:sp>
        <p:nvSpPr>
          <p:cNvPr id="466" name="Google Shape;466;p6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Redirector intercepts request for resources, interprets request, and guides request to local devices or network shares accordingly</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Designator is associated with drive mapping of network directory shares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It replaces local drive letter with appropriate network share name</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Designator acts on behalf of, or in coordination with, redirector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92" name="Google Shape;92;p1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General NOS Components</a:t>
            </a:r>
            <a:endParaRPr/>
          </a:p>
        </p:txBody>
      </p:sp>
      <p:sp>
        <p:nvSpPr>
          <p:cNvPr id="93" name="Google Shape;93;p1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NOS includes many software components and services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Naming Services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Directory Services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Client Network Software</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Server Network Software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0" name="Shape 470"/>
        <p:cNvGrpSpPr/>
        <p:nvPr/>
      </p:nvGrpSpPr>
      <p:grpSpPr>
        <a:xfrm>
          <a:off x="0" y="0"/>
          <a:ext cx="0" cy="0"/>
          <a:chOff x="0" y="0"/>
          <a:chExt cx="0" cy="0"/>
        </a:xfrm>
      </p:grpSpPr>
      <p:sp>
        <p:nvSpPr>
          <p:cNvPr id="471" name="Google Shape;471;p6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72" name="Google Shape;472;p6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Chapter Summary</a:t>
            </a:r>
            <a:endParaRPr/>
          </a:p>
        </p:txBody>
      </p:sp>
      <p:sp>
        <p:nvSpPr>
          <p:cNvPr id="473" name="Google Shape;473;p6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Client software does not always mean redirectors and designators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Many Internet services have separate client software components, such as Web browsers, e-mail clients, and FTP clients, that access server services without using redirector or designator</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Server network software hosts resources so multiple clients can access them</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7" name="Shape 477"/>
        <p:cNvGrpSpPr/>
        <p:nvPr/>
      </p:nvGrpSpPr>
      <p:grpSpPr>
        <a:xfrm>
          <a:off x="0" y="0"/>
          <a:ext cx="0" cy="0"/>
          <a:chOff x="0" y="0"/>
          <a:chExt cx="0" cy="0"/>
        </a:xfrm>
      </p:grpSpPr>
      <p:sp>
        <p:nvSpPr>
          <p:cNvPr id="478" name="Google Shape;478;p6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79" name="Google Shape;479;p6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Chapter Summary</a:t>
            </a:r>
            <a:endParaRPr/>
          </a:p>
        </p:txBody>
      </p:sp>
      <p:sp>
        <p:nvSpPr>
          <p:cNvPr id="480" name="Google Shape;480;p6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Server controls proper access to resources, manages users and groups, administers network, and protects data integrity</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Workstation and server versions of NOS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both commonly contain client and server components</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Servers can access network resources, and workstations can host resources</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Installing a NOS is similar to installing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any OS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4" name="Shape 484"/>
        <p:cNvGrpSpPr/>
        <p:nvPr/>
      </p:nvGrpSpPr>
      <p:grpSpPr>
        <a:xfrm>
          <a:off x="0" y="0"/>
          <a:ext cx="0" cy="0"/>
          <a:chOff x="0" y="0"/>
          <a:chExt cx="0" cy="0"/>
        </a:xfrm>
      </p:grpSpPr>
      <p:sp>
        <p:nvSpPr>
          <p:cNvPr id="485" name="Google Shape;485;p6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86" name="Google Shape;486;p6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Chapter Summary</a:t>
            </a:r>
            <a:endParaRPr/>
          </a:p>
        </p:txBody>
      </p:sp>
      <p:sp>
        <p:nvSpPr>
          <p:cNvPr id="487" name="Google Shape;487;p6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Because network is more complicated than standalone computer, you must specify additional items, such as naming convention, requirements of server, and configuration of storage devices, NICs, and network protocols, before installing a NOS</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Steps for installing Windows NT Server 4.0, Windows 2000 Server, Novell’s NetWare 6.0, and Red Hat Linux 7.3 are similar</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Overall process is simple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1" name="Shape 491"/>
        <p:cNvGrpSpPr/>
        <p:nvPr/>
      </p:nvGrpSpPr>
      <p:grpSpPr>
        <a:xfrm>
          <a:off x="0" y="0"/>
          <a:ext cx="0" cy="0"/>
          <a:chOff x="0" y="0"/>
          <a:chExt cx="0" cy="0"/>
        </a:xfrm>
      </p:grpSpPr>
      <p:sp>
        <p:nvSpPr>
          <p:cNvPr id="492" name="Google Shape;492;p6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93" name="Google Shape;493;p6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Chapter Summary</a:t>
            </a:r>
            <a:endParaRPr/>
          </a:p>
        </p:txBody>
      </p:sp>
      <p:sp>
        <p:nvSpPr>
          <p:cNvPr id="494" name="Google Shape;494;p6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Proper preparation and clear understanding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of required data items, such as system requirements, are essential to successful installation</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Two fundamental network services are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sharing printers and sharing directories</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Networks are not limited to these two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services; networked applications such as groupware and e-mail extend network capabilities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8" name="Shape 498"/>
        <p:cNvGrpSpPr/>
        <p:nvPr/>
      </p:nvGrpSpPr>
      <p:grpSpPr>
        <a:xfrm>
          <a:off x="0" y="0"/>
          <a:ext cx="0" cy="0"/>
          <a:chOff x="0" y="0"/>
          <a:chExt cx="0" cy="0"/>
        </a:xfrm>
      </p:grpSpPr>
      <p:sp>
        <p:nvSpPr>
          <p:cNvPr id="499" name="Google Shape;499;p6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00" name="Google Shape;500;p6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Chapter Summary</a:t>
            </a:r>
            <a:endParaRPr/>
          </a:p>
        </p:txBody>
      </p:sp>
      <p:sp>
        <p:nvSpPr>
          <p:cNvPr id="501" name="Google Shape;501;p6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Some standalone applications have been revised to function as cross-network applications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A network application offers numerous benefits to networks, including improved communication, simplified application management, and lower storage requirements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Some examples of network applications include e-mail, scheduling, and groupware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99" name="Google Shape;99;p1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Naming Services</a:t>
            </a:r>
            <a:endParaRPr/>
          </a:p>
        </p:txBody>
      </p:sp>
      <p:sp>
        <p:nvSpPr>
          <p:cNvPr id="100" name="Google Shape;100;p1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Most networks require name to identify and access resources on network</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Naming services translate symbolic names into corresponding network addresses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06" name="Google Shape;106;p1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More About NetBIOS Names</a:t>
            </a:r>
            <a:endParaRPr/>
          </a:p>
        </p:txBody>
      </p:sp>
      <p:sp>
        <p:nvSpPr>
          <p:cNvPr id="107" name="Google Shape;107;p1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Prior to Windows 2000, Microsoft networking used NetBIOS names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Rules of NetBIOS naming</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No longer than 15 characters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Table 8-1 shows characters not allowed in names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End name with dollar sign to hide 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13" name="Google Shape;113;p1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Illegal Characters in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NetBIOS Name</a:t>
            </a:r>
            <a:endParaRPr/>
          </a:p>
        </p:txBody>
      </p:sp>
      <p:pic>
        <p:nvPicPr>
          <p:cNvPr id="114" name="Google Shape;114;p13"/>
          <p:cNvPicPr preferRelativeResize="0"/>
          <p:nvPr/>
        </p:nvPicPr>
        <p:blipFill rotWithShape="1">
          <a:blip r:embed="rId3">
            <a:alphaModFix/>
          </a:blip>
          <a:srcRect b="0" l="0" r="0" t="0"/>
          <a:stretch/>
        </p:blipFill>
        <p:spPr>
          <a:xfrm>
            <a:off x="1600200" y="1657350"/>
            <a:ext cx="6729412" cy="5048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ixel">
  <a:themeElements>
    <a:clrScheme name="default">
      <a:dk1>
        <a:srgbClr val="000000"/>
      </a:dk1>
      <a:lt1>
        <a:srgbClr val="FFFFFF"/>
      </a:lt1>
      <a:dk2>
        <a:srgbClr val="000000"/>
      </a:dk2>
      <a:lt2>
        <a:srgbClr val="00007D"/>
      </a:lt2>
      <a:accent1>
        <a:srgbClr val="9999FF"/>
      </a:accent1>
      <a:accent2>
        <a:srgbClr val="9999CC"/>
      </a:accent2>
      <a:accent3>
        <a:srgbClr val="FFFFFF"/>
      </a:accent3>
      <a:accent4>
        <a:srgbClr val="9999FF"/>
      </a:accent4>
      <a:accent5>
        <a:srgbClr val="9999CC"/>
      </a:accent5>
      <a:accent6>
        <a:srgbClr val="FFFFFF"/>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