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y="6858000" cx="9144000"/>
  <p:notesSz cx="6858000" cy="9144000"/>
  <p:embeddedFontLst>
    <p:embeddedFont>
      <p:font typeface="Arial Black"/>
      <p:regular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04">
          <p15:clr>
            <a:srgbClr val="000000"/>
          </p15:clr>
        </p15:guide>
        <p15:guide id="2" pos="312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04" orient="horz"/>
        <p:guide pos="312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ArialBlack-regular.fntdata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Google Shape;261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Google Shape;275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Google Shape;317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Google Shape;331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1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5" name="Google Shape;345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5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6" name="Google Shape;366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6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3" name="Google Shape;373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7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8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7" name="Google Shape;387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9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0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1" name="Google Shape;401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1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8" name="Google Shape;408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2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5" name="Google Shape;415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3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4" name="Google Shape;424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4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1" name="Google Shape;431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5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Google Shape;438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6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Google Shape;445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7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2" name="Google Shape;452;p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8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9" name="Google Shape;459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9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6" name="Google Shape;466;p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0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3" name="Google Shape;473;p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1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0" name="Google Shape;480;p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7" name="Google Shape;487;p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6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1" name="Google Shape;501;p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Google Shape;508;p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4" name="Google Shape;24;p2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" name="Google Shape;25;p2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7" name="Google Shape;27;p2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" name="Google Shape;28;p2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" name="Google Shape;29;p2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" name="Google Shape;30;p2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" name="Google Shape;31;p2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" name="Google Shape;32;p2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" name="Google Shape;33;p2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" name="Google Shape;34;p2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" name="Google Shape;35;p2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" name="Google Shape;36;p2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37" name="Google Shape;37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2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oogle Shape;8;p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9" name="Google Shape;9;p1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" name="Google Shape;10;p1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" name="Google Shape;11;p1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4;p1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" name="Google Shape;15;p1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" name="Google Shape;16;p1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" name="Google Shape;17;p1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8" name="Google Shape;18;p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cxnSp>
        <p:nvCxnSpPr>
          <p:cNvPr id="21" name="Google Shape;21;p1"/>
          <p:cNvCxnSpPr/>
          <p:nvPr/>
        </p:nvCxnSpPr>
        <p:spPr>
          <a:xfrm>
            <a:off x="685800" y="1524000"/>
            <a:ext cx="8458200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5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>
            <p:ph type="ctrTitle"/>
          </p:nvPr>
        </p:nvSpPr>
        <p:spPr>
          <a:xfrm>
            <a:off x="3048000" y="1981200"/>
            <a:ext cx="5867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"/>
              <a:buNone/>
            </a:pPr>
            <a:r>
              <a:rPr b="1" i="0" lang="en-US" sz="3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Enterprise and Distributed Networks</a:t>
            </a:r>
            <a:endParaRPr/>
          </a:p>
        </p:txBody>
      </p:sp>
      <p:sp>
        <p:nvSpPr>
          <p:cNvPr id="62" name="Google Shape;62;p6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None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4" name="Google Shape;124;p1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Asynchronous Modems</a:t>
            </a:r>
            <a:endParaRPr/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V.90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current asynchronous modem standard with connection speeds up to 56 Kbps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Typical Internet connection using V.90 does two-way conversion, as shown in Figure 11-3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pulse code modulation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(PCM) to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noise, as shown in Figure 11-14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Asymmetric communication uses different download and upload speeds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Limited to 33.6 Kbps from modem to ISP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Achieves 56 Kbps from ISP to modem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1" name="Google Shape;131;p1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Modem Communications with Two Analog-to-Digital Conversations</a:t>
            </a:r>
            <a:endParaRPr/>
          </a:p>
        </p:txBody>
      </p:sp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676400"/>
            <a:ext cx="6805612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8" name="Google Shape;138;p1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Modem Communications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V.90 Standard</a:t>
            </a:r>
            <a:endParaRPr/>
          </a:p>
        </p:txBody>
      </p:sp>
      <p:pic>
        <p:nvPicPr>
          <p:cNvPr id="139" name="Google Shape;13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7640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Synchronous Modems</a:t>
            </a:r>
            <a:endParaRPr/>
          </a:p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timing to determine where data begins and ends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periodic synch bits to synchronize modems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Transmit groups of bits in blocks called frames, as shown in Figure 11-5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Faster than asynchronous modems and provide functions such as error-checking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2" name="Google Shape;152;p1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Synchronous Modems Send Synchronization Bits Periodically</a:t>
            </a:r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714500"/>
            <a:ext cx="6653212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9" name="Google Shape;159;p2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Synchronous Modems</a:t>
            </a:r>
            <a:endParaRPr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synchronous protocols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Synchronous Data Link Control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(SDLC)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High-level Data Link Control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(HDCL)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Synchronous (bisync) Communications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on dedicated lease lines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6" name="Google Shape;166;p2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Modems</a:t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 not technically accurate; does not translate from analog to digital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Usually refers to interface for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Integrated Services Digital Network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(ISDN)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ISDN actually uses two adapters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termination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(NT) device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Terminal adapter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(TA) equipment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3" name="Google Shape;173;p2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Modems</a:t>
            </a:r>
            <a:endParaRPr/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Cable modems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 broadband CATV cables and a NIC with RJ-45 connector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are analog, but most are digital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Maximum bandwidth is 1.5 Mbps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shared access media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limited by distance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Strong 56-bit encryption key ensures privacy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0" name="Google Shape;180;p2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Modems</a:t>
            </a:r>
            <a:endParaRPr/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Subscriber Line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(DSL) works with regular twisted-pair telephone line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Connections are not shared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Guaranteed bandwidth of least 384-Kbps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upstream and downstream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 limitations between user and central office (CO), usually between 17,500 feet (3.31 miles) and 23,000 feet (4.36 miles)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7" name="Google Shape;187;p2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Modems</a:t>
            </a:r>
            <a:endParaRPr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varieties of DSL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Asymmetric Digital Subscriber Line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(ADSL)  with speed up to 8 Mbps download and 1 Mbps upload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Symmetric Digital Subscriber Line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(SDSL)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equal upload and download speeds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DSL and cable modems maintain constant connections to remote server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8" name="Google Shape;68;p7"/>
          <p:cNvSpPr txBox="1"/>
          <p:nvPr>
            <p:ph type="title"/>
          </p:nvPr>
        </p:nvSpPr>
        <p:spPr>
          <a:xfrm>
            <a:off x="457200" y="457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/>
          </a:p>
        </p:txBody>
      </p:sp>
      <p:sp>
        <p:nvSpPr>
          <p:cNvPr id="69" name="Google Shape;69;p7"/>
          <p:cNvSpPr txBox="1"/>
          <p:nvPr>
            <p:ph idx="1" type="body"/>
          </p:nvPr>
        </p:nvSpPr>
        <p:spPr>
          <a:xfrm>
            <a:off x="533400" y="1524000"/>
            <a:ext cx="8382000" cy="4956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how modems are used in network communications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faster alternatives to modems for network communications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Survey different types of carriers used for long-haul network communications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 how larger networks may be implemented using devices such as repeaters, bridges, routers, brouters, gateways, and switches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4" name="Google Shape;194;p2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Carriers</a:t>
            </a:r>
            <a:endParaRPr/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considerations affect choice of modem and connection for remote network communications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Throughput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1" name="Google Shape;201;p2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Carriers</a:t>
            </a:r>
            <a:endParaRPr/>
          </a:p>
        </p:txBody>
      </p:sp>
      <p:sp>
        <p:nvSpPr>
          <p:cNvPr id="202" name="Google Shape;202;p2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 carrier options through public switched telephone network (PSTN):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Dial-up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ISDN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Dedicated leased lines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8" name="Google Shape;208;p2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Carriers</a:t>
            </a:r>
            <a:endParaRPr/>
          </a:p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Dial-up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slow, usually limited to 28.8 Kbps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technology allows up to 56 Kbps over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lines, with experiments up to 115 Kbps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between $18-$35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ISDN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offers two options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Rate Interface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(BRI) has two 64-Kbps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channels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voice or data and one 16-Kbps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 channel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control; cost $50-$70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Rate Interface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(PRI) has 23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B-channels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one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 channel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cost $300-$600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5" name="Google Shape;215;p2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Carriers</a:t>
            </a:r>
            <a:endParaRPr/>
          </a:p>
        </p:txBody>
      </p:sp>
      <p:sp>
        <p:nvSpPr>
          <p:cNvPr id="216" name="Google Shape;216;p2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DSL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offers 384-Kbps at cost from $30-$60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expensive 1.5 Mbps upstream/downstream connection may cost between $300-$600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Dedicated leased lines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offer higher speeds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56 Kbps and 45 Mbps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expensive option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2" name="Google Shape;222;p2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Access Networking</a:t>
            </a:r>
            <a:endParaRPr/>
          </a:p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NT uses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Access Service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(RAS) for dial-up access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2000 uses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Routing and Remote Access Service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(RRAS)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Includes local-area routing services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Figure 11-6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serve up to 256 remote clients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support virtual private network (VPN) connections over the Internet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9" name="Google Shape;229;p3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2000 RRAS</a:t>
            </a:r>
            <a:endParaRPr/>
          </a:p>
        </p:txBody>
      </p:sp>
      <p:pic>
        <p:nvPicPr>
          <p:cNvPr id="230" name="Google Shape;23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6" name="Google Shape;236;p3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Access Networking</a:t>
            </a:r>
            <a:endParaRPr/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XP, 2000, NT, ME, and 9x include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Dial-up Networking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(DUN) software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protocols for remote access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Serial Line Internet Protocol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(SLIP)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Point-to-Point Protocol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(PPP)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3" name="Google Shape;243;p3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Serial Line Internet Protocol (SLIP)</a:t>
            </a:r>
            <a:endParaRPr/>
          </a:p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Older Physical layer protocol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Connects PC to Internet using modem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error checking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compression with standard SLIP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Compressed SLIP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(CSLIP) supports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compression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Rarely used in today’s environment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0" name="Google Shape;250;p3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Point-to-Point Protocol (PPP)</a:t>
            </a:r>
            <a:endParaRPr/>
          </a:p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both Physical and Data Link layer services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multiple protocols, including IP, IPX, and NetBEUI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compression and error checking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Faster and more reliable than SLIP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dynamic IP addressing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 of choice for TCP/IP connections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7" name="Google Shape;257;p3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Larger Networks</a:t>
            </a:r>
            <a:endParaRPr/>
          </a:p>
        </p:txBody>
      </p:sp>
      <p:sp>
        <p:nvSpPr>
          <p:cNvPr id="258" name="Google Shape;258;p3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ways to expand network capabilities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Physically expand to support more computers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Segment to filter and manage network traffic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 to connect separate LANs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 two or more separate network environments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5" name="Google Shape;75;p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Modems in Network Communications</a:t>
            </a:r>
            <a:endParaRPr/>
          </a:p>
        </p:txBody>
      </p:sp>
      <p:sp>
        <p:nvSpPr>
          <p:cNvPr id="76" name="Google Shape;76;p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Modems convert or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MOdulate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digital signal from computer into analog signal to be sent on telephone lines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DEModulate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analog signal back to digital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Figure 11-1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internal or external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External one has power supply and uses RS-232 serial interface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RJ-11 connectors for telephone lines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Hayes-compatible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4" name="Google Shape;264;p3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Larger Networks</a:t>
            </a:r>
            <a:endParaRPr/>
          </a:p>
        </p:txBody>
      </p:sp>
      <p:sp>
        <p:nvSpPr>
          <p:cNvPr id="265" name="Google Shape;265;p3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devices help create larger networks: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Brouters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Gateways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1" name="Google Shape;271;p3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Repeaters</a:t>
            </a:r>
            <a:endParaRPr/>
          </a:p>
        </p:txBody>
      </p:sp>
      <p:sp>
        <p:nvSpPr>
          <p:cNvPr id="272" name="Google Shape;272;p3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Attenuation is signal degradation and distortion over  distances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Repeaters regenerate signal and extend network’s reach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Figure 11-7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Packets and Logical Link Control (LLC)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protocols must be same on both sides of repeater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Operate at Physical Layer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do filtering or translation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8" name="Google Shape;278;p3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Repeaters Regenerate Signals</a:t>
            </a:r>
            <a:endParaRPr/>
          </a:p>
        </p:txBody>
      </p:sp>
      <p:pic>
        <p:nvPicPr>
          <p:cNvPr id="279" name="Google Shape;27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5" name="Google Shape;285;p3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Repeaters</a:t>
            </a:r>
            <a:endParaRPr/>
          </a:p>
        </p:txBody>
      </p:sp>
      <p:sp>
        <p:nvSpPr>
          <p:cNvPr id="286" name="Google Shape;286;p3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Cannot connect different types of networks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connect different physical media, as shown in  Figure 11-8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Retransmit data at same speed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Slight delay, called propagation delay, during regeneration of signal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repeaters is limited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10Base2 network may have maximum of four repeaters connecting five network segments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11-2 shows advantages and disadvantages of routers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2" name="Google Shape;292;p3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Repeaters Can Connect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Physical Media</a:t>
            </a:r>
            <a:endParaRPr/>
          </a:p>
        </p:txBody>
      </p:sp>
      <p:pic>
        <p:nvPicPr>
          <p:cNvPr id="293" name="Google Shape;29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9" name="Google Shape;299;p4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and Disadvantages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Repeaters</a:t>
            </a:r>
            <a:endParaRPr/>
          </a:p>
        </p:txBody>
      </p:sp>
      <p:pic>
        <p:nvPicPr>
          <p:cNvPr id="300" name="Google Shape;30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31000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6" name="Google Shape;306;p4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sp>
        <p:nvSpPr>
          <p:cNvPr id="307" name="Google Shape;307;p4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 two network segments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connect different physical media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 traffic and eliminate bottlenecks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connect different network architectures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 at Data Link layer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Read MAC addresses to determine whether to forward frame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3" name="Google Shape;313;p4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sp>
        <p:nvSpPr>
          <p:cNvPr id="314" name="Google Shape;314;p4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Ethernet networks usually use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transparent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bridges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build bridging table as they forward frames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 source and destination addresses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bridging tables to determine whether to forward frames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0" name="Google Shape;320;p4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sp>
        <p:nvSpPr>
          <p:cNvPr id="321" name="Google Shape;321;p4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Token-ring networks usually use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source-routing bridges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Rely of source of frame to provide path information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Remembers path and uses it for future frames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same destination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27" name="Google Shape;327;p4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Bridges</a:t>
            </a:r>
            <a:endParaRPr/>
          </a:p>
        </p:txBody>
      </p:sp>
      <p:sp>
        <p:nvSpPr>
          <p:cNvPr id="328" name="Google Shape;328;p4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reduce traffic caused by broadcasts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 many broadcast frames cause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broadcast storm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bog down network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Translation bridges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work at Physical layer; connect different types of networks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11-3 shows advantages and disadvantages of bridges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2" name="Google Shape;82;p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Modems Convert Digital Signals to Analog and Vice Versa</a:t>
            </a:r>
            <a:endParaRPr/>
          </a:p>
        </p:txBody>
      </p:sp>
      <p:pic>
        <p:nvPicPr>
          <p:cNvPr id="83" name="Google Shape;8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34" name="Google Shape;334;p4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and Disadvantages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Bridges</a:t>
            </a:r>
            <a:endParaRPr/>
          </a:p>
        </p:txBody>
      </p:sp>
      <p:pic>
        <p:nvPicPr>
          <p:cNvPr id="335" name="Google Shape;33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31000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1" name="Google Shape;341;p4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Switches</a:t>
            </a:r>
            <a:endParaRPr/>
          </a:p>
        </p:txBody>
      </p:sp>
      <p:sp>
        <p:nvSpPr>
          <p:cNvPr id="342" name="Google Shape;342;p4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Essentially are high-speed multiport bridges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 switching table of hardware addresses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bridges connect only two or three network segments, switches may connect hundreds of segments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bridges perform functions using software, switches use built-in specialized processor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8" name="Google Shape;348;p4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Switches</a:t>
            </a:r>
            <a:endParaRPr/>
          </a:p>
        </p:txBody>
      </p:sp>
      <p:sp>
        <p:nvSpPr>
          <p:cNvPr id="349" name="Google Shape;349;p4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variety of methods to receive frame on one port and forward it on another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Cut-through switching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reads only enough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frame to determine where to forward it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Reads only 12-bytes of Ethernet frame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Simplest and fastest method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Disadvantage is forwarding frames with errors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5" name="Google Shape;355;p4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Switches</a:t>
            </a:r>
            <a:endParaRPr/>
          </a:p>
        </p:txBody>
      </p:sp>
      <p:sp>
        <p:nvSpPr>
          <p:cNvPr id="356" name="Google Shape;356;p4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Store-and-forward switching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reads entire frame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Checks it for errors before forwarding it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Detects frame fragments and discards them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Preserves bandwidth, but slows network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2" name="Google Shape;362;p4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Switches</a:t>
            </a:r>
            <a:endParaRPr/>
          </a:p>
        </p:txBody>
      </p:sp>
      <p:sp>
        <p:nvSpPr>
          <p:cNvPr id="363" name="Google Shape;363;p4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Benefits include ability to dedicate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bandwidth to each port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 full-duplex communications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Able to segment network into virtual local area networks (VLANs), as seen in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11-9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VLAN has unique network number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9" name="Google Shape;369;p5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VLANs Group Users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Resources Logically </a:t>
            </a:r>
            <a:endParaRPr/>
          </a:p>
        </p:txBody>
      </p:sp>
      <p:pic>
        <p:nvPicPr>
          <p:cNvPr id="370" name="Google Shape;37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6" name="Google Shape;376;p5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Routers</a:t>
            </a:r>
            <a:endParaRPr/>
          </a:p>
        </p:txBody>
      </p:sp>
      <p:sp>
        <p:nvSpPr>
          <p:cNvPr id="377" name="Google Shape;377;p5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Advanced devices able to connect separate networks to form complex internetwork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one functions separately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is best-known internetwork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 paths between network segments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segment, called a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subnetwork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has unique network address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Figure 11-10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3" name="Google Shape;383;p5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Routers Connect Networks with Many Different Paths Between Them</a:t>
            </a:r>
            <a:endParaRPr/>
          </a:p>
        </p:txBody>
      </p:sp>
      <p:pic>
        <p:nvPicPr>
          <p:cNvPr id="384" name="Google Shape;38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0" name="Google Shape;390;p5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Routers</a:t>
            </a:r>
            <a:endParaRPr/>
          </a:p>
        </p:txBody>
      </p:sp>
      <p:sp>
        <p:nvSpPr>
          <p:cNvPr id="391" name="Google Shape;391;p5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destination network address to route packets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Operate at Network layer of OSI model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routing tables to select best path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Discard broadcasts and packets with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unknown addresses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7" name="Google Shape;397;p5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Routing Tables</a:t>
            </a:r>
            <a:endParaRPr/>
          </a:p>
        </p:txBody>
      </p:sp>
      <p:sp>
        <p:nvSpPr>
          <p:cNvPr id="398" name="Google Shape;398;p5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 network addresses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Figure 11-10, Table 11-4 shows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routing table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types of routers based on way routing tables are populated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routing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administrator manually updates routing table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routing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uses discovery process to learn about available routes; easier to maintain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provide better route selections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9" name="Google Shape;89;p1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Modem Speed</a:t>
            </a:r>
            <a:endParaRPr/>
          </a:p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Measured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bits per second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(bps)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V-series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standards from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International Telecommunications Union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(ITU) define speeds,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seen in Tables 11-1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(second) and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(third) indicated revisions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Baud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refers to number of oscillations of sound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 second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Earlier, baud and bps were interchangeable,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today more than one bit transmits per baud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4" name="Google Shape;404;p5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Routing Table</a:t>
            </a:r>
            <a:endParaRPr/>
          </a:p>
        </p:txBody>
      </p:sp>
      <p:pic>
        <p:nvPicPr>
          <p:cNvPr id="405" name="Google Shape;40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31000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1" name="Google Shape;411;p5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Routers</a:t>
            </a:r>
            <a:endParaRPr/>
          </a:p>
        </p:txBody>
      </p:sp>
      <p:sp>
        <p:nvSpPr>
          <p:cNvPr id="412" name="Google Shape;412;p5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two methods to choose best path for packets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Distance-vector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routers use protocols such as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Routing Information Protocol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(RIP)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Calculates cost based on hop count (number of routers between two networks), bandwidth, network congestion, and delays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Link-state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routers use protocols such as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Shortest Path First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(OSPF)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Calculates cost based on speed of links; updates by exchanging entire routing table; requires more processing, but delivers packets more efficiently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8" name="Google Shape;418;p57"/>
          <p:cNvSpPr txBox="1"/>
          <p:nvPr>
            <p:ph idx="4294967295"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Routable versus Nonroutable Protocols</a:t>
            </a:r>
            <a:endParaRPr/>
          </a:p>
        </p:txBody>
      </p:sp>
      <p:sp>
        <p:nvSpPr>
          <p:cNvPr id="419" name="Google Shape;419;p57"/>
          <p:cNvSpPr txBox="1"/>
          <p:nvPr>
            <p:ph idx="4294967295" type="body"/>
          </p:nvPr>
        </p:nvSpPr>
        <p:spPr>
          <a:xfrm>
            <a:off x="762000" y="1676400"/>
            <a:ext cx="38862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Routable protocols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TCP/IP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IPX/SPX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DECNet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OSI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DDP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(AppleTalk)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XNS</a:t>
            </a:r>
            <a:endParaRPr/>
          </a:p>
        </p:txBody>
      </p:sp>
      <p:sp>
        <p:nvSpPr>
          <p:cNvPr id="420" name="Google Shape;420;p57"/>
          <p:cNvSpPr txBox="1"/>
          <p:nvPr>
            <p:ph idx="4294967295" type="body"/>
          </p:nvPr>
        </p:nvSpPr>
        <p:spPr>
          <a:xfrm>
            <a:off x="4114800" y="1981200"/>
            <a:ext cx="4572000" cy="274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Nonroutable Protocols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NetBEUI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DLC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(used with HP printers and IBM mainframes)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(Local Area Transport, part of DEC networking structure)</a:t>
            </a:r>
            <a:endParaRPr/>
          </a:p>
        </p:txBody>
      </p:sp>
      <p:sp>
        <p:nvSpPr>
          <p:cNvPr id="421" name="Google Shape;421;p57"/>
          <p:cNvSpPr txBox="1"/>
          <p:nvPr/>
        </p:nvSpPr>
        <p:spPr>
          <a:xfrm>
            <a:off x="914400" y="5029200"/>
            <a:ext cx="7696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◆"/>
            </a:pPr>
            <a:r>
              <a:rPr b="0" i="0" lang="en-US" sz="3200" u="none">
                <a:solidFill>
                  <a:srgbClr val="1E42C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Table 11-5 for advantages and disadvantages of routers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7" name="Google Shape;427;p5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and Disadvantages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Routers</a:t>
            </a:r>
            <a:endParaRPr/>
          </a:p>
        </p:txBody>
      </p:sp>
      <p:pic>
        <p:nvPicPr>
          <p:cNvPr id="428" name="Google Shape;42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31000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4" name="Google Shape;434;p5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Brouters</a:t>
            </a:r>
            <a:endParaRPr/>
          </a:p>
        </p:txBody>
      </p:sp>
      <p:sp>
        <p:nvSpPr>
          <p:cNvPr id="435" name="Google Shape;435;p5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 best features of bridges and routers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best path like routers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Forward packets based on hardware address like bridges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 both bridging table of hardware addresses and routing table of network addresses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 in hybrid network with mixture of routable and nonroutable protocols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identified as router with bridging capabilities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1" name="Google Shape;441;p6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Gateways</a:t>
            </a:r>
            <a:endParaRPr/>
          </a:p>
        </p:txBody>
      </p:sp>
      <p:sp>
        <p:nvSpPr>
          <p:cNvPr id="442" name="Google Shape;442;p6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Translate between two dissimilar network architectures or data formats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change actual format of data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 at upper layers of OSI model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software to strip all networking information from packet; translate data into new format and return to OSI layers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Figure 11-11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11-6 shows advantages and disadvantages of gateways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8" name="Google Shape;448;p6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Gateways Translate Data Between Different Protocols</a:t>
            </a:r>
            <a:endParaRPr/>
          </a:p>
        </p:txBody>
      </p:sp>
      <p:pic>
        <p:nvPicPr>
          <p:cNvPr id="449" name="Google Shape;44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5" name="Google Shape;455;p6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and Disadvantages of Gateways</a:t>
            </a:r>
            <a:endParaRPr/>
          </a:p>
        </p:txBody>
      </p:sp>
      <p:pic>
        <p:nvPicPr>
          <p:cNvPr id="456" name="Google Shape;456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76400"/>
            <a:ext cx="6731000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2" name="Google Shape;462;p6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463" name="Google Shape;463;p6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network usage increases, it may be necessary to support remote connections to network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Analog modems are simple effective way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provide connectivity to users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Modems can transmit up to 56 Kbps, and speeds are increasing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Remote connects may require greater speeds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ISDN, DSL, cable modem, or dedicated leased-line environments may be best solution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9" name="Google Shape;469;p6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470" name="Google Shape;470;p6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ISDN provides dial-up digital network connection up to 128 Kbps from single installation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Cable modems and DSL deliver bandwidth that varies between 384 Kbps and 1.5 Mbps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Leased lines provide continuous point-to-point connectivity between sites and may be best solution for connecting remote office when bandwidth should be higher than 1.5 Mbps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6" name="Google Shape;96;p1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ITU Communication Standards</a:t>
            </a:r>
            <a:endParaRPr/>
          </a:p>
        </p:txBody>
      </p: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93862"/>
            <a:ext cx="6681787" cy="5011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76" name="Google Shape;476;p6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477" name="Google Shape;477;p6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NT Server and Windows 2000 Server include support for remote access services, permitting up to 256 users to dial in to server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Repeater increases length of network by eliminating effect of signal attenuation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Bridge installed between two network segments filters traffic according to hardware destination address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83" name="Google Shape;483;p6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484" name="Google Shape;484;p6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Placing computers that communicate most often on same side of bridge reduces network traffic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Bridge can connect networks with different physical media, such as 10BaseT and 10Base2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Switches are similar to bridges, but advanced technology allows them to handle more network segments and switch frames much faster than bridges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0" name="Google Shape;490;p6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491" name="Google Shape;491;p6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primary switching methods are cut-through, store-and-forward, and fragment-free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Router connects several independent networks to form complex internetwork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Able to connect networks with different physical media, a router can also connect networks using same protocols but different architectures, such as Ethernet and token ring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7" name="Google Shape;497;p6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498" name="Google Shape;498;p6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network with multiple paths, router determines best path for packet to take to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reach destination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static routes, router sends packet along same path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dynamic routing, router makes decision about path to send packet based on cost of packet traveling particular path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04" name="Google Shape;504;p6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505" name="Google Shape;505;p6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RIP protocol lets routers learn and advertise paths available to them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RIP is distance-vector protocol that uses number of routers (hops) along path to determine cost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OSPF is link-state routing protocol that determines packet’s best path by taking other factors into account, including line speed and network congestion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511" name="Google Shape;511;p7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512" name="Google Shape;512;p7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Brouters incorporate best functions of bridges and routers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Brouters route protocols that have Network layer information and bridge protocols that do not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Gateways are most intricate networking devices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Gateways translate information from one protocol to another and generally operate at upper levels of OSI model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3" name="Google Shape;103;p1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Types of Modems</a:t>
            </a:r>
            <a:endParaRPr/>
          </a:p>
        </p:txBody>
      </p:sp>
      <p:sp>
        <p:nvSpPr>
          <p:cNvPr id="104" name="Google Shape;104;p1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types of modems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Asynchronous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Synchronous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High-speed digital technologies use special “modems”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DSL modem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Cable modem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0" name="Google Shape;110;p1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Asynchronous Modems</a:t>
            </a:r>
            <a:endParaRPr/>
          </a:p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Converts data byte into stream of ones and zeros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 and start bits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surround each byte, as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shown in Figure 11-2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Flow control and data coordination use 25%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bandwidth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use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parity bit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error checking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compress data for higher transmission speeds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method is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MNP Class 5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compression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7" name="Google Shape;117;p1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Asynchronous Modems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Start and Stop Bits</a:t>
            </a:r>
            <a:endParaRPr/>
          </a:p>
        </p:txBody>
      </p:sp>
      <p:pic>
        <p:nvPicPr>
          <p:cNvPr id="118" name="Google Shape;11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ixel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9999FF"/>
      </a:accent4>
      <a:accent5>
        <a:srgbClr val="9999CC"/>
      </a:accent5>
      <a:accent6>
        <a:srgbClr val="FFFFFF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