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6858000" cx="9144000"/>
  <p:notesSz cx="6858000" cy="9144000"/>
  <p:embeddedFontLst>
    <p:embeddedFont>
      <p:font typeface="Arial Black"/>
      <p:regular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04">
          <p15:clr>
            <a:srgbClr val="000000"/>
          </p15:clr>
        </p15:guide>
        <p15:guide id="2" pos="312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04" orient="horz"/>
        <p:guide pos="312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ArialBlack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0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2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5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7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8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9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0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2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4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5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7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8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9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0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2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4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5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7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8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7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8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4" name="Google Shape;24;p2"/>
            <p:cNvSpPr txBox="1"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folHlink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" name="Google Shape;25;p2"/>
            <p:cNvSpPr txBox="1"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6" name="Google Shape;26;p2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7" name="Google Shape;27;p2"/>
              <p:cNvSpPr txBox="1"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" name="Google Shape;28;p2"/>
              <p:cNvSpPr txBox="1"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" name="Google Shape;29;p2"/>
              <p:cNvSpPr txBox="1"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" name="Google Shape;30;p2"/>
              <p:cNvSpPr txBox="1"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" name="Google Shape;31;p2"/>
              <p:cNvSpPr txBox="1"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" name="Google Shape;32;p2"/>
              <p:cNvSpPr txBox="1"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" name="Google Shape;33;p2"/>
              <p:cNvSpPr txBox="1"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" name="Google Shape;34;p2"/>
              <p:cNvSpPr txBox="1"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" name="Google Shape;35;p2"/>
              <p:cNvSpPr txBox="1"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" name="Google Shape;36;p2"/>
              <p:cNvSpPr txBox="1"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37" name="Google Shape;37;p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2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Google Shape;8;p1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9" name="Google Shape;9;p1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folHlink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" name="Google Shape;10;p1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" name="Google Shape;11;p1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" name="Google Shape;12;p1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" name="Google Shape;13;p1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" name="Google Shape;14;p1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" name="Google Shape;15;p1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" name="Google Shape;16;p1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" name="Google Shape;17;p1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8" name="Google Shape;18;p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cxnSp>
        <p:nvCxnSpPr>
          <p:cNvPr id="21" name="Google Shape;21;p1"/>
          <p:cNvCxnSpPr/>
          <p:nvPr/>
        </p:nvCxnSpPr>
        <p:spPr>
          <a:xfrm>
            <a:off x="685800" y="1524000"/>
            <a:ext cx="8458200" cy="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/>
          <p:nvPr>
            <p:ph type="ctrTitle"/>
          </p:nvPr>
        </p:nvSpPr>
        <p:spPr>
          <a:xfrm>
            <a:off x="2971800" y="2286000"/>
            <a:ext cx="5943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Wide Area and </a:t>
            </a:r>
            <a:br>
              <a:rPr b="1" i="0" lang="en-US" sz="3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Large-Scale Networks</a:t>
            </a:r>
            <a:endParaRPr/>
          </a:p>
        </p:txBody>
      </p:sp>
      <p:sp>
        <p:nvSpPr>
          <p:cNvPr id="58" name="Google Shape;58;p5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Chapter 12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0" name="Google Shape;120;p1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Connectivity</a:t>
            </a:r>
            <a:endParaRPr/>
          </a:p>
        </p:txBody>
      </p:sp>
      <p:sp>
        <p:nvSpPr>
          <p:cNvPr id="121" name="Google Shape;121;p1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Data Lines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(DDS) are direct or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point-to-point synchronous links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Transmit at 2.4, 4.8, 9.6, or 56 Kbps with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nearly 99% error-free transmission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Four kinds of DDS lines are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ISDN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T1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T3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,and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switched 56K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Channel Service Unit/Data Service Unit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(CSU/DSU) instead of modem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Figure 12-2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7" name="Google Shape;127;p1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DDS Network Connection Using CSU/DSU Devices</a:t>
            </a:r>
            <a:endParaRPr/>
          </a:p>
        </p:txBody>
      </p:sp>
      <p:pic>
        <p:nvPicPr>
          <p:cNvPr id="128" name="Google Shape;12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638300"/>
            <a:ext cx="6754812" cy="50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4" name="Google Shape;134;p1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T1</a:t>
            </a:r>
            <a:endParaRPr/>
          </a:p>
        </p:txBody>
      </p:sp>
      <p:sp>
        <p:nvSpPr>
          <p:cNvPr id="135" name="Google Shape;135;p1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Widely used high-speed digital line with maximum transmission rate of 1.544 Mbps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two wires to transmit full-duplex data signals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pair transmits; the other receives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 individual channels, each with rate of 64 Kbps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Fractional T1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subscription to one or more channels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12-2 shows characteristics of European counterpart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1" name="Google Shape;141;p1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Channels/Data Rates</a:t>
            </a:r>
            <a:endParaRPr/>
          </a:p>
        </p:txBody>
      </p:sp>
      <p:pic>
        <p:nvPicPr>
          <p:cNvPr id="142" name="Google Shape;14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31000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8" name="Google Shape;148;p1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Multiplexing</a:t>
            </a:r>
            <a:endParaRPr/>
          </a:p>
        </p:txBody>
      </p:sp>
      <p:sp>
        <p:nvSpPr>
          <p:cNvPr id="149" name="Google Shape;149;p1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called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muxing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Several communication streams travel simultaneously over same cable segment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Developed by Bell Lab for telephone lines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by T1 to deliver combined transmissions from several sources over single line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5" name="Google Shape;155;p1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Channel Divisions</a:t>
            </a:r>
            <a:endParaRPr/>
          </a:p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T1 has 24 separate channels, each supporting 64 Kbps data transmissions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64-Kbps is known as DS-0 transmission rate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 T1 using all 24 channels is called DS-1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12-3 lists DS rate levels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Multiplexing can increase DS-1 rates up to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DS-4 speeds but requires fiber optic cables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2" name="Google Shape;162;p2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 Channels/Data Rates</a:t>
            </a:r>
            <a:endParaRPr/>
          </a:p>
        </p:txBody>
      </p:sp>
      <p:pic>
        <p:nvPicPr>
          <p:cNvPr id="163" name="Google Shape;16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31000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9" name="Google Shape;169;p2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T3</a:t>
            </a:r>
            <a:endParaRPr/>
          </a:p>
        </p:txBody>
      </p:sp>
      <p:sp>
        <p:nvSpPr>
          <p:cNvPr id="170" name="Google Shape;170;p2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Contains 28 T1 lines or 672 channels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Transmits up to 44,736 Mbps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Fractional T3 lines may be leased in increments of 6 Mbps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6" name="Google Shape;176;p2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Switched 56K</a:t>
            </a:r>
            <a:endParaRPr/>
          </a:p>
        </p:txBody>
      </p:sp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Older digital point-to-point communication link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Pathway is established when customer needs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and ends when transmissions end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Charged on per-minute usage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3" name="Google Shape;183;p2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Integrated Services Digital Network (ISDN)</a:t>
            </a:r>
            <a:endParaRPr/>
          </a:p>
        </p:txBody>
      </p:sp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Single-channel links of 64 Kbps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Reasonable charges based on connect time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Speed is two to four times that of standard POTS modem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formats of ISDN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Rate Interface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(BRI) – Consists of two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B-channels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(64 Kbps) for transmission and a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D-channel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(16 Kbps) for call setup and control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Rate Interface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(PRI) – Consists of 23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B-channels and a D-channel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4" name="Google Shape;64;p6"/>
          <p:cNvSpPr txBox="1"/>
          <p:nvPr>
            <p:ph type="title"/>
          </p:nvPr>
        </p:nvSpPr>
        <p:spPr>
          <a:xfrm>
            <a:off x="457200" y="4572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Objectives</a:t>
            </a:r>
            <a:endParaRPr/>
          </a:p>
        </p:txBody>
      </p:sp>
      <p:sp>
        <p:nvSpPr>
          <p:cNvPr id="65" name="Google Shape;65;p6"/>
          <p:cNvSpPr txBox="1"/>
          <p:nvPr>
            <p:ph idx="1" type="body"/>
          </p:nvPr>
        </p:nvSpPr>
        <p:spPr>
          <a:xfrm>
            <a:off x="914400" y="1752600"/>
            <a:ext cx="7543800" cy="472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Describe basic concepts associated with 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wide area networks (WANs)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uses, benefits, and drawbacks of advanced WAN technologies such as ATM, FDDI, SONET, and SMDS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how to use the Internet for private connection using VPNs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0" name="Google Shape;190;p2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Packet-Switching Networks</a:t>
            </a:r>
            <a:endParaRPr/>
          </a:p>
        </p:txBody>
      </p:sp>
      <p:sp>
        <p:nvSpPr>
          <p:cNvPr id="191" name="Google Shape;191;p2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fast, efficient, reliable technology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is packet-switching network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Breaks data into small packets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Requires retransmission only of packets with errors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take different routes to destination where they are reassembled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12-3 shows packet-switching network</a:t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7" name="Google Shape;197;p2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Packet-Switching Network</a:t>
            </a:r>
            <a:endParaRPr/>
          </a:p>
        </p:txBody>
      </p:sp>
      <p:pic>
        <p:nvPicPr>
          <p:cNvPr id="198" name="Google Shape;19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4" name="Google Shape;204;p2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Virtual Circuits</a:t>
            </a:r>
            <a:endParaRPr/>
          </a:p>
        </p:txBody>
      </p:sp>
      <p:sp>
        <p:nvSpPr>
          <p:cNvPr id="205" name="Google Shape;205;p2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temporary “dedicated” pathways between two points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sequence of connections rather than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 cable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types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Switched virtual circuits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(SVCs) are established only when needed and terminated afterwards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Permanent virtual circuits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(PVCs) maintain pathways all the time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1" name="Google Shape;211;p2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X.25</a:t>
            </a:r>
            <a:endParaRPr/>
          </a:p>
        </p:txBody>
      </p:sp>
      <p:sp>
        <p:nvSpPr>
          <p:cNvPr id="212" name="Google Shape;212;p2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 between public packet-switching networks and their customers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Connects remote terminals with centralized mainframes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SVC networks creating best pathway upon transmission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Associated with public data networks (PDNs)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terminal equipment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(DTE) and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communications equipment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(DCE)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8" name="Google Shape;218;p2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X.25</a:t>
            </a:r>
            <a:endParaRPr/>
          </a:p>
        </p:txBody>
      </p:sp>
      <p:sp>
        <p:nvSpPr>
          <p:cNvPr id="219" name="Google Shape;219;p2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methods of connecting X.25 network: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X.25 NIC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computer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Packet assembler/disassembler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(PAD)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LAN/WAN X.25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gateway)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Reliable, error free communications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Decreasing in use because of speed limitations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5" name="Google Shape;225;p2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 Relay</a:t>
            </a:r>
            <a:endParaRPr/>
          </a:p>
        </p:txBody>
      </p:sp>
      <p:sp>
        <p:nvSpPr>
          <p:cNvPr id="226" name="Google Shape;226;p2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Point-to-point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permanent virtual circuit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(PVC)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Offers WAN communications over digital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packet-switching network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Faster throughput, but no error checking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Transmission rate of 56 Kbps to 1.544 Mbps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Inexpensive; uses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Committed Information </a:t>
            </a:r>
            <a:b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(CIR) based on bandwidth allocation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PVC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purchase in 64-Kbps CIR increments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pair of CSU/DSUs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12-4 shows frame relay network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2" name="Google Shape;232;p3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Simplified Depiction of </a:t>
            </a:r>
            <a:b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 Relay Network</a:t>
            </a:r>
            <a:endParaRPr/>
          </a:p>
        </p:txBody>
      </p:sp>
      <p:pic>
        <p:nvPicPr>
          <p:cNvPr id="233" name="Google Shape;23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9" name="Google Shape;239;p3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Advanced WAN Technologies</a:t>
            </a:r>
            <a:endParaRPr/>
          </a:p>
        </p:txBody>
      </p:sp>
      <p:sp>
        <p:nvSpPr>
          <p:cNvPr id="240" name="Google Shape;240;p3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WAN technologies in high demand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Pushing limits of speed and reliability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Several WAN technologies, including: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Asynchronous Transfer Mode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(ATM)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Fiber Distributed Data Interface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(FDDI)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Synchronous Optical Network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(SONET)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Switched Multimegabit Data Service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(SMDS)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6" name="Google Shape;246;p3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Asynchronous Transfer Mode (ATM)</a:t>
            </a:r>
            <a:endParaRPr/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High-speed packet-switching technology using digital lines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53 byte fixed-length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protocol data units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(PDUs), with one of every 5 bits at Data Link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layer used for error checking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Supports transmission rate up to 622 Mbps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fiber-optic cables, but has theoretical maximum of 2.4 Gbps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use either SVCs or PVCs between communication points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3" name="Google Shape;253;p3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Fiber Distributed Data Interface (FDDI)</a:t>
            </a:r>
            <a:endParaRPr/>
          </a:p>
        </p:txBody>
      </p:sp>
      <p:sp>
        <p:nvSpPr>
          <p:cNvPr id="254" name="Google Shape;254;p3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Connects LANs with high-speed dual-ring networks using fiber-optic media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Operates at 100 Mbps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Transmits multiple tokens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12-5 shows two concentric rings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redundancy in case primary ring fails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Limited by maximum distance of 100 kilometers (62 miles) for any ring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Often used with server clusters or clustered servers that function as single server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1" name="Google Shape;71;p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Wide Area Network (WAN) Transmission Technologies</a:t>
            </a:r>
            <a:endParaRPr/>
          </a:p>
        </p:txBody>
      </p:sp>
      <p:sp>
        <p:nvSpPr>
          <p:cNvPr id="72" name="Google Shape;72;p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WAN spans large geographical area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Composed of individual LANs linked with connection devices like routers or switches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leased links from ISP or telco, including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Packet-switching networks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Fiber-optic cable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Microwave transmissions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Satellite links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Cable television coax systems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0" name="Google Shape;260;p34"/>
          <p:cNvSpPr txBox="1"/>
          <p:nvPr>
            <p:ph type="title"/>
          </p:nvPr>
        </p:nvSpPr>
        <p:spPr>
          <a:xfrm>
            <a:off x="457200" y="4572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FDDI Network</a:t>
            </a:r>
            <a:endParaRPr/>
          </a:p>
        </p:txBody>
      </p:sp>
      <p:pic>
        <p:nvPicPr>
          <p:cNvPr id="261" name="Google Shape;26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714500"/>
            <a:ext cx="6653212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7" name="Google Shape;267;p3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Synchronous Optical Network (SONET)</a:t>
            </a:r>
            <a:endParaRPr/>
          </a:p>
        </p:txBody>
      </p:sp>
      <p:sp>
        <p:nvSpPr>
          <p:cNvPr id="268" name="Google Shape;268;p35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Developed by Bell Communications Research to eliminate differences between interface types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WAN technology using fiber-optic media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Transmits voice, data, and video at speeds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multiples of 51.84 Mbps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nearly faultless communications between long-distance carriers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Defines data rate in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optical carrier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(OC) levels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4" name="Google Shape;274;p3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Switched Multimegabit Data Service (SMDS)</a:t>
            </a:r>
            <a:endParaRPr/>
          </a:p>
        </p:txBody>
      </p:sp>
      <p:sp>
        <p:nvSpPr>
          <p:cNvPr id="275" name="Google Shape;275;p3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WAN switching technology developed by Bellcore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Offers inexpensive, high-speed network communications of 1.544 to 45 Mbps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53-byte fixed cell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no error checking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1" name="Google Shape;281;p3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Virtual Private Networks</a:t>
            </a:r>
            <a:endParaRPr/>
          </a:p>
        </p:txBody>
      </p:sp>
      <p:sp>
        <p:nvSpPr>
          <p:cNvPr id="282" name="Google Shape;282;p3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Temporary or permanent connections across public network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special encryption technology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private transmissions using public network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8" name="Google Shape;288;p3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VPNs in Windows Environment</a:t>
            </a:r>
            <a:endParaRPr/>
          </a:p>
        </p:txBody>
      </p:sp>
      <p:sp>
        <p:nvSpPr>
          <p:cNvPr id="289" name="Google Shape;289;p3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 supports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Point-to-Point Tunneling Protocol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(PPTP)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 NT uses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Access Service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(RAS) to let remote user call server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 2000 uses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Routing and Remote </a:t>
            </a:r>
            <a:b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Service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(RRAS)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5" name="Google Shape;295;p3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VPNs in Windows Environment</a:t>
            </a:r>
            <a:endParaRPr/>
          </a:p>
        </p:txBody>
      </p:sp>
      <p:sp>
        <p:nvSpPr>
          <p:cNvPr id="296" name="Google Shape;296;p3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Layer 2 Tunneling Protocol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(L2TP) is more secure VPN protocol introduced with Windows 2000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Supports advanced authentication and encryption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Requires both sides of remote connection use Windows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2" name="Google Shape;302;p4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VPNs in Other Operating System Environments</a:t>
            </a:r>
            <a:endParaRPr/>
          </a:p>
        </p:txBody>
      </p:sp>
      <p:sp>
        <p:nvSpPr>
          <p:cNvPr id="303" name="Google Shape;303;p4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Linux supports VPN client and server applications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compatible with Windows L2TP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difficult to use; may require a patch to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kernel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VPN masquerade is most popular method for creating VPN connection with Linux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9" name="Google Shape;309;p4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VPNs in Other Operating System Environments</a:t>
            </a:r>
            <a:endParaRPr/>
          </a:p>
        </p:txBody>
      </p:sp>
      <p:sp>
        <p:nvSpPr>
          <p:cNvPr id="310" name="Google Shape;310;p4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Novell NetWare provides VPN server connections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Able to form VPN WAN by connecting corporate LANs over VPN connections through the Internet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 OS version 9 and above support VPN client connections to Windows servers using PPTP or IPSec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not support VPN server connections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6" name="Google Shape;316;p4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VPN Operation and Benefits</a:t>
            </a:r>
            <a:endParaRPr/>
          </a:p>
        </p:txBody>
      </p:sp>
      <p:sp>
        <p:nvSpPr>
          <p:cNvPr id="317" name="Google Shape;317;p4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Separates privacy and encryption functions from other networking operations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 incoming and outgoing traffic are encrypted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Internet as private dial-up service for users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interconnect multiple LANs across Internet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3" name="Google Shape;323;p4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VPN Operation and Benefits</a:t>
            </a:r>
            <a:endParaRPr/>
          </a:p>
        </p:txBody>
      </p:sp>
      <p:sp>
        <p:nvSpPr>
          <p:cNvPr id="324" name="Google Shape;324;p4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basic advantages for dial-up use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Saves money on hardware and system management by eliminating need for multiple modems on RAS server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Saves money on long-distance telephone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charges since remote users access RAS server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local call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Greatest benefit of VPN is extending reach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private networks across public ones easily and transparently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8" name="Google Shape;78;p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Wide Area Network (WAN) Transmission Technologies</a:t>
            </a:r>
            <a:endParaRPr/>
          </a:p>
        </p:txBody>
      </p:sp>
      <p:sp>
        <p:nvSpPr>
          <p:cNvPr id="79" name="Google Shape;79;p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speed, reliability, cost, and availability when choosing WAN technology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WAN can have different technologies tied together with routers and gateways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is largest WAN and combines all technologies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primary  technologies are: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Analog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Packet switching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0" name="Google Shape;330;p4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331" name="Google Shape;331;p4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Linking remote networks and computers creates a WAN across significant distances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user’s perspective, WAN and LAN are same, with only difference being response time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WANs employ several technologies to establish long-distance connections, including packet-switching networks, fiber-optic cable, microwave transmitters, satellite links, and cable television coax systems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7" name="Google Shape;337;p4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338" name="Google Shape;338;p45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Analog WAN connections use PSTN phone lines and offer little reliability or speed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WAN connections offer high-speed connections and much more reliable communications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links range from 56 Kbps to 274 Mbps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CSU/DSU is required to connect to higher-bandwidth digital media, such as frame relay, T1, and T3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4" name="Google Shape;344;p4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345" name="Google Shape;345;p4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Low-cost, medium-bandwidth technologies such as DSL and cable modem are taking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 SOHO connections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always connect from same location and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seek better price and bandwidth than analog modems or ISDN can provide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DSL and cable modem, user does not pay additional costs for CSU/DSU equipment and bandwidth that frame relay, T1, and T3 require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1" name="Google Shape;351;p4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352" name="Google Shape;352;p4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T1 and similar lines are not single cables, but collections of pairs of cables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Fractions of these links can be leased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Multiplexing is process of combining and delivering several transmissions on a single cable segment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Packet-switching networks are fast, efficient, and reliable WAN connection technologies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8" name="Google Shape;358;p4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359" name="Google Shape;359;p4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Packet switching is process of segmenting data into packets and adding header containing destination and sequence details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packet takes unique route to its destination, where it is reassembled into its original form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Virtual circuit is logical pathway between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communication points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5" name="Google Shape;365;p4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366" name="Google Shape;366;p4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SVC is temporary circuit that only exists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in use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PVC is permanent pathway that exists even when circuit is not in use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X.25 is WAN technology that offers 64-Kbps network connections and uses error checking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ISDN is WAN technology that offers increments of 64-Kbps connections, most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often for SOHO users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2" name="Google Shape;372;p5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373" name="Google Shape;373;p5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 relay is WAN technology offering transmission rates of 56 Kbps to 1.544 Mbps but no error checking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Unlike other high-speed technologies, frame relay uses switched connection that permits multiple destinations from single frame relay connection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ATM is WAN technology that uses fiber-optic media to support up to 622-Mbps transmission rates</a:t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9" name="Google Shape;379;p5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380" name="Google Shape;380;p5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ATM uses no error checking and has 53-byte fixed length cell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FDDI is limited-distance linking technology that uses fiber-optic rings to provide 100-Mbps fault-tolerant transmission rates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SONET is WAN technology that interfaces dissimilar long-distance networks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SONET offers transmission speeds in multiples of 51.84 Mbps using fiber-optic media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86" name="Google Shape;386;p5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387" name="Google Shape;387;p5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to ATM, SMDS is WAN technology </a:t>
            </a:r>
            <a:b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has 53-byte, fixed-length cell and no error checking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SMDS offers transmission rates of 1.544 Mbps </a:t>
            </a:r>
            <a:b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45 Mbps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VPN permits public networks such as the </a:t>
            </a:r>
            <a:b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to carry dial-up or ongoing encrypted communications between remote users and private networks, or between private LANs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of today’s operating systems, including Windows, Linux, and Mac OSs, support VPNs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5" name="Google Shape;85;p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Analog Connectivity</a:t>
            </a:r>
            <a:endParaRPr/>
          </a:p>
        </p:txBody>
      </p:sp>
      <p:sp>
        <p:nvSpPr>
          <p:cNvPr id="86" name="Google Shape;86;p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Switched Telephone Network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(PSTN) or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POTS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(plain old telephone system)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analog phone lines and modems, as shown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Figure 12-1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Extremely slow, low quality but economic choice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Inconsistent quality because of circuit-switching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12-1 lists PSTN line types and capabilities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2" name="Google Shape;92;p1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PSTN Network Connection</a:t>
            </a:r>
            <a:endParaRPr/>
          </a:p>
        </p:txBody>
      </p:sp>
      <p:pic>
        <p:nvPicPr>
          <p:cNvPr id="93" name="Google Shape;9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714500"/>
            <a:ext cx="6653212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9" name="Google Shape;99;p1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PSTN Line Types</a:t>
            </a:r>
            <a:endParaRPr/>
          </a:p>
        </p:txBody>
      </p:sp>
      <p:pic>
        <p:nvPicPr>
          <p:cNvPr id="100" name="Google Shape;10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638300"/>
            <a:ext cx="66548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6" name="Google Shape;106;p1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Analog Connectivity</a:t>
            </a:r>
            <a:endParaRPr/>
          </a:p>
        </p:txBody>
      </p:sp>
      <p:sp>
        <p:nvSpPr>
          <p:cNvPr id="107" name="Google Shape;107;p1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Leased dedicated line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improves quality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expensive but better data transmission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 conditioning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improves dedicated circuits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in consistent transmission rate, improved signal quality, and reduced interference and noise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Letters and numbers identify type of conditioning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3" name="Google Shape;113;p1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Analog Connectivity</a:t>
            </a:r>
            <a:endParaRPr/>
          </a:p>
        </p:txBody>
      </p:sp>
      <p:sp>
        <p:nvSpPr>
          <p:cNvPr id="114" name="Google Shape;114;p1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decide between dial-up or dedicated PSTN connection, consider a number of factors: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Length of connection time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of service and usage levels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Availability of dedicated circuits, conditioning,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other quality improvements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Assessment of need for 24-hour, seven-day connection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ixel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9999FF"/>
      </a:accent4>
      <a:accent5>
        <a:srgbClr val="9999CC"/>
      </a:accent5>
      <a:accent6>
        <a:srgbClr val="FFFFFF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