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6858000" cx="9144000"/>
  <p:notesSz cx="6858000" cy="9144000"/>
  <p:embeddedFontLst>
    <p:embeddedFont>
      <p:font typeface="Arial Black"/>
      <p:regular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04">
          <p15:clr>
            <a:srgbClr val="000000"/>
          </p15:clr>
        </p15:guide>
        <p15:guide id="2" pos="312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04" orient="horz"/>
        <p:guide pos="312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ArialBlack-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9" name="Google Shape;59;p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1" name="Google Shape;121;p1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66" name="Google Shape;166;p1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5" name="Google Shape;65;p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94" name="Google Shape;194;p2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22" name="Google Shape;222;p2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6" name="Google Shape;236;p2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3" name="Google Shape;243;p2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50" name="Google Shape;250;p2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57" name="Google Shape;257;p2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64" name="Google Shape;264;p3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71" name="Google Shape;271;p3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78" name="Google Shape;278;p3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85" name="Google Shape;285;p3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92" name="Google Shape;292;p3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99" name="Google Shape;299;p3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06" name="Google Shape;306;p3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13" name="Google Shape;313;p3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20" name="Google Shape;320;p3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27" name="Google Shape;327;p3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34" name="Google Shape;334;p4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41" name="Google Shape;341;p4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48" name="Google Shape;348;p4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55" name="Google Shape;355;p4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62" name="Google Shape;362;p4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69" name="Google Shape;369;p4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76" name="Google Shape;376;p4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83" name="Google Shape;383;p4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90" name="Google Shape;390;p4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99" name="Google Shape;399;p4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06" name="Google Shape;406;p5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13" name="Google Shape;413;p5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20" name="Google Shape;420;p5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27" name="Google Shape;427;p5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34" name="Google Shape;434;p5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41" name="Google Shape;441;p5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48" name="Google Shape;448;p5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55" name="Google Shape;455;p5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62" name="Google Shape;462;p5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69" name="Google Shape;469;p5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6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76" name="Google Shape;476;p6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4" name="Google Shape;114;p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2" name="Shape 22"/>
        <p:cNvGrpSpPr/>
        <p:nvPr/>
      </p:nvGrpSpPr>
      <p:grpSpPr>
        <a:xfrm>
          <a:off x="0" y="0"/>
          <a:ext cx="0" cy="0"/>
          <a:chOff x="0" y="0"/>
          <a:chExt cx="0" cy="0"/>
        </a:xfrm>
      </p:grpSpPr>
      <p:grpSp>
        <p:nvGrpSpPr>
          <p:cNvPr id="23" name="Google Shape;23;p2"/>
          <p:cNvGrpSpPr/>
          <p:nvPr/>
        </p:nvGrpSpPr>
        <p:grpSpPr>
          <a:xfrm>
            <a:off x="0" y="0"/>
            <a:ext cx="9144000" cy="6858000"/>
            <a:chOff x="0" y="0"/>
            <a:chExt cx="5760" cy="4320"/>
          </a:xfrm>
        </p:grpSpPr>
        <p:sp>
          <p:nvSpPr>
            <p:cNvPr id="24" name="Google Shape;24;p2"/>
            <p:cNvSpPr txBox="1"/>
            <p:nvPr/>
          </p:nvSpPr>
          <p:spPr>
            <a:xfrm>
              <a:off x="0" y="0"/>
              <a:ext cx="2208" cy="4320"/>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 name="Google Shape;25;p2"/>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6" name="Google Shape;26;p2"/>
            <p:cNvGrpSpPr/>
            <p:nvPr/>
          </p:nvGrpSpPr>
          <p:grpSpPr>
            <a:xfrm>
              <a:off x="0" y="672"/>
              <a:ext cx="1806" cy="1989"/>
              <a:chOff x="0" y="672"/>
              <a:chExt cx="1806" cy="1989"/>
            </a:xfrm>
          </p:grpSpPr>
          <p:sp>
            <p:nvSpPr>
              <p:cNvPr id="27" name="Google Shape;27;p2"/>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 name="Google Shape;28;p2"/>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 name="Google Shape;29;p2"/>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 name="Google Shape;30;p2"/>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 name="Google Shape;31;p2"/>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 name="Google Shape;32;p2"/>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 name="Google Shape;33;p2"/>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 name="Google Shape;34;p2"/>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 name="Google Shape;35;p2"/>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 name="Google Shape;36;p2"/>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sp>
        <p:nvSpPr>
          <p:cNvPr id="37" name="Google Shape;37;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350"/>
              <a:buChar char="■"/>
              <a:defRPr/>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42" name="Shape 42"/>
        <p:cNvGrpSpPr/>
        <p:nvPr/>
      </p:nvGrpSpPr>
      <p:grpSpPr>
        <a:xfrm>
          <a:off x="0" y="0"/>
          <a:ext cx="0" cy="0"/>
          <a:chOff x="0" y="0"/>
          <a:chExt cx="0" cy="0"/>
        </a:xfrm>
      </p:grpSpPr>
      <p:sp>
        <p:nvSpPr>
          <p:cNvPr id="43" name="Google Shape;43;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5" name="Google Shape;45;p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200">
                <a:latin typeface="Arial Black"/>
                <a:ea typeface="Arial Black"/>
                <a:cs typeface="Arial Black"/>
                <a:sym typeface="Arial Black"/>
              </a:defRPr>
            </a:lvl1pPr>
            <a:lvl2pPr indent="0" lvl="1" marL="0" algn="r">
              <a:lnSpc>
                <a:spcPct val="100000"/>
              </a:lnSpc>
              <a:spcBef>
                <a:spcPts val="0"/>
              </a:spcBef>
              <a:spcAft>
                <a:spcPts val="0"/>
              </a:spcAft>
              <a:buNone/>
              <a:defRPr sz="1200">
                <a:latin typeface="Arial Black"/>
                <a:ea typeface="Arial Black"/>
                <a:cs typeface="Arial Black"/>
                <a:sym typeface="Arial Black"/>
              </a:defRPr>
            </a:lvl2pPr>
            <a:lvl3pPr indent="0" lvl="2" marL="0" algn="r">
              <a:lnSpc>
                <a:spcPct val="100000"/>
              </a:lnSpc>
              <a:spcBef>
                <a:spcPts val="0"/>
              </a:spcBef>
              <a:spcAft>
                <a:spcPts val="0"/>
              </a:spcAft>
              <a:buNone/>
              <a:defRPr sz="1200">
                <a:latin typeface="Arial Black"/>
                <a:ea typeface="Arial Black"/>
                <a:cs typeface="Arial Black"/>
                <a:sym typeface="Arial Black"/>
              </a:defRPr>
            </a:lvl3pPr>
            <a:lvl4pPr indent="0" lvl="3" marL="0" algn="r">
              <a:lnSpc>
                <a:spcPct val="100000"/>
              </a:lnSpc>
              <a:spcBef>
                <a:spcPts val="0"/>
              </a:spcBef>
              <a:spcAft>
                <a:spcPts val="0"/>
              </a:spcAft>
              <a:buNone/>
              <a:defRPr sz="1200">
                <a:latin typeface="Arial Black"/>
                <a:ea typeface="Arial Black"/>
                <a:cs typeface="Arial Black"/>
                <a:sym typeface="Arial Black"/>
              </a:defRPr>
            </a:lvl4pPr>
            <a:lvl5pPr indent="0" lvl="4" marL="0" algn="r">
              <a:lnSpc>
                <a:spcPct val="100000"/>
              </a:lnSpc>
              <a:spcBef>
                <a:spcPts val="0"/>
              </a:spcBef>
              <a:spcAft>
                <a:spcPts val="0"/>
              </a:spcAft>
              <a:buNone/>
              <a:defRPr sz="1200">
                <a:latin typeface="Arial Black"/>
                <a:ea typeface="Arial Black"/>
                <a:cs typeface="Arial Black"/>
                <a:sym typeface="Arial Black"/>
              </a:defRPr>
            </a:lvl5pPr>
            <a:lvl6pPr indent="0" lvl="5" marL="0" algn="r">
              <a:lnSpc>
                <a:spcPct val="100000"/>
              </a:lnSpc>
              <a:spcBef>
                <a:spcPts val="0"/>
              </a:spcBef>
              <a:spcAft>
                <a:spcPts val="0"/>
              </a:spcAft>
              <a:buNone/>
              <a:defRPr sz="1200">
                <a:latin typeface="Arial Black"/>
                <a:ea typeface="Arial Black"/>
                <a:cs typeface="Arial Black"/>
                <a:sym typeface="Arial Black"/>
              </a:defRPr>
            </a:lvl6pPr>
            <a:lvl7pPr indent="0" lvl="6" marL="0" algn="r">
              <a:lnSpc>
                <a:spcPct val="100000"/>
              </a:lnSpc>
              <a:spcBef>
                <a:spcPts val="0"/>
              </a:spcBef>
              <a:spcAft>
                <a:spcPts val="0"/>
              </a:spcAft>
              <a:buNone/>
              <a:defRPr sz="1200">
                <a:latin typeface="Arial Black"/>
                <a:ea typeface="Arial Black"/>
                <a:cs typeface="Arial Black"/>
                <a:sym typeface="Arial Black"/>
              </a:defRPr>
            </a:lvl7pPr>
            <a:lvl8pPr indent="0" lvl="7" marL="0" algn="r">
              <a:lnSpc>
                <a:spcPct val="100000"/>
              </a:lnSpc>
              <a:spcBef>
                <a:spcPts val="0"/>
              </a:spcBef>
              <a:spcAft>
                <a:spcPts val="0"/>
              </a:spcAft>
              <a:buNone/>
              <a:defRPr sz="1200">
                <a:latin typeface="Arial Black"/>
                <a:ea typeface="Arial Black"/>
                <a:cs typeface="Arial Black"/>
                <a:sym typeface="Arial Black"/>
              </a:defRPr>
            </a:lvl8pPr>
            <a:lvl9pPr indent="0" lvl="8" marL="0" algn="r">
              <a:lnSpc>
                <a:spcPct val="100000"/>
              </a:lnSpc>
              <a:spcBef>
                <a:spcPts val="0"/>
              </a:spcBef>
              <a:spcAft>
                <a:spcPts val="0"/>
              </a:spcAft>
              <a:buNone/>
              <a:defRPr sz="1200">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 name="Google Shape;50;p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200">
                <a:latin typeface="Arial Black"/>
                <a:ea typeface="Arial Black"/>
                <a:cs typeface="Arial Black"/>
                <a:sym typeface="Arial Black"/>
              </a:defRPr>
            </a:lvl1pPr>
            <a:lvl2pPr indent="0" lvl="1" marL="0" algn="r">
              <a:lnSpc>
                <a:spcPct val="100000"/>
              </a:lnSpc>
              <a:spcBef>
                <a:spcPts val="0"/>
              </a:spcBef>
              <a:spcAft>
                <a:spcPts val="0"/>
              </a:spcAft>
              <a:buNone/>
              <a:defRPr sz="1200">
                <a:latin typeface="Arial Black"/>
                <a:ea typeface="Arial Black"/>
                <a:cs typeface="Arial Black"/>
                <a:sym typeface="Arial Black"/>
              </a:defRPr>
            </a:lvl2pPr>
            <a:lvl3pPr indent="0" lvl="2" marL="0" algn="r">
              <a:lnSpc>
                <a:spcPct val="100000"/>
              </a:lnSpc>
              <a:spcBef>
                <a:spcPts val="0"/>
              </a:spcBef>
              <a:spcAft>
                <a:spcPts val="0"/>
              </a:spcAft>
              <a:buNone/>
              <a:defRPr sz="1200">
                <a:latin typeface="Arial Black"/>
                <a:ea typeface="Arial Black"/>
                <a:cs typeface="Arial Black"/>
                <a:sym typeface="Arial Black"/>
              </a:defRPr>
            </a:lvl3pPr>
            <a:lvl4pPr indent="0" lvl="3" marL="0" algn="r">
              <a:lnSpc>
                <a:spcPct val="100000"/>
              </a:lnSpc>
              <a:spcBef>
                <a:spcPts val="0"/>
              </a:spcBef>
              <a:spcAft>
                <a:spcPts val="0"/>
              </a:spcAft>
              <a:buNone/>
              <a:defRPr sz="1200">
                <a:latin typeface="Arial Black"/>
                <a:ea typeface="Arial Black"/>
                <a:cs typeface="Arial Black"/>
                <a:sym typeface="Arial Black"/>
              </a:defRPr>
            </a:lvl4pPr>
            <a:lvl5pPr indent="0" lvl="4" marL="0" algn="r">
              <a:lnSpc>
                <a:spcPct val="100000"/>
              </a:lnSpc>
              <a:spcBef>
                <a:spcPts val="0"/>
              </a:spcBef>
              <a:spcAft>
                <a:spcPts val="0"/>
              </a:spcAft>
              <a:buNone/>
              <a:defRPr sz="1200">
                <a:latin typeface="Arial Black"/>
                <a:ea typeface="Arial Black"/>
                <a:cs typeface="Arial Black"/>
                <a:sym typeface="Arial Black"/>
              </a:defRPr>
            </a:lvl5pPr>
            <a:lvl6pPr indent="0" lvl="5" marL="0" algn="r">
              <a:lnSpc>
                <a:spcPct val="100000"/>
              </a:lnSpc>
              <a:spcBef>
                <a:spcPts val="0"/>
              </a:spcBef>
              <a:spcAft>
                <a:spcPts val="0"/>
              </a:spcAft>
              <a:buNone/>
              <a:defRPr sz="1200">
                <a:latin typeface="Arial Black"/>
                <a:ea typeface="Arial Black"/>
                <a:cs typeface="Arial Black"/>
                <a:sym typeface="Arial Black"/>
              </a:defRPr>
            </a:lvl6pPr>
            <a:lvl7pPr indent="0" lvl="6" marL="0" algn="r">
              <a:lnSpc>
                <a:spcPct val="100000"/>
              </a:lnSpc>
              <a:spcBef>
                <a:spcPts val="0"/>
              </a:spcBef>
              <a:spcAft>
                <a:spcPts val="0"/>
              </a:spcAft>
              <a:buNone/>
              <a:defRPr sz="1200">
                <a:latin typeface="Arial Black"/>
                <a:ea typeface="Arial Black"/>
                <a:cs typeface="Arial Black"/>
                <a:sym typeface="Arial Black"/>
              </a:defRPr>
            </a:lvl7pPr>
            <a:lvl8pPr indent="0" lvl="7" marL="0" algn="r">
              <a:lnSpc>
                <a:spcPct val="100000"/>
              </a:lnSpc>
              <a:spcBef>
                <a:spcPts val="0"/>
              </a:spcBef>
              <a:spcAft>
                <a:spcPts val="0"/>
              </a:spcAft>
              <a:buNone/>
              <a:defRPr sz="1200">
                <a:latin typeface="Arial Black"/>
                <a:ea typeface="Arial Black"/>
                <a:cs typeface="Arial Black"/>
                <a:sym typeface="Arial Black"/>
              </a:defRPr>
            </a:lvl8pPr>
            <a:lvl9pPr indent="0" lvl="8" marL="0" algn="r">
              <a:lnSpc>
                <a:spcPct val="100000"/>
              </a:lnSpc>
              <a:spcBef>
                <a:spcPts val="0"/>
              </a:spcBef>
              <a:spcAft>
                <a:spcPts val="0"/>
              </a:spcAft>
              <a:buNone/>
              <a:defRPr sz="1200">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53" name="Shape 53"/>
        <p:cNvGrpSpPr/>
        <p:nvPr/>
      </p:nvGrpSpPr>
      <p:grpSpPr>
        <a:xfrm>
          <a:off x="0" y="0"/>
          <a:ext cx="0" cy="0"/>
          <a:chOff x="0" y="0"/>
          <a:chExt cx="0" cy="0"/>
        </a:xfrm>
      </p:grpSpPr>
      <p:sp>
        <p:nvSpPr>
          <p:cNvPr id="54" name="Google Shape;54;p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200">
                <a:latin typeface="Arial Black"/>
                <a:ea typeface="Arial Black"/>
                <a:cs typeface="Arial Black"/>
                <a:sym typeface="Arial Black"/>
              </a:defRPr>
            </a:lvl1pPr>
            <a:lvl2pPr indent="0" lvl="1" marL="0" algn="r">
              <a:lnSpc>
                <a:spcPct val="100000"/>
              </a:lnSpc>
              <a:spcBef>
                <a:spcPts val="0"/>
              </a:spcBef>
              <a:spcAft>
                <a:spcPts val="0"/>
              </a:spcAft>
              <a:buNone/>
              <a:defRPr sz="1200">
                <a:latin typeface="Arial Black"/>
                <a:ea typeface="Arial Black"/>
                <a:cs typeface="Arial Black"/>
                <a:sym typeface="Arial Black"/>
              </a:defRPr>
            </a:lvl2pPr>
            <a:lvl3pPr indent="0" lvl="2" marL="0" algn="r">
              <a:lnSpc>
                <a:spcPct val="100000"/>
              </a:lnSpc>
              <a:spcBef>
                <a:spcPts val="0"/>
              </a:spcBef>
              <a:spcAft>
                <a:spcPts val="0"/>
              </a:spcAft>
              <a:buNone/>
              <a:defRPr sz="1200">
                <a:latin typeface="Arial Black"/>
                <a:ea typeface="Arial Black"/>
                <a:cs typeface="Arial Black"/>
                <a:sym typeface="Arial Black"/>
              </a:defRPr>
            </a:lvl3pPr>
            <a:lvl4pPr indent="0" lvl="3" marL="0" algn="r">
              <a:lnSpc>
                <a:spcPct val="100000"/>
              </a:lnSpc>
              <a:spcBef>
                <a:spcPts val="0"/>
              </a:spcBef>
              <a:spcAft>
                <a:spcPts val="0"/>
              </a:spcAft>
              <a:buNone/>
              <a:defRPr sz="1200">
                <a:latin typeface="Arial Black"/>
                <a:ea typeface="Arial Black"/>
                <a:cs typeface="Arial Black"/>
                <a:sym typeface="Arial Black"/>
              </a:defRPr>
            </a:lvl4pPr>
            <a:lvl5pPr indent="0" lvl="4" marL="0" algn="r">
              <a:lnSpc>
                <a:spcPct val="100000"/>
              </a:lnSpc>
              <a:spcBef>
                <a:spcPts val="0"/>
              </a:spcBef>
              <a:spcAft>
                <a:spcPts val="0"/>
              </a:spcAft>
              <a:buNone/>
              <a:defRPr sz="1200">
                <a:latin typeface="Arial Black"/>
                <a:ea typeface="Arial Black"/>
                <a:cs typeface="Arial Black"/>
                <a:sym typeface="Arial Black"/>
              </a:defRPr>
            </a:lvl5pPr>
            <a:lvl6pPr indent="0" lvl="5" marL="0" algn="r">
              <a:lnSpc>
                <a:spcPct val="100000"/>
              </a:lnSpc>
              <a:spcBef>
                <a:spcPts val="0"/>
              </a:spcBef>
              <a:spcAft>
                <a:spcPts val="0"/>
              </a:spcAft>
              <a:buNone/>
              <a:defRPr sz="1200">
                <a:latin typeface="Arial Black"/>
                <a:ea typeface="Arial Black"/>
                <a:cs typeface="Arial Black"/>
                <a:sym typeface="Arial Black"/>
              </a:defRPr>
            </a:lvl6pPr>
            <a:lvl7pPr indent="0" lvl="6" marL="0" algn="r">
              <a:lnSpc>
                <a:spcPct val="100000"/>
              </a:lnSpc>
              <a:spcBef>
                <a:spcPts val="0"/>
              </a:spcBef>
              <a:spcAft>
                <a:spcPts val="0"/>
              </a:spcAft>
              <a:buNone/>
              <a:defRPr sz="1200">
                <a:latin typeface="Arial Black"/>
                <a:ea typeface="Arial Black"/>
                <a:cs typeface="Arial Black"/>
                <a:sym typeface="Arial Black"/>
              </a:defRPr>
            </a:lvl7pPr>
            <a:lvl8pPr indent="0" lvl="7" marL="0" algn="r">
              <a:lnSpc>
                <a:spcPct val="100000"/>
              </a:lnSpc>
              <a:spcBef>
                <a:spcPts val="0"/>
              </a:spcBef>
              <a:spcAft>
                <a:spcPts val="0"/>
              </a:spcAft>
              <a:buNone/>
              <a:defRPr sz="1200">
                <a:latin typeface="Arial Black"/>
                <a:ea typeface="Arial Black"/>
                <a:cs typeface="Arial Black"/>
                <a:sym typeface="Arial Black"/>
              </a:defRPr>
            </a:lvl8pPr>
            <a:lvl9pPr indent="0" lvl="8" marL="0" algn="r">
              <a:lnSpc>
                <a:spcPct val="100000"/>
              </a:lnSpc>
              <a:spcBef>
                <a:spcPts val="0"/>
              </a:spcBef>
              <a:spcAft>
                <a:spcPts val="0"/>
              </a:spcAft>
              <a:buNone/>
              <a:defRPr sz="1200">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 name="Google Shape;7;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8" name="Google Shape;8;p1"/>
          <p:cNvGrpSpPr/>
          <p:nvPr/>
        </p:nvGrpSpPr>
        <p:grpSpPr>
          <a:xfrm>
            <a:off x="0" y="0"/>
            <a:ext cx="9144000" cy="546100"/>
            <a:chOff x="0" y="0"/>
            <a:chExt cx="5760" cy="344"/>
          </a:xfrm>
        </p:grpSpPr>
        <p:sp>
          <p:nvSpPr>
            <p:cNvPr id="9" name="Google Shape;9;p1"/>
            <p:cNvSpPr txBox="1"/>
            <p:nvPr/>
          </p:nvSpPr>
          <p:spPr>
            <a:xfrm>
              <a:off x="0" y="0"/>
              <a:ext cx="180" cy="336"/>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 name="Google Shape;10;p1"/>
            <p:cNvSpPr txBox="1"/>
            <p:nvPr/>
          </p:nvSpPr>
          <p:spPr>
            <a:xfrm>
              <a:off x="260" y="85"/>
              <a:ext cx="5500" cy="173"/>
            </a:xfrm>
            <a:prstGeom prst="rect">
              <a:avLst/>
            </a:prstGeom>
            <a:gradFill>
              <a:gsLst>
                <a:gs pos="0">
                  <a:schemeClr val="lt1"/>
                </a:gs>
                <a:gs pos="100000">
                  <a:schemeClr val="l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 name="Google Shape;11;p1"/>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 name="Google Shape;12;p1"/>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 name="Google Shape;13;p1"/>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 name="Google Shape;14;p1"/>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 name="Google Shape;15;p1"/>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 name="Google Shape;16;p1"/>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 name="Google Shape;17;p1"/>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8" name="Google Shape;18;p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9" name="Google Shape;19;p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100000"/>
              </a:lnSpc>
              <a:spcBef>
                <a:spcPts val="560"/>
              </a:spcBef>
              <a:spcAft>
                <a:spcPts val="0"/>
              </a:spcAft>
              <a:buClr>
                <a:schemeClr val="lt2"/>
              </a:buClr>
              <a:buSzPts val="2100"/>
              <a:buFont typeface="Noto Sans Symbols"/>
              <a:buChar char="■"/>
              <a:defRPr b="0" i="0" sz="2800" u="none" cap="none" strike="noStrike">
                <a:solidFill>
                  <a:schemeClr val="dk1"/>
                </a:solidFill>
                <a:latin typeface="Arial"/>
                <a:ea typeface="Arial"/>
                <a:cs typeface="Arial"/>
                <a:sym typeface="Arial"/>
              </a:defRPr>
            </a:lvl1pPr>
            <a:lvl2pPr indent="-350519" lvl="1" marL="914400" marR="0" rtl="0" algn="l">
              <a:lnSpc>
                <a:spcPct val="100000"/>
              </a:lnSpc>
              <a:spcBef>
                <a:spcPts val="480"/>
              </a:spcBef>
              <a:spcAft>
                <a:spcPts val="0"/>
              </a:spcAft>
              <a:buClr>
                <a:schemeClr val="accent2"/>
              </a:buClr>
              <a:buSzPts val="192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lnSpc>
                <a:spcPct val="100000"/>
              </a:lnSpc>
              <a:spcBef>
                <a:spcPts val="400"/>
              </a:spcBef>
              <a:spcAft>
                <a:spcPts val="0"/>
              </a:spcAft>
              <a:buClr>
                <a:schemeClr val="lt2"/>
              </a:buClr>
              <a:buSzPts val="1300"/>
              <a:buFont typeface="Noto Sans Symbols"/>
              <a:buChar char="■"/>
              <a:defRPr b="0" i="0" sz="2000" u="none" cap="none" strike="noStrike">
                <a:solidFill>
                  <a:schemeClr val="dk1"/>
                </a:solidFill>
                <a:latin typeface="Arial"/>
                <a:ea typeface="Arial"/>
                <a:cs typeface="Arial"/>
                <a:sym typeface="Arial"/>
              </a:defRPr>
            </a:lvl3pPr>
            <a:lvl4pPr indent="-308610" lvl="3" marL="1828800" marR="0" rtl="0" algn="l">
              <a:lnSpc>
                <a:spcPct val="100000"/>
              </a:lnSpc>
              <a:spcBef>
                <a:spcPts val="360"/>
              </a:spcBef>
              <a:spcAft>
                <a:spcPts val="0"/>
              </a:spcAft>
              <a:buClr>
                <a:schemeClr val="accent2"/>
              </a:buClr>
              <a:buSzPts val="126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cxnSp>
        <p:nvCxnSpPr>
          <p:cNvPr id="21" name="Google Shape;21;p1"/>
          <p:cNvCxnSpPr/>
          <p:nvPr/>
        </p:nvCxnSpPr>
        <p:spPr>
          <a:xfrm>
            <a:off x="685800" y="1524000"/>
            <a:ext cx="8458200" cy="0"/>
          </a:xfrm>
          <a:prstGeom prst="straightConnector1">
            <a:avLst/>
          </a:prstGeom>
          <a:noFill/>
          <a:ln cap="flat" cmpd="sng" w="25400">
            <a:solidFill>
              <a:schemeClr val="lt1"/>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www.eunuchs.org/" TargetMode="External"/><Relationship Id="rId4" Type="http://schemas.openxmlformats.org/officeDocument/2006/relationships/hyperlink" Target="http://www.linuxcar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www.msnnews.microsoft.com/" TargetMode="External"/><Relationship Id="rId4" Type="http://schemas.openxmlformats.org/officeDocument/2006/relationships/hyperlink" Target="http://www.sunbelt-softwar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6"/>
          <p:cNvSpPr txBox="1"/>
          <p:nvPr>
            <p:ph type="ctrTitle"/>
          </p:nvPr>
        </p:nvSpPr>
        <p:spPr>
          <a:xfrm>
            <a:off x="2819400" y="2286000"/>
            <a:ext cx="6096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400"/>
              <a:buFont typeface="Arial"/>
              <a:buNone/>
            </a:pPr>
            <a:r>
              <a:rPr b="1" i="0" lang="en-US" sz="3400" u="none">
                <a:solidFill>
                  <a:srgbClr val="FFFFFF"/>
                </a:solidFill>
                <a:latin typeface="Arial"/>
                <a:ea typeface="Arial"/>
                <a:cs typeface="Arial"/>
                <a:sym typeface="Arial"/>
              </a:rPr>
              <a:t>Solving Network Problems</a:t>
            </a:r>
            <a:endParaRPr/>
          </a:p>
        </p:txBody>
      </p:sp>
      <p:sp>
        <p:nvSpPr>
          <p:cNvPr id="62" name="Google Shape;62;p6"/>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100"/>
              <a:buNone/>
            </a:pPr>
            <a:r>
              <a:rPr b="0" i="0" lang="en-US" sz="2800" u="none">
                <a:solidFill>
                  <a:schemeClr val="dk1"/>
                </a:solidFill>
                <a:latin typeface="Arial"/>
                <a:ea typeface="Arial"/>
                <a:cs typeface="Arial"/>
                <a:sym typeface="Arial"/>
              </a:rPr>
              <a:t>		Chapter 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4" name="Google Shape;124;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Establishing Upgrade Guidelines</a:t>
            </a:r>
            <a:endParaRPr/>
          </a:p>
        </p:txBody>
      </p:sp>
      <p:sp>
        <p:nvSpPr>
          <p:cNvPr id="125" name="Google Shape;125;p1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Establish guidelines for upgrades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Give users advance notice of changes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Try not to perform upgrades during working hours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First “pilot” upgrades with small group of astute network users to resolve problems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Have plan to undo upgrade installation if necessary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31" name="Google Shape;131;p16"/>
          <p:cNvSpPr txBox="1"/>
          <p:nvPr>
            <p:ph idx="4294967295" type="title"/>
          </p:nvPr>
        </p:nvSpPr>
        <p:spPr>
          <a:xfrm>
            <a:off x="457200" y="457200"/>
            <a:ext cx="8229600" cy="1371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Maintaining Documentation</a:t>
            </a:r>
            <a:endParaRPr/>
          </a:p>
        </p:txBody>
      </p:sp>
      <p:sp>
        <p:nvSpPr>
          <p:cNvPr id="132" name="Google Shape;132;p16"/>
          <p:cNvSpPr txBox="1"/>
          <p:nvPr>
            <p:ph idx="4294967295" type="body"/>
          </p:nvPr>
        </p:nvSpPr>
        <p:spPr>
          <a:xfrm>
            <a:off x="1219200" y="3124200"/>
            <a:ext cx="33528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Address list</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Cable map</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Contact list</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Equipment list</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Network history</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Network map</a:t>
            </a:r>
            <a:endParaRPr/>
          </a:p>
        </p:txBody>
      </p:sp>
      <p:sp>
        <p:nvSpPr>
          <p:cNvPr id="133" name="Google Shape;133;p16"/>
          <p:cNvSpPr txBox="1"/>
          <p:nvPr>
            <p:ph idx="4294967295" type="body"/>
          </p:nvPr>
        </p:nvSpPr>
        <p:spPr>
          <a:xfrm>
            <a:off x="4343400" y="3124200"/>
            <a:ext cx="40386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Network hardware configuration</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Policies and procedures</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Server configuration</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Software configuration</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Software Licensing</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User administration</a:t>
            </a:r>
            <a:endParaRPr/>
          </a:p>
        </p:txBody>
      </p:sp>
      <p:sp>
        <p:nvSpPr>
          <p:cNvPr id="134" name="Google Shape;134;p16"/>
          <p:cNvSpPr txBox="1"/>
          <p:nvPr/>
        </p:nvSpPr>
        <p:spPr>
          <a:xfrm>
            <a:off x="1219200" y="1066800"/>
            <a:ext cx="75438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 name="Google Shape;135;p16"/>
          <p:cNvSpPr txBox="1"/>
          <p:nvPr/>
        </p:nvSpPr>
        <p:spPr>
          <a:xfrm>
            <a:off x="914400" y="1524000"/>
            <a:ext cx="8229600" cy="9144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2"/>
              </a:buClr>
              <a:buSzPts val="3200"/>
              <a:buFont typeface="Noto Sans Symbols"/>
              <a:buChar char="◆"/>
            </a:pPr>
            <a:r>
              <a:rPr b="0" i="0" lang="en-US" sz="3200" u="none">
                <a:solidFill>
                  <a:srgbClr val="1E42C8"/>
                </a:solidFill>
                <a:latin typeface="Times New Roman"/>
                <a:ea typeface="Times New Roman"/>
                <a:cs typeface="Times New Roman"/>
                <a:sym typeface="Times New Roman"/>
              </a:rPr>
              <a:t>Keep complete up-to-date documentation of network, both in hard copy and in electronic form, including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1" name="Google Shape;141;p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Performing Pre-emptive Troubleshooting</a:t>
            </a:r>
            <a:endParaRPr/>
          </a:p>
        </p:txBody>
      </p:sp>
      <p:sp>
        <p:nvSpPr>
          <p:cNvPr id="142" name="Google Shape;142;p1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International Organization for Standardization (ISO) identifies five categories for pre-emptive network troubleshooting:</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Account management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Configuration management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Fault management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Performance management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Security management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8" name="Google Shape;148;p1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Practicing Good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Customer-Relation Skills</a:t>
            </a:r>
            <a:endParaRPr/>
          </a:p>
        </p:txBody>
      </p:sp>
      <p:sp>
        <p:nvSpPr>
          <p:cNvPr id="149" name="Google Shape;149;p1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Users are customers, and the reason network personnel have jobs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Best source of information when something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goes wrong with network</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Develop special relationships with adept users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Develop guidelines about user interaction</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Include how to question and respond to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users, handle irate users, and general user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communication etiquette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55" name="Google Shape;155;p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Using Network-Monitoring Utilities</a:t>
            </a:r>
            <a:endParaRPr/>
          </a:p>
        </p:txBody>
      </p:sp>
      <p:sp>
        <p:nvSpPr>
          <p:cNvPr id="156" name="Google Shape;156;p1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Many programs help with network management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Identify conditions that may lead to problems, prevent network failures, and troubleshoot problems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Use network management utilities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Learn which statistics to monitor</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Establish baseline for network performance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Monitor changes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62" name="Google Shape;162;p2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Using Network-Monitoring Utilities</a:t>
            </a:r>
            <a:endParaRPr/>
          </a:p>
        </p:txBody>
      </p:sp>
      <p:sp>
        <p:nvSpPr>
          <p:cNvPr id="163" name="Google Shape;163;p2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Use network management utilities in advanced operating systems or from third-party sources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Gather information about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Events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System usage statistics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System performance statistics</a:t>
            </a:r>
            <a:endParaRPr/>
          </a:p>
          <a:p>
            <a:pPr indent="-228600" lvl="0" marL="342900" marR="0" rtl="0" algn="l">
              <a:lnSpc>
                <a:spcPct val="100000"/>
              </a:lnSpc>
              <a:spcBef>
                <a:spcPts val="480"/>
              </a:spcBef>
              <a:spcAft>
                <a:spcPts val="0"/>
              </a:spcAft>
              <a:buClr>
                <a:schemeClr val="lt2"/>
              </a:buClr>
              <a:buSzPts val="1800"/>
              <a:buFont typeface="Noto Sans Symbols"/>
              <a:buNone/>
            </a:pPr>
            <a:r>
              <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69" name="Google Shape;169;p2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Using Network-Monitoring Utilities</a:t>
            </a:r>
            <a:endParaRPr/>
          </a:p>
        </p:txBody>
      </p:sp>
      <p:sp>
        <p:nvSpPr>
          <p:cNvPr id="170" name="Google Shape;170;p2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Use information from utilities to help</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Identify network devices that create bottlenecks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Provide information to forecast growth and plan capacity requirements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Develop plans to improve network performance</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Monitor events that arise from software or hardware changes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Monitor trends in network traffic and utilization</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Figure 13-1 shows Windows 2000 Performance Monitor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6" name="Google Shape;176;p2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Windows 2000 Performance Monitor</a:t>
            </a:r>
            <a:endParaRPr/>
          </a:p>
        </p:txBody>
      </p:sp>
      <p:pic>
        <p:nvPicPr>
          <p:cNvPr id="177" name="Google Shape;177;p22"/>
          <p:cNvPicPr preferRelativeResize="0"/>
          <p:nvPr/>
        </p:nvPicPr>
        <p:blipFill rotWithShape="1">
          <a:blip r:embed="rId3">
            <a:alphaModFix/>
          </a:blip>
          <a:srcRect b="0" l="0" r="0" t="0"/>
          <a:stretch/>
        </p:blipFill>
        <p:spPr>
          <a:xfrm>
            <a:off x="1600200" y="1657350"/>
            <a:ext cx="6729412" cy="5048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2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83" name="Google Shape;183;p2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Creating a Network Baseline</a:t>
            </a:r>
            <a:endParaRPr/>
          </a:p>
        </p:txBody>
      </p:sp>
      <p:sp>
        <p:nvSpPr>
          <p:cNvPr id="184" name="Google Shape;184;p2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Defines point of reference for measuring network performance when problem occurs</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Create baseline over time when no problems are evident on network and repeat baseline periodically, especially after significant changes to network</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Compare network performance with baseline to </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help identify </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Daily network utilization patterns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Possible network bottlenecks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Heavy usage patterns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Protocol traffic patterns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90" name="Google Shape;190;p2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Monitoring with SNMP</a:t>
            </a:r>
            <a:endParaRPr/>
          </a:p>
        </p:txBody>
      </p:sp>
      <p:sp>
        <p:nvSpPr>
          <p:cNvPr id="191" name="Google Shape;191;p2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Simple Network Management Protocol</a:t>
            </a:r>
            <a:r>
              <a:rPr b="0" i="0" lang="en-US" sz="2800" u="none">
                <a:solidFill>
                  <a:schemeClr val="dk1"/>
                </a:solidFill>
                <a:latin typeface="Arial"/>
                <a:ea typeface="Arial"/>
                <a:cs typeface="Arial"/>
                <a:sym typeface="Arial"/>
              </a:rPr>
              <a:t> (SNMP) is part of TCP/IP protocol suite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Software agents for each network device monitors traffic and device status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Stores information in </a:t>
            </a:r>
            <a:r>
              <a:rPr b="1" i="0" lang="en-US" sz="2400" u="none" cap="none" strike="noStrike">
                <a:solidFill>
                  <a:schemeClr val="dk1"/>
                </a:solidFill>
                <a:latin typeface="Arial"/>
                <a:ea typeface="Arial"/>
                <a:cs typeface="Arial"/>
                <a:sym typeface="Arial"/>
              </a:rPr>
              <a:t>management information base</a:t>
            </a:r>
            <a:r>
              <a:rPr b="0" i="0" lang="en-US" sz="2400" u="none" cap="none" strike="noStrike">
                <a:solidFill>
                  <a:schemeClr val="dk1"/>
                </a:solidFill>
                <a:latin typeface="Arial"/>
                <a:ea typeface="Arial"/>
                <a:cs typeface="Arial"/>
                <a:sym typeface="Arial"/>
              </a:rPr>
              <a:t> (MIB)</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See Figure 13-2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8" name="Google Shape;68;p7"/>
          <p:cNvSpPr txBox="1"/>
          <p:nvPr>
            <p:ph type="title"/>
          </p:nvPr>
        </p:nvSpPr>
        <p:spPr>
          <a:xfrm>
            <a:off x="457200" y="457200"/>
            <a:ext cx="8229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Learning Objectives</a:t>
            </a:r>
            <a:endParaRPr/>
          </a:p>
        </p:txBody>
      </p:sp>
      <p:sp>
        <p:nvSpPr>
          <p:cNvPr id="69" name="Google Shape;69;p7"/>
          <p:cNvSpPr txBox="1"/>
          <p:nvPr>
            <p:ph idx="1" type="body"/>
          </p:nvPr>
        </p:nvSpPr>
        <p:spPr>
          <a:xfrm>
            <a:off x="381000" y="1524000"/>
            <a:ext cx="8229600" cy="4956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Discuss benefits of network management and planning</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Understand necessity for networking standards, policies and procedures, and documentation</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Troubleshoot your network with a structured approach</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Discuss types of specialized equipment and other resources available for troubleshooting</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97" name="Google Shape;197;p2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SNMP Network Monitoring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and Managing</a:t>
            </a:r>
            <a:endParaRPr/>
          </a:p>
        </p:txBody>
      </p:sp>
      <p:pic>
        <p:nvPicPr>
          <p:cNvPr id="198" name="Google Shape;198;p25"/>
          <p:cNvPicPr preferRelativeResize="0"/>
          <p:nvPr/>
        </p:nvPicPr>
        <p:blipFill rotWithShape="1">
          <a:blip r:embed="rId3">
            <a:alphaModFix/>
          </a:blip>
          <a:srcRect b="0" l="0" r="0" t="0"/>
          <a:stretch/>
        </p:blipFill>
        <p:spPr>
          <a:xfrm>
            <a:off x="1600200" y="1657350"/>
            <a:ext cx="6729412" cy="504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2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04" name="Google Shape;204;p2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Monitoring with SNMP</a:t>
            </a:r>
            <a:endParaRPr/>
          </a:p>
        </p:txBody>
      </p:sp>
      <p:sp>
        <p:nvSpPr>
          <p:cNvPr id="205" name="Google Shape;205;p2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SNMP monitors agents and collects data in MIBs to generate statistics or charts about network</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Can set thresholds for SNMP managers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Generate alerts when thresholds are exceeded</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Manage network components such as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bridges and routers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Can interrogate devices and make remote configuration changes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2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11" name="Google Shape;211;p2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000"/>
              <a:buFont typeface="Arial"/>
              <a:buNone/>
            </a:pPr>
            <a:r>
              <a:rPr b="1" i="0" lang="en-US" sz="3000" u="none">
                <a:solidFill>
                  <a:schemeClr val="dk1"/>
                </a:solidFill>
                <a:latin typeface="Arial"/>
                <a:ea typeface="Arial"/>
                <a:cs typeface="Arial"/>
                <a:sym typeface="Arial"/>
              </a:rPr>
              <a:t>Using Remote Monitoring (RMON) for Advanced Monitoring</a:t>
            </a:r>
            <a:endParaRPr/>
          </a:p>
        </p:txBody>
      </p:sp>
      <p:sp>
        <p:nvSpPr>
          <p:cNvPr id="212" name="Google Shape;212;p2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Two versions of RMON: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RMON1</a:t>
            </a:r>
            <a:r>
              <a:rPr b="0" i="0" lang="en-US" sz="2400" u="none" cap="none" strike="noStrike">
                <a:solidFill>
                  <a:schemeClr val="dk1"/>
                </a:solidFill>
                <a:latin typeface="Arial"/>
                <a:ea typeface="Arial"/>
                <a:cs typeface="Arial"/>
                <a:sym typeface="Arial"/>
              </a:rPr>
              <a:t> captures data and collects statistics at Data Link and Physical layers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RMON2</a:t>
            </a:r>
            <a:r>
              <a:rPr b="0" i="0" lang="en-US" sz="2400" u="none" cap="none" strike="noStrike">
                <a:solidFill>
                  <a:schemeClr val="dk1"/>
                </a:solidFill>
                <a:latin typeface="Arial"/>
                <a:ea typeface="Arial"/>
                <a:cs typeface="Arial"/>
                <a:sym typeface="Arial"/>
              </a:rPr>
              <a:t> collects and analyzes traffic at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Network and higher layers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Some devices are RMON-capable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Contain software agents, called </a:t>
            </a:r>
            <a:r>
              <a:rPr b="1" i="0" lang="en-US" sz="2400" u="none" cap="none" strike="noStrike">
                <a:solidFill>
                  <a:schemeClr val="dk1"/>
                </a:solidFill>
                <a:latin typeface="Arial"/>
                <a:ea typeface="Arial"/>
                <a:cs typeface="Arial"/>
                <a:sym typeface="Arial"/>
              </a:rPr>
              <a:t>probes</a:t>
            </a:r>
            <a:r>
              <a:rPr b="0" i="0" lang="en-US" sz="2400" u="none" cap="none" strike="noStrike">
                <a:solidFill>
                  <a:schemeClr val="dk1"/>
                </a:solidFill>
                <a:latin typeface="Arial"/>
                <a:ea typeface="Arial"/>
                <a:cs typeface="Arial"/>
                <a:sym typeface="Arial"/>
              </a:rPr>
              <a:t>, that collect data and communicate with management station using SNMP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2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18" name="Google Shape;218;p2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Network Troubleshooting</a:t>
            </a:r>
            <a:endParaRPr/>
          </a:p>
        </p:txBody>
      </p:sp>
      <p:sp>
        <p:nvSpPr>
          <p:cNvPr id="219" name="Google Shape;219;p2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In spite of planning, monitoring, and other pre-emptive techniques, problems do occur</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Be ready to troubleshoot network to diagnose and fix problems, by using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Troubleshooting methodology</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Structured approach</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Special tools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2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25" name="Google Shape;225;p2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Troubleshooting Methodology</a:t>
            </a:r>
            <a:endParaRPr/>
          </a:p>
        </p:txBody>
      </p:sp>
      <p:sp>
        <p:nvSpPr>
          <p:cNvPr id="226" name="Google Shape;226;p2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Stay calm and use clear head to assess problems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Steps to help troubleshoot common network problems include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Eliminate potential user errors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Verify physical connections are working</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Verify status of any suspect NICs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Restart computer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3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2" name="Google Shape;232;p3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Structured Approach</a:t>
            </a:r>
            <a:endParaRPr/>
          </a:p>
        </p:txBody>
      </p:sp>
      <p:sp>
        <p:nvSpPr>
          <p:cNvPr id="233" name="Google Shape;233;p3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Five-step structured troubleshooting approach for tackling complex network problems: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Set problem’s priority</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Collect information about problem</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Develop list of possible causes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Test each hypothesis to isolate actual cause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For each potential cause, attempt at least one solution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9" name="Google Shape;239;p3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Prioritize</a:t>
            </a:r>
            <a:endParaRPr/>
          </a:p>
        </p:txBody>
      </p:sp>
      <p:sp>
        <p:nvSpPr>
          <p:cNvPr id="240" name="Google Shape;240;p3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Determine scope of problem</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Does it affect single computer or more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If multiple problems, assign each a priority</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Tackle them in decreasing order of severity, starting with most severe problem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46" name="Google Shape;246;p3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Collect Information</a:t>
            </a:r>
            <a:endParaRPr/>
          </a:p>
        </p:txBody>
      </p:sp>
      <p:sp>
        <p:nvSpPr>
          <p:cNvPr id="247" name="Google Shape;247;p3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Ask user specific questions to obtain details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Scan network for obvious problems or failures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Review previous network problems to determine if problem is recurrent</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Determine scope of problem by dividing network into small parts and checking each</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Create troubleshooting checklist to make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task more manageable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53" name="Google Shape;253;p3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Establish Possible Causes</a:t>
            </a:r>
            <a:endParaRPr/>
          </a:p>
        </p:txBody>
      </p:sp>
      <p:sp>
        <p:nvSpPr>
          <p:cNvPr id="254" name="Google Shape;254;p3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Create list of possible causes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Rank them in order of likelihood</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Start with most likely cause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60" name="Google Shape;260;p3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Isolate the Problem</a:t>
            </a:r>
            <a:endParaRPr/>
          </a:p>
        </p:txBody>
      </p:sp>
      <p:sp>
        <p:nvSpPr>
          <p:cNvPr id="261" name="Google Shape;261;p3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Make only one change at a time and test it</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Be sure changes do not introduce new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problem</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Document all hardware, software, or configuration changes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5" name="Google Shape;75;p8"/>
          <p:cNvSpPr txBox="1"/>
          <p:nvPr>
            <p:ph type="title"/>
          </p:nvPr>
        </p:nvSpPr>
        <p:spPr>
          <a:xfrm>
            <a:off x="609600" y="457200"/>
            <a:ext cx="8305800" cy="106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000"/>
              <a:buFont typeface="Arial"/>
              <a:buNone/>
            </a:pPr>
            <a:r>
              <a:rPr b="1" i="0" lang="en-US" sz="3000" u="none">
                <a:solidFill>
                  <a:schemeClr val="dk1"/>
                </a:solidFill>
                <a:latin typeface="Arial"/>
                <a:ea typeface="Arial"/>
                <a:cs typeface="Arial"/>
                <a:sym typeface="Arial"/>
              </a:rPr>
              <a:t>Preventing Problems with </a:t>
            </a:r>
            <a:br>
              <a:rPr b="1" i="0" lang="en-US" sz="3000" u="none">
                <a:solidFill>
                  <a:schemeClr val="dk1"/>
                </a:solidFill>
                <a:latin typeface="Arial"/>
                <a:ea typeface="Arial"/>
                <a:cs typeface="Arial"/>
                <a:sym typeface="Arial"/>
              </a:rPr>
            </a:br>
            <a:r>
              <a:rPr b="1" i="0" lang="en-US" sz="3000" u="none">
                <a:solidFill>
                  <a:schemeClr val="dk1"/>
                </a:solidFill>
                <a:latin typeface="Arial"/>
                <a:ea typeface="Arial"/>
                <a:cs typeface="Arial"/>
                <a:sym typeface="Arial"/>
              </a:rPr>
              <a:t>Network-Management and Planning</a:t>
            </a:r>
            <a:endParaRPr/>
          </a:p>
        </p:txBody>
      </p:sp>
      <p:sp>
        <p:nvSpPr>
          <p:cNvPr id="76" name="Google Shape;76;p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Two ways to solve networking problems: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Prevent them through planning and management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Called </a:t>
            </a:r>
            <a:r>
              <a:rPr b="1" i="0" lang="en-US" sz="2400" u="none" cap="none" strike="noStrike">
                <a:solidFill>
                  <a:schemeClr val="dk1"/>
                </a:solidFill>
                <a:latin typeface="Arial"/>
                <a:ea typeface="Arial"/>
                <a:cs typeface="Arial"/>
                <a:sym typeface="Arial"/>
              </a:rPr>
              <a:t>pre-emptive troubleshooting</a:t>
            </a:r>
            <a:r>
              <a:rPr b="0" i="0" lang="en-US" sz="2400" u="none" cap="none" strike="noStrike">
                <a:solidFill>
                  <a:schemeClr val="dk1"/>
                </a:solidFill>
                <a:latin typeface="Arial"/>
                <a:ea typeface="Arial"/>
                <a:cs typeface="Arial"/>
                <a:sym typeface="Arial"/>
              </a:rPr>
              <a:t> or trouble avoidance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Repair and control damage that already exists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Called </a:t>
            </a:r>
            <a:r>
              <a:rPr b="1" i="0" lang="en-US" sz="2400" u="none" cap="none" strike="noStrike">
                <a:solidFill>
                  <a:schemeClr val="dk1"/>
                </a:solidFill>
                <a:latin typeface="Arial"/>
                <a:ea typeface="Arial"/>
                <a:cs typeface="Arial"/>
                <a:sym typeface="Arial"/>
              </a:rPr>
              <a:t>troubleshooting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67" name="Google Shape;267;p3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Test Results</a:t>
            </a:r>
            <a:endParaRPr/>
          </a:p>
        </p:txBody>
      </p:sp>
      <p:sp>
        <p:nvSpPr>
          <p:cNvPr id="268" name="Google Shape;268;p3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After each change, test results to see if problem is fixed or new problem is introduced</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When problem is solved, document steps that implemented solution</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Include information in network documentation</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If change does not fix problem, move to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next possible cause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Sometimes a change reveals another deeper problem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74" name="Google Shape;274;p3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Using Special Tools</a:t>
            </a:r>
            <a:endParaRPr/>
          </a:p>
        </p:txBody>
      </p:sp>
      <p:sp>
        <p:nvSpPr>
          <p:cNvPr id="275" name="Google Shape;275;p3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Most problems occur at lower layers of OSI model where they are more difficult to troubleshoot</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Variety of special troubleshooting tools help diagnose problems, including:</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Digital voltmeter</a:t>
            </a:r>
            <a:r>
              <a:rPr b="0" i="0" lang="en-US" sz="2400" u="none" cap="none" strike="noStrike">
                <a:solidFill>
                  <a:schemeClr val="dk1"/>
                </a:solidFill>
                <a:latin typeface="Arial"/>
                <a:ea typeface="Arial"/>
                <a:cs typeface="Arial"/>
                <a:sym typeface="Arial"/>
              </a:rPr>
              <a:t> (DVM)</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Time-domain reflectometer</a:t>
            </a:r>
            <a:r>
              <a:rPr b="0" i="0" lang="en-US" sz="2400" u="none" cap="none" strike="noStrike">
                <a:solidFill>
                  <a:schemeClr val="dk1"/>
                </a:solidFill>
                <a:latin typeface="Arial"/>
                <a:ea typeface="Arial"/>
                <a:cs typeface="Arial"/>
                <a:sym typeface="Arial"/>
              </a:rPr>
              <a:t> (TDR)</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Basic and advanced cable testers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Oscilloscopes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Network monitors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1" i="0" lang="en-US" sz="2400" u="none" cap="none" strike="noStrike">
                <a:solidFill>
                  <a:schemeClr val="dk1"/>
                </a:solidFill>
                <a:latin typeface="Arial"/>
                <a:ea typeface="Arial"/>
                <a:cs typeface="Arial"/>
                <a:sym typeface="Arial"/>
              </a:rPr>
              <a:t>Protocol analyzers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81" name="Google Shape;281;p3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Digital Voltmeter (DVM)</a:t>
            </a:r>
            <a:endParaRPr/>
          </a:p>
        </p:txBody>
      </p:sp>
      <p:sp>
        <p:nvSpPr>
          <p:cNvPr id="282" name="Google Shape;282;p3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Also called </a:t>
            </a:r>
            <a:r>
              <a:rPr b="1" i="0" lang="en-US" sz="2800" u="none">
                <a:solidFill>
                  <a:schemeClr val="dk1"/>
                </a:solidFill>
                <a:latin typeface="Arial"/>
                <a:ea typeface="Arial"/>
                <a:cs typeface="Arial"/>
                <a:sym typeface="Arial"/>
              </a:rPr>
              <a:t>volt-ohm meter</a:t>
            </a:r>
            <a:r>
              <a:rPr b="0" i="0" lang="en-US" sz="2800" u="none">
                <a:solidFill>
                  <a:schemeClr val="dk1"/>
                </a:solidFill>
                <a:latin typeface="Arial"/>
                <a:ea typeface="Arial"/>
                <a:cs typeface="Arial"/>
                <a:sym typeface="Arial"/>
              </a:rPr>
              <a:t> (VOM)</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Basic electrical measuring device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Can measure cable’s resistance to determine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if it is broken</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Can detect short circuit in cable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88" name="Google Shape;288;p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Time-Domain Reflectometer (TDR)</a:t>
            </a:r>
            <a:endParaRPr/>
          </a:p>
        </p:txBody>
      </p:sp>
      <p:sp>
        <p:nvSpPr>
          <p:cNvPr id="289" name="Google Shape;289;p3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Determines if cable has break or short</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By reflecting back from break, can pinpoint how far from device break occurs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High quality TDR can come within few inches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of break</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May be used with fiber-optic and electrical cables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During new installation, use TDR to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document actual lengths of cables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95" name="Google Shape;295;p3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Basic Cable Testers</a:t>
            </a:r>
            <a:endParaRPr/>
          </a:p>
        </p:txBody>
      </p:sp>
      <p:sp>
        <p:nvSpPr>
          <p:cNvPr id="296" name="Google Shape;296;p3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Test correct termination of twisted-pair cable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Test continuity of 10Base2 cable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Excellent for checking patch cables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Do not detect breaks in cables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Do not check for attenuation, noise, or other performance problems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4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02" name="Google Shape;302;p4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Advanced Cable Testers</a:t>
            </a:r>
            <a:endParaRPr/>
          </a:p>
        </p:txBody>
      </p:sp>
      <p:sp>
        <p:nvSpPr>
          <p:cNvPr id="303" name="Google Shape;303;p4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Combine characteristics of DVM, TDR, and protocol analyzer</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Detect where break is located in cable</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Gather information about cable’s impedance, resistance, and attenuation</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Function at Physical and Data Link layers of OSI model</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Can measure frame counts, collisions, congestion, beaconing information, or broadcast storms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4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09" name="Google Shape;309;p4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Oscilloscopes</a:t>
            </a:r>
            <a:endParaRPr/>
          </a:p>
        </p:txBody>
      </p:sp>
      <p:sp>
        <p:nvSpPr>
          <p:cNvPr id="310" name="Google Shape;310;p4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Measure signal voltage over time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Identify shorts, sharp bends or crimps, cable breaks, and attenuation problems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sp>
        <p:nvSpPr>
          <p:cNvPr id="315" name="Google Shape;315;p4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16" name="Google Shape;316;p4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Network Monitors</a:t>
            </a:r>
            <a:endParaRPr/>
          </a:p>
        </p:txBody>
      </p:sp>
      <p:sp>
        <p:nvSpPr>
          <p:cNvPr id="317" name="Google Shape;317;p4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Software that tracks network traffic,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including packet types, errors, traffic to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and from each computer</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Can generate reports and graphs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Included with Windows NT, 2000, and XP and also available from third parties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4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23" name="Google Shape;323;p4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Protocol Analyzers</a:t>
            </a:r>
            <a:endParaRPr/>
          </a:p>
        </p:txBody>
      </p:sp>
      <p:sp>
        <p:nvSpPr>
          <p:cNvPr id="324" name="Google Shape;324;p4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Most advanced network troubleshooting device</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Evaluates overall health of network</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Monitors all traffic in real time</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Captures traffic and decodes packets</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Looks inside packets to determine problems</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Generates network statistics</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Can establish baseline for network and troubleshoot problems</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Most advanced ones combine hardware and software</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Especially good for Layer 3 (Network) devices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4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30" name="Google Shape;330;p4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Network Support Resources</a:t>
            </a:r>
            <a:endParaRPr/>
          </a:p>
        </p:txBody>
      </p:sp>
      <p:sp>
        <p:nvSpPr>
          <p:cNvPr id="331" name="Google Shape;331;p4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Variety of network support resource formats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Software products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Online services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Subscription services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Printed material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2" name="Google Shape;82;p9"/>
          <p:cNvSpPr txBox="1"/>
          <p:nvPr>
            <p:ph type="title"/>
          </p:nvPr>
        </p:nvSpPr>
        <p:spPr>
          <a:xfrm>
            <a:off x="609600" y="304800"/>
            <a:ext cx="8305800" cy="129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000"/>
              <a:buFont typeface="Arial"/>
              <a:buNone/>
            </a:pPr>
            <a:r>
              <a:rPr b="1" i="0" lang="en-US" sz="3000" u="none">
                <a:solidFill>
                  <a:schemeClr val="dk1"/>
                </a:solidFill>
                <a:latin typeface="Arial"/>
                <a:ea typeface="Arial"/>
                <a:cs typeface="Arial"/>
                <a:sym typeface="Arial"/>
              </a:rPr>
              <a:t>Preventing Problems with </a:t>
            </a:r>
            <a:br>
              <a:rPr b="1" i="0" lang="en-US" sz="3000" u="none">
                <a:solidFill>
                  <a:schemeClr val="dk1"/>
                </a:solidFill>
                <a:latin typeface="Arial"/>
                <a:ea typeface="Arial"/>
                <a:cs typeface="Arial"/>
                <a:sym typeface="Arial"/>
              </a:rPr>
            </a:br>
            <a:r>
              <a:rPr b="1" i="0" lang="en-US" sz="3000" u="none">
                <a:solidFill>
                  <a:schemeClr val="dk1"/>
                </a:solidFill>
                <a:latin typeface="Arial"/>
                <a:ea typeface="Arial"/>
                <a:cs typeface="Arial"/>
                <a:sym typeface="Arial"/>
              </a:rPr>
              <a:t>Network-Management and Planning</a:t>
            </a:r>
            <a:endParaRPr/>
          </a:p>
        </p:txBody>
      </p:sp>
      <p:sp>
        <p:nvSpPr>
          <p:cNvPr id="83" name="Google Shape;83;p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Combine network management and troubleshooting to form overall network plan</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Include cable diagrams, cable layers, network capacity information, protocols and network standards, documentation on computer and network device configuration, software, and important files</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Establish network policies and procedures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Include back-up methods, security, hardware and software standards, upgrade guidelines, and documentation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4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37" name="Google Shape;337;p4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Microsoft TechNet</a:t>
            </a:r>
            <a:endParaRPr/>
          </a:p>
        </p:txBody>
      </p:sp>
      <p:sp>
        <p:nvSpPr>
          <p:cNvPr id="338" name="Google Shape;338;p4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Microsoft Technical Information Network</a:t>
            </a:r>
            <a:r>
              <a:rPr b="0" i="0" lang="en-US" sz="2800" u="none">
                <a:solidFill>
                  <a:schemeClr val="dk1"/>
                </a:solidFill>
                <a:latin typeface="Arial"/>
                <a:ea typeface="Arial"/>
                <a:cs typeface="Arial"/>
                <a:sym typeface="Arial"/>
              </a:rPr>
              <a:t> (TechNet) is subscription service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Includes monthly set of CD-ROMs with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product information, technical support updates, software drivers, and online tutorials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Valuable tool for gathering information and diagnosing network problems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Easy-to-use interface, as shown in Figure 13-3</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Online version is free</a:t>
            </a:r>
            <a:endParaRPr/>
          </a:p>
          <a:p>
            <a:pPr indent="-209550" lvl="0" marL="342900" marR="0" rtl="0" algn="l">
              <a:lnSpc>
                <a:spcPct val="100000"/>
              </a:lnSpc>
              <a:spcBef>
                <a:spcPts val="560"/>
              </a:spcBef>
              <a:spcAft>
                <a:spcPts val="0"/>
              </a:spcAft>
              <a:buClr>
                <a:schemeClr val="lt2"/>
              </a:buClr>
              <a:buSzPts val="210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p4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44" name="Google Shape;344;p4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Microsoft TechNet Interface</a:t>
            </a:r>
            <a:endParaRPr/>
          </a:p>
        </p:txBody>
      </p:sp>
      <p:pic>
        <p:nvPicPr>
          <p:cNvPr id="345" name="Google Shape;345;p46"/>
          <p:cNvPicPr preferRelativeResize="0"/>
          <p:nvPr/>
        </p:nvPicPr>
        <p:blipFill rotWithShape="1">
          <a:blip r:embed="rId3">
            <a:alphaModFix/>
          </a:blip>
          <a:srcRect b="0" l="0" r="0" t="0"/>
          <a:stretch/>
        </p:blipFill>
        <p:spPr>
          <a:xfrm>
            <a:off x="1600200" y="1657350"/>
            <a:ext cx="6729412" cy="5048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4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51" name="Google Shape;351;p4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Microsoft Knowledge Base</a:t>
            </a:r>
            <a:endParaRPr/>
          </a:p>
        </p:txBody>
      </p:sp>
      <p:sp>
        <p:nvSpPr>
          <p:cNvPr id="352" name="Google Shape;352;p4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Provides information from interaction with customers by technical support staff</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Available free on Web or by subscription</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See Figure 13-4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4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58" name="Google Shape;358;p4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Microsoft Support Site and Knowledge Base</a:t>
            </a:r>
            <a:endParaRPr/>
          </a:p>
        </p:txBody>
      </p:sp>
      <p:pic>
        <p:nvPicPr>
          <p:cNvPr id="359" name="Google Shape;359;p48"/>
          <p:cNvPicPr preferRelativeResize="0"/>
          <p:nvPr/>
        </p:nvPicPr>
        <p:blipFill rotWithShape="1">
          <a:blip r:embed="rId3">
            <a:alphaModFix/>
          </a:blip>
          <a:srcRect b="0" l="0" r="0" t="0"/>
          <a:stretch/>
        </p:blipFill>
        <p:spPr>
          <a:xfrm>
            <a:off x="1600200" y="1657350"/>
            <a:ext cx="6729412" cy="5048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3" name="Shape 363"/>
        <p:cNvGrpSpPr/>
        <p:nvPr/>
      </p:nvGrpSpPr>
      <p:grpSpPr>
        <a:xfrm>
          <a:off x="0" y="0"/>
          <a:ext cx="0" cy="0"/>
          <a:chOff x="0" y="0"/>
          <a:chExt cx="0" cy="0"/>
        </a:xfrm>
      </p:grpSpPr>
      <p:sp>
        <p:nvSpPr>
          <p:cNvPr id="364" name="Google Shape;364;p4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65" name="Google Shape;365;p4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Linux Information Resource</a:t>
            </a:r>
            <a:endParaRPr/>
          </a:p>
        </p:txBody>
      </p:sp>
      <p:sp>
        <p:nvSpPr>
          <p:cNvPr id="366" name="Google Shape;366;p4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Many Linux resources, including:</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www.linux.com - search engine for information, downloads, pointers, and documentation</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Everything Linux at </a:t>
            </a:r>
            <a:r>
              <a:rPr b="0" i="0" lang="en-US" sz="2400" u="sng" cap="none" strike="noStrike">
                <a:solidFill>
                  <a:schemeClr val="hlink"/>
                </a:solidFill>
                <a:latin typeface="Arial"/>
                <a:ea typeface="Arial"/>
                <a:cs typeface="Arial"/>
                <a:sym typeface="Arial"/>
                <a:hlinkClick r:id="rId3"/>
              </a:rPr>
              <a:t>www.eunuchs.org</a:t>
            </a:r>
            <a:r>
              <a:rPr b="0" i="0" lang="en-US" sz="2400" u="none" cap="none" strike="noStrike">
                <a:solidFill>
                  <a:schemeClr val="dk1"/>
                </a:solidFill>
                <a:latin typeface="Arial"/>
                <a:ea typeface="Arial"/>
                <a:cs typeface="Arial"/>
                <a:sym typeface="Arial"/>
              </a:rPr>
              <a:t> - tips, tricks, and troubleshooting techniques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sng" cap="none" strike="noStrike">
                <a:solidFill>
                  <a:schemeClr val="hlink"/>
                </a:solidFill>
                <a:latin typeface="Arial"/>
                <a:ea typeface="Arial"/>
                <a:cs typeface="Arial"/>
                <a:sym typeface="Arial"/>
                <a:hlinkClick r:id="rId4"/>
              </a:rPr>
              <a:t>www.linuxcare.com</a:t>
            </a:r>
            <a:r>
              <a:rPr b="0" i="0" lang="en-US" sz="2400" u="none" cap="none" strike="noStrike">
                <a:solidFill>
                  <a:schemeClr val="dk1"/>
                </a:solidFill>
                <a:latin typeface="Arial"/>
                <a:ea typeface="Arial"/>
                <a:cs typeface="Arial"/>
                <a:sym typeface="Arial"/>
              </a:rPr>
              <a:t> - good source for training, technical information, and for-a-fee technical support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5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72" name="Google Shape;372;p5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Novell NetWare Information Sources</a:t>
            </a:r>
            <a:endParaRPr/>
          </a:p>
        </p:txBody>
      </p:sp>
      <p:sp>
        <p:nvSpPr>
          <p:cNvPr id="373" name="Google Shape;373;p5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http://support.novell.com - searchable knowledge base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Provides articles and notices about known problems, bug fixes, workarounds and patches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Contains driver updates and operating system service patches</a:t>
            </a:r>
            <a:endParaRPr/>
          </a:p>
          <a:p>
            <a:pPr indent="-209550" lvl="0" marL="342900" marR="0" rtl="0" algn="l">
              <a:lnSpc>
                <a:spcPct val="100000"/>
              </a:lnSpc>
              <a:spcBef>
                <a:spcPts val="560"/>
              </a:spcBef>
              <a:spcAft>
                <a:spcPts val="0"/>
              </a:spcAft>
              <a:buClr>
                <a:schemeClr val="lt2"/>
              </a:buClr>
              <a:buSzPts val="210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5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79" name="Google Shape;379;p5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Online Support Services and Newsgroups</a:t>
            </a:r>
            <a:endParaRPr/>
          </a:p>
        </p:txBody>
      </p:sp>
      <p:sp>
        <p:nvSpPr>
          <p:cNvPr id="380" name="Google Shape;380;p5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Many online support services, including:</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Microsoft Developer’s Network (MSDN) at http://msdn.microsoft.com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Other Microsoft newsgroups at </a:t>
            </a:r>
            <a:r>
              <a:rPr b="0" i="0" lang="en-US" sz="2400" u="sng" cap="none" strike="noStrike">
                <a:solidFill>
                  <a:schemeClr val="hlink"/>
                </a:solidFill>
                <a:latin typeface="Arial"/>
                <a:ea typeface="Arial"/>
                <a:cs typeface="Arial"/>
                <a:sym typeface="Arial"/>
                <a:hlinkClick r:id="rId3"/>
              </a:rPr>
              <a:t>msnnews.microsoft.com</a:t>
            </a:r>
            <a:r>
              <a:rPr b="0" i="0" lang="en-US" sz="2400" u="none" cap="none" strike="noStrike">
                <a:solidFill>
                  <a:schemeClr val="dk1"/>
                </a:solidFill>
                <a:latin typeface="Arial"/>
                <a:ea typeface="Arial"/>
                <a:cs typeface="Arial"/>
                <a:sym typeface="Arial"/>
              </a:rPr>
              <a:t>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sng" cap="none" strike="noStrike">
                <a:solidFill>
                  <a:schemeClr val="hlink"/>
                </a:solidFill>
                <a:latin typeface="Arial"/>
                <a:ea typeface="Arial"/>
                <a:cs typeface="Arial"/>
                <a:sym typeface="Arial"/>
                <a:hlinkClick r:id="rId4"/>
              </a:rPr>
              <a:t>www.sunbelt-software.com</a:t>
            </a:r>
            <a:r>
              <a:rPr b="0" i="0" lang="en-US" sz="2400" u="none" cap="none" strike="noStrike">
                <a:solidFill>
                  <a:schemeClr val="dk1"/>
                </a:solidFill>
                <a:latin typeface="Arial"/>
                <a:ea typeface="Arial"/>
                <a:cs typeface="Arial"/>
                <a:sym typeface="Arial"/>
              </a:rPr>
              <a:t> - Windows mailing list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 name="Shape 384"/>
        <p:cNvGrpSpPr/>
        <p:nvPr/>
      </p:nvGrpSpPr>
      <p:grpSpPr>
        <a:xfrm>
          <a:off x="0" y="0"/>
          <a:ext cx="0" cy="0"/>
          <a:chOff x="0" y="0"/>
          <a:chExt cx="0" cy="0"/>
        </a:xfrm>
      </p:grpSpPr>
      <p:sp>
        <p:nvSpPr>
          <p:cNvPr id="385" name="Google Shape;385;p5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86" name="Google Shape;386;p5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Periodicals</a:t>
            </a:r>
            <a:endParaRPr/>
          </a:p>
        </p:txBody>
      </p:sp>
      <p:sp>
        <p:nvSpPr>
          <p:cNvPr id="387" name="Google Shape;387;p52"/>
          <p:cNvSpPr txBox="1"/>
          <p:nvPr>
            <p:ph idx="1" type="body"/>
          </p:nvPr>
        </p:nvSpPr>
        <p:spPr>
          <a:xfrm>
            <a:off x="457200" y="1981200"/>
            <a:ext cx="8229600" cy="17922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Many deal specifically with computers and networking and are available over Internet or offer free subscriptions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Most popular journals include: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sp>
        <p:nvSpPr>
          <p:cNvPr id="392" name="Google Shape;392;p5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93" name="Google Shape;393;p53"/>
          <p:cNvSpPr txBox="1"/>
          <p:nvPr>
            <p:ph idx="4294967295" type="title"/>
          </p:nvPr>
        </p:nvSpPr>
        <p:spPr>
          <a:xfrm>
            <a:off x="457200" y="457200"/>
            <a:ext cx="8229600" cy="1371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Periodicals</a:t>
            </a:r>
            <a:endParaRPr/>
          </a:p>
        </p:txBody>
      </p:sp>
      <p:sp>
        <p:nvSpPr>
          <p:cNvPr id="394" name="Google Shape;394;p53"/>
          <p:cNvSpPr txBox="1"/>
          <p:nvPr>
            <p:ph idx="4294967295" type="body"/>
          </p:nvPr>
        </p:nvSpPr>
        <p:spPr>
          <a:xfrm>
            <a:off x="914400" y="3713162"/>
            <a:ext cx="4038600" cy="1973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LAN Magazine</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LAN Times</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Communications </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Week</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InfoWorld</a:t>
            </a:r>
            <a:endParaRPr/>
          </a:p>
          <a:p>
            <a:pPr indent="-228600" lvl="0" marL="342900" marR="0" rtl="0" algn="l">
              <a:lnSpc>
                <a:spcPct val="100000"/>
              </a:lnSpc>
              <a:spcBef>
                <a:spcPts val="480"/>
              </a:spcBef>
              <a:spcAft>
                <a:spcPts val="0"/>
              </a:spcAft>
              <a:buClr>
                <a:schemeClr val="lt2"/>
              </a:buClr>
              <a:buSzPts val="1800"/>
              <a:buFont typeface="Noto Sans Symbols"/>
              <a:buNone/>
            </a:pPr>
            <a:r>
              <a:t/>
            </a:r>
            <a:endParaRPr b="0" i="0" sz="2400" u="none">
              <a:solidFill>
                <a:schemeClr val="dk1"/>
              </a:solidFill>
              <a:latin typeface="Arial"/>
              <a:ea typeface="Arial"/>
              <a:cs typeface="Arial"/>
              <a:sym typeface="Arial"/>
            </a:endParaRPr>
          </a:p>
        </p:txBody>
      </p:sp>
      <p:sp>
        <p:nvSpPr>
          <p:cNvPr id="395" name="Google Shape;395;p53"/>
          <p:cNvSpPr txBox="1"/>
          <p:nvPr>
            <p:ph idx="4294967295" type="body"/>
          </p:nvPr>
        </p:nvSpPr>
        <p:spPr>
          <a:xfrm>
            <a:off x="4419600" y="3713162"/>
            <a:ext cx="4038600" cy="167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eWeek</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PC Magazine </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(Network Edition)</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Network Computing</a:t>
            </a:r>
            <a:endParaRPr/>
          </a:p>
        </p:txBody>
      </p:sp>
      <p:sp>
        <p:nvSpPr>
          <p:cNvPr id="396" name="Google Shape;396;p53"/>
          <p:cNvSpPr txBox="1"/>
          <p:nvPr/>
        </p:nvSpPr>
        <p:spPr>
          <a:xfrm>
            <a:off x="914400" y="1676400"/>
            <a:ext cx="8229600" cy="22860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2"/>
              </a:buClr>
              <a:buSzPts val="3200"/>
              <a:buFont typeface="Noto Sans Symbols"/>
              <a:buChar char="◆"/>
            </a:pPr>
            <a:r>
              <a:rPr b="0" i="0" lang="en-US" sz="3200" u="none">
                <a:solidFill>
                  <a:srgbClr val="1E42C8"/>
                </a:solidFill>
                <a:latin typeface="Times New Roman"/>
                <a:ea typeface="Times New Roman"/>
                <a:cs typeface="Times New Roman"/>
                <a:sym typeface="Times New Roman"/>
              </a:rPr>
              <a:t>Many deal specifically with computers and networking and are available over Internet or offer free subscriptions</a:t>
            </a:r>
            <a:endParaRPr/>
          </a:p>
          <a:p>
            <a:pPr indent="-342900" lvl="0" marL="342900" marR="0" rtl="0" algn="l">
              <a:lnSpc>
                <a:spcPct val="100000"/>
              </a:lnSpc>
              <a:spcBef>
                <a:spcPts val="640"/>
              </a:spcBef>
              <a:spcAft>
                <a:spcPts val="0"/>
              </a:spcAft>
              <a:buClr>
                <a:schemeClr val="dk2"/>
              </a:buClr>
              <a:buSzPts val="3200"/>
              <a:buFont typeface="Noto Sans Symbols"/>
              <a:buChar char="◆"/>
            </a:pPr>
            <a:r>
              <a:rPr b="0" i="0" lang="en-US" sz="3200" u="none">
                <a:solidFill>
                  <a:srgbClr val="1E42C8"/>
                </a:solidFill>
                <a:latin typeface="Times New Roman"/>
                <a:ea typeface="Times New Roman"/>
                <a:cs typeface="Times New Roman"/>
                <a:sym typeface="Times New Roman"/>
              </a:rPr>
              <a:t>Most popular journals include: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0" name="Shape 400"/>
        <p:cNvGrpSpPr/>
        <p:nvPr/>
      </p:nvGrpSpPr>
      <p:grpSpPr>
        <a:xfrm>
          <a:off x="0" y="0"/>
          <a:ext cx="0" cy="0"/>
          <a:chOff x="0" y="0"/>
          <a:chExt cx="0" cy="0"/>
        </a:xfrm>
      </p:grpSpPr>
      <p:sp>
        <p:nvSpPr>
          <p:cNvPr id="401" name="Google Shape;401;p5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02" name="Google Shape;402;p5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Common Troubleshooting Situations</a:t>
            </a:r>
            <a:endParaRPr/>
          </a:p>
        </p:txBody>
      </p:sp>
      <p:sp>
        <p:nvSpPr>
          <p:cNvPr id="403" name="Google Shape;403;p5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Some of most common network problems involve: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Cabling and related components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Power fluctuations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Upgrades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Poor network performance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9" name="Google Shape;89;p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Backing Up Network Data</a:t>
            </a:r>
            <a:endParaRPr/>
          </a:p>
        </p:txBody>
      </p:sp>
      <p:sp>
        <p:nvSpPr>
          <p:cNvPr id="90" name="Google Shape;90;p1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950"/>
              <a:buFont typeface="Noto Sans Symbols"/>
              <a:buChar char="■"/>
            </a:pPr>
            <a:r>
              <a:rPr b="0" i="0" lang="en-US" sz="2600" u="none" cap="none" strike="noStrike">
                <a:solidFill>
                  <a:schemeClr val="dk1"/>
                </a:solidFill>
                <a:latin typeface="Arial"/>
                <a:ea typeface="Arial"/>
                <a:cs typeface="Arial"/>
                <a:sym typeface="Arial"/>
              </a:rPr>
              <a:t>To prevent data loss, develop comprehensive </a:t>
            </a:r>
            <a:br>
              <a:rPr b="0" i="0" lang="en-US" sz="2600" u="none" cap="none" strike="noStrike">
                <a:solidFill>
                  <a:schemeClr val="dk1"/>
                </a:solidFill>
                <a:latin typeface="Arial"/>
                <a:ea typeface="Arial"/>
                <a:cs typeface="Arial"/>
                <a:sym typeface="Arial"/>
              </a:rPr>
            </a:br>
            <a:r>
              <a:rPr b="0" i="0" lang="en-US" sz="2600" u="none" cap="none" strike="noStrike">
                <a:solidFill>
                  <a:schemeClr val="dk1"/>
                </a:solidFill>
                <a:latin typeface="Arial"/>
                <a:ea typeface="Arial"/>
                <a:cs typeface="Arial"/>
                <a:sym typeface="Arial"/>
              </a:rPr>
              <a:t>back-up program, including</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What data should be backed up and how often?</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What type of backup will be performed, how often, and what time?</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Who is responsible for performing backups?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Is backup system been tested regularly?</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Is backup log complete?</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Where is backed-up data stored (on-site and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off- site)?</a:t>
            </a:r>
            <a:endParaRPr/>
          </a:p>
          <a:p>
            <a:pPr indent="-342900" lvl="0" marL="342900" marR="0" rtl="0" algn="l">
              <a:lnSpc>
                <a:spcPct val="90000"/>
              </a:lnSpc>
              <a:spcBef>
                <a:spcPts val="520"/>
              </a:spcBef>
              <a:spcAft>
                <a:spcPts val="0"/>
              </a:spcAft>
              <a:buClr>
                <a:schemeClr val="lt2"/>
              </a:buClr>
              <a:buSzPts val="1950"/>
              <a:buFont typeface="Noto Sans Symbols"/>
              <a:buChar char="■"/>
            </a:pPr>
            <a:r>
              <a:rPr b="0" i="0" lang="en-US" sz="2600" u="none" cap="none" strike="noStrike">
                <a:solidFill>
                  <a:schemeClr val="dk1"/>
                </a:solidFill>
                <a:latin typeface="Arial"/>
                <a:ea typeface="Arial"/>
                <a:cs typeface="Arial"/>
                <a:sym typeface="Arial"/>
              </a:rPr>
              <a:t>Table 13-1 shows several back-up methods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7" name="Shape 407"/>
        <p:cNvGrpSpPr/>
        <p:nvPr/>
      </p:nvGrpSpPr>
      <p:grpSpPr>
        <a:xfrm>
          <a:off x="0" y="0"/>
          <a:ext cx="0" cy="0"/>
          <a:chOff x="0" y="0"/>
          <a:chExt cx="0" cy="0"/>
        </a:xfrm>
      </p:grpSpPr>
      <p:sp>
        <p:nvSpPr>
          <p:cNvPr id="408" name="Google Shape;408;p5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09" name="Google Shape;409;p5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Cabling and Related Components</a:t>
            </a:r>
            <a:endParaRPr/>
          </a:p>
        </p:txBody>
      </p:sp>
      <p:sp>
        <p:nvSpPr>
          <p:cNvPr id="410" name="Google Shape;410;p5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Majority of network problems occur at Physical layer and involve cables, connectors, and NICs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Make sure cable is properly connected and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correct kind</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Be sure length is within maximum limit for type of medium</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Check LEDs on NIC, if available</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Exchange NIC with known working one</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Use PING utility to check connectivity to other computers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 name="Shape 414"/>
        <p:cNvGrpSpPr/>
        <p:nvPr/>
      </p:nvGrpSpPr>
      <p:grpSpPr>
        <a:xfrm>
          <a:off x="0" y="0"/>
          <a:ext cx="0" cy="0"/>
          <a:chOff x="0" y="0"/>
          <a:chExt cx="0" cy="0"/>
        </a:xfrm>
      </p:grpSpPr>
      <p:sp>
        <p:nvSpPr>
          <p:cNvPr id="415" name="Google Shape;415;p5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16" name="Google Shape;416;p5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Power Fluctuations</a:t>
            </a:r>
            <a:endParaRPr/>
          </a:p>
        </p:txBody>
      </p:sp>
      <p:sp>
        <p:nvSpPr>
          <p:cNvPr id="417" name="Google Shape;417;p5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Caused by electrical storm or power failure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Adversely affect computers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Afterwards, verify that servers are up and functioning</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Use </a:t>
            </a:r>
            <a:r>
              <a:rPr b="1" i="0" lang="en-US" sz="2800" u="none">
                <a:solidFill>
                  <a:schemeClr val="dk1"/>
                </a:solidFill>
                <a:latin typeface="Arial"/>
                <a:ea typeface="Arial"/>
                <a:cs typeface="Arial"/>
                <a:sym typeface="Arial"/>
              </a:rPr>
              <a:t>Uninterruptible Power Supplies</a:t>
            </a:r>
            <a:r>
              <a:rPr b="0" i="0" lang="en-US" sz="2800" u="none">
                <a:solidFill>
                  <a:schemeClr val="dk1"/>
                </a:solidFill>
                <a:latin typeface="Arial"/>
                <a:ea typeface="Arial"/>
                <a:cs typeface="Arial"/>
                <a:sym typeface="Arial"/>
              </a:rPr>
              <a:t> (UPSs)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Especially important for servers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Provide battery power so computers can be brought down without data loss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Some perform automatic shutdowns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sp>
        <p:nvSpPr>
          <p:cNvPr id="422" name="Google Shape;422;p5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23" name="Google Shape;423;p5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Upgrades</a:t>
            </a:r>
            <a:endParaRPr/>
          </a:p>
        </p:txBody>
      </p:sp>
      <p:sp>
        <p:nvSpPr>
          <p:cNvPr id="424" name="Google Shape;424;p5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950"/>
              <a:buFont typeface="Noto Sans Symbols"/>
              <a:buChar char="■"/>
            </a:pPr>
            <a:r>
              <a:rPr b="0" i="0" lang="en-US" sz="2600" u="none">
                <a:solidFill>
                  <a:schemeClr val="dk1"/>
                </a:solidFill>
                <a:latin typeface="Arial"/>
                <a:ea typeface="Arial"/>
                <a:cs typeface="Arial"/>
                <a:sym typeface="Arial"/>
              </a:rPr>
              <a:t>Constantly changing technology makes it necessary to upgrade equipment and software frequently</a:t>
            </a:r>
            <a:endParaRPr/>
          </a:p>
          <a:p>
            <a:pPr indent="-342900" lvl="0" marL="342900" marR="0" rtl="0" algn="l">
              <a:lnSpc>
                <a:spcPct val="90000"/>
              </a:lnSpc>
              <a:spcBef>
                <a:spcPts val="520"/>
              </a:spcBef>
              <a:spcAft>
                <a:spcPts val="0"/>
              </a:spcAft>
              <a:buClr>
                <a:schemeClr val="lt2"/>
              </a:buClr>
              <a:buSzPts val="1950"/>
              <a:buFont typeface="Noto Sans Symbols"/>
              <a:buChar char="■"/>
            </a:pPr>
            <a:r>
              <a:rPr b="0" i="0" lang="en-US" sz="2600" u="none">
                <a:solidFill>
                  <a:schemeClr val="dk1"/>
                </a:solidFill>
                <a:latin typeface="Arial"/>
                <a:ea typeface="Arial"/>
                <a:cs typeface="Arial"/>
                <a:sym typeface="Arial"/>
              </a:rPr>
              <a:t>Some important considerations when performing network upgrades: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Keep current and do one upgrade at a time</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Ignoring upgrades may require complete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network overhaul</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Test any upgrade before deploying it</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Inform users about upgrade: when it will occur, what is involved, and what to expect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p5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30" name="Google Shape;430;p5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Poor Network Performance</a:t>
            </a:r>
            <a:endParaRPr/>
          </a:p>
        </p:txBody>
      </p:sp>
      <p:sp>
        <p:nvSpPr>
          <p:cNvPr id="431" name="Google Shape;431;p5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950"/>
              <a:buFont typeface="Noto Sans Symbols"/>
              <a:buChar char="■"/>
            </a:pPr>
            <a:r>
              <a:rPr b="0" i="0" lang="en-US" sz="2600" u="none">
                <a:solidFill>
                  <a:schemeClr val="dk1"/>
                </a:solidFill>
                <a:latin typeface="Arial"/>
                <a:ea typeface="Arial"/>
                <a:cs typeface="Arial"/>
                <a:sym typeface="Arial"/>
              </a:rPr>
              <a:t>If network slows over time, ask these questions </a:t>
            </a:r>
            <a:br>
              <a:rPr b="0" i="0" lang="en-US" sz="2600" u="none">
                <a:solidFill>
                  <a:schemeClr val="dk1"/>
                </a:solidFill>
                <a:latin typeface="Arial"/>
                <a:ea typeface="Arial"/>
                <a:cs typeface="Arial"/>
                <a:sym typeface="Arial"/>
              </a:rPr>
            </a:br>
            <a:r>
              <a:rPr b="0" i="0" lang="en-US" sz="2600" u="none">
                <a:solidFill>
                  <a:schemeClr val="dk1"/>
                </a:solidFill>
                <a:latin typeface="Arial"/>
                <a:ea typeface="Arial"/>
                <a:cs typeface="Arial"/>
                <a:sym typeface="Arial"/>
              </a:rPr>
              <a:t>to pinpoint causes: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What has changed?</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Have new equipment or applications been added?</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Is someone playing electronic games across network?</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Are there new users on network?  How many?</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Is other new equipment, such as a generator, causing interference near network?</a:t>
            </a:r>
            <a:endParaRPr/>
          </a:p>
          <a:p>
            <a:pPr indent="-342900" lvl="0" marL="342900" marR="0" rtl="0" algn="l">
              <a:lnSpc>
                <a:spcPct val="90000"/>
              </a:lnSpc>
              <a:spcBef>
                <a:spcPts val="520"/>
              </a:spcBef>
              <a:spcAft>
                <a:spcPts val="0"/>
              </a:spcAft>
              <a:buClr>
                <a:schemeClr val="lt2"/>
              </a:buClr>
              <a:buSzPts val="1950"/>
              <a:buFont typeface="Noto Sans Symbols"/>
              <a:buChar char="■"/>
            </a:pPr>
            <a:r>
              <a:rPr b="0" i="0" lang="en-US" sz="2600" u="none">
                <a:solidFill>
                  <a:schemeClr val="dk1"/>
                </a:solidFill>
                <a:latin typeface="Arial"/>
                <a:ea typeface="Arial"/>
                <a:cs typeface="Arial"/>
                <a:sym typeface="Arial"/>
              </a:rPr>
              <a:t>May be necessary to expand network to increase current capacity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sp>
        <p:nvSpPr>
          <p:cNvPr id="436" name="Google Shape;436;p5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37" name="Google Shape;437;p5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38" name="Google Shape;438;p5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950"/>
              <a:buFont typeface="Noto Sans Symbols"/>
              <a:buChar char="■"/>
            </a:pPr>
            <a:r>
              <a:rPr b="0" i="0" lang="en-US" sz="2600" u="none">
                <a:solidFill>
                  <a:schemeClr val="dk1"/>
                </a:solidFill>
                <a:latin typeface="Arial"/>
                <a:ea typeface="Arial"/>
                <a:cs typeface="Arial"/>
                <a:sym typeface="Arial"/>
              </a:rPr>
              <a:t>Network-management, planning, and monitoring are critical parts of network administrator’s job</a:t>
            </a:r>
            <a:endParaRPr/>
          </a:p>
          <a:p>
            <a:pPr indent="-342900" lvl="0" marL="342900" marR="0" rtl="0" algn="l">
              <a:lnSpc>
                <a:spcPct val="100000"/>
              </a:lnSpc>
              <a:spcBef>
                <a:spcPts val="520"/>
              </a:spcBef>
              <a:spcAft>
                <a:spcPts val="0"/>
              </a:spcAft>
              <a:buClr>
                <a:schemeClr val="lt2"/>
              </a:buClr>
              <a:buSzPts val="1950"/>
              <a:buFont typeface="Noto Sans Symbols"/>
              <a:buChar char="■"/>
            </a:pPr>
            <a:r>
              <a:rPr b="0" i="0" lang="en-US" sz="2600" u="none">
                <a:solidFill>
                  <a:schemeClr val="dk1"/>
                </a:solidFill>
                <a:latin typeface="Arial"/>
                <a:ea typeface="Arial"/>
                <a:cs typeface="Arial"/>
                <a:sym typeface="Arial"/>
              </a:rPr>
              <a:t>Proper management can avoid or minimize potential problems</a:t>
            </a:r>
            <a:endParaRPr/>
          </a:p>
          <a:p>
            <a:pPr indent="-342900" lvl="0" marL="342900" marR="0" rtl="0" algn="l">
              <a:lnSpc>
                <a:spcPct val="100000"/>
              </a:lnSpc>
              <a:spcBef>
                <a:spcPts val="520"/>
              </a:spcBef>
              <a:spcAft>
                <a:spcPts val="0"/>
              </a:spcAft>
              <a:buClr>
                <a:schemeClr val="lt2"/>
              </a:buClr>
              <a:buSzPts val="1950"/>
              <a:buFont typeface="Noto Sans Symbols"/>
              <a:buChar char="■"/>
            </a:pPr>
            <a:r>
              <a:rPr b="0" i="0" lang="en-US" sz="2600" u="none">
                <a:solidFill>
                  <a:schemeClr val="dk1"/>
                </a:solidFill>
                <a:latin typeface="Arial"/>
                <a:ea typeface="Arial"/>
                <a:cs typeface="Arial"/>
                <a:sym typeface="Arial"/>
              </a:rPr>
              <a:t>Avoiding problems is better than solving problems</a:t>
            </a:r>
            <a:endParaRPr/>
          </a:p>
          <a:p>
            <a:pPr indent="-342900" lvl="0" marL="342900" marR="0" rtl="0" algn="l">
              <a:lnSpc>
                <a:spcPct val="100000"/>
              </a:lnSpc>
              <a:spcBef>
                <a:spcPts val="520"/>
              </a:spcBef>
              <a:spcAft>
                <a:spcPts val="0"/>
              </a:spcAft>
              <a:buClr>
                <a:schemeClr val="lt2"/>
              </a:buClr>
              <a:buSzPts val="1950"/>
              <a:buFont typeface="Noto Sans Symbols"/>
              <a:buChar char="■"/>
            </a:pPr>
            <a:r>
              <a:rPr b="0" i="0" lang="en-US" sz="2600" u="none">
                <a:solidFill>
                  <a:schemeClr val="dk1"/>
                </a:solidFill>
                <a:latin typeface="Arial"/>
                <a:ea typeface="Arial"/>
                <a:cs typeface="Arial"/>
                <a:sym typeface="Arial"/>
              </a:rPr>
              <a:t>Key to pre-emptive troubleshooting is to understand and apply OSI network-management model, consisting of accounting, configuration, performance and security management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2" name="Shape 442"/>
        <p:cNvGrpSpPr/>
        <p:nvPr/>
      </p:nvGrpSpPr>
      <p:grpSpPr>
        <a:xfrm>
          <a:off x="0" y="0"/>
          <a:ext cx="0" cy="0"/>
          <a:chOff x="0" y="0"/>
          <a:chExt cx="0" cy="0"/>
        </a:xfrm>
      </p:grpSpPr>
      <p:sp>
        <p:nvSpPr>
          <p:cNvPr id="443" name="Google Shape;443;p6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44" name="Google Shape;444;p6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45" name="Google Shape;445;p6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Planning is key part of network management</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Planning includes setting back-up schedules and guidelines, security guidelines, hardware and software standards, and upgrade guidelines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Create written plans, policies, and procedures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Maintain a complete set of network documentation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9" name="Shape 449"/>
        <p:cNvGrpSpPr/>
        <p:nvPr/>
      </p:nvGrpSpPr>
      <p:grpSpPr>
        <a:xfrm>
          <a:off x="0" y="0"/>
          <a:ext cx="0" cy="0"/>
          <a:chOff x="0" y="0"/>
          <a:chExt cx="0" cy="0"/>
        </a:xfrm>
      </p:grpSpPr>
      <p:sp>
        <p:nvSpPr>
          <p:cNvPr id="450" name="Google Shape;450;p6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51" name="Google Shape;451;p6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52" name="Google Shape;452;p6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Documentation should include network map, cable map, equipment list, server configuration, software configuration, address list, user administration, software licensing, contact list, network hardware configuration, network history, and comprehensive list of policies and procedures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Many programs are available to assist with network management and monitoring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6" name="Shape 456"/>
        <p:cNvGrpSpPr/>
        <p:nvPr/>
      </p:nvGrpSpPr>
      <p:grpSpPr>
        <a:xfrm>
          <a:off x="0" y="0"/>
          <a:ext cx="0" cy="0"/>
          <a:chOff x="0" y="0"/>
          <a:chExt cx="0" cy="0"/>
        </a:xfrm>
      </p:grpSpPr>
      <p:sp>
        <p:nvSpPr>
          <p:cNvPr id="457" name="Google Shape;457;p6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58" name="Google Shape;458;p6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59" name="Google Shape;459;p6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Using tools to monitor your network, you can establish a network performance baseline against which to identify anomalies</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Performance Monitor in Windows NT and Windows 2000 is valuable tool for establishing baseline and tracking network performance</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SNMP is specialized TCP/IP protocol for network monitoring and management</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SNMP can manage and monitor most network devices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3" name="Shape 463"/>
        <p:cNvGrpSpPr/>
        <p:nvPr/>
      </p:nvGrpSpPr>
      <p:grpSpPr>
        <a:xfrm>
          <a:off x="0" y="0"/>
          <a:ext cx="0" cy="0"/>
          <a:chOff x="0" y="0"/>
          <a:chExt cx="0" cy="0"/>
        </a:xfrm>
      </p:grpSpPr>
      <p:sp>
        <p:nvSpPr>
          <p:cNvPr id="464" name="Google Shape;464;p6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65" name="Google Shape;465;p6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66" name="Google Shape;466;p6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RMON software probes provide detailed network and application information</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RMON1 works at Data Link and Physical layers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RMON2 analyzes data from Network layer to Application layer</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When an error occurs, use structured, methodical approach to troubleshooting eases tension and ensures that all possible solutions are covered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0" name="Shape 470"/>
        <p:cNvGrpSpPr/>
        <p:nvPr/>
      </p:nvGrpSpPr>
      <p:grpSpPr>
        <a:xfrm>
          <a:off x="0" y="0"/>
          <a:ext cx="0" cy="0"/>
          <a:chOff x="0" y="0"/>
          <a:chExt cx="0" cy="0"/>
        </a:xfrm>
      </p:grpSpPr>
      <p:sp>
        <p:nvSpPr>
          <p:cNvPr id="471" name="Google Shape;471;p6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72" name="Google Shape;472;p6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73" name="Google Shape;473;p6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Many tools and resources help troubleshoot network</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Software and Internet resources are available, including Microsoft TechNet, Microsoft Knowledge Base, Novell knowledge base,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and Linuxcare.com</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Troubleshooting usually falls into one of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basic categories of solutions</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Common networking troubleshooting scenarios pinpoint many problems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6" name="Google Shape;96;p1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Backup Methods</a:t>
            </a:r>
            <a:endParaRPr/>
          </a:p>
        </p:txBody>
      </p:sp>
      <p:pic>
        <p:nvPicPr>
          <p:cNvPr id="97" name="Google Shape;97;p11"/>
          <p:cNvPicPr preferRelativeResize="0"/>
          <p:nvPr/>
        </p:nvPicPr>
        <p:blipFill rotWithShape="1">
          <a:blip r:embed="rId3">
            <a:alphaModFix/>
          </a:blip>
          <a:srcRect b="0" l="0" r="0" t="0"/>
          <a:stretch/>
        </p:blipFill>
        <p:spPr>
          <a:xfrm>
            <a:off x="1600200" y="1657350"/>
            <a:ext cx="6731000" cy="50482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7" name="Shape 477"/>
        <p:cNvGrpSpPr/>
        <p:nvPr/>
      </p:nvGrpSpPr>
      <p:grpSpPr>
        <a:xfrm>
          <a:off x="0" y="0"/>
          <a:ext cx="0" cy="0"/>
          <a:chOff x="0" y="0"/>
          <a:chExt cx="0" cy="0"/>
        </a:xfrm>
      </p:grpSpPr>
      <p:sp>
        <p:nvSpPr>
          <p:cNvPr id="478" name="Google Shape;478;p6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79" name="Google Shape;479;p6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Chapter Summary</a:t>
            </a:r>
            <a:endParaRPr/>
          </a:p>
        </p:txBody>
      </p:sp>
      <p:sp>
        <p:nvSpPr>
          <p:cNvPr id="480" name="Google Shape;480;p6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950"/>
              <a:buFont typeface="Noto Sans Symbols"/>
              <a:buChar char="■"/>
            </a:pPr>
            <a:r>
              <a:rPr b="0" i="0" lang="en-US" sz="2600" u="none">
                <a:solidFill>
                  <a:schemeClr val="dk1"/>
                </a:solidFill>
                <a:latin typeface="Arial"/>
                <a:ea typeface="Arial"/>
                <a:cs typeface="Arial"/>
                <a:sym typeface="Arial"/>
              </a:rPr>
              <a:t>For difficult problems, fall back on structured network troubleshooting approach</a:t>
            </a:r>
            <a:endParaRPr/>
          </a:p>
          <a:p>
            <a:pPr indent="-342900" lvl="0" marL="342900" marR="0" rtl="0" algn="l">
              <a:lnSpc>
                <a:spcPct val="90000"/>
              </a:lnSpc>
              <a:spcBef>
                <a:spcPts val="520"/>
              </a:spcBef>
              <a:spcAft>
                <a:spcPts val="0"/>
              </a:spcAft>
              <a:buClr>
                <a:schemeClr val="lt2"/>
              </a:buClr>
              <a:buSzPts val="1950"/>
              <a:buFont typeface="Noto Sans Symbols"/>
              <a:buChar char="■"/>
            </a:pPr>
            <a:r>
              <a:rPr b="0" i="0" lang="en-US" sz="2600" u="none">
                <a:solidFill>
                  <a:schemeClr val="dk1"/>
                </a:solidFill>
                <a:latin typeface="Arial"/>
                <a:ea typeface="Arial"/>
                <a:cs typeface="Arial"/>
                <a:sym typeface="Arial"/>
              </a:rPr>
              <a:t>Change is most common cause of network problems</a:t>
            </a:r>
            <a:endParaRPr/>
          </a:p>
          <a:p>
            <a:pPr indent="-342900" lvl="0" marL="342900" marR="0" rtl="0" algn="l">
              <a:lnSpc>
                <a:spcPct val="90000"/>
              </a:lnSpc>
              <a:spcBef>
                <a:spcPts val="520"/>
              </a:spcBef>
              <a:spcAft>
                <a:spcPts val="0"/>
              </a:spcAft>
              <a:buClr>
                <a:schemeClr val="lt2"/>
              </a:buClr>
              <a:buSzPts val="1950"/>
              <a:buFont typeface="Noto Sans Symbols"/>
              <a:buChar char="■"/>
            </a:pPr>
            <a:r>
              <a:rPr b="0" i="0" lang="en-US" sz="2600" u="none">
                <a:solidFill>
                  <a:schemeClr val="dk1"/>
                </a:solidFill>
                <a:latin typeface="Arial"/>
                <a:ea typeface="Arial"/>
                <a:cs typeface="Arial"/>
                <a:sym typeface="Arial"/>
              </a:rPr>
              <a:t>Try to identify what has changed since change is most common cause of network problems</a:t>
            </a:r>
            <a:endParaRPr/>
          </a:p>
          <a:p>
            <a:pPr indent="-342900" lvl="0" marL="342900" marR="0" rtl="0" algn="l">
              <a:lnSpc>
                <a:spcPct val="90000"/>
              </a:lnSpc>
              <a:spcBef>
                <a:spcPts val="520"/>
              </a:spcBef>
              <a:spcAft>
                <a:spcPts val="0"/>
              </a:spcAft>
              <a:buClr>
                <a:schemeClr val="lt2"/>
              </a:buClr>
              <a:buSzPts val="1950"/>
              <a:buFont typeface="Noto Sans Symbols"/>
              <a:buChar char="■"/>
            </a:pPr>
            <a:r>
              <a:rPr b="0" i="0" lang="en-US" sz="2600" u="none">
                <a:solidFill>
                  <a:schemeClr val="dk1"/>
                </a:solidFill>
                <a:latin typeface="Arial"/>
                <a:ea typeface="Arial"/>
                <a:cs typeface="Arial"/>
                <a:sym typeface="Arial"/>
              </a:rPr>
              <a:t>Common sources of problem-causing changes include adding new equipment or software, upgrading existing software or equipment, and workload or workplace behavior that results in increased traffic or network utilization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03" name="Google Shape;103;p1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Setting Security Policies</a:t>
            </a:r>
            <a:endParaRPr/>
          </a:p>
        </p:txBody>
      </p:sp>
      <p:sp>
        <p:nvSpPr>
          <p:cNvPr id="104" name="Google Shape;104;p1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Security policies are part of network plan</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Include both data and hardware security</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Primary data security is username and passwords for all accounts, including</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How often users change passwords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Whether users can reuse same passwords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What character restrictions passwords have</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Whether passwords have single or multiple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sets of standards</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How exceptions are defined and documented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0" name="Google Shape;110;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Setting Security Policies</a:t>
            </a:r>
            <a:endParaRPr/>
          </a:p>
        </p:txBody>
      </p:sp>
      <p:sp>
        <p:nvSpPr>
          <p:cNvPr id="111" name="Google Shape;111;p1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Establish guidelines for resource access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Grant access only to users who require it</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Grant minimum levels of access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Set special security requirements for dial-in accounts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Keep to a minimum the number of users who perform network administration tasks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7" name="Google Shape;117;p1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Setting Hardware and Software Standards</a:t>
            </a:r>
            <a:endParaRPr/>
          </a:p>
        </p:txBody>
      </p:sp>
      <p:sp>
        <p:nvSpPr>
          <p:cNvPr id="118" name="Google Shape;118;p1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Set standards for all network components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Determine supported hardware manufacturers and operating systems, including versions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Determine what networking protocols and services will be used</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Define server configurations and guidelines for new server installations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Evaluate standards at least once per quarter to keep network up to date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ixel">
  <a:themeElements>
    <a:clrScheme name="default">
      <a:dk1>
        <a:srgbClr val="000000"/>
      </a:dk1>
      <a:lt1>
        <a:srgbClr val="FFFFFF"/>
      </a:lt1>
      <a:dk2>
        <a:srgbClr val="000000"/>
      </a:dk2>
      <a:lt2>
        <a:srgbClr val="00007D"/>
      </a:lt2>
      <a:accent1>
        <a:srgbClr val="9999FF"/>
      </a:accent1>
      <a:accent2>
        <a:srgbClr val="9999CC"/>
      </a:accent2>
      <a:accent3>
        <a:srgbClr val="FFFFFF"/>
      </a:accent3>
      <a:accent4>
        <a:srgbClr val="9999FF"/>
      </a:accent4>
      <a:accent5>
        <a:srgbClr val="9999CC"/>
      </a:accent5>
      <a:accent6>
        <a:srgbClr val="FFFFFF"/>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