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embeddedFontLst>
    <p:embeddedFont>
      <p:font typeface="Arial Black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04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04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1150937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0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4" name="Google Shape;24;p2"/>
            <p:cNvSpPr txBox="1"/>
            <p:nvPr/>
          </p:nvSpPr>
          <p:spPr>
            <a:xfrm>
              <a:off x="0" y="0"/>
              <a:ext cx="2208" cy="432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" name="Google Shape;25;p2"/>
            <p:cNvSpPr txBox="1"/>
            <p:nvPr/>
          </p:nvSpPr>
          <p:spPr>
            <a:xfrm>
              <a:off x="1081" y="1065"/>
              <a:ext cx="4679" cy="1596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7" name="Google Shape;27;p2"/>
              <p:cNvSpPr txBox="1"/>
              <p:nvPr/>
            </p:nvSpPr>
            <p:spPr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" name="Google Shape;28;p2"/>
              <p:cNvSpPr txBox="1"/>
              <p:nvPr/>
            </p:nvSpPr>
            <p:spPr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" name="Google Shape;29;p2"/>
              <p:cNvSpPr txBox="1"/>
              <p:nvPr/>
            </p:nvSpPr>
            <p:spPr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" name="Google Shape;30;p2"/>
              <p:cNvSpPr txBox="1"/>
              <p:nvPr/>
            </p:nvSpPr>
            <p:spPr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" name="Google Shape;31;p2"/>
              <p:cNvSpPr txBox="1"/>
              <p:nvPr/>
            </p:nvSpPr>
            <p:spPr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" name="Google Shape;32;p2"/>
              <p:cNvSpPr txBox="1"/>
              <p:nvPr/>
            </p:nvSpPr>
            <p:spPr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" name="Google Shape;33;p2"/>
              <p:cNvSpPr txBox="1"/>
              <p:nvPr/>
            </p:nvSpPr>
            <p:spPr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34;p2"/>
              <p:cNvSpPr txBox="1"/>
              <p:nvPr/>
            </p:nvSpPr>
            <p:spPr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" name="Google Shape;35;p2"/>
              <p:cNvSpPr txBox="1"/>
              <p:nvPr/>
            </p:nvSpPr>
            <p:spPr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" name="Google Shape;36;p2"/>
              <p:cNvSpPr txBox="1"/>
              <p:nvPr/>
            </p:nvSpPr>
            <p:spPr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7" name="Google Shape;37;p2"/>
          <p:cNvSpPr txBox="1"/>
          <p:nvPr>
            <p:ph idx="10" type="dt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"/>
          <p:cNvSpPr txBox="1"/>
          <p:nvPr>
            <p:ph type="ctrTitle"/>
          </p:nvPr>
        </p:nvSpPr>
        <p:spPr>
          <a:xfrm>
            <a:off x="2971800" y="1828800"/>
            <a:ext cx="60198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8;p1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9" name="Google Shape;9;p1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folHlink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108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1" name="Google Shape;21;p1"/>
          <p:cNvCxnSpPr/>
          <p:nvPr/>
        </p:nvCxnSpPr>
        <p:spPr>
          <a:xfrm>
            <a:off x="685800" y="1524000"/>
            <a:ext cx="8458200" cy="0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ctrTitle"/>
          </p:nvPr>
        </p:nvSpPr>
        <p:spPr>
          <a:xfrm>
            <a:off x="3124200" y="2057400"/>
            <a:ext cx="579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i="0" lang="en-US" sz="3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Understanding and Using Internet Resources</a:t>
            </a:r>
            <a:endParaRPr/>
          </a:p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2971800" y="4267200"/>
            <a:ext cx="6019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Chapter 14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0" name="Google Shape;120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Microsoft’s FTP Site</a:t>
            </a:r>
            <a:endParaRPr/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7" name="Google Shape;127;p1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Newsgroups</a:t>
            </a:r>
            <a:endParaRPr/>
          </a:p>
        </p:txBody>
      </p: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News Transfer Protocol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(NNTP) handles distribution, inquiry, retrieval, and posting of news articles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80,000 public newsgroups available on Internet, with USENET most popular one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be unmoderated or monitored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posts for short period of time, called scroll rate 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4" name="Google Shape;134;p1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Newsgroups</a:t>
            </a:r>
            <a:endParaRPr/>
          </a:p>
        </p:txBody>
      </p:sp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have NNTP client to access newsgroup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Organized in a hierarchical structure, alphabetically by category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Valuable source for news about viruses, system bugs, new software and tools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provide  “peer-level” technical support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listing of all available Internet newsgroups, visit groups.google.com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Oldest TCP/IP-based service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Lets user run programs, execute commands, and interact with remote system on Internet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any TCP/IP-based network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modern operating systems include a Telnet server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Windows NT server must use third party product for Telnet access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and World Wide Web are not same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 is newest Internet service in this chapter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consists of millions of documents written in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Markup Language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(HTML)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browse using links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Primary protocol is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Hypertext Transfer Protocol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(HTTP)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page of Web site is called home page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◻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14-3 shows Course Technology’s home page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457200" y="457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Course Technology’s Home Page</a:t>
            </a:r>
            <a:endParaRPr/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search engine, such as Yahoo or Google, to find Web sites with specific information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hardware and software vendors have web sites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Contain product information, updated documentation, new drivers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14-1 shows Web addresses for some hardware manufacturers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is rich and useful resource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69" name="Google Shape;169;p2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Web Addresses for Hardware Manufacturers</a:t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14500"/>
            <a:ext cx="6653212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Locating Internet Resources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address lets users navigate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 usually represented as resource names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has corresponding TCP/IP numeric address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Resource Names</a:t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Uniform Resource Locator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(URL) is address associated with Web-based Internet resource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Includes protocol to use to access it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is followed by colon, such as HTTP: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forward slashes begin the address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 identifies the organization and references a server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685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/>
          </a:p>
        </p:txBody>
      </p:sp>
      <p:sp>
        <p:nvSpPr>
          <p:cNvPr id="65" name="Google Shape;65;p6"/>
          <p:cNvSpPr txBox="1"/>
          <p:nvPr>
            <p:ph idx="1" type="body"/>
          </p:nvPr>
        </p:nvSpPr>
        <p:spPr>
          <a:xfrm>
            <a:off x="914400" y="1828800"/>
            <a:ext cx="7467600" cy="46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the Internet and its available services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resources on the Internet and understand its addressing methods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 ways to establish an Internet connection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 System (DNS)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DNS protocol resolves symbolic names to corresponding IP addresses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www.microsoft.com  references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 address 207.68.156.61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element of domain name, called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top-level domain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categorizes type of organization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domain types may indicate country of origin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Domain Types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United States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.com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Commercial organizations or 			businesses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.edu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Educational institutions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.gov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Government organizations 				(except military)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.mil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Military organizations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.net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Network service providers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.org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Other organizations,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usually nonprofit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4" name="Google Shape;204;p2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Country-Specific Domains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.au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Australia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.fr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France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.uk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United Kingdom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complete, geographically organized list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 country top-level domain names, visit www.norid.no/domenenavnbaser/domreg.html </a:t>
            </a:r>
            <a:endParaRPr/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2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 Domain Name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and affordable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 $35/year or less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Numerous Web sites can register your domain name for you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unused domain name and top-level name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also new top-level domain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.name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register personal name or e-mail address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an Internet Connection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users go through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 Service Provider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(ISP) to connect to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ISPs provide dial-up and dedicated links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lines using modems are most common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relatively inexpensive connections include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Integrated Services Digital Network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(ISDN),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subscriber line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(DSL)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companies and government bodies may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higher bandwidth connections such as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DS-3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Connections</a:t>
            </a:r>
            <a:endParaRPr/>
          </a:p>
        </p:txBody>
      </p:sp>
      <p:sp>
        <p:nvSpPr>
          <p:cNvPr id="226" name="Google Shape;226;p2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protocols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Point-to-Point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(PPP)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 Line Internet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(SLIP)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CSLIP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compressed version of SLIP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PPP is dial-up protocol of choice for ISPs today because it supports these features: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Compression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Error-checking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IP addressing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Connection Types</a:t>
            </a:r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ISDN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digital line for voice or data with speeds up to 128 Kbps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Limitations are cost and availability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Newer digital technologies offer higher bandwidth at lower costs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Cable modems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bandwidth from 150 to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900 Kbps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DSL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bandwidth of 384 Kbps and higher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Considerations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and digital connections support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 or multiple-user accounts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Dial-up is generally cheaper and easier to implement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is faster and offers more bandwidth for multiple users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organizations may use full-bandwidth DSL, multichannel frame relay, full or fractional T1 links, or even T3 or DS-3 lines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Considerations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security when connecting to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filtering and access controls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server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software program that acts as gateway between network and Internet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Firewall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sits between external Internet and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in-house internal networks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has become everyday part of life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administrators use its vast resources to retrieve drivers and software updates, get technical support, read periodicals, and discuss problems and ideas through newsgroups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names and URLs associated with particular resources enable users to locate information on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up Internet connection is simple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</a:t>
            </a:r>
            <a:endParaRPr/>
          </a:p>
        </p:txBody>
      </p:sp>
      <p:sp>
        <p:nvSpPr>
          <p:cNvPr id="72" name="Google Shape;72;p7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Internet evolved from the U.S. Department of Defense’s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Research Projects Agency Network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(ARPANET)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ARPANET used TCP/IP which became the data communications protocol suite of 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of the Internet has shifted from sharing information among universities and research labs to commerce and communication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 sure your organization’s requirements for bandwidth and security are being satisfied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services on Internet include: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for file transfer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for Web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for remote access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for transferring e-mail messages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NNTP for access to newsgroups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ICQ and IRC for instant messaging and chat access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67" name="Google Shape;267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administrators use Internet services to find technical information, software, and updates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Users normally connect to Internet using modem or low-end digital subscriber line such as ISDN, cable modem, or partial-bandwidth DSL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lt2"/>
              </a:buClr>
              <a:buSzPts val="195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Businesses often require more bandwidth and use technologies such as frame relay, full-bandwidth DSL, or full or fractional T1 lines to connect to the Internet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74" name="Google Shape;274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Summary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Maintaining security is important when exposing information resources on the Internet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organizations use firewall/proxy server combinations to isolate internal networks from external Internet or other public networks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8" name="Google Shape;78;p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Network Administrator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Internet</a:t>
            </a:r>
            <a:endParaRPr/>
          </a:p>
        </p:txBody>
      </p:sp>
      <p:sp>
        <p:nvSpPr>
          <p:cNvPr id="79" name="Google Shape;79;p8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administrators can use Internet for variety of  reasons: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gain information about computers and networks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source for technical assistance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download software upgrades, patches, and fixes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85" name="Google Shape;85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on the Internet?</a:t>
            </a:r>
            <a:endParaRPr/>
          </a:p>
        </p:txBody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most popular Internet services include: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and instant messaging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Electronic mail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(e-mail)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 Protocol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(FTP)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Newsgroups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World Wide Web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(WWW)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2" name="Google Shape;92;p1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Chat and Instant Messaging</a:t>
            </a:r>
            <a:endParaRPr/>
          </a:p>
        </p:txBody>
      </p:sp>
      <p:sp>
        <p:nvSpPr>
          <p:cNvPr id="93" name="Google Shape;93;p1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communication has appeal for applications from virtual classrooms to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groups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Web sites offer chats with technical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experts, authors, and celebrities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 messaging applications let user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 privately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 include AOL Instant Messenger, Microsoft Chat, ICQ, and IRC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</p:txBody>
      </p:sp>
      <p:sp>
        <p:nvSpPr>
          <p:cNvPr id="100" name="Google Shape;100;p11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Preferred form of communication for individuals and organizations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address consists of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username@domain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Internet,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Mail Transfer Protocol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(SMTP) is upper layer protocol that supports e-mail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Multipurpose Internet Mail Extensions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(MIME) is standard governing e-mail attachments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 Protocol Servers</a:t>
            </a:r>
            <a:endParaRPr/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 Protocol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(FTP) is high-level protocol for accessing or depositing files on remote servers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14-1 shows WS_FTP Pro, a graphical FTP utility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Internet browsers include support for FTP file transfer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14-2 shows Microsoft’s FTP site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WS_FTP Pro</a:t>
            </a:r>
            <a:endParaRPr/>
          </a:p>
        </p:txBody>
      </p: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1657350"/>
            <a:ext cx="6729412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xel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9999FF"/>
      </a:accent4>
      <a:accent5>
        <a:srgbClr val="9999CC"/>
      </a:accent5>
      <a:accent6>
        <a:srgbClr val="FFFFFF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