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Figtree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Ones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B866C9-7979-4BCA-9AB1-56F16EE3EA52}">
  <a:tblStyle styleId="{52B866C9-7979-4BCA-9AB1-56F16EE3EA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nest-bold.fntdata"/><Relationship Id="rId11" Type="http://schemas.openxmlformats.org/officeDocument/2006/relationships/font" Target="fonts/Figtree-regular.fntdata"/><Relationship Id="rId10" Type="http://schemas.openxmlformats.org/officeDocument/2006/relationships/slide" Target="slides/slide5.xml"/><Relationship Id="rId13" Type="http://schemas.openxmlformats.org/officeDocument/2006/relationships/font" Target="fonts/Figtree-italic.fntdata"/><Relationship Id="rId12" Type="http://schemas.openxmlformats.org/officeDocument/2006/relationships/font" Target="fonts/Figtre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Figtree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nest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0ddf344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0ddf344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4008036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4008036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3ea682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3ea682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b9a10323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b9a10323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97300" y="1386863"/>
            <a:ext cx="40425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97300" y="3504188"/>
            <a:ext cx="4042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467651" y="704776"/>
            <a:ext cx="3733800" cy="373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17953" l="0" r="0" t="22755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hasCustomPrompt="1" type="title"/>
          </p:nvPr>
        </p:nvSpPr>
        <p:spPr>
          <a:xfrm>
            <a:off x="710575" y="1834675"/>
            <a:ext cx="4324800" cy="10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710575" y="2886425"/>
            <a:ext cx="43248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467651" y="704776"/>
            <a:ext cx="3733800" cy="373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b="17953" l="0" r="0" t="22755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2" type="title"/>
          </p:nvPr>
        </p:nvSpPr>
        <p:spPr>
          <a:xfrm>
            <a:off x="1719926" y="13160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title"/>
          </p:nvPr>
        </p:nvSpPr>
        <p:spPr>
          <a:xfrm>
            <a:off x="5463650" y="13160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1719927" y="20918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4" type="subTitle"/>
          </p:nvPr>
        </p:nvSpPr>
        <p:spPr>
          <a:xfrm>
            <a:off x="5463652" y="20918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5" type="title"/>
          </p:nvPr>
        </p:nvSpPr>
        <p:spPr>
          <a:xfrm>
            <a:off x="1719926" y="28405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6" type="title"/>
          </p:nvPr>
        </p:nvSpPr>
        <p:spPr>
          <a:xfrm>
            <a:off x="5463650" y="28405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7" type="subTitle"/>
          </p:nvPr>
        </p:nvSpPr>
        <p:spPr>
          <a:xfrm>
            <a:off x="1719954" y="36163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8" type="subTitle"/>
          </p:nvPr>
        </p:nvSpPr>
        <p:spPr>
          <a:xfrm>
            <a:off x="5463656" y="36163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9" type="title"/>
          </p:nvPr>
        </p:nvSpPr>
        <p:spPr>
          <a:xfrm>
            <a:off x="752100" y="1387600"/>
            <a:ext cx="7758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3" type="title"/>
          </p:nvPr>
        </p:nvSpPr>
        <p:spPr>
          <a:xfrm>
            <a:off x="752110" y="2913000"/>
            <a:ext cx="77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4" type="title"/>
          </p:nvPr>
        </p:nvSpPr>
        <p:spPr>
          <a:xfrm>
            <a:off x="4495960" y="1388500"/>
            <a:ext cx="77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15" type="title"/>
          </p:nvPr>
        </p:nvSpPr>
        <p:spPr>
          <a:xfrm>
            <a:off x="4495960" y="2913000"/>
            <a:ext cx="77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88" name="Google Shape;88;p13"/>
          <p:cNvGrpSpPr/>
          <p:nvPr/>
        </p:nvGrpSpPr>
        <p:grpSpPr>
          <a:xfrm>
            <a:off x="-1242263" y="-802200"/>
            <a:ext cx="11249050" cy="7534230"/>
            <a:chOff x="-1242263" y="-802200"/>
            <a:chExt cx="11249050" cy="7534230"/>
          </a:xfrm>
        </p:grpSpPr>
        <p:sp>
          <p:nvSpPr>
            <p:cNvPr id="89" name="Google Shape;89;p13"/>
            <p:cNvSpPr/>
            <p:nvPr/>
          </p:nvSpPr>
          <p:spPr>
            <a:xfrm>
              <a:off x="-1032825" y="418905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-1242263" y="355241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174151" y="-80220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706079" y="-64414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5" name="Google Shape;95;p14"/>
          <p:cNvGrpSpPr/>
          <p:nvPr/>
        </p:nvGrpSpPr>
        <p:grpSpPr>
          <a:xfrm>
            <a:off x="-1283063" y="-802200"/>
            <a:ext cx="11289850" cy="7564830"/>
            <a:chOff x="-1283063" y="-802200"/>
            <a:chExt cx="11289850" cy="7564830"/>
          </a:xfrm>
        </p:grpSpPr>
        <p:sp>
          <p:nvSpPr>
            <p:cNvPr id="96" name="Google Shape;96;p14"/>
            <p:cNvSpPr/>
            <p:nvPr/>
          </p:nvSpPr>
          <p:spPr>
            <a:xfrm>
              <a:off x="-1073625" y="421965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-1283063" y="358301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8174151" y="-80220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706079" y="-64414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15"/>
          <p:cNvGrpSpPr/>
          <p:nvPr/>
        </p:nvGrpSpPr>
        <p:grpSpPr>
          <a:xfrm>
            <a:off x="-1440000" y="-144097"/>
            <a:ext cx="11752937" cy="6667777"/>
            <a:chOff x="-1440000" y="-144097"/>
            <a:chExt cx="11752937" cy="6667777"/>
          </a:xfrm>
        </p:grpSpPr>
        <p:sp>
          <p:nvSpPr>
            <p:cNvPr id="103" name="Google Shape;103;p15"/>
            <p:cNvSpPr/>
            <p:nvPr/>
          </p:nvSpPr>
          <p:spPr>
            <a:xfrm>
              <a:off x="-1440000" y="39807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-925888" y="353586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480301" y="-87825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480304" y="-1440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1023875" y="1114124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023875" y="18637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hasCustomPrompt="1" idx="2" type="title"/>
          </p:nvPr>
        </p:nvSpPr>
        <p:spPr>
          <a:xfrm>
            <a:off x="4743925" y="1114124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11" name="Google Shape;111;p16"/>
          <p:cNvSpPr txBox="1"/>
          <p:nvPr>
            <p:ph idx="3" type="subTitle"/>
          </p:nvPr>
        </p:nvSpPr>
        <p:spPr>
          <a:xfrm>
            <a:off x="4743925" y="18637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hasCustomPrompt="1" idx="4" type="title"/>
          </p:nvPr>
        </p:nvSpPr>
        <p:spPr>
          <a:xfrm>
            <a:off x="4743925" y="2932699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13" name="Google Shape;113;p16"/>
          <p:cNvSpPr txBox="1"/>
          <p:nvPr>
            <p:ph idx="5" type="subTitle"/>
          </p:nvPr>
        </p:nvSpPr>
        <p:spPr>
          <a:xfrm>
            <a:off x="4743925" y="3682278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hasCustomPrompt="1" idx="6" type="title"/>
          </p:nvPr>
        </p:nvSpPr>
        <p:spPr>
          <a:xfrm>
            <a:off x="1023875" y="2932699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15" name="Google Shape;115;p16"/>
          <p:cNvSpPr txBox="1"/>
          <p:nvPr>
            <p:ph idx="7" type="subTitle"/>
          </p:nvPr>
        </p:nvSpPr>
        <p:spPr>
          <a:xfrm>
            <a:off x="1023875" y="3682278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6" name="Google Shape;116;p16"/>
          <p:cNvGrpSpPr/>
          <p:nvPr/>
        </p:nvGrpSpPr>
        <p:grpSpPr>
          <a:xfrm>
            <a:off x="-1062124" y="-756200"/>
            <a:ext cx="11394793" cy="7506980"/>
            <a:chOff x="-1062124" y="-756200"/>
            <a:chExt cx="11394793" cy="7506980"/>
          </a:xfrm>
        </p:grpSpPr>
        <p:sp>
          <p:nvSpPr>
            <p:cNvPr id="117" name="Google Shape;117;p16"/>
            <p:cNvSpPr/>
            <p:nvPr/>
          </p:nvSpPr>
          <p:spPr>
            <a:xfrm>
              <a:off x="7771950" y="42078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383612" y="4656443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-1062124" y="-75620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30954" y="-64414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019500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2" type="title"/>
          </p:nvPr>
        </p:nvSpPr>
        <p:spPr>
          <a:xfrm>
            <a:off x="3369741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710566" y="2959726"/>
            <a:ext cx="2404500" cy="6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3" type="subTitle"/>
          </p:nvPr>
        </p:nvSpPr>
        <p:spPr>
          <a:xfrm>
            <a:off x="3369741" y="2959726"/>
            <a:ext cx="2404500" cy="6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4" type="title"/>
          </p:nvPr>
        </p:nvSpPr>
        <p:spPr>
          <a:xfrm>
            <a:off x="710566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5" type="subTitle"/>
          </p:nvPr>
        </p:nvSpPr>
        <p:spPr>
          <a:xfrm>
            <a:off x="6019500" y="2959726"/>
            <a:ext cx="2404500" cy="6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9" name="Google Shape;129;p17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30" name="Google Shape;130;p17"/>
            <p:cNvSpPr/>
            <p:nvPr/>
          </p:nvSpPr>
          <p:spPr>
            <a:xfrm>
              <a:off x="8212250" y="37775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7569112" y="4668293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-1222249" y="-285875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-376771" y="-3279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6019500" y="17044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2" type="title"/>
          </p:nvPr>
        </p:nvSpPr>
        <p:spPr>
          <a:xfrm>
            <a:off x="3369748" y="17044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720000" y="2578538"/>
            <a:ext cx="2404500" cy="70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3" type="subTitle"/>
          </p:nvPr>
        </p:nvSpPr>
        <p:spPr>
          <a:xfrm>
            <a:off x="3369741" y="2578538"/>
            <a:ext cx="2404500" cy="70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4" type="title"/>
          </p:nvPr>
        </p:nvSpPr>
        <p:spPr>
          <a:xfrm>
            <a:off x="720001" y="17044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5" type="subTitle"/>
          </p:nvPr>
        </p:nvSpPr>
        <p:spPr>
          <a:xfrm>
            <a:off x="6019500" y="2578538"/>
            <a:ext cx="2404500" cy="70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2" name="Google Shape;142;p18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43" name="Google Shape;143;p18"/>
            <p:cNvSpPr/>
            <p:nvPr/>
          </p:nvSpPr>
          <p:spPr>
            <a:xfrm>
              <a:off x="8212250" y="37775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569112" y="4668293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-1222249" y="-285875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376771" y="-3279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231838" y="2830300"/>
            <a:ext cx="24105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1231838" y="1346600"/>
            <a:ext cx="2410500" cy="15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0" name="Google Shape;150;p19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151" name="Google Shape;151;p19"/>
            <p:cNvSpPr/>
            <p:nvPr/>
          </p:nvSpPr>
          <p:spPr>
            <a:xfrm>
              <a:off x="-1283075" y="40768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-944413" y="342991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7858101" y="-108795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8634779" y="-2753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710575" y="1408475"/>
            <a:ext cx="33879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8" name="Google Shape;158;p20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159" name="Google Shape;159;p20"/>
            <p:cNvSpPr/>
            <p:nvPr/>
          </p:nvSpPr>
          <p:spPr>
            <a:xfrm>
              <a:off x="-1283075" y="40768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-944413" y="342991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7858101" y="-108795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8634779" y="-2753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20"/>
          <p:cNvSpPr txBox="1"/>
          <p:nvPr>
            <p:ph idx="2" type="subTitle"/>
          </p:nvPr>
        </p:nvSpPr>
        <p:spPr>
          <a:xfrm>
            <a:off x="4536900" y="1408475"/>
            <a:ext cx="33879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0575" y="1882125"/>
            <a:ext cx="4332900" cy="1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0575" y="1012372"/>
            <a:ext cx="12231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0575" y="3494375"/>
            <a:ext cx="43329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>
            <p:ph idx="3" type="pic"/>
          </p:nvPr>
        </p:nvSpPr>
        <p:spPr>
          <a:xfrm>
            <a:off x="5467651" y="704776"/>
            <a:ext cx="3733800" cy="373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7953" l="0" r="0" t="22755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ctrTitle"/>
          </p:nvPr>
        </p:nvSpPr>
        <p:spPr>
          <a:xfrm>
            <a:off x="710575" y="823600"/>
            <a:ext cx="38244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66" name="Google Shape;166;p21"/>
          <p:cNvSpPr txBox="1"/>
          <p:nvPr>
            <p:ph idx="1" type="subTitle"/>
          </p:nvPr>
        </p:nvSpPr>
        <p:spPr>
          <a:xfrm>
            <a:off x="710575" y="1684975"/>
            <a:ext cx="38244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21"/>
          <p:cNvSpPr/>
          <p:nvPr>
            <p:ph idx="2" type="pic"/>
          </p:nvPr>
        </p:nvSpPr>
        <p:spPr>
          <a:xfrm>
            <a:off x="5467651" y="704776"/>
            <a:ext cx="3733800" cy="373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 rotWithShape="1">
          <a:blip r:embed="rId2">
            <a:alphaModFix/>
          </a:blip>
          <a:srcRect b="17953" l="0" r="0" t="22755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878475" y="-782650"/>
            <a:ext cx="1854025" cy="1841175"/>
            <a:chOff x="-878475" y="-782650"/>
            <a:chExt cx="1854025" cy="1841175"/>
          </a:xfrm>
        </p:grpSpPr>
        <p:sp>
          <p:nvSpPr>
            <p:cNvPr id="170" name="Google Shape;170;p21"/>
            <p:cNvSpPr/>
            <p:nvPr/>
          </p:nvSpPr>
          <p:spPr>
            <a:xfrm>
              <a:off x="-878475" y="-782650"/>
              <a:ext cx="1854025" cy="184117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-750242" y="-273562"/>
              <a:ext cx="1217299" cy="1208864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21"/>
          <p:cNvSpPr txBox="1"/>
          <p:nvPr/>
        </p:nvSpPr>
        <p:spPr>
          <a:xfrm>
            <a:off x="710575" y="3452625"/>
            <a:ext cx="382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CREDITS: This presentation template was created by</a:t>
            </a:r>
            <a:r>
              <a:rPr b="1" lang="en" sz="9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</a:t>
            </a:r>
            <a:r>
              <a:rPr b="1" lang="en" sz="900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, and includes icons by </a:t>
            </a:r>
            <a:r>
              <a:rPr b="1" lang="en" sz="900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, and infographics &amp; images by </a:t>
            </a:r>
            <a:r>
              <a:rPr b="1" lang="en" sz="900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 u="sng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2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175" name="Google Shape;175;p22"/>
            <p:cNvSpPr/>
            <p:nvPr/>
          </p:nvSpPr>
          <p:spPr>
            <a:xfrm>
              <a:off x="-1283075" y="40768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-944413" y="342991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858101" y="-108795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8634779" y="-2753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3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81" name="Google Shape;181;p23"/>
            <p:cNvSpPr/>
            <p:nvPr/>
          </p:nvSpPr>
          <p:spPr>
            <a:xfrm>
              <a:off x="8212250" y="37775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7569112" y="4668293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-1222249" y="-285875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-376771" y="-3279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203200"/>
            <a:ext cx="77040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22" name="Google Shape;22;p4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23" name="Google Shape;23;p4"/>
            <p:cNvSpPr/>
            <p:nvPr/>
          </p:nvSpPr>
          <p:spPr>
            <a:xfrm>
              <a:off x="-1283075" y="40768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944413" y="342991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7858101" y="-108795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8634779" y="-2753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title"/>
          </p:nvPr>
        </p:nvSpPr>
        <p:spPr>
          <a:xfrm>
            <a:off x="720000" y="2177575"/>
            <a:ext cx="352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4901697" y="2177575"/>
            <a:ext cx="352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720000" y="2584425"/>
            <a:ext cx="3522300" cy="153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4901700" y="2584425"/>
            <a:ext cx="3522300" cy="153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grpSp>
        <p:nvGrpSpPr>
          <p:cNvPr id="33" name="Google Shape;33;p5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34" name="Google Shape;34;p5"/>
            <p:cNvSpPr/>
            <p:nvPr/>
          </p:nvSpPr>
          <p:spPr>
            <a:xfrm>
              <a:off x="8212250" y="3777500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569112" y="4668293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-1222249" y="-285875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-376771" y="-327997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-761924" y="-802200"/>
            <a:ext cx="11811193" cy="6058001"/>
            <a:chOff x="-761924" y="-802200"/>
            <a:chExt cx="11811193" cy="6058001"/>
          </a:xfrm>
        </p:grpSpPr>
        <p:sp>
          <p:nvSpPr>
            <p:cNvPr id="41" name="Google Shape;41;p6"/>
            <p:cNvSpPr/>
            <p:nvPr/>
          </p:nvSpPr>
          <p:spPr>
            <a:xfrm>
              <a:off x="8488550" y="2453338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8580412" y="373391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761924" y="-80220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509471" y="445028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959925" y="1339375"/>
            <a:ext cx="41157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959925" y="2433400"/>
            <a:ext cx="41157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5467651" y="704776"/>
            <a:ext cx="3733800" cy="373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17953" l="0" r="0" t="22755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7"/>
          <p:cNvGrpSpPr/>
          <p:nvPr/>
        </p:nvGrpSpPr>
        <p:grpSpPr>
          <a:xfrm>
            <a:off x="-2004776" y="-2004776"/>
            <a:ext cx="3399900" cy="4025402"/>
            <a:chOff x="-2004776" y="-2004776"/>
            <a:chExt cx="3399900" cy="4025402"/>
          </a:xfrm>
        </p:grpSpPr>
        <p:sp>
          <p:nvSpPr>
            <p:cNvPr id="51" name="Google Shape;51;p7"/>
            <p:cNvSpPr/>
            <p:nvPr/>
          </p:nvSpPr>
          <p:spPr>
            <a:xfrm>
              <a:off x="-2004776" y="-2004776"/>
              <a:ext cx="3399900" cy="337635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-1405774" y="2"/>
              <a:ext cx="2034725" cy="2020624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 b="17953" l="0" r="0" t="22755"/>
          <a:stretch/>
        </p:blipFill>
        <p:spPr>
          <a:xfrm>
            <a:off x="-1140975" y="4541250"/>
            <a:ext cx="6613074" cy="6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>
            <p:ph idx="2" type="pic"/>
          </p:nvPr>
        </p:nvSpPr>
        <p:spPr>
          <a:xfrm>
            <a:off x="5467651" y="704776"/>
            <a:ext cx="3733800" cy="373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710575" y="1593900"/>
            <a:ext cx="42948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0" name="Google Shape;60;p9"/>
          <p:cNvGrpSpPr/>
          <p:nvPr/>
        </p:nvGrpSpPr>
        <p:grpSpPr>
          <a:xfrm>
            <a:off x="-761924" y="-802200"/>
            <a:ext cx="11811193" cy="6058001"/>
            <a:chOff x="-761924" y="-802200"/>
            <a:chExt cx="11811193" cy="6058001"/>
          </a:xfrm>
        </p:grpSpPr>
        <p:sp>
          <p:nvSpPr>
            <p:cNvPr id="61" name="Google Shape;61;p9"/>
            <p:cNvSpPr/>
            <p:nvPr/>
          </p:nvSpPr>
          <p:spPr>
            <a:xfrm>
              <a:off x="8488550" y="2453338"/>
              <a:ext cx="2560719" cy="2542980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8580412" y="3733918"/>
              <a:ext cx="1532504" cy="1521883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-761924" y="-802200"/>
              <a:ext cx="1832636" cy="1819925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-509471" y="445028"/>
              <a:ext cx="1096770" cy="1089161"/>
            </a:xfrm>
            <a:custGeom>
              <a:rect b="b" l="l" r="r" t="t"/>
              <a:pathLst>
                <a:path extrusionOk="0" h="849" w="853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20000" y="3997375"/>
            <a:ext cx="77040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2752" y="-307025"/>
            <a:ext cx="3587600" cy="2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7416064" y="3592164"/>
            <a:ext cx="2034725" cy="2020624"/>
          </a:xfrm>
          <a:custGeom>
            <a:rect b="b" l="l" r="r" t="t"/>
            <a:pathLst>
              <a:path extrusionOk="0" h="849" w="853">
                <a:moveTo>
                  <a:pt x="360" y="812"/>
                </a:moveTo>
                <a:cubicBezTo>
                  <a:pt x="39" y="495"/>
                  <a:pt x="39" y="495"/>
                  <a:pt x="39" y="495"/>
                </a:cubicBezTo>
                <a:cubicBezTo>
                  <a:pt x="0" y="456"/>
                  <a:pt x="0" y="392"/>
                  <a:pt x="39" y="354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97" y="0"/>
                  <a:pt x="456" y="0"/>
                  <a:pt x="494" y="37"/>
                </a:cubicBezTo>
                <a:cubicBezTo>
                  <a:pt x="814" y="354"/>
                  <a:pt x="814" y="354"/>
                  <a:pt x="814" y="354"/>
                </a:cubicBezTo>
                <a:cubicBezTo>
                  <a:pt x="853" y="392"/>
                  <a:pt x="853" y="456"/>
                  <a:pt x="814" y="495"/>
                </a:cubicBezTo>
                <a:cubicBezTo>
                  <a:pt x="494" y="812"/>
                  <a:pt x="494" y="812"/>
                  <a:pt x="494" y="812"/>
                </a:cubicBezTo>
                <a:cubicBezTo>
                  <a:pt x="456" y="849"/>
                  <a:pt x="397" y="849"/>
                  <a:pt x="360" y="812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>
            <p:ph type="ctrTitle"/>
          </p:nvPr>
        </p:nvSpPr>
        <p:spPr>
          <a:xfrm>
            <a:off x="966000" y="1798988"/>
            <a:ext cx="40425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SMART Insights</a:t>
            </a:r>
            <a:endParaRPr sz="3100"/>
          </a:p>
        </p:txBody>
      </p:sp>
      <p:sp>
        <p:nvSpPr>
          <p:cNvPr id="192" name="Google Shape;192;p24"/>
          <p:cNvSpPr txBox="1"/>
          <p:nvPr>
            <p:ph idx="1" type="subTitle"/>
          </p:nvPr>
        </p:nvSpPr>
        <p:spPr>
          <a:xfrm>
            <a:off x="966000" y="2748363"/>
            <a:ext cx="4042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Murphy, Ryan Neely, Ethan Schulz, Levi Johansen, Jack Muoio</a:t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874" y="1282600"/>
            <a:ext cx="3160576" cy="192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719988" y="260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Key Data Sources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700" y="4752949"/>
            <a:ext cx="558224" cy="340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25"/>
          <p:cNvGrpSpPr/>
          <p:nvPr/>
        </p:nvGrpSpPr>
        <p:grpSpPr>
          <a:xfrm>
            <a:off x="1329612" y="1540373"/>
            <a:ext cx="6484775" cy="2637562"/>
            <a:chOff x="634175" y="2986275"/>
            <a:chExt cx="3147949" cy="1458344"/>
          </a:xfrm>
        </p:grpSpPr>
        <p:cxnSp>
          <p:nvCxnSpPr>
            <p:cNvPr id="201" name="Google Shape;201;p25"/>
            <p:cNvCxnSpPr>
              <a:stCxn id="202" idx="4"/>
              <a:endCxn id="203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rgbClr val="435D7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25"/>
            <p:cNvCxnSpPr>
              <a:stCxn id="203" idx="0"/>
              <a:endCxn id="205" idx="4"/>
            </p:cNvCxnSpPr>
            <p:nvPr/>
          </p:nvCxnSpPr>
          <p:spPr>
            <a:xfrm flipH="1" rot="10800000">
              <a:off x="1521366" y="3577919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rgbClr val="435D7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5"/>
            <p:cNvCxnSpPr>
              <a:stCxn id="205" idx="4"/>
              <a:endCxn id="207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rgbClr val="435D7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5"/>
            <p:cNvCxnSpPr>
              <a:stCxn id="207" idx="0"/>
              <a:endCxn id="209" idx="4"/>
            </p:cNvCxnSpPr>
            <p:nvPr/>
          </p:nvCxnSpPr>
          <p:spPr>
            <a:xfrm flipH="1" rot="10800000">
              <a:off x="2894933" y="3577918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rgbClr val="435D7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" name="Google Shape;209;p25"/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solidFill>
              <a:srgbClr val="A5B7C6"/>
            </a:solidFill>
            <a:ln cap="flat" cmpd="sng" w="19050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solidFill>
              <a:srgbClr val="A5B7C6"/>
            </a:solidFill>
            <a:ln cap="flat" cmpd="sng" w="19050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solidFill>
              <a:srgbClr val="A5B7C6"/>
            </a:solidFill>
            <a:ln cap="flat" cmpd="sng" w="19050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solidFill>
              <a:srgbClr val="A5B7C6"/>
            </a:solidFill>
            <a:ln cap="flat" cmpd="sng" w="19050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solidFill>
              <a:srgbClr val="A5B7C6"/>
            </a:solidFill>
            <a:ln cap="flat" cmpd="sng" w="19050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050" y="1654587"/>
            <a:ext cx="754101" cy="7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 rotWithShape="1">
          <a:blip r:embed="rId5">
            <a:alphaModFix/>
          </a:blip>
          <a:srcRect b="12591" l="0" r="0" t="-1957"/>
          <a:stretch/>
        </p:blipFill>
        <p:spPr>
          <a:xfrm>
            <a:off x="2807067" y="3192049"/>
            <a:ext cx="781332" cy="75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6">
            <a:alphaModFix/>
          </a:blip>
          <a:srcRect b="-44613" l="0" r="-14902" t="0"/>
          <a:stretch/>
        </p:blipFill>
        <p:spPr>
          <a:xfrm>
            <a:off x="3936200" y="1690827"/>
            <a:ext cx="1473500" cy="10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7725" y="3192050"/>
            <a:ext cx="862476" cy="86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65257" y="1561229"/>
            <a:ext cx="1054943" cy="105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>
            <p:ph idx="2" type="title"/>
          </p:nvPr>
        </p:nvSpPr>
        <p:spPr>
          <a:xfrm>
            <a:off x="188050" y="1171000"/>
            <a:ext cx="22245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Ridership</a:t>
            </a:r>
            <a:endParaRPr sz="1300"/>
          </a:p>
        </p:txBody>
      </p:sp>
      <p:sp>
        <p:nvSpPr>
          <p:cNvPr id="216" name="Google Shape;216;p25"/>
          <p:cNvSpPr txBox="1"/>
          <p:nvPr>
            <p:ph idx="4294967295" type="subTitle"/>
          </p:nvPr>
        </p:nvSpPr>
        <p:spPr>
          <a:xfrm>
            <a:off x="57975" y="1457775"/>
            <a:ext cx="15066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total number of riders BART recorded each month.</a:t>
            </a:r>
            <a:endParaRPr sz="1100"/>
          </a:p>
        </p:txBody>
      </p:sp>
      <p:sp>
        <p:nvSpPr>
          <p:cNvPr id="217" name="Google Shape;217;p25"/>
          <p:cNvSpPr txBox="1"/>
          <p:nvPr>
            <p:ph idx="2" type="title"/>
          </p:nvPr>
        </p:nvSpPr>
        <p:spPr>
          <a:xfrm>
            <a:off x="1314525" y="3335875"/>
            <a:ext cx="1206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Gas Prices</a:t>
            </a:r>
            <a:endParaRPr sz="1300"/>
          </a:p>
        </p:txBody>
      </p:sp>
      <p:sp>
        <p:nvSpPr>
          <p:cNvPr id="218" name="Google Shape;218;p25"/>
          <p:cNvSpPr txBox="1"/>
          <p:nvPr>
            <p:ph idx="4294967295" type="subTitle"/>
          </p:nvPr>
        </p:nvSpPr>
        <p:spPr>
          <a:xfrm>
            <a:off x="835950" y="3612825"/>
            <a:ext cx="17679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average monthly gasoline prices in San </a:t>
            </a:r>
            <a:r>
              <a:rPr lang="en" sz="1100"/>
              <a:t>Francisco.</a:t>
            </a:r>
            <a:endParaRPr sz="1100"/>
          </a:p>
        </p:txBody>
      </p:sp>
      <p:sp>
        <p:nvSpPr>
          <p:cNvPr id="219" name="Google Shape;219;p25"/>
          <p:cNvSpPr txBox="1"/>
          <p:nvPr/>
        </p:nvSpPr>
        <p:spPr>
          <a:xfrm>
            <a:off x="6802900" y="33438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Rainfall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5"/>
          <p:cNvSpPr txBox="1"/>
          <p:nvPr>
            <p:ph idx="4294967295" type="subTitle"/>
          </p:nvPr>
        </p:nvSpPr>
        <p:spPr>
          <a:xfrm>
            <a:off x="6802900" y="3612825"/>
            <a:ext cx="17679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average monthly rainfall in San Francisco.</a:t>
            </a:r>
            <a:endParaRPr sz="1100"/>
          </a:p>
        </p:txBody>
      </p:sp>
      <p:sp>
        <p:nvSpPr>
          <p:cNvPr id="221" name="Google Shape;221;p25"/>
          <p:cNvSpPr txBox="1"/>
          <p:nvPr/>
        </p:nvSpPr>
        <p:spPr>
          <a:xfrm>
            <a:off x="7948675" y="1178950"/>
            <a:ext cx="101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Vacancy</a:t>
            </a:r>
            <a:endParaRPr/>
          </a:p>
        </p:txBody>
      </p:sp>
      <p:sp>
        <p:nvSpPr>
          <p:cNvPr id="222" name="Google Shape;222;p25"/>
          <p:cNvSpPr txBox="1"/>
          <p:nvPr>
            <p:ph idx="4294967295" type="subTitle"/>
          </p:nvPr>
        </p:nvSpPr>
        <p:spPr>
          <a:xfrm>
            <a:off x="7948675" y="1418625"/>
            <a:ext cx="12861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proportion of vacant office space in San Francisco.</a:t>
            </a:r>
            <a:endParaRPr sz="1100"/>
          </a:p>
        </p:txBody>
      </p:sp>
      <p:sp>
        <p:nvSpPr>
          <p:cNvPr id="223" name="Google Shape;223;p25"/>
          <p:cNvSpPr txBox="1"/>
          <p:nvPr/>
        </p:nvSpPr>
        <p:spPr>
          <a:xfrm>
            <a:off x="3071988" y="8336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5"/>
          <p:cNvSpPr txBox="1"/>
          <p:nvPr>
            <p:ph idx="4294967295" type="subTitle"/>
          </p:nvPr>
        </p:nvSpPr>
        <p:spPr>
          <a:xfrm>
            <a:off x="3462125" y="1066975"/>
            <a:ext cx="25890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average temperature by month in San Francisco.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6" type="title"/>
          </p:nvPr>
        </p:nvSpPr>
        <p:spPr>
          <a:xfrm>
            <a:off x="720000" y="177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Model</a:t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700" y="4752949"/>
            <a:ext cx="558224" cy="34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>
            <p:ph type="title"/>
          </p:nvPr>
        </p:nvSpPr>
        <p:spPr>
          <a:xfrm>
            <a:off x="6019500" y="846850"/>
            <a:ext cx="2404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  <p:sp>
        <p:nvSpPr>
          <p:cNvPr id="232" name="Google Shape;232;p26"/>
          <p:cNvSpPr txBox="1"/>
          <p:nvPr>
            <p:ph idx="2" type="title"/>
          </p:nvPr>
        </p:nvSpPr>
        <p:spPr>
          <a:xfrm>
            <a:off x="3369748" y="846425"/>
            <a:ext cx="2404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Variables</a:t>
            </a:r>
            <a:endParaRPr/>
          </a:p>
        </p:txBody>
      </p:sp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720000" y="1336627"/>
            <a:ext cx="24045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elected to use an Elastic Net for our final model.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investigated the use of Ridge, LASSO, and KNN regression models.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log of monthly BART riders for our dependent variable.</a:t>
            </a:r>
            <a:endParaRPr/>
          </a:p>
        </p:txBody>
      </p:sp>
      <p:sp>
        <p:nvSpPr>
          <p:cNvPr id="234" name="Google Shape;234;p26"/>
          <p:cNvSpPr txBox="1"/>
          <p:nvPr>
            <p:ph idx="3" type="subTitle"/>
          </p:nvPr>
        </p:nvSpPr>
        <p:spPr>
          <a:xfrm>
            <a:off x="3383350" y="1257675"/>
            <a:ext cx="2490000" cy="27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SF Gasoline Prices</a:t>
            </a:r>
            <a:endParaRPr sz="1150"/>
          </a:p>
          <a:p>
            <a:pPr indent="-3016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Gas Prices</a:t>
            </a:r>
            <a:r>
              <a:rPr lang="en" sz="1150"/>
              <a:t>^2</a:t>
            </a:r>
            <a:endParaRPr sz="1150"/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Temperature</a:t>
            </a:r>
            <a:endParaRPr sz="1150"/>
          </a:p>
          <a:p>
            <a:pPr indent="-3016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Temperature^2</a:t>
            </a:r>
            <a:endParaRPr sz="1150"/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Rainfall</a:t>
            </a:r>
            <a:endParaRPr sz="1150"/>
          </a:p>
          <a:p>
            <a:pPr indent="-3016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○"/>
            </a:pPr>
            <a:r>
              <a:rPr lang="en" sz="1150"/>
              <a:t>Rain^2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Covid</a:t>
            </a:r>
            <a:endParaRPr sz="11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Interactions: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Gas Prices X Temperature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Gas Prices X Rainfall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Rainfall X Temperature</a:t>
            </a:r>
            <a:endParaRPr sz="1150"/>
          </a:p>
        </p:txBody>
      </p:sp>
      <p:sp>
        <p:nvSpPr>
          <p:cNvPr id="235" name="Google Shape;235;p26"/>
          <p:cNvSpPr txBox="1"/>
          <p:nvPr>
            <p:ph idx="4" type="title"/>
          </p:nvPr>
        </p:nvSpPr>
        <p:spPr>
          <a:xfrm>
            <a:off x="720001" y="846850"/>
            <a:ext cx="2404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36" name="Google Shape;236;p26"/>
          <p:cNvSpPr txBox="1"/>
          <p:nvPr>
            <p:ph idx="5" type="subTitle"/>
          </p:nvPr>
        </p:nvSpPr>
        <p:spPr>
          <a:xfrm>
            <a:off x="6132200" y="1355750"/>
            <a:ext cx="2404500" cy="21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elastic net model with these </a:t>
            </a:r>
            <a:r>
              <a:rPr lang="en" sz="1100"/>
              <a:t>variables</a:t>
            </a:r>
            <a:r>
              <a:rPr lang="en" sz="1100"/>
              <a:t> gave us the lowest error (RMSE).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removed the office vacancy variable due to its high correlation with the Covid variable.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Added complexity of the model with interactions and polynomials.</a:t>
            </a:r>
            <a:endParaRPr sz="1100"/>
          </a:p>
        </p:txBody>
      </p:sp>
      <p:grpSp>
        <p:nvGrpSpPr>
          <p:cNvPr id="237" name="Google Shape;237;p26"/>
          <p:cNvGrpSpPr/>
          <p:nvPr/>
        </p:nvGrpSpPr>
        <p:grpSpPr>
          <a:xfrm>
            <a:off x="2128601" y="3479242"/>
            <a:ext cx="4644300" cy="1613726"/>
            <a:chOff x="6777990" y="3710194"/>
            <a:chExt cx="1646915" cy="677382"/>
          </a:xfrm>
        </p:grpSpPr>
        <p:grpSp>
          <p:nvGrpSpPr>
            <p:cNvPr id="238" name="Google Shape;238;p26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</p:grpSpPr>
          <p:cxnSp>
            <p:nvCxnSpPr>
              <p:cNvPr id="239" name="Google Shape;239;p26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sp>
            <p:nvSpPr>
              <p:cNvPr id="240" name="Google Shape;240;p26"/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rect b="b" l="l" r="r" t="t"/>
                <a:pathLst>
                  <a:path extrusionOk="0" h="60023" w="69272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435D74"/>
              </a:solidFill>
              <a:ln cap="flat" cmpd="sng" w="19050">
                <a:solidFill>
                  <a:srgbClr val="000000"/>
                </a:solidFill>
                <a:prstDash val="solid"/>
                <a:miter lim="581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26"/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</p:grpSpPr>
          <p:cxnSp>
            <p:nvCxnSpPr>
              <p:cNvPr id="242" name="Google Shape;242;p26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sp>
            <p:nvSpPr>
              <p:cNvPr id="243" name="Google Shape;243;p26"/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rect b="b" l="l" r="r" t="t"/>
                <a:pathLst>
                  <a:path extrusionOk="0" h="60023" w="69271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435D74"/>
              </a:solidFill>
              <a:ln cap="flat" cmpd="sng" w="19050">
                <a:solidFill>
                  <a:srgbClr val="000000"/>
                </a:solidFill>
                <a:prstDash val="solid"/>
                <a:miter lim="581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26"/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</p:grpSpPr>
          <p:cxnSp>
            <p:nvCxnSpPr>
              <p:cNvPr id="245" name="Google Shape;245;p26"/>
              <p:cNvCxnSpPr/>
              <p:nvPr/>
            </p:nvCxnSpPr>
            <p:spPr>
              <a:xfrm>
                <a:off x="7809095" y="4216875"/>
                <a:ext cx="0" cy="17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sp>
            <p:nvSpPr>
              <p:cNvPr id="246" name="Google Shape;246;p26"/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rect b="b" l="l" r="r" t="t"/>
                <a:pathLst>
                  <a:path extrusionOk="0" h="60023" w="6933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solidFill>
                <a:srgbClr val="435D74"/>
              </a:solidFill>
              <a:ln cap="flat" cmpd="sng" w="19050">
                <a:solidFill>
                  <a:srgbClr val="000000"/>
                </a:solidFill>
                <a:prstDash val="solid"/>
                <a:miter lim="581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26"/>
            <p:cNvGrpSpPr/>
            <p:nvPr/>
          </p:nvGrpSpPr>
          <p:grpSpPr>
            <a:xfrm>
              <a:off x="8013776" y="3722847"/>
              <a:ext cx="411129" cy="507881"/>
              <a:chOff x="8013776" y="3722847"/>
              <a:chExt cx="411129" cy="507881"/>
            </a:xfrm>
          </p:grpSpPr>
          <p:cxnSp>
            <p:nvCxnSpPr>
              <p:cNvPr id="248" name="Google Shape;248;p26"/>
              <p:cNvCxnSpPr/>
              <p:nvPr/>
            </p:nvCxnSpPr>
            <p:spPr>
              <a:xfrm rot="10800000">
                <a:off x="8219339" y="3722847"/>
                <a:ext cx="0" cy="16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sp>
            <p:nvSpPr>
              <p:cNvPr id="249" name="Google Shape;249;p26"/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rect b="b" l="l" r="r" t="t"/>
                <a:pathLst>
                  <a:path extrusionOk="0" h="60023" w="69272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rgbClr val="435D74"/>
              </a:solidFill>
              <a:ln cap="flat" cmpd="sng" w="19050">
                <a:solidFill>
                  <a:srgbClr val="000000"/>
                </a:solidFill>
                <a:prstDash val="solid"/>
                <a:miter lim="581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0" name="Google Shape;250;p26"/>
          <p:cNvGrpSpPr/>
          <p:nvPr/>
        </p:nvGrpSpPr>
        <p:grpSpPr>
          <a:xfrm>
            <a:off x="4786326" y="4078756"/>
            <a:ext cx="486566" cy="414708"/>
            <a:chOff x="-19835275" y="3330250"/>
            <a:chExt cx="329250" cy="280625"/>
          </a:xfrm>
        </p:grpSpPr>
        <p:sp>
          <p:nvSpPr>
            <p:cNvPr id="251" name="Google Shape;251;p26"/>
            <p:cNvSpPr/>
            <p:nvPr/>
          </p:nvSpPr>
          <p:spPr>
            <a:xfrm>
              <a:off x="-19768325" y="3361750"/>
              <a:ext cx="197725" cy="249125"/>
            </a:xfrm>
            <a:custGeom>
              <a:rect b="b" l="l" r="r" t="t"/>
              <a:pathLst>
                <a:path extrusionOk="0" h="9965" w="7909">
                  <a:moveTo>
                    <a:pt x="3927" y="1"/>
                  </a:moveTo>
                  <a:cubicBezTo>
                    <a:pt x="3797" y="1"/>
                    <a:pt x="3671" y="56"/>
                    <a:pt x="3624" y="166"/>
                  </a:cubicBezTo>
                  <a:lnTo>
                    <a:pt x="1103" y="5302"/>
                  </a:lnTo>
                  <a:cubicBezTo>
                    <a:pt x="1" y="7412"/>
                    <a:pt x="1607" y="9964"/>
                    <a:pt x="3970" y="9964"/>
                  </a:cubicBezTo>
                  <a:cubicBezTo>
                    <a:pt x="6333" y="9964"/>
                    <a:pt x="7908" y="7412"/>
                    <a:pt x="6837" y="5302"/>
                  </a:cubicBezTo>
                  <a:lnTo>
                    <a:pt x="4254" y="166"/>
                  </a:lnTo>
                  <a:cubicBezTo>
                    <a:pt x="4191" y="56"/>
                    <a:pt x="4057" y="1"/>
                    <a:pt x="3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9622625" y="3330250"/>
              <a:ext cx="116600" cy="189250"/>
            </a:xfrm>
            <a:custGeom>
              <a:rect b="b" l="l" r="r" t="t"/>
              <a:pathLst>
                <a:path extrusionOk="0" h="7570" w="4664">
                  <a:moveTo>
                    <a:pt x="1683" y="1"/>
                  </a:moveTo>
                  <a:cubicBezTo>
                    <a:pt x="1553" y="1"/>
                    <a:pt x="1419" y="56"/>
                    <a:pt x="1356" y="166"/>
                  </a:cubicBezTo>
                  <a:lnTo>
                    <a:pt x="1" y="2939"/>
                  </a:lnTo>
                  <a:lnTo>
                    <a:pt x="1608" y="6215"/>
                  </a:lnTo>
                  <a:cubicBezTo>
                    <a:pt x="1828" y="6625"/>
                    <a:pt x="1954" y="7097"/>
                    <a:pt x="1986" y="7570"/>
                  </a:cubicBezTo>
                  <a:cubicBezTo>
                    <a:pt x="3687" y="7381"/>
                    <a:pt x="4664" y="5585"/>
                    <a:pt x="3876" y="4010"/>
                  </a:cubicBezTo>
                  <a:lnTo>
                    <a:pt x="1986" y="166"/>
                  </a:lnTo>
                  <a:cubicBezTo>
                    <a:pt x="1938" y="56"/>
                    <a:pt x="1812" y="1"/>
                    <a:pt x="1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19835275" y="3330250"/>
              <a:ext cx="116600" cy="189250"/>
            </a:xfrm>
            <a:custGeom>
              <a:rect b="b" l="l" r="r" t="t"/>
              <a:pathLst>
                <a:path extrusionOk="0" h="7570" w="4664">
                  <a:moveTo>
                    <a:pt x="2982" y="1"/>
                  </a:moveTo>
                  <a:cubicBezTo>
                    <a:pt x="2852" y="1"/>
                    <a:pt x="2726" y="56"/>
                    <a:pt x="2679" y="166"/>
                  </a:cubicBezTo>
                  <a:lnTo>
                    <a:pt x="788" y="4010"/>
                  </a:lnTo>
                  <a:cubicBezTo>
                    <a:pt x="1" y="5522"/>
                    <a:pt x="977" y="7381"/>
                    <a:pt x="2679" y="7570"/>
                  </a:cubicBezTo>
                  <a:cubicBezTo>
                    <a:pt x="2710" y="7097"/>
                    <a:pt x="2868" y="6593"/>
                    <a:pt x="3057" y="6152"/>
                  </a:cubicBezTo>
                  <a:lnTo>
                    <a:pt x="4663" y="2876"/>
                  </a:lnTo>
                  <a:lnTo>
                    <a:pt x="3309" y="166"/>
                  </a:lnTo>
                  <a:cubicBezTo>
                    <a:pt x="3246" y="56"/>
                    <a:pt x="3112" y="1"/>
                    <a:pt x="2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6"/>
          <p:cNvGrpSpPr/>
          <p:nvPr/>
        </p:nvGrpSpPr>
        <p:grpSpPr>
          <a:xfrm>
            <a:off x="3708687" y="4048218"/>
            <a:ext cx="289014" cy="506639"/>
            <a:chOff x="3984950" y="3213600"/>
            <a:chExt cx="239925" cy="481825"/>
          </a:xfrm>
        </p:grpSpPr>
        <p:sp>
          <p:nvSpPr>
            <p:cNvPr id="255" name="Google Shape;255;p26"/>
            <p:cNvSpPr/>
            <p:nvPr/>
          </p:nvSpPr>
          <p:spPr>
            <a:xfrm>
              <a:off x="3984950" y="3213600"/>
              <a:ext cx="239925" cy="481825"/>
            </a:xfrm>
            <a:custGeom>
              <a:rect b="b" l="l" r="r" t="t"/>
              <a:pathLst>
                <a:path extrusionOk="0" h="19273" w="9597">
                  <a:moveTo>
                    <a:pt x="4800" y="3355"/>
                  </a:moveTo>
                  <a:cubicBezTo>
                    <a:pt x="5110" y="3355"/>
                    <a:pt x="5363" y="3608"/>
                    <a:pt x="5363" y="3918"/>
                  </a:cubicBezTo>
                  <a:lnTo>
                    <a:pt x="5363" y="12121"/>
                  </a:lnTo>
                  <a:cubicBezTo>
                    <a:pt x="6556" y="12407"/>
                    <a:pt x="7345" y="13542"/>
                    <a:pt x="7203" y="14759"/>
                  </a:cubicBezTo>
                  <a:cubicBezTo>
                    <a:pt x="7059" y="15978"/>
                    <a:pt x="6026" y="16897"/>
                    <a:pt x="4800" y="16897"/>
                  </a:cubicBezTo>
                  <a:cubicBezTo>
                    <a:pt x="3571" y="16897"/>
                    <a:pt x="2539" y="15978"/>
                    <a:pt x="2394" y="14759"/>
                  </a:cubicBezTo>
                  <a:cubicBezTo>
                    <a:pt x="2253" y="13542"/>
                    <a:pt x="3042" y="12407"/>
                    <a:pt x="4234" y="12121"/>
                  </a:cubicBezTo>
                  <a:lnTo>
                    <a:pt x="4234" y="3918"/>
                  </a:lnTo>
                  <a:cubicBezTo>
                    <a:pt x="4234" y="3608"/>
                    <a:pt x="4487" y="3355"/>
                    <a:pt x="4800" y="3355"/>
                  </a:cubicBezTo>
                  <a:close/>
                  <a:moveTo>
                    <a:pt x="4800" y="1"/>
                  </a:moveTo>
                  <a:cubicBezTo>
                    <a:pt x="3219" y="1"/>
                    <a:pt x="1939" y="1281"/>
                    <a:pt x="1939" y="2861"/>
                  </a:cubicBezTo>
                  <a:lnTo>
                    <a:pt x="1939" y="10567"/>
                  </a:lnTo>
                  <a:cubicBezTo>
                    <a:pt x="723" y="11501"/>
                    <a:pt x="9" y="12943"/>
                    <a:pt x="0" y="14476"/>
                  </a:cubicBezTo>
                  <a:cubicBezTo>
                    <a:pt x="0" y="17123"/>
                    <a:pt x="2150" y="19273"/>
                    <a:pt x="4800" y="19273"/>
                  </a:cubicBezTo>
                  <a:cubicBezTo>
                    <a:pt x="7450" y="19273"/>
                    <a:pt x="9597" y="17123"/>
                    <a:pt x="9597" y="14476"/>
                  </a:cubicBezTo>
                  <a:cubicBezTo>
                    <a:pt x="9597" y="13651"/>
                    <a:pt x="9395" y="12844"/>
                    <a:pt x="9007" y="12118"/>
                  </a:cubicBezTo>
                  <a:cubicBezTo>
                    <a:pt x="8679" y="11510"/>
                    <a:pt x="8221" y="10980"/>
                    <a:pt x="7664" y="10567"/>
                  </a:cubicBezTo>
                  <a:lnTo>
                    <a:pt x="7661" y="2861"/>
                  </a:lnTo>
                  <a:cubicBezTo>
                    <a:pt x="7661" y="1281"/>
                    <a:pt x="6378" y="1"/>
                    <a:pt x="4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072650" y="3543175"/>
              <a:ext cx="64525" cy="64625"/>
            </a:xfrm>
            <a:custGeom>
              <a:rect b="b" l="l" r="r" t="t"/>
              <a:pathLst>
                <a:path extrusionOk="0" h="2585" w="2581">
                  <a:moveTo>
                    <a:pt x="1292" y="1"/>
                  </a:moveTo>
                  <a:cubicBezTo>
                    <a:pt x="578" y="1"/>
                    <a:pt x="0" y="579"/>
                    <a:pt x="0" y="1293"/>
                  </a:cubicBezTo>
                  <a:cubicBezTo>
                    <a:pt x="0" y="2006"/>
                    <a:pt x="578" y="2585"/>
                    <a:pt x="1292" y="2585"/>
                  </a:cubicBezTo>
                  <a:cubicBezTo>
                    <a:pt x="2003" y="2585"/>
                    <a:pt x="2581" y="2006"/>
                    <a:pt x="2581" y="1293"/>
                  </a:cubicBezTo>
                  <a:cubicBezTo>
                    <a:pt x="2581" y="579"/>
                    <a:pt x="2003" y="1"/>
                    <a:pt x="1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7" name="Google Shape;257;p26"/>
          <p:cNvGrpSpPr/>
          <p:nvPr/>
        </p:nvGrpSpPr>
        <p:grpSpPr>
          <a:xfrm>
            <a:off x="2558690" y="4089315"/>
            <a:ext cx="361363" cy="393587"/>
            <a:chOff x="-62511900" y="4129100"/>
            <a:chExt cx="304050" cy="282000"/>
          </a:xfrm>
        </p:grpSpPr>
        <p:sp>
          <p:nvSpPr>
            <p:cNvPr id="258" name="Google Shape;258;p26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6"/>
          <p:cNvGrpSpPr/>
          <p:nvPr/>
        </p:nvGrpSpPr>
        <p:grpSpPr>
          <a:xfrm>
            <a:off x="5972061" y="4089315"/>
            <a:ext cx="439836" cy="393583"/>
            <a:chOff x="-27351575" y="3175300"/>
            <a:chExt cx="297750" cy="296150"/>
          </a:xfrm>
        </p:grpSpPr>
        <p:sp>
          <p:nvSpPr>
            <p:cNvPr id="264" name="Google Shape;264;p26"/>
            <p:cNvSpPr/>
            <p:nvPr/>
          </p:nvSpPr>
          <p:spPr>
            <a:xfrm>
              <a:off x="-27351575" y="3175300"/>
              <a:ext cx="296975" cy="157550"/>
            </a:xfrm>
            <a:custGeom>
              <a:rect b="b" l="l" r="r" t="t"/>
              <a:pathLst>
                <a:path extrusionOk="0" h="6302" w="11879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27123950" y="3332825"/>
              <a:ext cx="17350" cy="52000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27350775" y="3350150"/>
              <a:ext cx="296950" cy="121300"/>
            </a:xfrm>
            <a:custGeom>
              <a:rect b="b" l="l" r="r" t="t"/>
              <a:pathLst>
                <a:path extrusionOk="0" h="4852" w="11878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7299575" y="3332825"/>
              <a:ext cx="18125" cy="52000"/>
            </a:xfrm>
            <a:custGeom>
              <a:rect b="b" l="l" r="r" t="t"/>
              <a:pathLst>
                <a:path extrusionOk="0" h="2080" w="725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700" y="4752949"/>
            <a:ext cx="558224" cy="340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27"/>
          <p:cNvGraphicFramePr/>
          <p:nvPr/>
        </p:nvGraphicFramePr>
        <p:xfrm>
          <a:off x="952500" y="176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{52B866C9-7979-4BCA-9AB1-56F16EE3EA52}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/>
                        <a:t>Feature</a:t>
                      </a:r>
                      <a:endParaRPr b="1" sz="135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Coefficient (Log Scale)</a:t>
                      </a:r>
                      <a:endParaRPr sz="135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% Change in Riders</a:t>
                      </a:r>
                      <a:endParaRPr sz="135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SF Gasoline Prices^2</a:t>
                      </a:r>
                      <a:endParaRPr sz="135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0.033652</a:t>
                      </a:r>
                      <a:endParaRPr sz="130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3.422501</a:t>
                      </a:r>
                      <a:endParaRPr sz="130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SF Gasoline Prices Rain</a:t>
                      </a:r>
                      <a:endParaRPr sz="135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0.021647</a:t>
                      </a:r>
                      <a:endParaRPr sz="130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2.188278</a:t>
                      </a:r>
                      <a:endParaRPr sz="130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Rain^2</a:t>
                      </a:r>
                      <a:endParaRPr sz="135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0.003363</a:t>
                      </a:r>
                      <a:endParaRPr sz="130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0.336839</a:t>
                      </a:r>
                      <a:endParaRPr sz="130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SF Gasoline Prices Temp</a:t>
                      </a:r>
                      <a:endParaRPr sz="135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0.00137</a:t>
                      </a:r>
                      <a:endParaRPr sz="130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0.137124</a:t>
                      </a:r>
                      <a:endParaRPr sz="130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Temp^2</a:t>
                      </a:r>
                      <a:endParaRPr sz="135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1.4E-05</a:t>
                      </a:r>
                      <a:endParaRPr sz="130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0.001378</a:t>
                      </a:r>
                      <a:endParaRPr sz="1300"/>
                    </a:p>
                  </a:txBody>
                  <a:tcPr marT="91425" marB="91425" marR="91425" marL="91425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Temp Rain</a:t>
                      </a:r>
                      <a:endParaRPr sz="135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-0.001339</a:t>
                      </a:r>
                      <a:endParaRPr sz="130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-0.133816</a:t>
                      </a:r>
                      <a:endParaRPr sz="130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Covid</a:t>
                      </a:r>
                      <a:endParaRPr sz="135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-0.957221</a:t>
                      </a:r>
                      <a:endParaRPr sz="130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-61.604166</a:t>
                      </a:r>
                      <a:endParaRPr sz="1300"/>
                    </a:p>
                  </a:txBody>
                  <a:tcPr marT="38100" marB="38100" marR="38100" marL="38100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5" name="Google Shape;275;p27"/>
          <p:cNvGraphicFramePr/>
          <p:nvPr/>
        </p:nvGraphicFramePr>
        <p:xfrm>
          <a:off x="952500" y="112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{52B866C9-7979-4BCA-9AB1-56F16EE3EA52}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E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B3B3B"/>
                          </a:solidFill>
                        </a:rPr>
                        <a:t>49458.0456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E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720000" y="293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Actionable </a:t>
            </a:r>
            <a:r>
              <a:rPr lang="en" sz="2700"/>
              <a:t>Recommendations</a:t>
            </a:r>
            <a:endParaRPr sz="2700"/>
          </a:p>
        </p:txBody>
      </p:sp>
      <p:pic>
        <p:nvPicPr>
          <p:cNvPr id="281" name="Google Shape;2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700" y="4752949"/>
            <a:ext cx="558224" cy="34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 txBox="1"/>
          <p:nvPr/>
        </p:nvSpPr>
        <p:spPr>
          <a:xfrm>
            <a:off x="499800" y="763100"/>
            <a:ext cx="8144400" cy="4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1. Monitor Key Variables Regularly:</a:t>
            </a:r>
            <a:br>
              <a:rPr b="1" lang="en" sz="1100"/>
            </a:br>
            <a:r>
              <a:rPr lang="en" sz="1100"/>
              <a:t>Track fluctuations in gas prices and extreme weather conditions in the San Francisco area to anticipate changes in ridership.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2. Adjust Services Based on Forecasts: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High Ridership (high gas prices or extreme weather):</a:t>
            </a:r>
            <a:br>
              <a:rPr b="1" lang="en" sz="1100"/>
            </a:br>
            <a:r>
              <a:rPr lang="en" sz="1100"/>
              <a:t>Increase service frequency and allocate additional resources to high-demand routes.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Low Ridership (low gas prices or mild weather):</a:t>
            </a:r>
            <a:br>
              <a:rPr b="1" lang="en" sz="1100"/>
            </a:br>
            <a:r>
              <a:rPr lang="en" sz="1100"/>
              <a:t>Scale back services to reduce operating costs while maintaining accessibility for essential trips.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3. Implement Predictive Scheduling:</a:t>
            </a:r>
            <a:br>
              <a:rPr b="1" lang="en" sz="1100"/>
            </a:br>
            <a:r>
              <a:rPr lang="en" sz="1100"/>
              <a:t>Leverage predictive analytics to adjust operational schedules dynamically, ensuring a balance between demand and efficiency, for both staffing and BART routes.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4. Enhance Communication with Riders:</a:t>
            </a:r>
            <a:br>
              <a:rPr b="1" lang="en" sz="1100"/>
            </a:br>
            <a:r>
              <a:rPr lang="en" sz="1100"/>
              <a:t>Share anticipated service adjustments due to ridership trends to </a:t>
            </a:r>
            <a:r>
              <a:rPr lang="en" sz="1100"/>
              <a:t>track customer sentiment and adapt the adjustments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Benefits for SMART: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Cost Savings:</a:t>
            </a:r>
            <a:r>
              <a:rPr lang="en" sz="1100"/>
              <a:t> Optimize operations to minimize unnecessary expenditures.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Improved Rider Experience:</a:t>
            </a:r>
            <a:r>
              <a:rPr lang="en" sz="1100"/>
              <a:t> Proactive adjustments ensure reliability and satisfaction.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Support Sustainability:</a:t>
            </a:r>
            <a:r>
              <a:rPr lang="en" sz="1100"/>
              <a:t> Encourage public transit usage during high-demand periods to reduce emissions.</a:t>
            </a:r>
            <a:endParaRPr sz="120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porate Strategy Consulting by Slidesgo">
  <a:themeElements>
    <a:clrScheme name="Simple Light">
      <a:dk1>
        <a:srgbClr val="262C3B"/>
      </a:dk1>
      <a:lt1>
        <a:srgbClr val="FFFFFF"/>
      </a:lt1>
      <a:dk2>
        <a:srgbClr val="33CFF8"/>
      </a:dk2>
      <a:lt2>
        <a:srgbClr val="1DA2DB"/>
      </a:lt2>
      <a:accent1>
        <a:srgbClr val="02459D"/>
      </a:accent1>
      <a:accent2>
        <a:srgbClr val="01203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